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Lato"/>
      <p:regular r:id="rId44"/>
      <p:bold r:id="rId45"/>
      <p:italic r:id="rId46"/>
      <p:boldItalic r:id="rId47"/>
    </p:embeddedFont>
    <p:embeddedFont>
      <p:font typeface="Tahoma"/>
      <p:regular r:id="rId48"/>
      <p:bold r:id="rId49"/>
    </p:embeddedFont>
    <p:embeddedFont>
      <p:font typeface="Nunito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4" roundtripDataSignature="AMtx7mgdsXTgcMotcBItlItbXhXVnP9P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Lato-regular.fntdata"/><Relationship Id="rId43" Type="http://schemas.openxmlformats.org/officeDocument/2006/relationships/slide" Target="slides/slide39.xml"/><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Tahoma-regular.fntdata"/><Relationship Id="rId47" Type="http://schemas.openxmlformats.org/officeDocument/2006/relationships/font" Target="fonts/Lato-boldItalic.fntdata"/><Relationship Id="rId49" Type="http://schemas.openxmlformats.org/officeDocument/2006/relationships/font" Target="fonts/Tahoma-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NunitoSans-bold.fntdata"/><Relationship Id="rId50" Type="http://schemas.openxmlformats.org/officeDocument/2006/relationships/font" Target="fonts/NunitoSans-regular.fntdata"/><Relationship Id="rId53" Type="http://schemas.openxmlformats.org/officeDocument/2006/relationships/font" Target="fonts/NunitoSans-boldItalic.fntdata"/><Relationship Id="rId52" Type="http://schemas.openxmlformats.org/officeDocument/2006/relationships/font" Target="fonts/NunitoSans-italic.fntdata"/><Relationship Id="rId11" Type="http://schemas.openxmlformats.org/officeDocument/2006/relationships/slide" Target="slides/slide7.xml"/><Relationship Id="rId10" Type="http://schemas.openxmlformats.org/officeDocument/2006/relationships/slide" Target="slides/slide6.xml"/><Relationship Id="rId54"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A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5c872e9afd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15c872e9afd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5c872e9af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5c872e9afd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5c872e9af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5c872e9afd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5c872e9af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5c872e9afd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5c872e9af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5c872e9afd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5c872e9af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5c872e9afd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5c872e9af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5c872e9afd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c872e9af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5c872e9afd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5c872e9afd_0_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15c872e9afd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T"/>
              <a:t>SDGs are a call to action to address</a:t>
            </a:r>
            <a:endParaRPr/>
          </a:p>
          <a:p>
            <a:pPr indent="0" lvl="0" marL="0" rtl="0" algn="l">
              <a:spcBef>
                <a:spcPts val="0"/>
              </a:spcBef>
              <a:spcAft>
                <a:spcPts val="0"/>
              </a:spcAft>
              <a:buNone/>
            </a:pPr>
            <a:r>
              <a:t/>
            </a:r>
            <a:endParaRPr/>
          </a:p>
        </p:txBody>
      </p:sp>
      <p:sp>
        <p:nvSpPr>
          <p:cNvPr id="243" name="Google Shape;2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5c872e9afd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5c872e9afd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AT"/>
              <a:t>to achieve the SDGs, we need timely, reliable and comprehensive data </a:t>
            </a:r>
            <a:endParaRPr/>
          </a:p>
        </p:txBody>
      </p:sp>
      <p:sp>
        <p:nvSpPr>
          <p:cNvPr id="249" name="Google Shape;249;g15c872e9afd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5c872e9afd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5c872e9afd_0_1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15c872e9afd_0_1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28575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262" name="Google Shape;2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AT"/>
              <a:t>Link to planetary health</a:t>
            </a:r>
            <a:endParaRPr/>
          </a:p>
        </p:txBody>
      </p:sp>
      <p:sp>
        <p:nvSpPr>
          <p:cNvPr id="270" name="Google Shape;27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5c872e9afd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5c872e9afd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15c872e9afd_0_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c872e9af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5c872e9afd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5c872e9afd_0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400">
              <a:latin typeface="Tahoma"/>
              <a:ea typeface="Tahoma"/>
              <a:cs typeface="Tahoma"/>
              <a:sym typeface="Tahom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5c872e9afd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5c872e9afd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15c872e9afd_0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5c872e9af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5c872e9af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T"/>
              <a:t>people move to different sides of the rooms to indicate answers and ask one or two people max their experiences based on the question/answer?</a:t>
            </a:r>
            <a:endParaRPr/>
          </a:p>
        </p:txBody>
      </p:sp>
      <p:sp>
        <p:nvSpPr>
          <p:cNvPr id="128" name="Google Shape;128;g15c872e9af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600"/>
          </a:p>
        </p:txBody>
      </p:sp>
      <p:sp>
        <p:nvSpPr>
          <p:cNvPr id="325" name="Google Shape;32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5c872e9afd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T"/>
              <a:t>If any comments/questions, let’s discuss during the discussion part!</a:t>
            </a:r>
            <a:endParaRPr/>
          </a:p>
        </p:txBody>
      </p:sp>
      <p:sp>
        <p:nvSpPr>
          <p:cNvPr id="344" name="Google Shape;344;g15c872e9afd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c872e9afd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5c872e9afd_0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15c872e9afd_0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400">
              <a:latin typeface="Tahoma"/>
              <a:ea typeface="Tahoma"/>
              <a:cs typeface="Tahoma"/>
              <a:sym typeface="Tahoma"/>
            </a:endParaRPr>
          </a:p>
        </p:txBody>
      </p:sp>
      <p:sp>
        <p:nvSpPr>
          <p:cNvPr id="396" name="Google Shape;39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AT"/>
              <a:t>Ask those who are/have been </a:t>
            </a:r>
            <a:r>
              <a:rPr lang="en-AT"/>
              <a:t>involved</a:t>
            </a:r>
            <a:r>
              <a:rPr lang="en-AT"/>
              <a:t> to stand up!</a:t>
            </a:r>
            <a:endParaRPr/>
          </a:p>
          <a:p>
            <a:pPr indent="-317500" lvl="0" marL="457200" rtl="0" algn="l">
              <a:spcBef>
                <a:spcPts val="0"/>
              </a:spcBef>
              <a:spcAft>
                <a:spcPts val="0"/>
              </a:spcAft>
              <a:buSzPts val="1400"/>
              <a:buChar char="●"/>
            </a:pPr>
            <a:r>
              <a:rPr lang="en-AT"/>
              <a:t>Then ask one or two participant in what context they have been involved (short answer)..</a:t>
            </a:r>
            <a:endParaRPr/>
          </a:p>
        </p:txBody>
      </p:sp>
      <p:sp>
        <p:nvSpPr>
          <p:cNvPr id="133" name="Google Shape;1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Char char="●"/>
            </a:pPr>
            <a:r>
              <a:rPr lang="en-AT"/>
              <a:t>Ask those who are/have been involved to go to one side of the room for 'achieved tangible policy impact', to the middle of the room for 'could do better', to the other side for 'no policy impact')</a:t>
            </a:r>
            <a:endParaRPr/>
          </a:p>
          <a:p>
            <a:pPr indent="-317500" lvl="0" marL="457200" rtl="0" algn="l">
              <a:spcBef>
                <a:spcPts val="0"/>
              </a:spcBef>
              <a:spcAft>
                <a:spcPts val="0"/>
              </a:spcAft>
              <a:buClr>
                <a:schemeClr val="dk1"/>
              </a:buClr>
              <a:buSzPts val="1400"/>
              <a:buChar char="●"/>
            </a:pPr>
            <a:r>
              <a:rPr lang="en-AT"/>
              <a:t>Then ask one or two participants what kind of policy impact they have achieved (short answer)..</a:t>
            </a:r>
            <a:endParaRPr/>
          </a:p>
          <a:p>
            <a:pPr indent="0" lvl="0" marL="0" rtl="0" algn="l">
              <a:spcBef>
                <a:spcPts val="0"/>
              </a:spcBef>
              <a:spcAft>
                <a:spcPts val="0"/>
              </a:spcAft>
              <a:buNone/>
            </a:pPr>
            <a:r>
              <a:t/>
            </a:r>
            <a:endParaRPr/>
          </a:p>
        </p:txBody>
      </p:sp>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17500" lvl="0" marL="457200" rtl="0" algn="just">
              <a:spcBef>
                <a:spcPts val="0"/>
              </a:spcBef>
              <a:spcAft>
                <a:spcPts val="0"/>
              </a:spcAft>
              <a:buSzPts val="1400"/>
              <a:buChar char="●"/>
            </a:pPr>
            <a:r>
              <a:rPr lang="en-AT"/>
              <a:t>Ask people to move to four different locations for local; national; regional (e.g., the EU), and global (e.g., the UN).</a:t>
            </a:r>
            <a:endParaRPr/>
          </a:p>
          <a:p>
            <a:pPr indent="-317500" lvl="0" marL="457200" rtl="0" algn="just">
              <a:spcBef>
                <a:spcPts val="0"/>
              </a:spcBef>
              <a:spcAft>
                <a:spcPts val="0"/>
              </a:spcAft>
              <a:buSzPts val="1400"/>
              <a:buChar char="●"/>
            </a:pPr>
            <a:r>
              <a:rPr lang="en-AT"/>
              <a:t>Ask one or two participants to clarify…</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5c872e9af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5c872e9af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AT"/>
              <a:t>Ask participants to move </a:t>
            </a:r>
            <a:r>
              <a:rPr lang="en-AT"/>
              <a:t>to the different sides of the room </a:t>
            </a:r>
            <a:r>
              <a:rPr lang="en-AT"/>
              <a:t>for the great, moderate or no issue.</a:t>
            </a:r>
            <a:endParaRPr/>
          </a:p>
        </p:txBody>
      </p:sp>
      <p:sp>
        <p:nvSpPr>
          <p:cNvPr id="149" name="Google Shape;149;g15c872e9afd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A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p:nvPr>
            <p:ph idx="2" type="pic"/>
          </p:nvPr>
        </p:nvSpPr>
        <p:spPr>
          <a:xfrm>
            <a:off x="5183188" y="987425"/>
            <a:ext cx="6172200" cy="4873625"/>
          </a:xfrm>
          <a:prstGeom prst="rect">
            <a:avLst/>
          </a:prstGeom>
          <a:noFill/>
          <a:ln>
            <a:noFill/>
          </a:ln>
        </p:spPr>
      </p:sp>
      <p:sp>
        <p:nvSpPr>
          <p:cNvPr id="75" name="Google Shape;75;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4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ext" type="tx">
  <p:cSld name="TITLE_AND_BODY">
    <p:spTree>
      <p:nvGrpSpPr>
        <p:cNvPr id="36" name="Shape 36"/>
        <p:cNvGrpSpPr/>
        <p:nvPr/>
      </p:nvGrpSpPr>
      <p:grpSpPr>
        <a:xfrm>
          <a:off x="0" y="0"/>
          <a:ext cx="0" cy="0"/>
          <a:chOff x="0" y="0"/>
          <a:chExt cx="0" cy="0"/>
        </a:xfrm>
      </p:grpSpPr>
      <p:pic>
        <p:nvPicPr>
          <p:cNvPr id="37" name="Google Shape;37;p33"/>
          <p:cNvPicPr preferRelativeResize="0"/>
          <p:nvPr/>
        </p:nvPicPr>
        <p:blipFill rotWithShape="1">
          <a:blip r:embed="rId2">
            <a:alphaModFix/>
          </a:blip>
          <a:srcRect b="0" l="81666" r="0" t="87966"/>
          <a:stretch/>
        </p:blipFill>
        <p:spPr>
          <a:xfrm flipH="1" rot="10800000">
            <a:off x="9956801" y="-34"/>
            <a:ext cx="2235199" cy="825535"/>
          </a:xfrm>
          <a:prstGeom prst="rect">
            <a:avLst/>
          </a:prstGeom>
          <a:noFill/>
          <a:ln>
            <a:noFill/>
          </a:ln>
        </p:spPr>
      </p:pic>
      <p:sp>
        <p:nvSpPr>
          <p:cNvPr id="38" name="Google Shape;38;p33"/>
          <p:cNvSpPr txBox="1"/>
          <p:nvPr>
            <p:ph type="title"/>
          </p:nvPr>
        </p:nvSpPr>
        <p:spPr>
          <a:xfrm>
            <a:off x="110967" y="199667"/>
            <a:ext cx="11360800" cy="70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3000"/>
              <a:buFont typeface="Calibri"/>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p:txBody>
      </p:sp>
      <p:sp>
        <p:nvSpPr>
          <p:cNvPr id="39" name="Google Shape;39;p33"/>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Char char="●"/>
              <a:defRPr/>
            </a:lvl1pPr>
            <a:lvl2pPr indent="-317500" lvl="1" marL="914400" algn="l">
              <a:lnSpc>
                <a:spcPct val="115000"/>
              </a:lnSpc>
              <a:spcBef>
                <a:spcPts val="2133"/>
              </a:spcBef>
              <a:spcAft>
                <a:spcPts val="0"/>
              </a:spcAft>
              <a:buClr>
                <a:schemeClr val="dk1"/>
              </a:buClr>
              <a:buSzPts val="1400"/>
              <a:buChar char="○"/>
              <a:defRPr/>
            </a:lvl2pPr>
            <a:lvl3pPr indent="-317500" lvl="2" marL="1371600" algn="l">
              <a:lnSpc>
                <a:spcPct val="115000"/>
              </a:lnSpc>
              <a:spcBef>
                <a:spcPts val="2133"/>
              </a:spcBef>
              <a:spcAft>
                <a:spcPts val="0"/>
              </a:spcAft>
              <a:buClr>
                <a:schemeClr val="dk1"/>
              </a:buClr>
              <a:buSzPts val="1400"/>
              <a:buChar char="■"/>
              <a:defRPr/>
            </a:lvl3pPr>
            <a:lvl4pPr indent="-317500" lvl="3" marL="1828800" algn="l">
              <a:lnSpc>
                <a:spcPct val="115000"/>
              </a:lnSpc>
              <a:spcBef>
                <a:spcPts val="2133"/>
              </a:spcBef>
              <a:spcAft>
                <a:spcPts val="0"/>
              </a:spcAft>
              <a:buClr>
                <a:schemeClr val="dk1"/>
              </a:buClr>
              <a:buSzPts val="1400"/>
              <a:buChar char="●"/>
              <a:defRPr/>
            </a:lvl4pPr>
            <a:lvl5pPr indent="-317500" lvl="4" marL="2286000" algn="l">
              <a:lnSpc>
                <a:spcPct val="115000"/>
              </a:lnSpc>
              <a:spcBef>
                <a:spcPts val="2133"/>
              </a:spcBef>
              <a:spcAft>
                <a:spcPts val="0"/>
              </a:spcAft>
              <a:buClr>
                <a:schemeClr val="dk1"/>
              </a:buClr>
              <a:buSzPts val="1400"/>
              <a:buChar char="○"/>
              <a:defRPr/>
            </a:lvl5pPr>
            <a:lvl6pPr indent="-317500" lvl="5" marL="2743200" algn="l">
              <a:lnSpc>
                <a:spcPct val="115000"/>
              </a:lnSpc>
              <a:spcBef>
                <a:spcPts val="2133"/>
              </a:spcBef>
              <a:spcAft>
                <a:spcPts val="0"/>
              </a:spcAft>
              <a:buClr>
                <a:schemeClr val="dk1"/>
              </a:buClr>
              <a:buSzPts val="1400"/>
              <a:buChar char="■"/>
              <a:defRPr/>
            </a:lvl6pPr>
            <a:lvl7pPr indent="-317500" lvl="6" marL="3200400" algn="l">
              <a:lnSpc>
                <a:spcPct val="115000"/>
              </a:lnSpc>
              <a:spcBef>
                <a:spcPts val="2133"/>
              </a:spcBef>
              <a:spcAft>
                <a:spcPts val="0"/>
              </a:spcAft>
              <a:buClr>
                <a:schemeClr val="dk1"/>
              </a:buClr>
              <a:buSzPts val="1400"/>
              <a:buChar char="●"/>
              <a:defRPr/>
            </a:lvl7pPr>
            <a:lvl8pPr indent="-317500" lvl="7" marL="3657600" algn="l">
              <a:lnSpc>
                <a:spcPct val="115000"/>
              </a:lnSpc>
              <a:spcBef>
                <a:spcPts val="2133"/>
              </a:spcBef>
              <a:spcAft>
                <a:spcPts val="0"/>
              </a:spcAft>
              <a:buClr>
                <a:schemeClr val="dk1"/>
              </a:buClr>
              <a:buSzPts val="1400"/>
              <a:buChar char="○"/>
              <a:defRPr/>
            </a:lvl8pPr>
            <a:lvl9pPr indent="-317500" lvl="8" marL="4114800" algn="l">
              <a:lnSpc>
                <a:spcPct val="115000"/>
              </a:lnSpc>
              <a:spcBef>
                <a:spcPts val="2133"/>
              </a:spcBef>
              <a:spcAft>
                <a:spcPts val="2133"/>
              </a:spcAft>
              <a:buClr>
                <a:schemeClr val="dk1"/>
              </a:buClr>
              <a:buSzPts val="1400"/>
              <a:buChar char="■"/>
              <a:defRPr/>
            </a:lvl9pPr>
          </a:lstStyle>
          <a:p/>
        </p:txBody>
      </p:sp>
      <p:pic>
        <p:nvPicPr>
          <p:cNvPr id="40" name="Google Shape;40;p33"/>
          <p:cNvPicPr preferRelativeResize="0"/>
          <p:nvPr/>
        </p:nvPicPr>
        <p:blipFill rotWithShape="1">
          <a:blip r:embed="rId2">
            <a:alphaModFix/>
          </a:blip>
          <a:srcRect b="7826" l="623" r="94075" t="86115"/>
          <a:stretch/>
        </p:blipFill>
        <p:spPr>
          <a:xfrm flipH="1" rot="5400000">
            <a:off x="49748" y="6300249"/>
            <a:ext cx="646301" cy="415601"/>
          </a:xfrm>
          <a:prstGeom prst="rect">
            <a:avLst/>
          </a:prstGeom>
          <a:noFill/>
          <a:ln>
            <a:noFill/>
          </a:ln>
        </p:spPr>
      </p:pic>
      <p:sp>
        <p:nvSpPr>
          <p:cNvPr id="41" name="Google Shape;41;p33"/>
          <p:cNvSpPr txBox="1"/>
          <p:nvPr/>
        </p:nvSpPr>
        <p:spPr>
          <a:xfrm>
            <a:off x="9504233" y="6374299"/>
            <a:ext cx="2649600" cy="406400"/>
          </a:xfrm>
          <a:prstGeom prst="rect">
            <a:avLst/>
          </a:prstGeom>
          <a:noFill/>
          <a:ln>
            <a:noFill/>
          </a:ln>
        </p:spPr>
        <p:txBody>
          <a:bodyPr anchorCtr="0" anchor="t"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900"/>
              <a:buFont typeface="Arial"/>
              <a:buNone/>
            </a:pPr>
            <a:r>
              <a:rPr b="0" i="0" lang="en-AT" sz="1200" u="none" cap="none" strike="noStrike">
                <a:solidFill>
                  <a:srgbClr val="67C5BB"/>
                </a:solidFill>
                <a:latin typeface="Lato"/>
                <a:ea typeface="Lato"/>
                <a:cs typeface="Lato"/>
                <a:sym typeface="Lato"/>
              </a:rPr>
              <a:t> #dNosesEU #odourObservatory</a:t>
            </a:r>
            <a:endParaRPr b="1" i="0" sz="1200" u="none" cap="none" strike="noStrike">
              <a:solidFill>
                <a:srgbClr val="67C5BB"/>
              </a:solidFill>
              <a:latin typeface="Lato"/>
              <a:ea typeface="Lato"/>
              <a:cs typeface="Lato"/>
              <a:sym typeface="Lato"/>
            </a:endParaRPr>
          </a:p>
        </p:txBody>
      </p:sp>
      <p:pic>
        <p:nvPicPr>
          <p:cNvPr id="42" name="Google Shape;42;p33"/>
          <p:cNvPicPr preferRelativeResize="0"/>
          <p:nvPr/>
        </p:nvPicPr>
        <p:blipFill rotWithShape="1">
          <a:blip r:embed="rId3">
            <a:alphaModFix/>
          </a:blip>
          <a:srcRect b="0" l="0" r="0" t="0"/>
          <a:stretch/>
        </p:blipFill>
        <p:spPr>
          <a:xfrm>
            <a:off x="8605335" y="6395367"/>
            <a:ext cx="1033499" cy="3642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3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3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hyperlink" Target="https://doi.org/10.22323/2.2006020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1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1.png"/></Relationships>
</file>

<file path=ppt/slides/_rels/slide26.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3.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hyperlink" Target="https://dataforchange.net/strengthening-measurement-of-marine-litter-in-Ghana" TargetMode="External"/><Relationship Id="rId9" Type="http://schemas.openxmlformats.org/officeDocument/2006/relationships/image" Target="../media/image22.png"/><Relationship Id="rId5" Type="http://schemas.openxmlformats.org/officeDocument/2006/relationships/image" Target="../media/image39.png"/><Relationship Id="rId6" Type="http://schemas.openxmlformats.org/officeDocument/2006/relationships/image" Target="../media/image23.png"/><Relationship Id="rId7" Type="http://schemas.openxmlformats.org/officeDocument/2006/relationships/image" Target="../media/image28.png"/><Relationship Id="rId8"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hyperlink" Target="http://www.iiasa.ac.a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idx="1" type="body"/>
          </p:nvPr>
        </p:nvSpPr>
        <p:spPr>
          <a:xfrm>
            <a:off x="1690945" y="3883878"/>
            <a:ext cx="8810110" cy="702772"/>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dk1"/>
              </a:buClr>
              <a:buSzPts val="2400"/>
              <a:buNone/>
            </a:pPr>
            <a:r>
              <a:rPr b="1" lang="en-AT" sz="2400">
                <a:latin typeface="Tahoma"/>
                <a:ea typeface="Tahoma"/>
                <a:cs typeface="Tahoma"/>
                <a:sym typeface="Tahoma"/>
              </a:rPr>
              <a:t>Dilek Fraisl, Gerid Hager</a:t>
            </a:r>
            <a:endParaRPr/>
          </a:p>
        </p:txBody>
      </p:sp>
      <p:sp>
        <p:nvSpPr>
          <p:cNvPr id="97" name="Google Shape;97;p1"/>
          <p:cNvSpPr txBox="1"/>
          <p:nvPr/>
        </p:nvSpPr>
        <p:spPr>
          <a:xfrm>
            <a:off x="2369564" y="4929166"/>
            <a:ext cx="328943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AT" sz="1600" u="none" cap="none" strike="noStrike">
                <a:solidFill>
                  <a:schemeClr val="dk1"/>
                </a:solidFill>
                <a:latin typeface="Tahoma"/>
                <a:ea typeface="Tahoma"/>
                <a:cs typeface="Tahoma"/>
                <a:sym typeface="Tahoma"/>
              </a:rPr>
              <a:t>Email: </a:t>
            </a:r>
            <a:r>
              <a:rPr b="0" i="0" lang="en-AT" sz="1600" u="none" cap="none" strike="noStrike">
                <a:solidFill>
                  <a:schemeClr val="dk1"/>
                </a:solidFill>
                <a:latin typeface="Tahoma"/>
                <a:ea typeface="Tahoma"/>
                <a:cs typeface="Tahoma"/>
                <a:sym typeface="Tahoma"/>
              </a:rPr>
              <a:t>	</a:t>
            </a:r>
            <a:r>
              <a:rPr b="1" i="0" lang="en-AT" sz="1600" u="none" cap="none" strike="noStrike">
                <a:solidFill>
                  <a:srgbClr val="0070C0"/>
                </a:solidFill>
                <a:latin typeface="Tahoma"/>
                <a:ea typeface="Tahoma"/>
                <a:cs typeface="Tahoma"/>
                <a:sym typeface="Tahoma"/>
              </a:rPr>
              <a:t>fraisl@iiasa.ac.at </a:t>
            </a:r>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Twitter: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@dilekfraisl1</a:t>
            </a:r>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Web: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www.iiasa.ac.at</a:t>
            </a:r>
            <a:endParaRPr/>
          </a:p>
          <a:p>
            <a:pPr indent="0" lvl="0" marL="0" marR="0" rtl="0" algn="l">
              <a:spcBef>
                <a:spcPts val="0"/>
              </a:spcBef>
              <a:spcAft>
                <a:spcPts val="0"/>
              </a:spcAft>
              <a:buNone/>
            </a:pP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www.geo-wiki.org</a:t>
            </a:r>
            <a:endParaRPr b="1" sz="1600">
              <a:solidFill>
                <a:srgbClr val="0070C0"/>
              </a:solidFill>
              <a:latin typeface="Tahoma"/>
              <a:ea typeface="Tahoma"/>
              <a:cs typeface="Tahoma"/>
              <a:sym typeface="Tahoma"/>
            </a:endParaRPr>
          </a:p>
        </p:txBody>
      </p:sp>
      <p:pic>
        <p:nvPicPr>
          <p:cNvPr id="98" name="Google Shape;98;p1"/>
          <p:cNvPicPr preferRelativeResize="0"/>
          <p:nvPr/>
        </p:nvPicPr>
        <p:blipFill rotWithShape="1">
          <a:blip r:embed="rId3">
            <a:alphaModFix/>
          </a:blip>
          <a:srcRect b="0" l="0" r="0" t="0"/>
          <a:stretch/>
        </p:blipFill>
        <p:spPr>
          <a:xfrm>
            <a:off x="303151" y="26459"/>
            <a:ext cx="2744849" cy="1182824"/>
          </a:xfrm>
          <a:prstGeom prst="rect">
            <a:avLst/>
          </a:prstGeom>
          <a:noFill/>
          <a:ln>
            <a:noFill/>
          </a:ln>
        </p:spPr>
      </p:pic>
      <p:sp>
        <p:nvSpPr>
          <p:cNvPr id="99" name="Google Shape;99;p1"/>
          <p:cNvSpPr/>
          <p:nvPr/>
        </p:nvSpPr>
        <p:spPr>
          <a:xfrm>
            <a:off x="303151" y="2122109"/>
            <a:ext cx="11235898" cy="1200329"/>
          </a:xfrm>
          <a:prstGeom prst="rect">
            <a:avLst/>
          </a:prstGeom>
          <a:noFill/>
          <a:ln>
            <a:noFill/>
          </a:ln>
        </p:spPr>
        <p:txBody>
          <a:bodyPr anchorCtr="0" anchor="t" bIns="45700" lIns="91425" spcFirstLastPara="1" rIns="91425" wrap="square" tIns="45700">
            <a:spAutoFit/>
          </a:bodyPr>
          <a:lstStyle/>
          <a:p>
            <a:pPr indent="0" lvl="0" marL="0" marR="381000" rtl="0" algn="ctr">
              <a:spcBef>
                <a:spcPts val="0"/>
              </a:spcBef>
              <a:spcAft>
                <a:spcPts val="0"/>
              </a:spcAft>
              <a:buNone/>
            </a:pPr>
            <a:r>
              <a:rPr b="1" i="0" lang="en-AT" sz="3600" u="none" strike="noStrike">
                <a:solidFill>
                  <a:srgbClr val="000000"/>
                </a:solidFill>
                <a:latin typeface="Tahoma"/>
                <a:ea typeface="Tahoma"/>
                <a:cs typeface="Tahoma"/>
                <a:sym typeface="Tahoma"/>
              </a:rPr>
              <a:t>How can we build trust in citizen science data to inform policy decisions and action?</a:t>
            </a:r>
            <a:endParaRPr b="0" sz="7200">
              <a:solidFill>
                <a:schemeClr val="dk1"/>
              </a:solidFill>
              <a:latin typeface="Calibri"/>
              <a:ea typeface="Calibri"/>
              <a:cs typeface="Calibri"/>
              <a:sym typeface="Calibri"/>
            </a:endParaRPr>
          </a:p>
        </p:txBody>
      </p:sp>
      <p:sp>
        <p:nvSpPr>
          <p:cNvPr id="100" name="Google Shape;100;p1"/>
          <p:cNvSpPr txBox="1"/>
          <p:nvPr/>
        </p:nvSpPr>
        <p:spPr>
          <a:xfrm>
            <a:off x="6329273" y="5052277"/>
            <a:ext cx="328943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T" sz="1600">
                <a:solidFill>
                  <a:schemeClr val="dk1"/>
                </a:solidFill>
                <a:latin typeface="Tahoma"/>
                <a:ea typeface="Tahoma"/>
                <a:cs typeface="Tahoma"/>
                <a:sym typeface="Tahoma"/>
              </a:rPr>
              <a:t>Email: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hager@iiasa.ac.at</a:t>
            </a:r>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Web: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www.iiasa.ac.at</a:t>
            </a:r>
            <a:endParaRPr/>
          </a:p>
          <a:p>
            <a:pPr indent="0" lvl="0" marL="0" marR="0" rtl="0" algn="l">
              <a:spcBef>
                <a:spcPts val="0"/>
              </a:spcBef>
              <a:spcAft>
                <a:spcPts val="0"/>
              </a:spcAft>
              <a:buNone/>
            </a:pP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www.geo-wiki.org</a:t>
            </a:r>
            <a:endParaRPr b="1" sz="1600">
              <a:solidFill>
                <a:srgbClr val="0070C0"/>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5c872e9afd_0_16"/>
          <p:cNvSpPr txBox="1"/>
          <p:nvPr/>
        </p:nvSpPr>
        <p:spPr>
          <a:xfrm>
            <a:off x="565912" y="397727"/>
            <a:ext cx="10991100" cy="86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chemeClr val="accent1"/>
                </a:solidFill>
                <a:latin typeface="Tahoma"/>
                <a:ea typeface="Tahoma"/>
                <a:cs typeface="Tahoma"/>
                <a:sym typeface="Tahoma"/>
              </a:rPr>
              <a:t>Multiple dimensions of trust in citizen science data</a:t>
            </a:r>
            <a:endParaRPr sz="1500"/>
          </a:p>
        </p:txBody>
      </p:sp>
      <p:pic>
        <p:nvPicPr>
          <p:cNvPr id="175" name="Google Shape;175;g15c872e9afd_0_16"/>
          <p:cNvPicPr preferRelativeResize="0"/>
          <p:nvPr/>
        </p:nvPicPr>
        <p:blipFill>
          <a:blip r:embed="rId3">
            <a:alphaModFix/>
          </a:blip>
          <a:stretch>
            <a:fillRect/>
          </a:stretch>
        </p:blipFill>
        <p:spPr>
          <a:xfrm>
            <a:off x="5593587" y="1065867"/>
            <a:ext cx="4356034" cy="1538951"/>
          </a:xfrm>
          <a:prstGeom prst="rect">
            <a:avLst/>
          </a:prstGeom>
          <a:noFill/>
          <a:ln>
            <a:noFill/>
          </a:ln>
        </p:spPr>
      </p:pic>
      <p:sp>
        <p:nvSpPr>
          <p:cNvPr id="176" name="Google Shape;176;g15c872e9afd_0_16"/>
          <p:cNvSpPr txBox="1"/>
          <p:nvPr/>
        </p:nvSpPr>
        <p:spPr>
          <a:xfrm>
            <a:off x="7948000" y="1965817"/>
            <a:ext cx="4447200" cy="4104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1200"/>
              </a:spcAft>
              <a:buNone/>
            </a:pPr>
            <a:r>
              <a:rPr b="1" lang="en-AT" sz="2300">
                <a:solidFill>
                  <a:srgbClr val="68BD45"/>
                </a:solidFill>
                <a:latin typeface="Nunito Sans"/>
                <a:ea typeface="Nunito Sans"/>
                <a:cs typeface="Nunito Sans"/>
                <a:sym typeface="Nunito Sans"/>
              </a:rPr>
              <a:t>H2020 CSA, 2017-2021</a:t>
            </a:r>
            <a:endParaRPr sz="1600">
              <a:solidFill>
                <a:srgbClr val="58595B"/>
              </a:solidFill>
              <a:latin typeface="Nunito Sans"/>
              <a:ea typeface="Nunito Sans"/>
              <a:cs typeface="Nunito Sans"/>
              <a:sym typeface="Nunito Sans"/>
            </a:endParaRPr>
          </a:p>
        </p:txBody>
      </p:sp>
      <p:pic>
        <p:nvPicPr>
          <p:cNvPr id="177" name="Google Shape;177;g15c872e9afd_0_16"/>
          <p:cNvPicPr preferRelativeResize="0"/>
          <p:nvPr/>
        </p:nvPicPr>
        <p:blipFill>
          <a:blip r:embed="rId4">
            <a:alphaModFix/>
          </a:blip>
          <a:stretch>
            <a:fillRect/>
          </a:stretch>
        </p:blipFill>
        <p:spPr>
          <a:xfrm>
            <a:off x="672667" y="2635300"/>
            <a:ext cx="8895232" cy="3978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15c872e9afd_0_23"/>
          <p:cNvSpPr txBox="1"/>
          <p:nvPr/>
        </p:nvSpPr>
        <p:spPr>
          <a:xfrm>
            <a:off x="698300" y="679200"/>
            <a:ext cx="10950000" cy="835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AT" sz="3900">
                <a:solidFill>
                  <a:srgbClr val="4372C3"/>
                </a:solidFill>
                <a:latin typeface="Tahoma"/>
                <a:ea typeface="Tahoma"/>
                <a:cs typeface="Tahoma"/>
                <a:sym typeface="Tahoma"/>
              </a:rPr>
              <a:t>WeObserve “sister” Citizen Observatory projects</a:t>
            </a:r>
            <a:endParaRPr sz="3900">
              <a:solidFill>
                <a:srgbClr val="4372C3"/>
              </a:solidFill>
              <a:latin typeface="Tahoma"/>
              <a:ea typeface="Tahoma"/>
              <a:cs typeface="Tahoma"/>
              <a:sym typeface="Tahoma"/>
            </a:endParaRPr>
          </a:p>
        </p:txBody>
      </p:sp>
      <p:pic>
        <p:nvPicPr>
          <p:cNvPr id="183" name="Google Shape;183;g15c872e9afd_0_23"/>
          <p:cNvPicPr preferRelativeResize="0"/>
          <p:nvPr/>
        </p:nvPicPr>
        <p:blipFill>
          <a:blip r:embed="rId3">
            <a:alphaModFix/>
          </a:blip>
          <a:stretch>
            <a:fillRect/>
          </a:stretch>
        </p:blipFill>
        <p:spPr>
          <a:xfrm>
            <a:off x="698347" y="1860216"/>
            <a:ext cx="6548488" cy="4058325"/>
          </a:xfrm>
          <a:prstGeom prst="rect">
            <a:avLst/>
          </a:prstGeom>
          <a:noFill/>
          <a:ln>
            <a:noFill/>
          </a:ln>
        </p:spPr>
      </p:pic>
      <p:pic>
        <p:nvPicPr>
          <p:cNvPr id="184" name="Google Shape;184;g15c872e9afd_0_23"/>
          <p:cNvPicPr preferRelativeResize="0"/>
          <p:nvPr/>
        </p:nvPicPr>
        <p:blipFill>
          <a:blip r:embed="rId4">
            <a:alphaModFix/>
          </a:blip>
          <a:stretch>
            <a:fillRect/>
          </a:stretch>
        </p:blipFill>
        <p:spPr>
          <a:xfrm>
            <a:off x="7495840" y="3008464"/>
            <a:ext cx="3427312" cy="1761829"/>
          </a:xfrm>
          <a:prstGeom prst="rect">
            <a:avLst/>
          </a:prstGeom>
          <a:noFill/>
          <a:ln cap="flat" cmpd="sng" w="114300">
            <a:solidFill>
              <a:srgbClr val="72BF44"/>
            </a:solidFill>
            <a:prstDash val="solid"/>
            <a:round/>
            <a:headEnd len="sm" w="sm" type="none"/>
            <a:tailEnd len="sm" w="sm" type="none"/>
          </a:ln>
        </p:spPr>
      </p:pic>
      <p:sp>
        <p:nvSpPr>
          <p:cNvPr id="185" name="Google Shape;185;g15c872e9afd_0_23"/>
          <p:cNvSpPr txBox="1"/>
          <p:nvPr/>
        </p:nvSpPr>
        <p:spPr>
          <a:xfrm>
            <a:off x="698292" y="5918541"/>
            <a:ext cx="6548400" cy="437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800"/>
              </a:spcBef>
              <a:spcAft>
                <a:spcPts val="800"/>
              </a:spcAft>
              <a:buNone/>
            </a:pPr>
            <a:r>
              <a:rPr b="1" lang="en-AT" sz="2100">
                <a:solidFill>
                  <a:srgbClr val="72BF44"/>
                </a:solidFill>
                <a:latin typeface="Tahoma"/>
                <a:ea typeface="Tahoma"/>
                <a:cs typeface="Tahoma"/>
                <a:sym typeface="Tahoma"/>
              </a:rPr>
              <a:t>Horizon 2020</a:t>
            </a:r>
            <a:endParaRPr b="1" sz="2700">
              <a:solidFill>
                <a:srgbClr val="72BF44"/>
              </a:solidFill>
              <a:latin typeface="Tahoma"/>
              <a:ea typeface="Tahoma"/>
              <a:cs typeface="Tahoma"/>
              <a:sym typeface="Tahoma"/>
            </a:endParaRPr>
          </a:p>
        </p:txBody>
      </p:sp>
      <p:sp>
        <p:nvSpPr>
          <p:cNvPr id="186" name="Google Shape;186;g15c872e9afd_0_23"/>
          <p:cNvSpPr txBox="1"/>
          <p:nvPr/>
        </p:nvSpPr>
        <p:spPr>
          <a:xfrm>
            <a:off x="7374824" y="4879275"/>
            <a:ext cx="3427500" cy="437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800"/>
              </a:spcBef>
              <a:spcAft>
                <a:spcPts val="800"/>
              </a:spcAft>
              <a:buNone/>
            </a:pPr>
            <a:r>
              <a:rPr b="1" lang="en-AT" sz="2100">
                <a:solidFill>
                  <a:srgbClr val="72BF44"/>
                </a:solidFill>
                <a:latin typeface="Tahoma"/>
                <a:ea typeface="Tahoma"/>
                <a:cs typeface="Tahoma"/>
                <a:sym typeface="Tahoma"/>
              </a:rPr>
              <a:t>FP7 - WeSensIt</a:t>
            </a:r>
            <a:endParaRPr b="1" sz="2700">
              <a:solidFill>
                <a:srgbClr val="72BF44"/>
              </a:solidFill>
              <a:latin typeface="Tahoma"/>
              <a:ea typeface="Tahoma"/>
              <a:cs typeface="Tahoma"/>
              <a:sym typeface="Tahoma"/>
            </a:endParaRPr>
          </a:p>
        </p:txBody>
      </p:sp>
      <p:sp>
        <p:nvSpPr>
          <p:cNvPr id="187" name="Google Shape;187;g15c872e9afd_0_23"/>
          <p:cNvSpPr txBox="1"/>
          <p:nvPr/>
        </p:nvSpPr>
        <p:spPr>
          <a:xfrm>
            <a:off x="7374833" y="1991233"/>
            <a:ext cx="3699900" cy="908400"/>
          </a:xfrm>
          <a:prstGeom prst="rect">
            <a:avLst/>
          </a:prstGeom>
          <a:noFill/>
          <a:ln cap="flat" cmpd="sng" w="9525">
            <a:solidFill>
              <a:srgbClr val="68BD45"/>
            </a:solidFill>
            <a:prstDash val="solid"/>
            <a:round/>
            <a:headEnd len="sm" w="sm" type="none"/>
            <a:tailEnd len="sm" w="sm" type="none"/>
          </a:ln>
        </p:spPr>
        <p:txBody>
          <a:bodyPr anchorCtr="0" anchor="ctr" bIns="60925" lIns="121900" spcFirstLastPara="1" rIns="121900" wrap="square" tIns="60925">
            <a:noAutofit/>
          </a:bodyPr>
          <a:lstStyle/>
          <a:p>
            <a:pPr indent="0" lvl="0" marL="0" rtl="0" algn="l">
              <a:lnSpc>
                <a:spcPct val="90000"/>
              </a:lnSpc>
              <a:spcBef>
                <a:spcPts val="800"/>
              </a:spcBef>
              <a:spcAft>
                <a:spcPts val="0"/>
              </a:spcAft>
              <a:buNone/>
            </a:pPr>
            <a:r>
              <a:rPr lang="en-AT" sz="1300">
                <a:solidFill>
                  <a:srgbClr val="58595B"/>
                </a:solidFill>
                <a:latin typeface="Tahoma"/>
                <a:ea typeface="Tahoma"/>
                <a:cs typeface="Tahoma"/>
                <a:sym typeface="Tahoma"/>
              </a:rPr>
              <a:t>Citizen Observatory for flood risk management in the Brenta-Bacchiglione river basin in Italy </a:t>
            </a:r>
            <a:endParaRPr sz="1300">
              <a:solidFill>
                <a:srgbClr val="58595B"/>
              </a:solidFill>
              <a:latin typeface="Tahoma"/>
              <a:ea typeface="Tahoma"/>
              <a:cs typeface="Tahoma"/>
              <a:sym typeface="Tahoma"/>
            </a:endParaRPr>
          </a:p>
          <a:p>
            <a:pPr indent="0" lvl="0" marL="0" rtl="0" algn="l">
              <a:lnSpc>
                <a:spcPct val="90000"/>
              </a:lnSpc>
              <a:spcBef>
                <a:spcPts val="800"/>
              </a:spcBef>
              <a:spcAft>
                <a:spcPts val="800"/>
              </a:spcAft>
              <a:buNone/>
            </a:pPr>
            <a:r>
              <a:rPr lang="en-AT" sz="1300">
                <a:solidFill>
                  <a:srgbClr val="58595B"/>
                </a:solidFill>
                <a:latin typeface="Tahoma"/>
                <a:ea typeface="Tahoma"/>
                <a:cs typeface="Tahoma"/>
                <a:sym typeface="Tahoma"/>
              </a:rPr>
              <a:t>Alto Adriatico Water Authority</a:t>
            </a:r>
            <a:endParaRPr sz="1900">
              <a:solidFill>
                <a:srgbClr val="58595B"/>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15c872e9afd_0_32"/>
          <p:cNvPicPr preferRelativeResize="0"/>
          <p:nvPr/>
        </p:nvPicPr>
        <p:blipFill>
          <a:blip r:embed="rId3">
            <a:alphaModFix/>
          </a:blip>
          <a:stretch>
            <a:fillRect/>
          </a:stretch>
        </p:blipFill>
        <p:spPr>
          <a:xfrm>
            <a:off x="203200" y="203200"/>
            <a:ext cx="11785604" cy="59714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5c872e9afd_0_36"/>
          <p:cNvSpPr txBox="1"/>
          <p:nvPr/>
        </p:nvSpPr>
        <p:spPr>
          <a:xfrm>
            <a:off x="471900" y="471667"/>
            <a:ext cx="10950000" cy="835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t/>
            </a:r>
            <a:endParaRPr b="1" sz="3900">
              <a:solidFill>
                <a:srgbClr val="4372C3"/>
              </a:solidFill>
              <a:latin typeface="Tahoma"/>
              <a:ea typeface="Tahoma"/>
              <a:cs typeface="Tahoma"/>
              <a:sym typeface="Tahoma"/>
            </a:endParaRPr>
          </a:p>
        </p:txBody>
      </p:sp>
      <p:sp>
        <p:nvSpPr>
          <p:cNvPr id="198" name="Google Shape;198;g15c872e9afd_0_36"/>
          <p:cNvSpPr txBox="1"/>
          <p:nvPr/>
        </p:nvSpPr>
        <p:spPr>
          <a:xfrm>
            <a:off x="565912" y="600927"/>
            <a:ext cx="10991100" cy="86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rgbClr val="4372C3"/>
                </a:solidFill>
                <a:latin typeface="Tahoma"/>
                <a:ea typeface="Tahoma"/>
                <a:cs typeface="Tahoma"/>
                <a:sym typeface="Tahoma"/>
              </a:rPr>
              <a:t>Multiple dimensions of trust in citizen science and citizen science data</a:t>
            </a:r>
            <a:endParaRPr sz="1500">
              <a:solidFill>
                <a:srgbClr val="4372C3"/>
              </a:solidFill>
            </a:endParaRPr>
          </a:p>
        </p:txBody>
      </p:sp>
      <p:sp>
        <p:nvSpPr>
          <p:cNvPr id="199" name="Google Shape;199;g15c872e9afd_0_36"/>
          <p:cNvSpPr txBox="1"/>
          <p:nvPr/>
        </p:nvSpPr>
        <p:spPr>
          <a:xfrm>
            <a:off x="586500" y="2316261"/>
            <a:ext cx="10950000" cy="3631500"/>
          </a:xfrm>
          <a:prstGeom prst="rect">
            <a:avLst/>
          </a:prstGeom>
          <a:noFill/>
          <a:ln>
            <a:noFill/>
          </a:ln>
        </p:spPr>
        <p:txBody>
          <a:bodyPr anchorCtr="0" anchor="t" bIns="60925" lIns="121900" spcFirstLastPara="1" rIns="121900" wrap="square" tIns="60925">
            <a:normAutofit lnSpcReduction="10000"/>
          </a:bodyPr>
          <a:lstStyle/>
          <a:p>
            <a:pPr indent="-266700" lvl="0" marL="304800" rtl="0" algn="just">
              <a:lnSpc>
                <a:spcPct val="90000"/>
              </a:lnSpc>
              <a:spcBef>
                <a:spcPts val="0"/>
              </a:spcBef>
              <a:spcAft>
                <a:spcPts val="0"/>
              </a:spcAft>
              <a:buClr>
                <a:srgbClr val="000000"/>
              </a:buClr>
              <a:buSzPts val="3200"/>
              <a:buChar char="•"/>
            </a:pPr>
            <a:r>
              <a:rPr lang="en-AT" sz="3200">
                <a:latin typeface="Tahoma"/>
                <a:ea typeface="Tahoma"/>
                <a:cs typeface="Tahoma"/>
                <a:sym typeface="Tahoma"/>
              </a:rPr>
              <a:t>Often focus on data quality and acceptability of the data only</a:t>
            </a:r>
            <a:endParaRPr sz="3200">
              <a:latin typeface="Tahoma"/>
              <a:ea typeface="Tahoma"/>
              <a:cs typeface="Tahoma"/>
              <a:sym typeface="Tahoma"/>
            </a:endParaRPr>
          </a:p>
          <a:p>
            <a:pPr indent="-266700" lvl="0" marL="304800" rtl="0" algn="just">
              <a:lnSpc>
                <a:spcPct val="90000"/>
              </a:lnSpc>
              <a:spcBef>
                <a:spcPts val="0"/>
              </a:spcBef>
              <a:spcAft>
                <a:spcPts val="0"/>
              </a:spcAft>
              <a:buClr>
                <a:srgbClr val="000000"/>
              </a:buClr>
              <a:buSzPts val="3200"/>
              <a:buChar char="•"/>
            </a:pPr>
            <a:r>
              <a:rPr lang="en-AT" sz="3200">
                <a:latin typeface="Tahoma"/>
                <a:ea typeface="Tahoma"/>
                <a:cs typeface="Tahoma"/>
                <a:sym typeface="Tahoma"/>
              </a:rPr>
              <a:t>Often focus on scientists/researchers and policy makers as addressants of trust question (i.e., can they trust citizen science data?)</a:t>
            </a:r>
            <a:endParaRPr sz="3200">
              <a:latin typeface="Tahoma"/>
              <a:ea typeface="Tahoma"/>
              <a:cs typeface="Tahoma"/>
              <a:sym typeface="Tahoma"/>
            </a:endParaRPr>
          </a:p>
          <a:p>
            <a:pPr indent="0" lvl="0" marL="304800" rtl="0" algn="just">
              <a:lnSpc>
                <a:spcPct val="90000"/>
              </a:lnSpc>
              <a:spcBef>
                <a:spcPts val="0"/>
              </a:spcBef>
              <a:spcAft>
                <a:spcPts val="0"/>
              </a:spcAft>
              <a:buNone/>
            </a:pPr>
            <a:r>
              <a:t/>
            </a:r>
            <a:endParaRPr sz="3200">
              <a:latin typeface="Tahoma"/>
              <a:ea typeface="Tahoma"/>
              <a:cs typeface="Tahoma"/>
              <a:sym typeface="Tahoma"/>
            </a:endParaRPr>
          </a:p>
          <a:p>
            <a:pPr indent="-508000" lvl="0" marL="609600" rtl="0" algn="l">
              <a:lnSpc>
                <a:spcPct val="90000"/>
              </a:lnSpc>
              <a:spcBef>
                <a:spcPts val="0"/>
              </a:spcBef>
              <a:spcAft>
                <a:spcPts val="0"/>
              </a:spcAft>
              <a:buClr>
                <a:srgbClr val="4372C3"/>
              </a:buClr>
              <a:buSzPts val="3200"/>
              <a:buFont typeface="Tahoma"/>
              <a:buChar char="➔"/>
            </a:pPr>
            <a:r>
              <a:rPr lang="en-AT" sz="3200">
                <a:solidFill>
                  <a:srgbClr val="4372C3"/>
                </a:solidFill>
                <a:latin typeface="Tahoma"/>
                <a:ea typeface="Tahoma"/>
                <a:cs typeface="Tahoma"/>
                <a:sym typeface="Tahoma"/>
              </a:rPr>
              <a:t>Question of trust is multidimensional and multidirectional</a:t>
            </a:r>
            <a:endParaRPr sz="3200">
              <a:solidFill>
                <a:srgbClr val="4372C3"/>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500"/>
                                        <p:tgtEl>
                                          <p:spTgt spid="1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animEffect filter="fade" transition="in">
                                      <p:cBhvr>
                                        <p:cTn dur="500"/>
                                        <p:tgtEl>
                                          <p:spTgt spid="1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2" st="2"/>
                                            </p:txEl>
                                          </p:spTgt>
                                        </p:tgtEl>
                                        <p:attrNameLst>
                                          <p:attrName>style.visibility</p:attrName>
                                        </p:attrNameLst>
                                      </p:cBhvr>
                                      <p:to>
                                        <p:strVal val="visible"/>
                                      </p:to>
                                    </p:set>
                                    <p:animEffect filter="fade" transition="in">
                                      <p:cBhvr>
                                        <p:cTn dur="500"/>
                                        <p:tgtEl>
                                          <p:spTgt spid="1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3" st="3"/>
                                            </p:txEl>
                                          </p:spTgt>
                                        </p:tgtEl>
                                        <p:attrNameLst>
                                          <p:attrName>style.visibility</p:attrName>
                                        </p:attrNameLst>
                                      </p:cBhvr>
                                      <p:to>
                                        <p:strVal val="visible"/>
                                      </p:to>
                                    </p:set>
                                    <p:animEffect filter="fade" transition="in">
                                      <p:cBhvr>
                                        <p:cTn dur="500"/>
                                        <p:tgtEl>
                                          <p:spTgt spid="19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15c872e9afd_0_42"/>
          <p:cNvPicPr preferRelativeResize="0"/>
          <p:nvPr/>
        </p:nvPicPr>
        <p:blipFill>
          <a:blip r:embed="rId3">
            <a:alphaModFix/>
          </a:blip>
          <a:stretch>
            <a:fillRect/>
          </a:stretch>
        </p:blipFill>
        <p:spPr>
          <a:xfrm>
            <a:off x="4252267" y="1950533"/>
            <a:ext cx="7712931" cy="4358167"/>
          </a:xfrm>
          <a:prstGeom prst="rect">
            <a:avLst/>
          </a:prstGeom>
          <a:noFill/>
          <a:ln>
            <a:noFill/>
          </a:ln>
        </p:spPr>
      </p:pic>
      <p:sp>
        <p:nvSpPr>
          <p:cNvPr id="205" name="Google Shape;205;g15c872e9afd_0_42"/>
          <p:cNvSpPr txBox="1"/>
          <p:nvPr/>
        </p:nvSpPr>
        <p:spPr>
          <a:xfrm>
            <a:off x="565900" y="1848933"/>
            <a:ext cx="5037600" cy="4034400"/>
          </a:xfrm>
          <a:prstGeom prst="rect">
            <a:avLst/>
          </a:prstGeom>
          <a:noFill/>
          <a:ln>
            <a:noFill/>
          </a:ln>
        </p:spPr>
        <p:txBody>
          <a:bodyPr anchorCtr="0" anchor="t" bIns="121900" lIns="121900" spcFirstLastPara="1" rIns="121900" wrap="square" tIns="121900">
            <a:spAutoFit/>
          </a:bodyPr>
          <a:lstStyle/>
          <a:p>
            <a:pPr indent="-450850" lvl="0" marL="609600" rtl="0" algn="l">
              <a:lnSpc>
                <a:spcPct val="90000"/>
              </a:lnSpc>
              <a:spcBef>
                <a:spcPts val="0"/>
              </a:spcBef>
              <a:spcAft>
                <a:spcPts val="0"/>
              </a:spcAft>
              <a:buClr>
                <a:schemeClr val="dk1"/>
              </a:buClr>
              <a:buSzPts val="2300"/>
              <a:buFont typeface="Tahoma"/>
              <a:buChar char="➔"/>
            </a:pPr>
            <a:r>
              <a:rPr lang="en-AT" sz="2300">
                <a:solidFill>
                  <a:schemeClr val="dk1"/>
                </a:solidFill>
                <a:latin typeface="Tahoma"/>
                <a:ea typeface="Tahoma"/>
                <a:cs typeface="Tahoma"/>
                <a:sym typeface="Tahoma"/>
              </a:rPr>
              <a:t>Looking beyond acceptability of data itself</a:t>
            </a:r>
            <a:endParaRPr sz="2300">
              <a:solidFill>
                <a:schemeClr val="dk1"/>
              </a:solidFill>
              <a:latin typeface="Tahoma"/>
              <a:ea typeface="Tahoma"/>
              <a:cs typeface="Tahoma"/>
              <a:sym typeface="Tahoma"/>
            </a:endParaRPr>
          </a:p>
          <a:p>
            <a:pPr indent="0" lvl="0" marL="609600" rtl="0" algn="l">
              <a:lnSpc>
                <a:spcPct val="90000"/>
              </a:lnSpc>
              <a:spcBef>
                <a:spcPts val="0"/>
              </a:spcBef>
              <a:spcAft>
                <a:spcPts val="0"/>
              </a:spcAft>
              <a:buNone/>
            </a:pPr>
            <a:r>
              <a:t/>
            </a:r>
            <a:endParaRPr sz="2300">
              <a:solidFill>
                <a:schemeClr val="dk1"/>
              </a:solidFill>
              <a:latin typeface="Tahoma"/>
              <a:ea typeface="Tahoma"/>
              <a:cs typeface="Tahoma"/>
              <a:sym typeface="Tahoma"/>
            </a:endParaRPr>
          </a:p>
          <a:p>
            <a:pPr indent="-450850" lvl="0" marL="609600" rtl="0" algn="l">
              <a:spcBef>
                <a:spcPts val="0"/>
              </a:spcBef>
              <a:spcAft>
                <a:spcPts val="0"/>
              </a:spcAft>
              <a:buClr>
                <a:schemeClr val="dk1"/>
              </a:buClr>
              <a:buSzPts val="2300"/>
              <a:buFont typeface="Tahoma"/>
              <a:buChar char="➔"/>
            </a:pPr>
            <a:r>
              <a:rPr lang="en-AT" sz="2300">
                <a:solidFill>
                  <a:schemeClr val="dk1"/>
                </a:solidFill>
                <a:latin typeface="Tahoma"/>
                <a:ea typeface="Tahoma"/>
                <a:cs typeface="Tahoma"/>
                <a:sym typeface="Tahoma"/>
              </a:rPr>
              <a:t>Consider theme of ”trust” and acceptability in context of different mindsets and perspectives, possible underlying tensions between the needs and motivations of the various involved actors and parties.</a:t>
            </a:r>
            <a:endParaRPr sz="1900">
              <a:latin typeface="Tahoma"/>
              <a:ea typeface="Tahoma"/>
              <a:cs typeface="Tahoma"/>
              <a:sym typeface="Tahoma"/>
            </a:endParaRPr>
          </a:p>
        </p:txBody>
      </p:sp>
      <p:sp>
        <p:nvSpPr>
          <p:cNvPr id="206" name="Google Shape;206;g15c872e9afd_0_42"/>
          <p:cNvSpPr txBox="1"/>
          <p:nvPr/>
        </p:nvSpPr>
        <p:spPr>
          <a:xfrm>
            <a:off x="464312" y="499327"/>
            <a:ext cx="10991100" cy="86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rgbClr val="4372C3"/>
                </a:solidFill>
                <a:latin typeface="Tahoma"/>
                <a:ea typeface="Tahoma"/>
                <a:cs typeface="Tahoma"/>
                <a:sym typeface="Tahoma"/>
              </a:rPr>
              <a:t>Multiple dimensions of trust in citizen science and citizen science data </a:t>
            </a:r>
            <a:endParaRPr sz="1500">
              <a:solidFill>
                <a:srgbClr val="4372C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xEl>
                                              <p:pRg end="0" st="0"/>
                                            </p:txEl>
                                          </p:spTgt>
                                        </p:tgtEl>
                                        <p:attrNameLst>
                                          <p:attrName>style.visibility</p:attrName>
                                        </p:attrNameLst>
                                      </p:cBhvr>
                                      <p:to>
                                        <p:strVal val="visible"/>
                                      </p:to>
                                    </p:set>
                                    <p:animEffect filter="fade" transition="in">
                                      <p:cBhvr>
                                        <p:cTn dur="500"/>
                                        <p:tgtEl>
                                          <p:spTgt spid="2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xEl>
                                              <p:pRg end="1" st="1"/>
                                            </p:txEl>
                                          </p:spTgt>
                                        </p:tgtEl>
                                        <p:attrNameLst>
                                          <p:attrName>style.visibility</p:attrName>
                                        </p:attrNameLst>
                                      </p:cBhvr>
                                      <p:to>
                                        <p:strVal val="visible"/>
                                      </p:to>
                                    </p:set>
                                    <p:animEffect filter="fade" transition="in">
                                      <p:cBhvr>
                                        <p:cTn dur="500"/>
                                        <p:tgtEl>
                                          <p:spTgt spid="2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xEl>
                                              <p:pRg end="2" st="2"/>
                                            </p:txEl>
                                          </p:spTgt>
                                        </p:tgtEl>
                                        <p:attrNameLst>
                                          <p:attrName>style.visibility</p:attrName>
                                        </p:attrNameLst>
                                      </p:cBhvr>
                                      <p:to>
                                        <p:strVal val="visible"/>
                                      </p:to>
                                    </p:set>
                                    <p:animEffect filter="fade" transition="in">
                                      <p:cBhvr>
                                        <p:cTn dur="500"/>
                                        <p:tgtEl>
                                          <p:spTgt spid="20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15c872e9afd_0_48"/>
          <p:cNvSpPr txBox="1"/>
          <p:nvPr/>
        </p:nvSpPr>
        <p:spPr>
          <a:xfrm>
            <a:off x="565900" y="1848933"/>
            <a:ext cx="11112300" cy="4448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AT" sz="2100">
                <a:latin typeface="Tahoma"/>
                <a:ea typeface="Tahoma"/>
                <a:cs typeface="Tahoma"/>
                <a:sym typeface="Tahoma"/>
              </a:rPr>
              <a:t>Acceptability issues </a:t>
            </a:r>
            <a:r>
              <a:rPr lang="en-AT" sz="2100">
                <a:latin typeface="Tahoma"/>
                <a:ea typeface="Tahoma"/>
                <a:cs typeface="Tahoma"/>
                <a:sym typeface="Tahoma"/>
              </a:rPr>
              <a:t>can arise around, e.g., </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Ownership of the data</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Ability of citizen science to bring about the desired changes or impact without compromising the ethos of the initiatives</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solidFill>
                  <a:schemeClr val="dk1"/>
                </a:solidFill>
                <a:latin typeface="Tahoma"/>
                <a:ea typeface="Tahoma"/>
                <a:cs typeface="Tahoma"/>
                <a:sym typeface="Tahoma"/>
              </a:rPr>
              <a:t>Process related aspects and narratives</a:t>
            </a:r>
            <a:endParaRPr sz="2100">
              <a:latin typeface="Tahoma"/>
              <a:ea typeface="Tahoma"/>
              <a:cs typeface="Tahoma"/>
              <a:sym typeface="Tahoma"/>
            </a:endParaRPr>
          </a:p>
          <a:p>
            <a:pPr indent="0" lvl="0" marL="0" rtl="0" algn="l">
              <a:spcBef>
                <a:spcPts val="0"/>
              </a:spcBef>
              <a:spcAft>
                <a:spcPts val="0"/>
              </a:spcAft>
              <a:buNone/>
            </a:pPr>
            <a:r>
              <a:t/>
            </a:r>
            <a:endParaRPr sz="2100">
              <a:latin typeface="Tahoma"/>
              <a:ea typeface="Tahoma"/>
              <a:cs typeface="Tahoma"/>
              <a:sym typeface="Tahoma"/>
            </a:endParaRPr>
          </a:p>
          <a:p>
            <a:pPr indent="0" lvl="0" marL="0" rtl="0" algn="l">
              <a:spcBef>
                <a:spcPts val="0"/>
              </a:spcBef>
              <a:spcAft>
                <a:spcPts val="0"/>
              </a:spcAft>
              <a:buNone/>
            </a:pPr>
            <a:r>
              <a:rPr b="1" lang="en-AT" sz="2100">
                <a:latin typeface="Tahoma"/>
                <a:ea typeface="Tahoma"/>
                <a:cs typeface="Tahoma"/>
                <a:sym typeface="Tahoma"/>
              </a:rPr>
              <a:t>Need to address</a:t>
            </a:r>
            <a:endParaRPr b="1"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Privacy and security issues regarding personal, or personally identifiable data (e.g., location data)</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Importance of tracing citizen-based contributions such that correct credit can be given </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Fear that the data might be ‘sold’ to commercial interests. Transparent data management measures and procedures, and open communication must be established up front.</a:t>
            </a:r>
            <a:endParaRPr sz="2100">
              <a:latin typeface="Tahoma"/>
              <a:ea typeface="Tahoma"/>
              <a:cs typeface="Tahoma"/>
              <a:sym typeface="Tahoma"/>
            </a:endParaRPr>
          </a:p>
        </p:txBody>
      </p:sp>
      <p:sp>
        <p:nvSpPr>
          <p:cNvPr id="212" name="Google Shape;212;g15c872e9afd_0_48"/>
          <p:cNvSpPr txBox="1"/>
          <p:nvPr/>
        </p:nvSpPr>
        <p:spPr>
          <a:xfrm>
            <a:off x="464312" y="499327"/>
            <a:ext cx="10991100" cy="86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rgbClr val="4372C3"/>
                </a:solidFill>
                <a:latin typeface="Tahoma"/>
                <a:ea typeface="Tahoma"/>
                <a:cs typeface="Tahoma"/>
                <a:sym typeface="Tahoma"/>
              </a:rPr>
              <a:t>Multiple dimensions of trust in citizen science and citizen science data </a:t>
            </a:r>
            <a:endParaRPr sz="1500">
              <a:solidFill>
                <a:srgbClr val="4372C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15c872e9afd_0_53"/>
          <p:cNvSpPr txBox="1"/>
          <p:nvPr/>
        </p:nvSpPr>
        <p:spPr>
          <a:xfrm>
            <a:off x="565900" y="1848933"/>
            <a:ext cx="11112300" cy="4448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AT" sz="2100">
                <a:latin typeface="Tahoma"/>
                <a:ea typeface="Tahoma"/>
                <a:cs typeface="Tahoma"/>
                <a:sym typeface="Tahoma"/>
              </a:rPr>
              <a:t>Acceptability issues </a:t>
            </a:r>
            <a:r>
              <a:rPr lang="en-AT" sz="2100">
                <a:latin typeface="Tahoma"/>
                <a:ea typeface="Tahoma"/>
                <a:cs typeface="Tahoma"/>
                <a:sym typeface="Tahoma"/>
              </a:rPr>
              <a:t>can arise around, e.g., </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Ownership of the data</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Ability of citizen science to bring about the desired changes or impact without compromising the ethos of the initiatives</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solidFill>
                  <a:schemeClr val="dk1"/>
                </a:solidFill>
                <a:latin typeface="Tahoma"/>
                <a:ea typeface="Tahoma"/>
                <a:cs typeface="Tahoma"/>
                <a:sym typeface="Tahoma"/>
              </a:rPr>
              <a:t>Process related aspects and narratives</a:t>
            </a:r>
            <a:endParaRPr sz="2100">
              <a:latin typeface="Tahoma"/>
              <a:ea typeface="Tahoma"/>
              <a:cs typeface="Tahoma"/>
              <a:sym typeface="Tahoma"/>
            </a:endParaRPr>
          </a:p>
          <a:p>
            <a:pPr indent="0" lvl="0" marL="0" rtl="0" algn="l">
              <a:spcBef>
                <a:spcPts val="0"/>
              </a:spcBef>
              <a:spcAft>
                <a:spcPts val="0"/>
              </a:spcAft>
              <a:buNone/>
            </a:pPr>
            <a:r>
              <a:t/>
            </a:r>
            <a:endParaRPr sz="2100">
              <a:latin typeface="Tahoma"/>
              <a:ea typeface="Tahoma"/>
              <a:cs typeface="Tahoma"/>
              <a:sym typeface="Tahoma"/>
            </a:endParaRPr>
          </a:p>
          <a:p>
            <a:pPr indent="0" lvl="0" marL="0" rtl="0" algn="l">
              <a:spcBef>
                <a:spcPts val="0"/>
              </a:spcBef>
              <a:spcAft>
                <a:spcPts val="0"/>
              </a:spcAft>
              <a:buNone/>
            </a:pPr>
            <a:r>
              <a:rPr b="1" lang="en-AT" sz="2100">
                <a:latin typeface="Tahoma"/>
                <a:ea typeface="Tahoma"/>
                <a:cs typeface="Tahoma"/>
                <a:sym typeface="Tahoma"/>
              </a:rPr>
              <a:t>Need to address</a:t>
            </a:r>
            <a:endParaRPr b="1"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Privacy and security issues regarding personal, or personally identifiable data (e.g., location data)</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Importance of tracing citizen-based contributions such that correct credit can be given </a:t>
            </a:r>
            <a:endParaRPr sz="2100">
              <a:latin typeface="Tahoma"/>
              <a:ea typeface="Tahoma"/>
              <a:cs typeface="Tahoma"/>
              <a:sym typeface="Tahoma"/>
            </a:endParaRPr>
          </a:p>
          <a:p>
            <a:pPr indent="-438150" lvl="0" marL="609600" rtl="0" algn="l">
              <a:spcBef>
                <a:spcPts val="0"/>
              </a:spcBef>
              <a:spcAft>
                <a:spcPts val="0"/>
              </a:spcAft>
              <a:buSzPts val="2100"/>
              <a:buFont typeface="Tahoma"/>
              <a:buChar char="●"/>
            </a:pPr>
            <a:r>
              <a:rPr lang="en-AT" sz="2100">
                <a:latin typeface="Tahoma"/>
                <a:ea typeface="Tahoma"/>
                <a:cs typeface="Tahoma"/>
                <a:sym typeface="Tahoma"/>
              </a:rPr>
              <a:t>Fear that the data might be ‘sold’ to commercial interests. Transparent data management measures and procedures, and open communication must be established up front.</a:t>
            </a:r>
            <a:endParaRPr sz="2100">
              <a:latin typeface="Tahoma"/>
              <a:ea typeface="Tahoma"/>
              <a:cs typeface="Tahoma"/>
              <a:sym typeface="Tahoma"/>
            </a:endParaRPr>
          </a:p>
        </p:txBody>
      </p:sp>
      <p:sp>
        <p:nvSpPr>
          <p:cNvPr id="218" name="Google Shape;218;g15c872e9afd_0_53"/>
          <p:cNvSpPr txBox="1"/>
          <p:nvPr/>
        </p:nvSpPr>
        <p:spPr>
          <a:xfrm>
            <a:off x="464312" y="499327"/>
            <a:ext cx="10991100" cy="86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rgbClr val="4372C3"/>
                </a:solidFill>
                <a:latin typeface="Tahoma"/>
                <a:ea typeface="Tahoma"/>
                <a:cs typeface="Tahoma"/>
                <a:sym typeface="Tahoma"/>
              </a:rPr>
              <a:t>Multiple dimensions of trust in citizen science and citizen science data </a:t>
            </a:r>
            <a:endParaRPr sz="1500">
              <a:solidFill>
                <a:srgbClr val="4372C3"/>
              </a:solidFill>
            </a:endParaRPr>
          </a:p>
        </p:txBody>
      </p:sp>
      <p:sp>
        <p:nvSpPr>
          <p:cNvPr id="219" name="Google Shape;219;g15c872e9afd_0_53"/>
          <p:cNvSpPr txBox="1"/>
          <p:nvPr/>
        </p:nvSpPr>
        <p:spPr>
          <a:xfrm>
            <a:off x="4754367" y="3026733"/>
            <a:ext cx="6603300" cy="2216400"/>
          </a:xfrm>
          <a:prstGeom prst="rect">
            <a:avLst/>
          </a:prstGeom>
          <a:solidFill>
            <a:schemeClr val="lt1"/>
          </a:solidFill>
          <a:ln cap="flat" cmpd="sng" w="9525">
            <a:solidFill>
              <a:srgbClr val="4372C3"/>
            </a:solidFill>
            <a:prstDash val="lgDash"/>
            <a:round/>
            <a:headEnd len="sm" w="sm" type="none"/>
            <a:tailEnd len="sm" w="sm" type="none"/>
          </a:ln>
        </p:spPr>
        <p:txBody>
          <a:bodyPr anchorCtr="0" anchor="t" bIns="121900" lIns="121900" spcFirstLastPara="1" rIns="121900" wrap="square" tIns="121900">
            <a:spAutoFit/>
          </a:bodyPr>
          <a:lstStyle/>
          <a:p>
            <a:pPr indent="-508000" lvl="0" marL="609600" rtl="0" algn="l">
              <a:spcBef>
                <a:spcPts val="0"/>
              </a:spcBef>
              <a:spcAft>
                <a:spcPts val="0"/>
              </a:spcAft>
              <a:buClr>
                <a:srgbClr val="4372C3"/>
              </a:buClr>
              <a:buSzPts val="3200"/>
              <a:buChar char="➔"/>
            </a:pPr>
            <a:r>
              <a:rPr b="1" lang="en-AT" sz="3200">
                <a:solidFill>
                  <a:srgbClr val="4372C3"/>
                </a:solidFill>
              </a:rPr>
              <a:t>Failing to address the challenges can sufficiently affect the trustworthiness of an entire project</a:t>
            </a:r>
            <a:endParaRPr b="1" sz="3200">
              <a:solidFill>
                <a:srgbClr val="4372C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15c872e9afd_0_59"/>
          <p:cNvPicPr preferRelativeResize="0"/>
          <p:nvPr/>
        </p:nvPicPr>
        <p:blipFill>
          <a:blip r:embed="rId3">
            <a:alphaModFix/>
          </a:blip>
          <a:stretch>
            <a:fillRect/>
          </a:stretch>
        </p:blipFill>
        <p:spPr>
          <a:xfrm>
            <a:off x="3031667" y="776467"/>
            <a:ext cx="8736952" cy="4936802"/>
          </a:xfrm>
          <a:prstGeom prst="rect">
            <a:avLst/>
          </a:prstGeom>
          <a:noFill/>
          <a:ln>
            <a:noFill/>
          </a:ln>
        </p:spPr>
      </p:pic>
      <p:sp>
        <p:nvSpPr>
          <p:cNvPr id="225" name="Google Shape;225;g15c872e9afd_0_59"/>
          <p:cNvSpPr txBox="1"/>
          <p:nvPr/>
        </p:nvSpPr>
        <p:spPr>
          <a:xfrm>
            <a:off x="471900" y="471667"/>
            <a:ext cx="10950000" cy="835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b="1" lang="en-AT" sz="3900">
                <a:solidFill>
                  <a:srgbClr val="4372C3"/>
                </a:solidFill>
                <a:latin typeface="Tahoma"/>
                <a:ea typeface="Tahoma"/>
                <a:cs typeface="Tahoma"/>
                <a:sym typeface="Tahoma"/>
              </a:rPr>
              <a:t>Triangle of Trust</a:t>
            </a:r>
            <a:endParaRPr b="1" sz="3900">
              <a:solidFill>
                <a:srgbClr val="4372C3"/>
              </a:solidFill>
              <a:latin typeface="Tahoma"/>
              <a:ea typeface="Tahoma"/>
              <a:cs typeface="Tahoma"/>
              <a:sym typeface="Tahoma"/>
            </a:endParaRPr>
          </a:p>
        </p:txBody>
      </p:sp>
      <p:sp>
        <p:nvSpPr>
          <p:cNvPr id="226" name="Google Shape;226;g15c872e9afd_0_59"/>
          <p:cNvSpPr txBox="1"/>
          <p:nvPr/>
        </p:nvSpPr>
        <p:spPr>
          <a:xfrm>
            <a:off x="2815500" y="6031967"/>
            <a:ext cx="8971200" cy="523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AT" sz="900"/>
              <a:t>Hager, G. et al. (2021). ‘Onto new horizons: insights from theWeObserve project to strengthen the awareness, acceptability an sustainability of Citizen Observatories in Europe’. JCOM 20 (06), A01. </a:t>
            </a:r>
            <a:r>
              <a:rPr lang="en-AT" sz="900" u="sng">
                <a:solidFill>
                  <a:schemeClr val="hlink"/>
                </a:solidFill>
                <a:hlinkClick r:id="rId4"/>
              </a:rPr>
              <a:t>https://doi.org/10.22323/2.20060201</a:t>
            </a:r>
            <a:endParaRPr sz="900"/>
          </a:p>
        </p:txBody>
      </p:sp>
      <p:sp>
        <p:nvSpPr>
          <p:cNvPr id="227" name="Google Shape;227;g15c872e9afd_0_59"/>
          <p:cNvSpPr txBox="1"/>
          <p:nvPr/>
        </p:nvSpPr>
        <p:spPr>
          <a:xfrm>
            <a:off x="777600" y="1575367"/>
            <a:ext cx="4250400" cy="2462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AT" sz="2400">
                <a:solidFill>
                  <a:schemeClr val="dk1"/>
                </a:solidFill>
              </a:rPr>
              <a:t>Addressing the triangle of trust:</a:t>
            </a:r>
            <a:endParaRPr sz="2400">
              <a:solidFill>
                <a:schemeClr val="dk1"/>
              </a:solidFill>
            </a:endParaRPr>
          </a:p>
          <a:p>
            <a:pPr indent="-457200" lvl="0" marL="609600" rtl="0" algn="l">
              <a:spcBef>
                <a:spcPts val="0"/>
              </a:spcBef>
              <a:spcAft>
                <a:spcPts val="0"/>
              </a:spcAft>
              <a:buClr>
                <a:schemeClr val="dk1"/>
              </a:buClr>
              <a:buSzPts val="2400"/>
              <a:buChar char="➔"/>
            </a:pPr>
            <a:r>
              <a:rPr b="1" lang="en-AT" sz="2400">
                <a:solidFill>
                  <a:schemeClr val="dk1"/>
                </a:solidFill>
              </a:rPr>
              <a:t>Impact potential of citizen science and citizen science data is increased significantly</a:t>
            </a:r>
            <a:endParaRPr b="1" sz="2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g15c872e9afd_0_143"/>
          <p:cNvSpPr/>
          <p:nvPr/>
        </p:nvSpPr>
        <p:spPr>
          <a:xfrm>
            <a:off x="0" y="0"/>
            <a:ext cx="12009304" cy="6858000"/>
          </a:xfrm>
          <a:custGeom>
            <a:rect b="b" l="l" r="r" t="t"/>
            <a:pathLst>
              <a:path extrusionOk="0" h="6858000" w="12009304">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rgbClr val="7F7F7F">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Questions outline" id="233" name="Google Shape;233;g15c872e9afd_0_143"/>
          <p:cNvPicPr preferRelativeResize="0"/>
          <p:nvPr/>
        </p:nvPicPr>
        <p:blipFill rotWithShape="1">
          <a:blip r:embed="rId3">
            <a:alphaModFix/>
          </a:blip>
          <a:srcRect b="0" l="0" r="0" t="0"/>
          <a:stretch/>
        </p:blipFill>
        <p:spPr>
          <a:xfrm>
            <a:off x="1794140" y="965201"/>
            <a:ext cx="4911568" cy="49115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9"/>
          <p:cNvSpPr txBox="1"/>
          <p:nvPr>
            <p:ph type="title"/>
          </p:nvPr>
        </p:nvSpPr>
        <p:spPr>
          <a:xfrm>
            <a:off x="619991" y="2342014"/>
            <a:ext cx="10952018" cy="1182824"/>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ahoma"/>
              <a:buNone/>
            </a:pPr>
            <a:r>
              <a:rPr b="1" lang="en-AT" sz="4000">
                <a:latin typeface="Tahoma"/>
                <a:ea typeface="Tahoma"/>
                <a:cs typeface="Tahoma"/>
                <a:sym typeface="Tahoma"/>
              </a:rPr>
              <a:t>Citizen science in support of policy decisions and action</a:t>
            </a:r>
            <a:endParaRPr/>
          </a:p>
        </p:txBody>
      </p:sp>
      <p:sp>
        <p:nvSpPr>
          <p:cNvPr id="239" name="Google Shape;239;p9"/>
          <p:cNvSpPr txBox="1"/>
          <p:nvPr/>
        </p:nvSpPr>
        <p:spPr>
          <a:xfrm>
            <a:off x="4323127" y="3924574"/>
            <a:ext cx="3289435" cy="1692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AT" sz="2000">
                <a:solidFill>
                  <a:schemeClr val="dk1"/>
                </a:solidFill>
                <a:latin typeface="Tahoma"/>
                <a:ea typeface="Tahoma"/>
                <a:cs typeface="Tahoma"/>
                <a:sym typeface="Tahoma"/>
              </a:rPr>
              <a:t>Dr. Dilek Fraisl</a:t>
            </a:r>
            <a:endParaRPr/>
          </a:p>
          <a:p>
            <a:pPr indent="0" lvl="0" marL="0" marR="0" rtl="0" algn="l">
              <a:spcBef>
                <a:spcPts val="0"/>
              </a:spcBef>
              <a:spcAft>
                <a:spcPts val="0"/>
              </a:spcAft>
              <a:buNone/>
            </a:pPr>
            <a:r>
              <a:t/>
            </a:r>
            <a:endParaRPr b="1" sz="1600">
              <a:solidFill>
                <a:schemeClr val="dk1"/>
              </a:solidFill>
              <a:latin typeface="Tahoma"/>
              <a:ea typeface="Tahoma"/>
              <a:cs typeface="Tahoma"/>
              <a:sym typeface="Tahoma"/>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Email: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fraisl@iiasa.ac.at </a:t>
            </a:r>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Twitter: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@dilekfraisl1</a:t>
            </a:r>
            <a:endParaRPr/>
          </a:p>
          <a:p>
            <a:pPr indent="0" lvl="0" marL="0" marR="0" rtl="0" algn="l">
              <a:spcBef>
                <a:spcPts val="0"/>
              </a:spcBef>
              <a:spcAft>
                <a:spcPts val="0"/>
              </a:spcAft>
              <a:buNone/>
            </a:pPr>
            <a:r>
              <a:rPr b="1" lang="en-AT" sz="1600">
                <a:solidFill>
                  <a:schemeClr val="dk1"/>
                </a:solidFill>
                <a:latin typeface="Tahoma"/>
                <a:ea typeface="Tahoma"/>
                <a:cs typeface="Tahoma"/>
                <a:sym typeface="Tahoma"/>
              </a:rPr>
              <a:t>Web: </a:t>
            </a: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www.iiasa.ac.at</a:t>
            </a:r>
            <a:endParaRPr/>
          </a:p>
          <a:p>
            <a:pPr indent="0" lvl="0" marL="0" marR="0" rtl="0" algn="l">
              <a:spcBef>
                <a:spcPts val="0"/>
              </a:spcBef>
              <a:spcAft>
                <a:spcPts val="0"/>
              </a:spcAft>
              <a:buNone/>
            </a:pPr>
            <a:r>
              <a:rPr lang="en-AT" sz="1600">
                <a:solidFill>
                  <a:schemeClr val="dk1"/>
                </a:solidFill>
                <a:latin typeface="Tahoma"/>
                <a:ea typeface="Tahoma"/>
                <a:cs typeface="Tahoma"/>
                <a:sym typeface="Tahoma"/>
              </a:rPr>
              <a:t>           	</a:t>
            </a:r>
            <a:r>
              <a:rPr b="1" lang="en-AT" sz="1600">
                <a:solidFill>
                  <a:srgbClr val="0070C0"/>
                </a:solidFill>
                <a:latin typeface="Tahoma"/>
                <a:ea typeface="Tahoma"/>
                <a:cs typeface="Tahoma"/>
                <a:sym typeface="Tahoma"/>
              </a:rPr>
              <a:t>www.geo-wiki.org</a:t>
            </a:r>
            <a:endParaRPr b="1" sz="1600">
              <a:solidFill>
                <a:srgbClr val="0070C0"/>
              </a:solidFill>
              <a:latin typeface="Tahoma"/>
              <a:ea typeface="Tahoma"/>
              <a:cs typeface="Tahoma"/>
              <a:sym typeface="Tahoma"/>
            </a:endParaRPr>
          </a:p>
        </p:txBody>
      </p:sp>
      <p:pic>
        <p:nvPicPr>
          <p:cNvPr id="240" name="Google Shape;240;p9"/>
          <p:cNvPicPr preferRelativeResize="0"/>
          <p:nvPr/>
        </p:nvPicPr>
        <p:blipFill rotWithShape="1">
          <a:blip r:embed="rId3">
            <a:alphaModFix/>
          </a:blip>
          <a:srcRect b="0" l="0" r="0" t="0"/>
          <a:stretch/>
        </p:blipFill>
        <p:spPr>
          <a:xfrm>
            <a:off x="4595419" y="739220"/>
            <a:ext cx="2744849" cy="1182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nvSpPr>
        <p:spPr>
          <a:xfrm>
            <a:off x="362712" y="702527"/>
            <a:ext cx="10991088" cy="8610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lang="en-AT" sz="4000">
                <a:solidFill>
                  <a:schemeClr val="accent1"/>
                </a:solidFill>
                <a:latin typeface="Tahoma"/>
                <a:ea typeface="Tahoma"/>
                <a:cs typeface="Tahoma"/>
                <a:sym typeface="Tahoma"/>
              </a:rPr>
              <a:t>Agenda</a:t>
            </a:r>
            <a:endParaRPr/>
          </a:p>
        </p:txBody>
      </p:sp>
      <p:grpSp>
        <p:nvGrpSpPr>
          <p:cNvPr id="106" name="Google Shape;106;p2"/>
          <p:cNvGrpSpPr/>
          <p:nvPr/>
        </p:nvGrpSpPr>
        <p:grpSpPr>
          <a:xfrm>
            <a:off x="362712" y="2096619"/>
            <a:ext cx="11495459" cy="3475166"/>
            <a:chOff x="0" y="1698"/>
            <a:chExt cx="11495459" cy="3475166"/>
          </a:xfrm>
        </p:grpSpPr>
        <p:cxnSp>
          <p:nvCxnSpPr>
            <p:cNvPr id="107" name="Google Shape;107;p2"/>
            <p:cNvCxnSpPr/>
            <p:nvPr/>
          </p:nvCxnSpPr>
          <p:spPr>
            <a:xfrm>
              <a:off x="0" y="1698"/>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08" name="Google Shape;108;p2"/>
            <p:cNvSpPr/>
            <p:nvPr/>
          </p:nvSpPr>
          <p:spPr>
            <a:xfrm>
              <a:off x="0" y="1698"/>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txBox="1"/>
            <p:nvPr/>
          </p:nvSpPr>
          <p:spPr>
            <a:xfrm>
              <a:off x="0" y="1698"/>
              <a:ext cx="11495459" cy="579194"/>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Intro to the session</a:t>
              </a:r>
              <a:endParaRPr sz="1900">
                <a:solidFill>
                  <a:schemeClr val="dk1"/>
                </a:solidFill>
                <a:latin typeface="Tahoma"/>
                <a:ea typeface="Tahoma"/>
                <a:cs typeface="Tahoma"/>
                <a:sym typeface="Tahoma"/>
              </a:endParaRPr>
            </a:p>
          </p:txBody>
        </p:sp>
        <p:cxnSp>
          <p:nvCxnSpPr>
            <p:cNvPr id="110" name="Google Shape;110;p2"/>
            <p:cNvCxnSpPr/>
            <p:nvPr/>
          </p:nvCxnSpPr>
          <p:spPr>
            <a:xfrm>
              <a:off x="0" y="580893"/>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11" name="Google Shape;111;p2"/>
            <p:cNvSpPr/>
            <p:nvPr/>
          </p:nvSpPr>
          <p:spPr>
            <a:xfrm>
              <a:off x="0" y="580893"/>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txBox="1"/>
            <p:nvPr/>
          </p:nvSpPr>
          <p:spPr>
            <a:xfrm>
              <a:off x="0" y="580893"/>
              <a:ext cx="11495459" cy="579194"/>
            </a:xfrm>
            <a:prstGeom prst="rect">
              <a:avLst/>
            </a:prstGeom>
            <a:noFill/>
            <a:ln>
              <a:noFill/>
            </a:ln>
          </p:spPr>
          <p:txBody>
            <a:bodyPr anchorCtr="0" anchor="t" bIns="72375" lIns="72375" spcFirstLastPara="1" rIns="72375" wrap="square" tIns="72375">
              <a:noAutofit/>
            </a:bodyPr>
            <a:lstStyle/>
            <a:p>
              <a:pPr indent="0" lvl="0" marL="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Multiple dimensions of trust in citizen science data – </a:t>
              </a:r>
              <a:r>
                <a:rPr b="1" lang="en-AT" sz="1900">
                  <a:solidFill>
                    <a:schemeClr val="dk1"/>
                  </a:solidFill>
                  <a:latin typeface="Tahoma"/>
                  <a:ea typeface="Tahoma"/>
                  <a:cs typeface="Tahoma"/>
                  <a:sym typeface="Tahoma"/>
                </a:rPr>
                <a:t>Gerid Hager,</a:t>
              </a:r>
              <a:r>
                <a:rPr lang="en-AT" sz="1900">
                  <a:solidFill>
                    <a:schemeClr val="dk1"/>
                  </a:solidFill>
                  <a:latin typeface="Tahoma"/>
                  <a:ea typeface="Tahoma"/>
                  <a:cs typeface="Tahoma"/>
                  <a:sym typeface="Tahoma"/>
                </a:rPr>
                <a:t> Research Scholar, IIASA </a:t>
              </a:r>
              <a:endParaRPr sz="1900">
                <a:solidFill>
                  <a:schemeClr val="dk1"/>
                </a:solidFill>
                <a:latin typeface="Tahoma"/>
                <a:ea typeface="Tahoma"/>
                <a:cs typeface="Tahoma"/>
                <a:sym typeface="Tahoma"/>
              </a:endParaRPr>
            </a:p>
          </p:txBody>
        </p:sp>
        <p:cxnSp>
          <p:nvCxnSpPr>
            <p:cNvPr id="113" name="Google Shape;113;p2"/>
            <p:cNvCxnSpPr/>
            <p:nvPr/>
          </p:nvCxnSpPr>
          <p:spPr>
            <a:xfrm>
              <a:off x="0" y="1160087"/>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14" name="Google Shape;114;p2"/>
            <p:cNvSpPr/>
            <p:nvPr/>
          </p:nvSpPr>
          <p:spPr>
            <a:xfrm>
              <a:off x="0" y="1160087"/>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txBox="1"/>
            <p:nvPr/>
          </p:nvSpPr>
          <p:spPr>
            <a:xfrm>
              <a:off x="0" y="1160087"/>
              <a:ext cx="11495459" cy="579194"/>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Citizen science data in support of policy decisions and action – </a:t>
              </a:r>
              <a:r>
                <a:rPr b="1" lang="en-AT" sz="1900">
                  <a:solidFill>
                    <a:schemeClr val="dk1"/>
                  </a:solidFill>
                  <a:latin typeface="Tahoma"/>
                  <a:ea typeface="Tahoma"/>
                  <a:cs typeface="Tahoma"/>
                  <a:sym typeface="Tahoma"/>
                </a:rPr>
                <a:t>Dilek Fraisl, </a:t>
              </a:r>
              <a:r>
                <a:rPr lang="en-AT" sz="1900">
                  <a:solidFill>
                    <a:schemeClr val="dk1"/>
                  </a:solidFill>
                  <a:latin typeface="Tahoma"/>
                  <a:ea typeface="Tahoma"/>
                  <a:cs typeface="Tahoma"/>
                  <a:sym typeface="Tahoma"/>
                </a:rPr>
                <a:t>Research Scholar, IIASA</a:t>
              </a:r>
              <a:endParaRPr sz="1900">
                <a:solidFill>
                  <a:schemeClr val="dk1"/>
                </a:solidFill>
                <a:latin typeface="Tahoma"/>
                <a:ea typeface="Tahoma"/>
                <a:cs typeface="Tahoma"/>
                <a:sym typeface="Tahoma"/>
              </a:endParaRPr>
            </a:p>
          </p:txBody>
        </p:sp>
        <p:cxnSp>
          <p:nvCxnSpPr>
            <p:cNvPr id="116" name="Google Shape;116;p2"/>
            <p:cNvCxnSpPr/>
            <p:nvPr/>
          </p:nvCxnSpPr>
          <p:spPr>
            <a:xfrm>
              <a:off x="0" y="1739282"/>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17" name="Google Shape;117;p2"/>
            <p:cNvSpPr/>
            <p:nvPr/>
          </p:nvSpPr>
          <p:spPr>
            <a:xfrm>
              <a:off x="0" y="1739282"/>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txBox="1"/>
            <p:nvPr/>
          </p:nvSpPr>
          <p:spPr>
            <a:xfrm>
              <a:off x="0" y="1739282"/>
              <a:ext cx="11495459" cy="579194"/>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Partner's Experiences</a:t>
              </a:r>
              <a:endParaRPr/>
            </a:p>
          </p:txBody>
        </p:sp>
        <p:cxnSp>
          <p:nvCxnSpPr>
            <p:cNvPr id="119" name="Google Shape;119;p2"/>
            <p:cNvCxnSpPr/>
            <p:nvPr/>
          </p:nvCxnSpPr>
          <p:spPr>
            <a:xfrm>
              <a:off x="0" y="2318476"/>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20" name="Google Shape;120;p2"/>
            <p:cNvSpPr/>
            <p:nvPr/>
          </p:nvSpPr>
          <p:spPr>
            <a:xfrm>
              <a:off x="0" y="2318476"/>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txBox="1"/>
            <p:nvPr/>
          </p:nvSpPr>
          <p:spPr>
            <a:xfrm>
              <a:off x="0" y="2318476"/>
              <a:ext cx="11495459" cy="579194"/>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Group work/discussion</a:t>
              </a:r>
              <a:endParaRPr sz="1900">
                <a:solidFill>
                  <a:schemeClr val="dk1"/>
                </a:solidFill>
                <a:latin typeface="Tahoma"/>
                <a:ea typeface="Tahoma"/>
                <a:cs typeface="Tahoma"/>
                <a:sym typeface="Tahoma"/>
              </a:endParaRPr>
            </a:p>
          </p:txBody>
        </p:sp>
        <p:cxnSp>
          <p:nvCxnSpPr>
            <p:cNvPr id="122" name="Google Shape;122;p2"/>
            <p:cNvCxnSpPr/>
            <p:nvPr/>
          </p:nvCxnSpPr>
          <p:spPr>
            <a:xfrm>
              <a:off x="0" y="2897670"/>
              <a:ext cx="11495459"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23" name="Google Shape;123;p2"/>
            <p:cNvSpPr/>
            <p:nvPr/>
          </p:nvSpPr>
          <p:spPr>
            <a:xfrm>
              <a:off x="0" y="2897670"/>
              <a:ext cx="11495459" cy="5791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txBox="1"/>
            <p:nvPr/>
          </p:nvSpPr>
          <p:spPr>
            <a:xfrm>
              <a:off x="0" y="2897670"/>
              <a:ext cx="11495459" cy="579194"/>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ahoma"/>
                <a:buNone/>
              </a:pPr>
              <a:r>
                <a:rPr lang="en-AT" sz="1900">
                  <a:solidFill>
                    <a:schemeClr val="dk1"/>
                  </a:solidFill>
                  <a:latin typeface="Tahoma"/>
                  <a:ea typeface="Tahoma"/>
                  <a:cs typeface="Tahoma"/>
                  <a:sym typeface="Tahoma"/>
                </a:rPr>
                <a:t>Closing of the session</a:t>
              </a:r>
              <a:endParaRPr sz="1900">
                <a:solidFill>
                  <a:schemeClr val="dk1"/>
                </a:solidFill>
                <a:latin typeface="Tahoma"/>
                <a:ea typeface="Tahoma"/>
                <a:cs typeface="Tahoma"/>
                <a:sym typeface="Tahom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0"/>
          <p:cNvPicPr preferRelativeResize="0"/>
          <p:nvPr/>
        </p:nvPicPr>
        <p:blipFill>
          <a:blip r:embed="rId3">
            <a:alphaModFix/>
          </a:blip>
          <a:stretch>
            <a:fillRect/>
          </a:stretch>
        </p:blipFill>
        <p:spPr>
          <a:xfrm>
            <a:off x="152400" y="553963"/>
            <a:ext cx="11887200" cy="57500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15c872e9afd_0_67"/>
          <p:cNvPicPr preferRelativeResize="0"/>
          <p:nvPr/>
        </p:nvPicPr>
        <p:blipFill>
          <a:blip r:embed="rId3">
            <a:alphaModFix/>
          </a:blip>
          <a:stretch>
            <a:fillRect/>
          </a:stretch>
        </p:blipFill>
        <p:spPr>
          <a:xfrm>
            <a:off x="3315400" y="152400"/>
            <a:ext cx="5767298" cy="65531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15c872e9afd_0_169"/>
          <p:cNvPicPr preferRelativeResize="0"/>
          <p:nvPr/>
        </p:nvPicPr>
        <p:blipFill>
          <a:blip r:embed="rId3">
            <a:alphaModFix/>
          </a:blip>
          <a:stretch>
            <a:fillRect/>
          </a:stretch>
        </p:blipFill>
        <p:spPr>
          <a:xfrm>
            <a:off x="152400" y="152400"/>
            <a:ext cx="3390900" cy="495300"/>
          </a:xfrm>
          <a:prstGeom prst="rect">
            <a:avLst/>
          </a:prstGeom>
          <a:noFill/>
          <a:ln>
            <a:noFill/>
          </a:ln>
        </p:spPr>
      </p:pic>
      <p:pic>
        <p:nvPicPr>
          <p:cNvPr id="258" name="Google Shape;258;g15c872e9afd_0_169"/>
          <p:cNvPicPr preferRelativeResize="0"/>
          <p:nvPr/>
        </p:nvPicPr>
        <p:blipFill>
          <a:blip r:embed="rId4">
            <a:alphaModFix/>
          </a:blip>
          <a:stretch>
            <a:fillRect/>
          </a:stretch>
        </p:blipFill>
        <p:spPr>
          <a:xfrm>
            <a:off x="1803063" y="1259450"/>
            <a:ext cx="8585876" cy="4339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1"/>
          <p:cNvPicPr preferRelativeResize="0"/>
          <p:nvPr/>
        </p:nvPicPr>
        <p:blipFill rotWithShape="1">
          <a:blip r:embed="rId3">
            <a:alphaModFix/>
          </a:blip>
          <a:srcRect b="0" l="0" r="0" t="0"/>
          <a:stretch/>
        </p:blipFill>
        <p:spPr>
          <a:xfrm>
            <a:off x="398174" y="1199444"/>
            <a:ext cx="8812796" cy="5460192"/>
          </a:xfrm>
          <a:prstGeom prst="rect">
            <a:avLst/>
          </a:prstGeom>
          <a:noFill/>
          <a:ln>
            <a:noFill/>
          </a:ln>
        </p:spPr>
      </p:pic>
      <p:sp>
        <p:nvSpPr>
          <p:cNvPr id="265" name="Google Shape;265;p11"/>
          <p:cNvSpPr txBox="1"/>
          <p:nvPr/>
        </p:nvSpPr>
        <p:spPr>
          <a:xfrm>
            <a:off x="257843" y="461319"/>
            <a:ext cx="11676313" cy="73812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Tahoma"/>
              <a:buNone/>
            </a:pPr>
            <a:r>
              <a:rPr b="1" lang="en-AT" sz="1800">
                <a:solidFill>
                  <a:schemeClr val="dk1"/>
                </a:solidFill>
                <a:latin typeface="Tahoma"/>
                <a:ea typeface="Tahoma"/>
                <a:cs typeface="Tahoma"/>
                <a:sym typeface="Tahoma"/>
              </a:rPr>
              <a:t>The SDG indicators where citizen science </a:t>
            </a:r>
            <a:r>
              <a:rPr b="1" i="1" lang="en-AT" sz="1800">
                <a:solidFill>
                  <a:schemeClr val="dk1"/>
                </a:solidFill>
                <a:latin typeface="Tahoma"/>
                <a:ea typeface="Tahoma"/>
                <a:cs typeface="Tahoma"/>
                <a:sym typeface="Tahoma"/>
              </a:rPr>
              <a:t>projects</a:t>
            </a:r>
            <a:r>
              <a:rPr b="1" lang="en-AT" sz="1800">
                <a:solidFill>
                  <a:schemeClr val="dk1"/>
                </a:solidFill>
                <a:latin typeface="Tahoma"/>
                <a:ea typeface="Tahoma"/>
                <a:cs typeface="Tahoma"/>
                <a:sym typeface="Tahoma"/>
              </a:rPr>
              <a:t> are ‘already contributing’, ‘could contribute’ or where there is ‘no alignment' </a:t>
            </a:r>
            <a:endParaRPr/>
          </a:p>
        </p:txBody>
      </p:sp>
      <p:sp>
        <p:nvSpPr>
          <p:cNvPr id="266" name="Google Shape;266;p11"/>
          <p:cNvSpPr txBox="1"/>
          <p:nvPr/>
        </p:nvSpPr>
        <p:spPr>
          <a:xfrm>
            <a:off x="398174" y="6627168"/>
            <a:ext cx="1193415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T" sz="900">
                <a:solidFill>
                  <a:srgbClr val="333333"/>
                </a:solidFill>
                <a:latin typeface="Tahoma"/>
                <a:ea typeface="Tahoma"/>
                <a:cs typeface="Tahoma"/>
                <a:sym typeface="Tahoma"/>
              </a:rPr>
              <a:t>Fraisl, D., Campbell, J., See, L. </a:t>
            </a:r>
            <a:r>
              <a:rPr b="0" i="1" lang="en-AT" sz="900">
                <a:solidFill>
                  <a:srgbClr val="333333"/>
                </a:solidFill>
                <a:latin typeface="Tahoma"/>
                <a:ea typeface="Tahoma"/>
                <a:cs typeface="Tahoma"/>
                <a:sym typeface="Tahoma"/>
              </a:rPr>
              <a:t>et al.</a:t>
            </a:r>
            <a:r>
              <a:rPr b="0" i="0" lang="en-AT" sz="900">
                <a:solidFill>
                  <a:srgbClr val="333333"/>
                </a:solidFill>
                <a:latin typeface="Tahoma"/>
                <a:ea typeface="Tahoma"/>
                <a:cs typeface="Tahoma"/>
                <a:sym typeface="Tahoma"/>
              </a:rPr>
              <a:t> Mapping citizen science contributions to the UN sustainable development goals. </a:t>
            </a:r>
            <a:r>
              <a:rPr b="0" i="1" lang="en-AT" sz="900">
                <a:solidFill>
                  <a:srgbClr val="333333"/>
                </a:solidFill>
                <a:latin typeface="Tahoma"/>
                <a:ea typeface="Tahoma"/>
                <a:cs typeface="Tahoma"/>
                <a:sym typeface="Tahoma"/>
              </a:rPr>
              <a:t>Sustain Sci</a:t>
            </a:r>
            <a:r>
              <a:rPr b="0" i="0" lang="en-AT" sz="900">
                <a:solidFill>
                  <a:srgbClr val="333333"/>
                </a:solidFill>
                <a:latin typeface="Tahoma"/>
                <a:ea typeface="Tahoma"/>
                <a:cs typeface="Tahoma"/>
                <a:sym typeface="Tahoma"/>
              </a:rPr>
              <a:t> </a:t>
            </a:r>
            <a:r>
              <a:rPr b="1" i="0" lang="en-AT" sz="900">
                <a:solidFill>
                  <a:srgbClr val="333333"/>
                </a:solidFill>
                <a:latin typeface="Tahoma"/>
                <a:ea typeface="Tahoma"/>
                <a:cs typeface="Tahoma"/>
                <a:sym typeface="Tahoma"/>
              </a:rPr>
              <a:t>15, </a:t>
            </a:r>
            <a:r>
              <a:rPr b="0" i="0" lang="en-AT" sz="900">
                <a:solidFill>
                  <a:srgbClr val="333333"/>
                </a:solidFill>
                <a:latin typeface="Tahoma"/>
                <a:ea typeface="Tahoma"/>
                <a:cs typeface="Tahoma"/>
                <a:sym typeface="Tahoma"/>
              </a:rPr>
              <a:t>1735–1751 (2020). https://doi.org/10.1007/s11625-020-00833-7</a:t>
            </a:r>
            <a:endParaRPr sz="900">
              <a:solidFill>
                <a:schemeClr val="dk1"/>
              </a:solidFill>
              <a:latin typeface="Tahoma"/>
              <a:ea typeface="Tahoma"/>
              <a:cs typeface="Tahoma"/>
              <a:sym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2"/>
          <p:cNvSpPr txBox="1"/>
          <p:nvPr>
            <p:ph type="title"/>
          </p:nvPr>
        </p:nvSpPr>
        <p:spPr>
          <a:xfrm>
            <a:off x="278250" y="643475"/>
            <a:ext cx="11635500" cy="744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700"/>
              <a:buFont typeface="Calibri"/>
              <a:buNone/>
            </a:pPr>
            <a:r>
              <a:rPr b="1" lang="en-AT" sz="2700">
                <a:latin typeface="Calibri"/>
                <a:ea typeface="Calibri"/>
                <a:cs typeface="Calibri"/>
                <a:sym typeface="Calibri"/>
              </a:rPr>
              <a:t>The greatest contribution of citizen science data to SDG monitoring would be in:</a:t>
            </a:r>
            <a:endParaRPr/>
          </a:p>
        </p:txBody>
      </p:sp>
      <p:pic>
        <p:nvPicPr>
          <p:cNvPr descr="Table&#10;&#10;Description automatically generated" id="273" name="Google Shape;273;p12"/>
          <p:cNvPicPr preferRelativeResize="0"/>
          <p:nvPr/>
        </p:nvPicPr>
        <p:blipFill rotWithShape="1">
          <a:blip r:embed="rId3">
            <a:alphaModFix/>
          </a:blip>
          <a:srcRect b="0" l="0" r="0" t="0"/>
          <a:stretch/>
        </p:blipFill>
        <p:spPr>
          <a:xfrm>
            <a:off x="643467" y="1898987"/>
            <a:ext cx="10905064" cy="34623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15c872e9afd_0_74"/>
          <p:cNvSpPr txBox="1"/>
          <p:nvPr>
            <p:ph type="title"/>
          </p:nvPr>
        </p:nvSpPr>
        <p:spPr>
          <a:xfrm>
            <a:off x="306250" y="336375"/>
            <a:ext cx="3201900" cy="1158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AT">
                <a:latin typeface="Tahoma"/>
                <a:ea typeface="Tahoma"/>
                <a:cs typeface="Tahoma"/>
                <a:sym typeface="Tahoma"/>
              </a:rPr>
              <a:t>Examples</a:t>
            </a:r>
            <a:endParaRPr>
              <a:latin typeface="Tahoma"/>
              <a:ea typeface="Tahoma"/>
              <a:cs typeface="Tahoma"/>
              <a:sym typeface="Tahoma"/>
            </a:endParaRPr>
          </a:p>
        </p:txBody>
      </p:sp>
      <p:pic>
        <p:nvPicPr>
          <p:cNvPr id="280" name="Google Shape;280;g15c872e9afd_0_74"/>
          <p:cNvPicPr preferRelativeResize="0"/>
          <p:nvPr/>
        </p:nvPicPr>
        <p:blipFill>
          <a:blip r:embed="rId3">
            <a:alphaModFix/>
          </a:blip>
          <a:stretch>
            <a:fillRect/>
          </a:stretch>
        </p:blipFill>
        <p:spPr>
          <a:xfrm>
            <a:off x="306250" y="1754025"/>
            <a:ext cx="4038451" cy="2271626"/>
          </a:xfrm>
          <a:prstGeom prst="rect">
            <a:avLst/>
          </a:prstGeom>
          <a:noFill/>
          <a:ln>
            <a:noFill/>
          </a:ln>
        </p:spPr>
      </p:pic>
      <p:pic>
        <p:nvPicPr>
          <p:cNvPr id="281" name="Google Shape;281;g15c872e9afd_0_74"/>
          <p:cNvPicPr preferRelativeResize="0"/>
          <p:nvPr/>
        </p:nvPicPr>
        <p:blipFill>
          <a:blip r:embed="rId4">
            <a:alphaModFix/>
          </a:blip>
          <a:stretch>
            <a:fillRect/>
          </a:stretch>
        </p:blipFill>
        <p:spPr>
          <a:xfrm>
            <a:off x="4534300" y="336373"/>
            <a:ext cx="4118574" cy="3369725"/>
          </a:xfrm>
          <a:prstGeom prst="rect">
            <a:avLst/>
          </a:prstGeom>
          <a:noFill/>
          <a:ln>
            <a:noFill/>
          </a:ln>
        </p:spPr>
      </p:pic>
      <p:pic>
        <p:nvPicPr>
          <p:cNvPr id="282" name="Google Shape;282;g15c872e9afd_0_74"/>
          <p:cNvPicPr preferRelativeResize="0"/>
          <p:nvPr/>
        </p:nvPicPr>
        <p:blipFill>
          <a:blip r:embed="rId5">
            <a:alphaModFix/>
          </a:blip>
          <a:stretch>
            <a:fillRect/>
          </a:stretch>
        </p:blipFill>
        <p:spPr>
          <a:xfrm>
            <a:off x="8865799" y="693013"/>
            <a:ext cx="2349525" cy="4137750"/>
          </a:xfrm>
          <a:prstGeom prst="rect">
            <a:avLst/>
          </a:prstGeom>
          <a:noFill/>
          <a:ln>
            <a:noFill/>
          </a:ln>
        </p:spPr>
      </p:pic>
      <p:pic>
        <p:nvPicPr>
          <p:cNvPr id="283" name="Google Shape;283;g15c872e9afd_0_74"/>
          <p:cNvPicPr preferRelativeResize="0"/>
          <p:nvPr/>
        </p:nvPicPr>
        <p:blipFill>
          <a:blip r:embed="rId6">
            <a:alphaModFix/>
          </a:blip>
          <a:stretch>
            <a:fillRect/>
          </a:stretch>
        </p:blipFill>
        <p:spPr>
          <a:xfrm>
            <a:off x="8945364" y="5141325"/>
            <a:ext cx="2190400" cy="1074350"/>
          </a:xfrm>
          <a:prstGeom prst="rect">
            <a:avLst/>
          </a:prstGeom>
          <a:noFill/>
          <a:ln>
            <a:noFill/>
          </a:ln>
        </p:spPr>
      </p:pic>
      <p:pic>
        <p:nvPicPr>
          <p:cNvPr id="284" name="Google Shape;284;g15c872e9afd_0_74"/>
          <p:cNvPicPr preferRelativeResize="0"/>
          <p:nvPr/>
        </p:nvPicPr>
        <p:blipFill>
          <a:blip r:embed="rId7">
            <a:alphaModFix/>
          </a:blip>
          <a:stretch>
            <a:fillRect/>
          </a:stretch>
        </p:blipFill>
        <p:spPr>
          <a:xfrm>
            <a:off x="282900" y="4159650"/>
            <a:ext cx="4038475" cy="2271626"/>
          </a:xfrm>
          <a:prstGeom prst="rect">
            <a:avLst/>
          </a:prstGeom>
          <a:noFill/>
          <a:ln>
            <a:noFill/>
          </a:ln>
        </p:spPr>
      </p:pic>
      <p:pic>
        <p:nvPicPr>
          <p:cNvPr id="285" name="Google Shape;285;g15c872e9afd_0_74"/>
          <p:cNvPicPr preferRelativeResize="0"/>
          <p:nvPr/>
        </p:nvPicPr>
        <p:blipFill>
          <a:blip r:embed="rId8">
            <a:alphaModFix/>
          </a:blip>
          <a:stretch>
            <a:fillRect/>
          </a:stretch>
        </p:blipFill>
        <p:spPr>
          <a:xfrm>
            <a:off x="1989850" y="3817500"/>
            <a:ext cx="2639350" cy="208150"/>
          </a:xfrm>
          <a:prstGeom prst="rect">
            <a:avLst/>
          </a:prstGeom>
          <a:noFill/>
          <a:ln>
            <a:noFill/>
          </a:ln>
        </p:spPr>
      </p:pic>
      <p:pic>
        <p:nvPicPr>
          <p:cNvPr id="286" name="Google Shape;286;g15c872e9afd_0_74"/>
          <p:cNvPicPr preferRelativeResize="0"/>
          <p:nvPr/>
        </p:nvPicPr>
        <p:blipFill>
          <a:blip r:embed="rId9">
            <a:alphaModFix/>
          </a:blip>
          <a:stretch>
            <a:fillRect/>
          </a:stretch>
        </p:blipFill>
        <p:spPr>
          <a:xfrm>
            <a:off x="5511773" y="3817500"/>
            <a:ext cx="2266537" cy="2613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g15c872e9afd_0_94"/>
          <p:cNvPicPr preferRelativeResize="0"/>
          <p:nvPr/>
        </p:nvPicPr>
        <p:blipFill rotWithShape="1">
          <a:blip r:embed="rId3">
            <a:alphaModFix/>
          </a:blip>
          <a:srcRect b="0" l="0" r="0" t="0"/>
          <a:stretch/>
        </p:blipFill>
        <p:spPr>
          <a:xfrm>
            <a:off x="1759511" y="1264165"/>
            <a:ext cx="8457075" cy="4486948"/>
          </a:xfrm>
          <a:prstGeom prst="rect">
            <a:avLst/>
          </a:prstGeom>
          <a:noFill/>
          <a:ln>
            <a:noFill/>
          </a:ln>
        </p:spPr>
      </p:pic>
      <p:sp>
        <p:nvSpPr>
          <p:cNvPr id="293" name="Google Shape;293;g15c872e9afd_0_94"/>
          <p:cNvSpPr txBox="1"/>
          <p:nvPr/>
        </p:nvSpPr>
        <p:spPr>
          <a:xfrm>
            <a:off x="216061" y="5877142"/>
            <a:ext cx="11976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T" sz="1600">
                <a:solidFill>
                  <a:srgbClr val="000000"/>
                </a:solidFill>
                <a:latin typeface="Tahoma"/>
                <a:ea typeface="Tahoma"/>
                <a:cs typeface="Tahoma"/>
                <a:sym typeface="Tahoma"/>
              </a:rPr>
              <a:t> </a:t>
            </a:r>
            <a:r>
              <a:rPr lang="en-AT" sz="1600">
                <a:solidFill>
                  <a:schemeClr val="dk1"/>
                </a:solidFill>
                <a:latin typeface="Tahoma"/>
                <a:ea typeface="Tahoma"/>
                <a:cs typeface="Tahoma"/>
                <a:sym typeface="Tahoma"/>
              </a:rPr>
              <a:t>Citizen Science for the SDGs StoryMap: </a:t>
            </a:r>
            <a:r>
              <a:rPr lang="en-AT" sz="1600" u="sng">
                <a:solidFill>
                  <a:schemeClr val="dk1"/>
                </a:solidFill>
                <a:latin typeface="Tahoma"/>
                <a:ea typeface="Tahoma"/>
                <a:cs typeface="Tahoma"/>
                <a:sym typeface="Tahoma"/>
                <a:hlinkClick r:id="rId4">
                  <a:extLst>
                    <a:ext uri="{A12FA001-AC4F-418D-AE19-62706E023703}">
                      <ahyp:hlinkClr val="tx"/>
                    </a:ext>
                  </a:extLst>
                </a:hlinkClick>
              </a:rPr>
              <a:t>https://dataforchange.net/strengthening-measurement-of-marine-litter-in-Ghana</a:t>
            </a:r>
            <a:endParaRPr sz="1600">
              <a:solidFill>
                <a:schemeClr val="dk1"/>
              </a:solidFill>
              <a:latin typeface="Tahoma"/>
              <a:ea typeface="Tahoma"/>
              <a:cs typeface="Tahoma"/>
              <a:sym typeface="Tahoma"/>
            </a:endParaRPr>
          </a:p>
        </p:txBody>
      </p:sp>
      <p:pic>
        <p:nvPicPr>
          <p:cNvPr descr="Logo&#10;&#10;Description automatically generated" id="294" name="Google Shape;294;g15c872e9afd_0_94"/>
          <p:cNvPicPr preferRelativeResize="0"/>
          <p:nvPr/>
        </p:nvPicPr>
        <p:blipFill rotWithShape="1">
          <a:blip r:embed="rId5">
            <a:alphaModFix/>
          </a:blip>
          <a:srcRect b="0" l="0" r="0" t="0"/>
          <a:stretch/>
        </p:blipFill>
        <p:spPr>
          <a:xfrm>
            <a:off x="2737213" y="71863"/>
            <a:ext cx="872000" cy="861308"/>
          </a:xfrm>
          <a:prstGeom prst="rect">
            <a:avLst/>
          </a:prstGeom>
          <a:noFill/>
          <a:ln>
            <a:noFill/>
          </a:ln>
        </p:spPr>
      </p:pic>
      <p:pic>
        <p:nvPicPr>
          <p:cNvPr id="295" name="Google Shape;295;g15c872e9afd_0_94"/>
          <p:cNvPicPr preferRelativeResize="0"/>
          <p:nvPr/>
        </p:nvPicPr>
        <p:blipFill rotWithShape="1">
          <a:blip r:embed="rId6">
            <a:alphaModFix/>
          </a:blip>
          <a:srcRect b="0" l="0" r="0" t="0"/>
          <a:stretch/>
        </p:blipFill>
        <p:spPr>
          <a:xfrm>
            <a:off x="115125" y="144775"/>
            <a:ext cx="2365208" cy="715475"/>
          </a:xfrm>
          <a:prstGeom prst="rect">
            <a:avLst/>
          </a:prstGeom>
          <a:noFill/>
          <a:ln>
            <a:noFill/>
          </a:ln>
        </p:spPr>
      </p:pic>
      <p:pic>
        <p:nvPicPr>
          <p:cNvPr id="296" name="Google Shape;296;g15c872e9afd_0_94"/>
          <p:cNvPicPr preferRelativeResize="0"/>
          <p:nvPr/>
        </p:nvPicPr>
        <p:blipFill rotWithShape="1">
          <a:blip r:embed="rId7">
            <a:alphaModFix/>
          </a:blip>
          <a:srcRect b="0" l="0" r="0" t="0"/>
          <a:stretch/>
        </p:blipFill>
        <p:spPr>
          <a:xfrm>
            <a:off x="3866124" y="68649"/>
            <a:ext cx="872000" cy="814670"/>
          </a:xfrm>
          <a:prstGeom prst="rect">
            <a:avLst/>
          </a:prstGeom>
          <a:noFill/>
          <a:ln>
            <a:noFill/>
          </a:ln>
        </p:spPr>
      </p:pic>
      <p:pic>
        <p:nvPicPr>
          <p:cNvPr id="297" name="Google Shape;297;g15c872e9afd_0_94"/>
          <p:cNvPicPr preferRelativeResize="0"/>
          <p:nvPr/>
        </p:nvPicPr>
        <p:blipFill rotWithShape="1">
          <a:blip r:embed="rId8">
            <a:alphaModFix/>
          </a:blip>
          <a:srcRect b="0" l="0" r="0" t="0"/>
          <a:stretch/>
        </p:blipFill>
        <p:spPr>
          <a:xfrm>
            <a:off x="4930511" y="169974"/>
            <a:ext cx="1824778" cy="612026"/>
          </a:xfrm>
          <a:prstGeom prst="rect">
            <a:avLst/>
          </a:prstGeom>
          <a:noFill/>
          <a:ln>
            <a:noFill/>
          </a:ln>
        </p:spPr>
      </p:pic>
      <p:pic>
        <p:nvPicPr>
          <p:cNvPr id="298" name="Google Shape;298;g15c872e9afd_0_94"/>
          <p:cNvPicPr preferRelativeResize="0"/>
          <p:nvPr/>
        </p:nvPicPr>
        <p:blipFill rotWithShape="1">
          <a:blip r:embed="rId9">
            <a:alphaModFix/>
          </a:blip>
          <a:srcRect b="0" l="0" r="0" t="0"/>
          <a:stretch/>
        </p:blipFill>
        <p:spPr>
          <a:xfrm>
            <a:off x="6947676" y="118248"/>
            <a:ext cx="1409128" cy="715475"/>
          </a:xfrm>
          <a:prstGeom prst="rect">
            <a:avLst/>
          </a:prstGeom>
          <a:noFill/>
          <a:ln>
            <a:noFill/>
          </a:ln>
        </p:spPr>
      </p:pic>
      <p:pic>
        <p:nvPicPr>
          <p:cNvPr id="299" name="Google Shape;299;g15c872e9afd_0_94"/>
          <p:cNvPicPr preferRelativeResize="0"/>
          <p:nvPr/>
        </p:nvPicPr>
        <p:blipFill rotWithShape="1">
          <a:blip r:embed="rId10">
            <a:alphaModFix/>
          </a:blip>
          <a:srcRect b="0" l="0" r="81989" t="0"/>
          <a:stretch/>
        </p:blipFill>
        <p:spPr>
          <a:xfrm>
            <a:off x="9503323" y="156225"/>
            <a:ext cx="872003" cy="841795"/>
          </a:xfrm>
          <a:prstGeom prst="rect">
            <a:avLst/>
          </a:prstGeom>
          <a:noFill/>
          <a:ln>
            <a:noFill/>
          </a:ln>
        </p:spPr>
      </p:pic>
      <p:pic>
        <p:nvPicPr>
          <p:cNvPr descr="Partners and Supporters – Open Data Watch" id="300" name="Google Shape;300;g15c872e9afd_0_94"/>
          <p:cNvPicPr preferRelativeResize="0"/>
          <p:nvPr/>
        </p:nvPicPr>
        <p:blipFill rotWithShape="1">
          <a:blip r:embed="rId11">
            <a:alphaModFix/>
          </a:blip>
          <a:srcRect b="0" l="8852" r="8104" t="0"/>
          <a:stretch/>
        </p:blipFill>
        <p:spPr>
          <a:xfrm>
            <a:off x="10566375" y="141124"/>
            <a:ext cx="1564509" cy="871999"/>
          </a:xfrm>
          <a:prstGeom prst="rect">
            <a:avLst/>
          </a:prstGeom>
          <a:noFill/>
          <a:ln>
            <a:noFill/>
          </a:ln>
        </p:spPr>
      </p:pic>
      <p:pic>
        <p:nvPicPr>
          <p:cNvPr id="301" name="Google Shape;301;g15c872e9afd_0_94"/>
          <p:cNvPicPr preferRelativeResize="0"/>
          <p:nvPr/>
        </p:nvPicPr>
        <p:blipFill>
          <a:blip r:embed="rId12">
            <a:alphaModFix/>
          </a:blip>
          <a:stretch>
            <a:fillRect/>
          </a:stretch>
        </p:blipFill>
        <p:spPr>
          <a:xfrm>
            <a:off x="8440288" y="141125"/>
            <a:ext cx="872000" cy="872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4"/>
          <p:cNvSpPr txBox="1"/>
          <p:nvPr/>
        </p:nvSpPr>
        <p:spPr>
          <a:xfrm>
            <a:off x="415600" y="1665514"/>
            <a:ext cx="11360800" cy="3788229"/>
          </a:xfrm>
          <a:prstGeom prst="rect">
            <a:avLst/>
          </a:prstGeom>
          <a:noFill/>
          <a:ln>
            <a:noFill/>
          </a:ln>
        </p:spPr>
        <p:txBody>
          <a:bodyPr anchorCtr="0" anchor="t" bIns="45700" lIns="91425" spcFirstLastPara="1" rIns="91425" wrap="square" tIns="45700">
            <a:noAutofit/>
          </a:bodyPr>
          <a:lstStyle/>
          <a:p>
            <a:pPr indent="-406400" lvl="0" marL="457200" marR="0" rtl="0" algn="just">
              <a:lnSpc>
                <a:spcPct val="90000"/>
              </a:lnSpc>
              <a:spcBef>
                <a:spcPts val="1000"/>
              </a:spcBef>
              <a:spcAft>
                <a:spcPts val="0"/>
              </a:spcAft>
              <a:buClr>
                <a:srgbClr val="203863"/>
              </a:buClr>
              <a:buSzPts val="2800"/>
              <a:buFont typeface="Arial"/>
              <a:buChar char="•"/>
            </a:pPr>
            <a:r>
              <a:rPr b="0" i="0" lang="en-AT" sz="2600" u="none" cap="none" strike="noStrike">
                <a:solidFill>
                  <a:srgbClr val="203863"/>
                </a:solidFill>
                <a:latin typeface="Tahoma"/>
                <a:ea typeface="Tahoma"/>
                <a:cs typeface="Tahoma"/>
                <a:sym typeface="Tahoma"/>
              </a:rPr>
              <a:t>…for monitoring beach litter have been integrated into the official SDG monitoring and reporting mechanisms of Ghana in a sustainable way, which makes </a:t>
            </a:r>
            <a:r>
              <a:rPr b="0" i="1" lang="en-AT" sz="2600" u="none" cap="none" strike="noStrike">
                <a:solidFill>
                  <a:srgbClr val="FF0000"/>
                </a:solidFill>
                <a:latin typeface="Tahoma"/>
                <a:ea typeface="Tahoma"/>
                <a:cs typeface="Tahoma"/>
                <a:sym typeface="Tahoma"/>
              </a:rPr>
              <a:t>Ghana the first country to report on SDG indicator 14.1.1b and first country to use citizen science data for that purpose</a:t>
            </a:r>
            <a:r>
              <a:rPr b="0" i="0" lang="en-AT" sz="2600" u="none" cap="none" strike="noStrike">
                <a:solidFill>
                  <a:srgbClr val="203863"/>
                </a:solidFill>
                <a:latin typeface="Tahoma"/>
                <a:ea typeface="Tahoma"/>
                <a:cs typeface="Tahoma"/>
                <a:sym typeface="Tahoma"/>
              </a:rPr>
              <a:t>. </a:t>
            </a:r>
            <a:endParaRPr/>
          </a:p>
          <a:p>
            <a:pPr indent="-406400" lvl="0" marL="457200" marR="0" rtl="0" algn="just">
              <a:lnSpc>
                <a:spcPct val="90000"/>
              </a:lnSpc>
              <a:spcBef>
                <a:spcPts val="1000"/>
              </a:spcBef>
              <a:spcAft>
                <a:spcPts val="0"/>
              </a:spcAft>
              <a:buClr>
                <a:srgbClr val="203863"/>
              </a:buClr>
              <a:buSzPts val="2800"/>
              <a:buFont typeface="Arial"/>
              <a:buChar char="•"/>
            </a:pPr>
            <a:r>
              <a:rPr b="0" i="0" lang="en-AT" sz="2600" u="none" cap="none" strike="noStrike">
                <a:solidFill>
                  <a:srgbClr val="203863"/>
                </a:solidFill>
                <a:latin typeface="Tahoma"/>
                <a:ea typeface="Tahoma"/>
                <a:cs typeface="Tahoma"/>
                <a:sym typeface="Tahoma"/>
              </a:rPr>
              <a:t>…will </a:t>
            </a:r>
            <a:r>
              <a:rPr b="0" i="1" lang="en-AT" sz="2600" u="none" cap="none" strike="noStrike">
                <a:solidFill>
                  <a:srgbClr val="FF0000"/>
                </a:solidFill>
                <a:latin typeface="Tahoma"/>
                <a:ea typeface="Tahoma"/>
                <a:cs typeface="Tahoma"/>
                <a:sym typeface="Tahoma"/>
              </a:rPr>
              <a:t>serve as inputs to Ghana’s Integrated Coastal and Marine Policy</a:t>
            </a:r>
            <a:r>
              <a:rPr b="0" i="0" lang="en-AT" sz="2600" u="none" cap="none" strike="noStrike">
                <a:solidFill>
                  <a:srgbClr val="203863"/>
                </a:solidFill>
                <a:latin typeface="Tahoma"/>
                <a:ea typeface="Tahoma"/>
                <a:cs typeface="Tahoma"/>
                <a:sym typeface="Tahoma"/>
              </a:rPr>
              <a:t>, currently under development, as well as other relevant policies to address the marine litter problem. </a:t>
            </a:r>
            <a:endParaRPr/>
          </a:p>
          <a:p>
            <a:pPr indent="-406400" lvl="0" marL="457200" marR="0" rtl="0" algn="just">
              <a:lnSpc>
                <a:spcPct val="90000"/>
              </a:lnSpc>
              <a:spcBef>
                <a:spcPts val="1000"/>
              </a:spcBef>
              <a:spcAft>
                <a:spcPts val="0"/>
              </a:spcAft>
              <a:buClr>
                <a:srgbClr val="203863"/>
              </a:buClr>
              <a:buSzPts val="2800"/>
              <a:buFont typeface="Arial"/>
              <a:buChar char="•"/>
            </a:pPr>
            <a:r>
              <a:rPr b="0" i="0" lang="en-AT" sz="2600" u="none" cap="none" strike="noStrike">
                <a:solidFill>
                  <a:srgbClr val="203863"/>
                </a:solidFill>
                <a:latin typeface="Tahoma"/>
                <a:ea typeface="Tahoma"/>
                <a:cs typeface="Tahoma"/>
                <a:sym typeface="Tahoma"/>
              </a:rPr>
              <a:t>…has helped to </a:t>
            </a:r>
            <a:r>
              <a:rPr b="0" i="1" lang="en-AT" sz="2600" u="none" cap="none" strike="noStrike">
                <a:solidFill>
                  <a:srgbClr val="FF0000"/>
                </a:solidFill>
                <a:latin typeface="Tahoma"/>
                <a:ea typeface="Tahoma"/>
                <a:cs typeface="Tahoma"/>
                <a:sym typeface="Tahoma"/>
              </a:rPr>
              <a:t>bridge local data collection efforts with global monitoring processes</a:t>
            </a:r>
            <a:r>
              <a:rPr b="0" i="0" lang="en-AT" sz="2600" u="none" cap="none" strike="noStrike">
                <a:solidFill>
                  <a:srgbClr val="203863"/>
                </a:solidFill>
                <a:latin typeface="Tahoma"/>
                <a:ea typeface="Tahoma"/>
                <a:cs typeface="Tahoma"/>
                <a:sym typeface="Tahoma"/>
              </a:rPr>
              <a:t> by leveraging the SDG framework.  </a:t>
            </a:r>
            <a:endParaRPr b="0" i="0" sz="2600" u="none" cap="none" strike="noStrike">
              <a:solidFill>
                <a:srgbClr val="203863"/>
              </a:solidFill>
              <a:latin typeface="Tahoma"/>
              <a:ea typeface="Tahoma"/>
              <a:cs typeface="Tahoma"/>
              <a:sym typeface="Tahoma"/>
            </a:endParaRPr>
          </a:p>
          <a:p>
            <a:pPr indent="0" lvl="0" marL="152396" marR="0" rtl="0" algn="l">
              <a:lnSpc>
                <a:spcPct val="90000"/>
              </a:lnSpc>
              <a:spcBef>
                <a:spcPts val="1000"/>
              </a:spcBef>
              <a:spcAft>
                <a:spcPts val="0"/>
              </a:spcAft>
              <a:buClr>
                <a:srgbClr val="203863"/>
              </a:buClr>
              <a:buSzPts val="2800"/>
              <a:buFont typeface="Arial"/>
              <a:buNone/>
            </a:pPr>
            <a:r>
              <a:rPr b="1" i="0" lang="en-AT" sz="2800" u="none" cap="none" strike="noStrike">
                <a:solidFill>
                  <a:srgbClr val="002060"/>
                </a:solidFill>
                <a:latin typeface="Tahoma"/>
                <a:ea typeface="Tahoma"/>
                <a:cs typeface="Tahoma"/>
                <a:sym typeface="Tahoma"/>
              </a:rPr>
              <a:t> </a:t>
            </a:r>
            <a:endParaRPr b="1" i="0" sz="2800" u="none" cap="none" strike="noStrike">
              <a:solidFill>
                <a:srgbClr val="203863"/>
              </a:solidFill>
              <a:latin typeface="Tahoma"/>
              <a:ea typeface="Tahoma"/>
              <a:cs typeface="Tahoma"/>
              <a:sym typeface="Tahoma"/>
            </a:endParaRPr>
          </a:p>
          <a:p>
            <a:pPr indent="-228600" lvl="0" marL="457200" marR="0" rtl="0" algn="l">
              <a:lnSpc>
                <a:spcPct val="90000"/>
              </a:lnSpc>
              <a:spcBef>
                <a:spcPts val="1000"/>
              </a:spcBef>
              <a:spcAft>
                <a:spcPts val="0"/>
              </a:spcAft>
              <a:buClr>
                <a:srgbClr val="203863"/>
              </a:buClr>
              <a:buSzPts val="2800"/>
              <a:buFont typeface="Arial"/>
              <a:buNone/>
            </a:pPr>
            <a:r>
              <a:t/>
            </a:r>
            <a:endParaRPr b="1" i="0" sz="2800" u="none" cap="none" strike="noStrike">
              <a:solidFill>
                <a:srgbClr val="203863"/>
              </a:solidFill>
              <a:latin typeface="Arial"/>
              <a:ea typeface="Arial"/>
              <a:cs typeface="Arial"/>
              <a:sym typeface="Arial"/>
            </a:endParaRPr>
          </a:p>
        </p:txBody>
      </p:sp>
      <p:sp>
        <p:nvSpPr>
          <p:cNvPr id="307" name="Google Shape;307;p14"/>
          <p:cNvSpPr txBox="1"/>
          <p:nvPr/>
        </p:nvSpPr>
        <p:spPr>
          <a:xfrm>
            <a:off x="415600" y="702257"/>
            <a:ext cx="11360800" cy="702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03863"/>
              </a:buClr>
              <a:buSzPts val="4400"/>
              <a:buFont typeface="Arial"/>
              <a:buNone/>
            </a:pPr>
            <a:r>
              <a:rPr b="1" i="0" lang="en-AT" sz="4400" u="none" cap="none" strike="noStrike">
                <a:solidFill>
                  <a:srgbClr val="203863"/>
                </a:solidFill>
                <a:latin typeface="Arial"/>
                <a:ea typeface="Arial"/>
                <a:cs typeface="Arial"/>
                <a:sym typeface="Arial"/>
              </a:rPr>
              <a:t>Citizen Science Data…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b="1" lang="en-AT">
                <a:latin typeface="Tahoma"/>
                <a:ea typeface="Tahoma"/>
                <a:cs typeface="Tahoma"/>
                <a:sym typeface="Tahoma"/>
              </a:rPr>
              <a:t>Lessons</a:t>
            </a:r>
            <a:endParaRPr/>
          </a:p>
        </p:txBody>
      </p:sp>
      <p:sp>
        <p:nvSpPr>
          <p:cNvPr id="313" name="Google Shape;313;p16"/>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rmAutofit lnSpcReduction="20000"/>
          </a:bodyPr>
          <a:lstStyle/>
          <a:p>
            <a:pPr indent="-228600" lvl="0" marL="228600" rtl="0" algn="just">
              <a:lnSpc>
                <a:spcPct val="90000"/>
              </a:lnSpc>
              <a:spcBef>
                <a:spcPts val="0"/>
              </a:spcBef>
              <a:spcAft>
                <a:spcPts val="0"/>
              </a:spcAft>
              <a:buClr>
                <a:schemeClr val="dk1"/>
              </a:buClr>
              <a:buSzPts val="2800"/>
              <a:buChar char="•"/>
            </a:pPr>
            <a:r>
              <a:rPr lang="en-AT">
                <a:latin typeface="Tahoma"/>
                <a:ea typeface="Tahoma"/>
                <a:cs typeface="Tahoma"/>
                <a:sym typeface="Tahoma"/>
              </a:rPr>
              <a:t>Rather than the time- and resource-intensive process of designing a project from scratch, using off-the-shelf solutions requires fewer resources to implement and enabled the reuse of data.</a:t>
            </a:r>
            <a:endParaRPr>
              <a:latin typeface="Tahoma"/>
              <a:ea typeface="Tahoma"/>
              <a:cs typeface="Tahoma"/>
              <a:sym typeface="Tahoma"/>
            </a:endParaRPr>
          </a:p>
          <a:p>
            <a:pPr indent="-228600" lvl="0" marL="228600" rtl="0" algn="just">
              <a:lnSpc>
                <a:spcPct val="90000"/>
              </a:lnSpc>
              <a:spcBef>
                <a:spcPts val="1600"/>
              </a:spcBef>
              <a:spcAft>
                <a:spcPts val="0"/>
              </a:spcAft>
              <a:buClr>
                <a:schemeClr val="dk1"/>
              </a:buClr>
              <a:buSzPts val="2800"/>
              <a:buChar char="•"/>
            </a:pPr>
            <a:r>
              <a:rPr lang="en-AT">
                <a:latin typeface="Tahoma"/>
                <a:ea typeface="Tahoma"/>
                <a:cs typeface="Tahoma"/>
                <a:sym typeface="Tahoma"/>
              </a:rPr>
              <a:t>By tapping into </a:t>
            </a:r>
            <a:r>
              <a:rPr b="1" lang="en-AT">
                <a:latin typeface="Tahoma"/>
                <a:ea typeface="Tahoma"/>
                <a:cs typeface="Tahoma"/>
                <a:sym typeface="Tahoma"/>
              </a:rPr>
              <a:t>Smart Nature Freaks Youth Volunteers</a:t>
            </a:r>
            <a:r>
              <a:rPr lang="en-AT">
                <a:latin typeface="Tahoma"/>
                <a:ea typeface="Tahoma"/>
                <a:cs typeface="Tahoma"/>
                <a:sym typeface="Tahoma"/>
              </a:rPr>
              <a:t> and </a:t>
            </a:r>
            <a:r>
              <a:rPr b="1" lang="en-AT">
                <a:latin typeface="Tahoma"/>
                <a:ea typeface="Tahoma"/>
                <a:cs typeface="Tahoma"/>
                <a:sym typeface="Tahoma"/>
              </a:rPr>
              <a:t>Plastic Punch</a:t>
            </a:r>
            <a:r>
              <a:rPr lang="en-AT">
                <a:latin typeface="Tahoma"/>
                <a:ea typeface="Tahoma"/>
                <a:cs typeface="Tahoma"/>
                <a:sym typeface="Tahoma"/>
              </a:rPr>
              <a:t>, who are already established and sustainable networks, data could be efficiently collected as a by-product of existing activities.</a:t>
            </a:r>
            <a:endParaRPr>
              <a:latin typeface="Tahoma"/>
              <a:ea typeface="Tahoma"/>
              <a:cs typeface="Tahoma"/>
              <a:sym typeface="Tahoma"/>
            </a:endParaRPr>
          </a:p>
          <a:p>
            <a:pPr indent="-228600" lvl="0" marL="228600" rtl="0" algn="just">
              <a:lnSpc>
                <a:spcPct val="90000"/>
              </a:lnSpc>
              <a:spcBef>
                <a:spcPts val="1600"/>
              </a:spcBef>
              <a:spcAft>
                <a:spcPts val="0"/>
              </a:spcAft>
              <a:buClr>
                <a:schemeClr val="dk1"/>
              </a:buClr>
              <a:buSzPts val="2800"/>
              <a:buChar char="•"/>
            </a:pPr>
            <a:r>
              <a:rPr lang="en-AT">
                <a:latin typeface="Tahoma"/>
                <a:ea typeface="Tahoma"/>
                <a:cs typeface="Tahoma"/>
                <a:sym typeface="Tahoma"/>
              </a:rPr>
              <a:t>Importance of creating time and spaces for the government, international organisation and CSOs to meet, in order to </a:t>
            </a:r>
            <a:r>
              <a:rPr b="1" lang="en-AT">
                <a:latin typeface="Tahoma"/>
                <a:ea typeface="Tahoma"/>
                <a:cs typeface="Tahoma"/>
                <a:sym typeface="Tahoma"/>
              </a:rPr>
              <a:t>build trust</a:t>
            </a:r>
            <a:r>
              <a:rPr lang="en-AT">
                <a:latin typeface="Tahoma"/>
                <a:ea typeface="Tahoma"/>
                <a:cs typeface="Tahoma"/>
                <a:sym typeface="Tahoma"/>
              </a:rPr>
              <a:t>, </a:t>
            </a:r>
            <a:r>
              <a:rPr b="1" lang="en-AT">
                <a:latin typeface="Tahoma"/>
                <a:ea typeface="Tahoma"/>
                <a:cs typeface="Tahoma"/>
                <a:sym typeface="Tahoma"/>
              </a:rPr>
              <a:t>common goals </a:t>
            </a:r>
            <a:r>
              <a:rPr lang="en-AT">
                <a:latin typeface="Tahoma"/>
                <a:ea typeface="Tahoma"/>
                <a:cs typeface="Tahoma"/>
                <a:sym typeface="Tahoma"/>
              </a:rPr>
              <a:t>and  </a:t>
            </a:r>
            <a:r>
              <a:rPr b="1" lang="en-AT">
                <a:latin typeface="Tahoma"/>
                <a:ea typeface="Tahoma"/>
                <a:cs typeface="Tahoma"/>
                <a:sym typeface="Tahoma"/>
              </a:rPr>
              <a:t>ownership</a:t>
            </a:r>
            <a:r>
              <a:rPr lang="en-AT">
                <a:latin typeface="Tahoma"/>
                <a:ea typeface="Tahoma"/>
                <a:cs typeface="Tahoma"/>
                <a:sym typeface="Tahoma"/>
              </a:rPr>
              <a:t> over the result.</a:t>
            </a:r>
            <a:endParaRPr>
              <a:latin typeface="Tahoma"/>
              <a:ea typeface="Tahoma"/>
              <a:cs typeface="Tahoma"/>
              <a:sym typeface="Tahoma"/>
            </a:endParaRPr>
          </a:p>
          <a:p>
            <a:pPr indent="-50800" lvl="0" marL="228600" rtl="0" algn="l">
              <a:lnSpc>
                <a:spcPct val="90000"/>
              </a:lnSpc>
              <a:spcBef>
                <a:spcPts val="1600"/>
              </a:spcBef>
              <a:spcAft>
                <a:spcPts val="0"/>
              </a:spcAft>
              <a:buClr>
                <a:schemeClr val="dk1"/>
              </a:buClr>
              <a:buSzPts val="2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5c872e9afd_0_109"/>
          <p:cNvSpPr txBox="1"/>
          <p:nvPr>
            <p:ph idx="4294967295" type="title"/>
          </p:nvPr>
        </p:nvSpPr>
        <p:spPr>
          <a:xfrm>
            <a:off x="838200" y="365125"/>
            <a:ext cx="10515600" cy="641400"/>
          </a:xfrm>
          <a:prstGeom prst="rect">
            <a:avLst/>
          </a:prstGeom>
        </p:spPr>
        <p:txBody>
          <a:bodyPr anchorCtr="0" anchor="ctr" bIns="45700" lIns="91425" spcFirstLastPara="1" rIns="91425" wrap="square" tIns="45700">
            <a:normAutofit/>
          </a:bodyPr>
          <a:lstStyle/>
          <a:p>
            <a:pPr indent="0" lvl="0" marL="0" rtl="0" algn="ctr">
              <a:lnSpc>
                <a:spcPct val="115000"/>
              </a:lnSpc>
              <a:spcBef>
                <a:spcPts val="0"/>
              </a:spcBef>
              <a:spcAft>
                <a:spcPts val="0"/>
              </a:spcAft>
              <a:buClr>
                <a:schemeClr val="dk1"/>
              </a:buClr>
              <a:buSzPts val="1100"/>
              <a:buFont typeface="Arial"/>
              <a:buNone/>
            </a:pPr>
            <a:r>
              <a:rPr b="1" lang="en-AT" sz="1300">
                <a:latin typeface="Tahoma"/>
                <a:ea typeface="Tahoma"/>
                <a:cs typeface="Tahoma"/>
                <a:sym typeface="Tahoma"/>
              </a:rPr>
              <a:t>A STRATEGY FOR A CITIZEN SCIENCE APPROACH IN MEASURING SDG INDICATOR 16.6.2</a:t>
            </a:r>
            <a:endParaRPr b="1" sz="1300">
              <a:latin typeface="Tahoma"/>
              <a:ea typeface="Tahoma"/>
              <a:cs typeface="Tahoma"/>
              <a:sym typeface="Tahoma"/>
            </a:endParaRPr>
          </a:p>
          <a:p>
            <a:pPr indent="0" lvl="0" marL="0" rtl="0" algn="ctr">
              <a:lnSpc>
                <a:spcPct val="115000"/>
              </a:lnSpc>
              <a:spcBef>
                <a:spcPts val="0"/>
              </a:spcBef>
              <a:spcAft>
                <a:spcPts val="0"/>
              </a:spcAft>
              <a:buNone/>
            </a:pPr>
            <a:r>
              <a:rPr b="1" lang="en-AT" sz="1300">
                <a:latin typeface="Tahoma"/>
                <a:ea typeface="Tahoma"/>
                <a:cs typeface="Tahoma"/>
                <a:sym typeface="Tahoma"/>
              </a:rPr>
              <a:t>PROPORTION OF POPULATION SATISFIED WITH THEIR LAST EXPERIENCE OF PUBLIC SERVICES</a:t>
            </a:r>
            <a:endParaRPr sz="1300">
              <a:latin typeface="Tahoma"/>
              <a:ea typeface="Tahoma"/>
              <a:cs typeface="Tahoma"/>
              <a:sym typeface="Tahoma"/>
            </a:endParaRPr>
          </a:p>
        </p:txBody>
      </p:sp>
      <p:pic>
        <p:nvPicPr>
          <p:cNvPr id="320" name="Google Shape;320;g15c872e9afd_0_109"/>
          <p:cNvPicPr preferRelativeResize="0"/>
          <p:nvPr/>
        </p:nvPicPr>
        <p:blipFill>
          <a:blip r:embed="rId3">
            <a:alphaModFix/>
          </a:blip>
          <a:stretch>
            <a:fillRect/>
          </a:stretch>
        </p:blipFill>
        <p:spPr>
          <a:xfrm>
            <a:off x="2167875" y="1158925"/>
            <a:ext cx="7856236" cy="5033824"/>
          </a:xfrm>
          <a:prstGeom prst="rect">
            <a:avLst/>
          </a:prstGeom>
          <a:noFill/>
          <a:ln>
            <a:noFill/>
          </a:ln>
        </p:spPr>
      </p:pic>
      <p:sp>
        <p:nvSpPr>
          <p:cNvPr id="321" name="Google Shape;321;g15c872e9afd_0_109"/>
          <p:cNvSpPr txBox="1"/>
          <p:nvPr/>
        </p:nvSpPr>
        <p:spPr>
          <a:xfrm>
            <a:off x="280338" y="6412300"/>
            <a:ext cx="11631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T" sz="1100">
                <a:solidFill>
                  <a:srgbClr val="222222"/>
                </a:solidFill>
                <a:highlight>
                  <a:srgbClr val="FFFFFF"/>
                </a:highlight>
                <a:latin typeface="Tahoma"/>
                <a:ea typeface="Tahoma"/>
                <a:cs typeface="Tahoma"/>
                <a:sym typeface="Tahoma"/>
              </a:rPr>
              <a:t>Fraisl, D., Hager, G., Bedessem, B. </a:t>
            </a:r>
            <a:r>
              <a:rPr i="1" lang="en-AT" sz="1100">
                <a:solidFill>
                  <a:srgbClr val="222222"/>
                </a:solidFill>
                <a:highlight>
                  <a:srgbClr val="FFFFFF"/>
                </a:highlight>
                <a:latin typeface="Tahoma"/>
                <a:ea typeface="Tahoma"/>
                <a:cs typeface="Tahoma"/>
                <a:sym typeface="Tahoma"/>
              </a:rPr>
              <a:t>et al.</a:t>
            </a:r>
            <a:r>
              <a:rPr lang="en-AT" sz="1100">
                <a:solidFill>
                  <a:srgbClr val="222222"/>
                </a:solidFill>
                <a:highlight>
                  <a:srgbClr val="FFFFFF"/>
                </a:highlight>
                <a:latin typeface="Tahoma"/>
                <a:ea typeface="Tahoma"/>
                <a:cs typeface="Tahoma"/>
                <a:sym typeface="Tahoma"/>
              </a:rPr>
              <a:t> Citizen science in environmental and ecological sciences. </a:t>
            </a:r>
            <a:r>
              <a:rPr i="1" lang="en-AT" sz="1100">
                <a:solidFill>
                  <a:srgbClr val="222222"/>
                </a:solidFill>
                <a:highlight>
                  <a:srgbClr val="FFFFFF"/>
                </a:highlight>
                <a:latin typeface="Tahoma"/>
                <a:ea typeface="Tahoma"/>
                <a:cs typeface="Tahoma"/>
                <a:sym typeface="Tahoma"/>
              </a:rPr>
              <a:t>Nat Rev Methods Primers</a:t>
            </a:r>
            <a:r>
              <a:rPr lang="en-AT" sz="1100">
                <a:solidFill>
                  <a:srgbClr val="222222"/>
                </a:solidFill>
                <a:highlight>
                  <a:srgbClr val="FFFFFF"/>
                </a:highlight>
                <a:latin typeface="Tahoma"/>
                <a:ea typeface="Tahoma"/>
                <a:cs typeface="Tahoma"/>
                <a:sym typeface="Tahoma"/>
              </a:rPr>
              <a:t> 2, 64 (2022). https://doi.org/10.1038/s43586-022-00144-4</a:t>
            </a:r>
            <a:endParaRPr sz="1100">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5c872e9afd_0_0"/>
          <p:cNvSpPr txBox="1"/>
          <p:nvPr>
            <p:ph type="title"/>
          </p:nvPr>
        </p:nvSpPr>
        <p:spPr>
          <a:xfrm>
            <a:off x="1357325" y="2500325"/>
            <a:ext cx="9286800" cy="1116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AT" sz="5600">
                <a:solidFill>
                  <a:schemeClr val="accent1"/>
                </a:solidFill>
                <a:latin typeface="Tahoma"/>
                <a:ea typeface="Tahoma"/>
                <a:cs typeface="Tahoma"/>
                <a:sym typeface="Tahoma"/>
              </a:rPr>
              <a:t>Introduction to the session</a:t>
            </a:r>
            <a:endParaRPr sz="5600">
              <a:solidFill>
                <a:schemeClr val="accent1"/>
              </a:solidFill>
              <a:latin typeface="Tahoma"/>
              <a:ea typeface="Tahoma"/>
              <a:cs typeface="Tahoma"/>
              <a:sym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18"/>
          <p:cNvPicPr preferRelativeResize="0"/>
          <p:nvPr/>
        </p:nvPicPr>
        <p:blipFill rotWithShape="1">
          <a:blip r:embed="rId3">
            <a:alphaModFix/>
          </a:blip>
          <a:srcRect b="0" l="0" r="0" t="0"/>
          <a:stretch/>
        </p:blipFill>
        <p:spPr>
          <a:xfrm>
            <a:off x="344096" y="1671136"/>
            <a:ext cx="3775964" cy="3666249"/>
          </a:xfrm>
          <a:prstGeom prst="rect">
            <a:avLst/>
          </a:prstGeom>
          <a:solidFill>
            <a:schemeClr val="lt1"/>
          </a:solidFill>
          <a:ln cap="flat" cmpd="sng" w="12700">
            <a:solidFill>
              <a:schemeClr val="dk1"/>
            </a:solidFill>
            <a:prstDash val="solid"/>
            <a:miter lim="800000"/>
            <a:headEnd len="sm" w="sm" type="none"/>
            <a:tailEnd len="sm" w="sm" type="none"/>
          </a:ln>
        </p:spPr>
      </p:pic>
      <p:pic>
        <p:nvPicPr>
          <p:cNvPr id="328" name="Google Shape;328;p18"/>
          <p:cNvPicPr preferRelativeResize="0"/>
          <p:nvPr/>
        </p:nvPicPr>
        <p:blipFill rotWithShape="1">
          <a:blip r:embed="rId4">
            <a:alphaModFix/>
          </a:blip>
          <a:srcRect b="0" l="0" r="0" t="0"/>
          <a:stretch/>
        </p:blipFill>
        <p:spPr>
          <a:xfrm>
            <a:off x="8638503" y="1671490"/>
            <a:ext cx="3316897" cy="3665520"/>
          </a:xfrm>
          <a:prstGeom prst="rect">
            <a:avLst/>
          </a:prstGeom>
          <a:solidFill>
            <a:schemeClr val="lt1"/>
          </a:solidFill>
          <a:ln cap="flat" cmpd="sng" w="12700">
            <a:solidFill>
              <a:schemeClr val="dk1"/>
            </a:solidFill>
            <a:prstDash val="solid"/>
            <a:miter lim="800000"/>
            <a:headEnd len="sm" w="sm" type="none"/>
            <a:tailEnd len="sm" w="sm" type="none"/>
          </a:ln>
        </p:spPr>
      </p:pic>
      <p:pic>
        <p:nvPicPr>
          <p:cNvPr id="329" name="Google Shape;329;p18"/>
          <p:cNvPicPr preferRelativeResize="0"/>
          <p:nvPr/>
        </p:nvPicPr>
        <p:blipFill rotWithShape="1">
          <a:blip r:embed="rId5">
            <a:alphaModFix/>
          </a:blip>
          <a:srcRect b="0" l="0" r="0" t="0"/>
          <a:stretch/>
        </p:blipFill>
        <p:spPr>
          <a:xfrm>
            <a:off x="4487397" y="1671490"/>
            <a:ext cx="3783762" cy="3665519"/>
          </a:xfrm>
          <a:prstGeom prst="rect">
            <a:avLst/>
          </a:prstGeom>
          <a:solidFill>
            <a:schemeClr val="lt1"/>
          </a:solidFill>
          <a:ln cap="flat" cmpd="sng" w="12700">
            <a:solidFill>
              <a:schemeClr val="dk1"/>
            </a:solidFill>
            <a:prstDash val="solid"/>
            <a:miter lim="800000"/>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p19"/>
          <p:cNvSpPr/>
          <p:nvPr/>
        </p:nvSpPr>
        <p:spPr>
          <a:xfrm>
            <a:off x="0" y="0"/>
            <a:ext cx="12009304" cy="6858000"/>
          </a:xfrm>
          <a:custGeom>
            <a:rect b="b" l="l" r="r" t="t"/>
            <a:pathLst>
              <a:path extrusionOk="0" h="6858000" w="12009304">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rgbClr val="7F7F7F">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Questions outline" id="335" name="Google Shape;335;p19"/>
          <p:cNvPicPr preferRelativeResize="0"/>
          <p:nvPr/>
        </p:nvPicPr>
        <p:blipFill rotWithShape="1">
          <a:blip r:embed="rId3">
            <a:alphaModFix/>
          </a:blip>
          <a:srcRect b="0" l="0" r="0" t="0"/>
          <a:stretch/>
        </p:blipFill>
        <p:spPr>
          <a:xfrm>
            <a:off x="1794140" y="965201"/>
            <a:ext cx="4911568" cy="49115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T" sz="3800">
                <a:latin typeface="Tahoma"/>
                <a:ea typeface="Tahoma"/>
                <a:cs typeface="Tahoma"/>
                <a:sym typeface="Tahoma"/>
              </a:rPr>
              <a:t>Citizen Science for the SDGs</a:t>
            </a:r>
            <a:endParaRPr sz="3800">
              <a:latin typeface="Tahoma"/>
              <a:ea typeface="Tahoma"/>
              <a:cs typeface="Tahoma"/>
              <a:sym typeface="Tahoma"/>
            </a:endParaRPr>
          </a:p>
          <a:p>
            <a:pPr indent="0" lvl="0" marL="0" rtl="0" algn="ctr">
              <a:lnSpc>
                <a:spcPct val="90000"/>
              </a:lnSpc>
              <a:spcBef>
                <a:spcPts val="0"/>
              </a:spcBef>
              <a:spcAft>
                <a:spcPts val="0"/>
              </a:spcAft>
              <a:buClr>
                <a:schemeClr val="dk1"/>
              </a:buClr>
              <a:buSzPts val="4400"/>
              <a:buFont typeface="Calibri"/>
              <a:buNone/>
            </a:pPr>
            <a:r>
              <a:rPr lang="en-AT" sz="3800">
                <a:latin typeface="Tahoma"/>
                <a:ea typeface="Tahoma"/>
                <a:cs typeface="Tahoma"/>
                <a:sym typeface="Tahoma"/>
              </a:rPr>
              <a:t>Partner Views</a:t>
            </a:r>
            <a:endParaRPr sz="3800">
              <a:latin typeface="Tahoma"/>
              <a:ea typeface="Tahoma"/>
              <a:cs typeface="Tahoma"/>
              <a:sym typeface="Tahoma"/>
            </a:endParaRPr>
          </a:p>
        </p:txBody>
      </p:sp>
      <p:sp>
        <p:nvSpPr>
          <p:cNvPr id="341" name="Google Shape;341;p21"/>
          <p:cNvSpPr txBox="1"/>
          <p:nvPr>
            <p:ph idx="1" type="body"/>
          </p:nvPr>
        </p:nvSpPr>
        <p:spPr>
          <a:xfrm>
            <a:off x="374650" y="2017050"/>
            <a:ext cx="11622000" cy="4213500"/>
          </a:xfrm>
          <a:prstGeom prst="rect">
            <a:avLst/>
          </a:prstGeom>
          <a:noFill/>
          <a:ln>
            <a:noFill/>
          </a:ln>
        </p:spPr>
        <p:txBody>
          <a:bodyPr anchorCtr="0" anchor="t" bIns="45700" lIns="91425" spcFirstLastPara="1" rIns="91425" wrap="square" tIns="45700">
            <a:normAutofit/>
          </a:bodyPr>
          <a:lstStyle/>
          <a:p>
            <a:pPr indent="-260350" lvl="0" marL="228600" rtl="0" algn="l">
              <a:lnSpc>
                <a:spcPct val="90000"/>
              </a:lnSpc>
              <a:spcBef>
                <a:spcPts val="1000"/>
              </a:spcBef>
              <a:spcAft>
                <a:spcPts val="0"/>
              </a:spcAft>
              <a:buSzPts val="2300"/>
              <a:buFont typeface="Tahoma"/>
              <a:buChar char="•"/>
            </a:pPr>
            <a:r>
              <a:rPr b="1" lang="en-AT" sz="2300">
                <a:latin typeface="Tahoma"/>
                <a:ea typeface="Tahoma"/>
                <a:cs typeface="Tahoma"/>
                <a:sym typeface="Tahoma"/>
              </a:rPr>
              <a:t>Jillian Campbell</a:t>
            </a:r>
            <a:r>
              <a:rPr lang="en-AT" sz="2300">
                <a:latin typeface="Tahoma"/>
                <a:ea typeface="Tahoma"/>
                <a:cs typeface="Tahoma"/>
                <a:sym typeface="Tahoma"/>
              </a:rPr>
              <a:t>, Head of Monitoring, Reporting and Evaluation, United Nations Environment Program Convention on Biological Diversity (UNEP CBD)</a:t>
            </a:r>
            <a:endParaRPr sz="2300">
              <a:latin typeface="Tahoma"/>
              <a:ea typeface="Tahoma"/>
              <a:cs typeface="Tahoma"/>
              <a:sym typeface="Tahoma"/>
            </a:endParaRPr>
          </a:p>
          <a:p>
            <a:pPr indent="-260350" lvl="0" marL="228600" rtl="0" algn="l">
              <a:lnSpc>
                <a:spcPct val="90000"/>
              </a:lnSpc>
              <a:spcBef>
                <a:spcPts val="0"/>
              </a:spcBef>
              <a:spcAft>
                <a:spcPts val="0"/>
              </a:spcAft>
              <a:buSzPts val="2300"/>
              <a:buFont typeface="Tahoma"/>
              <a:buChar char="•"/>
            </a:pPr>
            <a:r>
              <a:rPr b="1" lang="en-AT" sz="2300">
                <a:latin typeface="Tahoma"/>
                <a:ea typeface="Tahoma"/>
                <a:cs typeface="Tahoma"/>
                <a:sym typeface="Tahoma"/>
              </a:rPr>
              <a:t>Omar Seidu</a:t>
            </a:r>
            <a:r>
              <a:rPr lang="en-AT" sz="2300">
                <a:latin typeface="Tahoma"/>
                <a:ea typeface="Tahoma"/>
                <a:cs typeface="Tahoma"/>
                <a:sym typeface="Tahoma"/>
              </a:rPr>
              <a:t>, Head of Demographic Statitscs and SDG Coordinator, Ghana Statistical Service (GSS)</a:t>
            </a:r>
            <a:endParaRPr sz="2300">
              <a:latin typeface="Tahoma"/>
              <a:ea typeface="Tahoma"/>
              <a:cs typeface="Tahoma"/>
              <a:sym typeface="Tahoma"/>
            </a:endParaRPr>
          </a:p>
          <a:p>
            <a:pPr indent="-260864" lvl="0" marL="228600" rtl="0" algn="l">
              <a:spcBef>
                <a:spcPts val="0"/>
              </a:spcBef>
              <a:spcAft>
                <a:spcPts val="0"/>
              </a:spcAft>
              <a:buSzPts val="2308"/>
              <a:buFont typeface="Tahoma"/>
              <a:buChar char="•"/>
            </a:pPr>
            <a:r>
              <a:rPr b="1" lang="en-AT" sz="2308">
                <a:latin typeface="Tahoma"/>
                <a:ea typeface="Tahoma"/>
                <a:cs typeface="Tahoma"/>
                <a:sym typeface="Tahoma"/>
              </a:rPr>
              <a:t>Steve MacFeely</a:t>
            </a:r>
            <a:r>
              <a:rPr lang="en-AT" sz="2308">
                <a:latin typeface="Tahoma"/>
                <a:ea typeface="Tahoma"/>
                <a:cs typeface="Tahoma"/>
                <a:sym typeface="Tahoma"/>
              </a:rPr>
              <a:t>, Director of Data and Analytics, World Health Organization (WHO)</a:t>
            </a:r>
            <a:endParaRPr sz="2300">
              <a:latin typeface="Tahoma"/>
              <a:ea typeface="Tahoma"/>
              <a:cs typeface="Tahoma"/>
              <a:sym typeface="Tahoma"/>
            </a:endParaRPr>
          </a:p>
          <a:p>
            <a:pPr indent="-260350" lvl="0" marL="228600" rtl="0" algn="l">
              <a:lnSpc>
                <a:spcPct val="90000"/>
              </a:lnSpc>
              <a:spcBef>
                <a:spcPts val="0"/>
              </a:spcBef>
              <a:spcAft>
                <a:spcPts val="0"/>
              </a:spcAft>
              <a:buSzPts val="2300"/>
              <a:buFont typeface="Tahoma"/>
              <a:buChar char="•"/>
            </a:pPr>
            <a:r>
              <a:rPr b="1" lang="en-AT" sz="2308">
                <a:latin typeface="Tahoma"/>
                <a:ea typeface="Tahoma"/>
                <a:cs typeface="Tahoma"/>
                <a:sym typeface="Tahoma"/>
              </a:rPr>
              <a:t>Anne Bowser</a:t>
            </a:r>
            <a:r>
              <a:rPr lang="en-AT" sz="2308">
                <a:latin typeface="Tahoma"/>
                <a:ea typeface="Tahoma"/>
                <a:cs typeface="Tahoma"/>
                <a:sym typeface="Tahoma"/>
              </a:rPr>
              <a:t>, Director of Innovation, Wilson Center</a:t>
            </a:r>
            <a:endParaRPr sz="2308">
              <a:latin typeface="Tahoma"/>
              <a:ea typeface="Tahoma"/>
              <a:cs typeface="Tahoma"/>
              <a:sym typeface="Tahoma"/>
            </a:endParaRPr>
          </a:p>
          <a:p>
            <a:pPr indent="0" lvl="0" marL="228600" rtl="0" algn="l">
              <a:lnSpc>
                <a:spcPct val="90000"/>
              </a:lnSpc>
              <a:spcBef>
                <a:spcPts val="1000"/>
              </a:spcBef>
              <a:spcAft>
                <a:spcPts val="0"/>
              </a:spcAft>
              <a:buNone/>
            </a:pPr>
            <a:r>
              <a:t/>
            </a:r>
            <a:endParaRPr sz="2308">
              <a:latin typeface="Tahoma"/>
              <a:ea typeface="Tahoma"/>
              <a:cs typeface="Tahoma"/>
              <a:sym typeface="Tahoma"/>
            </a:endParaRPr>
          </a:p>
          <a:p>
            <a:pPr indent="-260865" lvl="4" marL="2057400" rtl="0" algn="l">
              <a:lnSpc>
                <a:spcPct val="90000"/>
              </a:lnSpc>
              <a:spcBef>
                <a:spcPts val="1000"/>
              </a:spcBef>
              <a:spcAft>
                <a:spcPts val="0"/>
              </a:spcAft>
              <a:buSzPts val="2308"/>
              <a:buFont typeface="Tahoma"/>
              <a:buChar char="•"/>
            </a:pPr>
            <a:r>
              <a:rPr lang="en-AT" sz="2308">
                <a:latin typeface="Tahoma"/>
                <a:ea typeface="Tahoma"/>
                <a:cs typeface="Tahoma"/>
                <a:sym typeface="Tahoma"/>
              </a:rPr>
              <a:t>ONE OCEAN, NO NATURE, NO FUTURE, </a:t>
            </a:r>
            <a:r>
              <a:rPr b="1" lang="en-AT" sz="2308">
                <a:latin typeface="Tahoma"/>
                <a:ea typeface="Tahoma"/>
                <a:cs typeface="Tahoma"/>
                <a:sym typeface="Tahoma"/>
              </a:rPr>
              <a:t>Tyler Kobla</a:t>
            </a:r>
            <a:r>
              <a:rPr lang="en-AT" sz="2308">
                <a:latin typeface="Tahoma"/>
                <a:ea typeface="Tahoma"/>
                <a:cs typeface="Tahoma"/>
                <a:sym typeface="Tahoma"/>
              </a:rPr>
              <a:t>, Smart Nature Freaks Youth Volunteers Foundation (SNFYVF)</a:t>
            </a:r>
            <a:endParaRPr sz="2308">
              <a:latin typeface="Tahoma"/>
              <a:ea typeface="Tahoma"/>
              <a:cs typeface="Tahoma"/>
              <a:sym typeface="Tahoma"/>
            </a:endParaRPr>
          </a:p>
          <a:p>
            <a:pPr indent="0" lvl="0" marL="228600" rtl="0" algn="l">
              <a:spcBef>
                <a:spcPts val="0"/>
              </a:spcBef>
              <a:spcAft>
                <a:spcPts val="0"/>
              </a:spcAft>
              <a:buNone/>
            </a:pPr>
            <a:r>
              <a:t/>
            </a:r>
            <a:endParaRPr sz="2308">
              <a:latin typeface="Tahoma"/>
              <a:ea typeface="Tahoma"/>
              <a:cs typeface="Tahoma"/>
              <a:sym typeface="Tahoma"/>
            </a:endParaRPr>
          </a:p>
          <a:p>
            <a:pPr indent="0" lvl="0" marL="228600" rtl="0" algn="l">
              <a:spcBef>
                <a:spcPts val="0"/>
              </a:spcBef>
              <a:spcAft>
                <a:spcPts val="0"/>
              </a:spcAft>
              <a:buNone/>
            </a:pPr>
            <a:r>
              <a:t/>
            </a:r>
            <a:endParaRPr sz="2308">
              <a:latin typeface="Tahoma"/>
              <a:ea typeface="Tahoma"/>
              <a:cs typeface="Tahoma"/>
              <a:sym typeface="Tahoma"/>
            </a:endParaRPr>
          </a:p>
          <a:p>
            <a:pPr indent="0" lvl="0" marL="2057400" rtl="0" algn="l">
              <a:spcBef>
                <a:spcPts val="0"/>
              </a:spcBef>
              <a:spcAft>
                <a:spcPts val="0"/>
              </a:spcAft>
              <a:buNone/>
            </a:pPr>
            <a:r>
              <a:t/>
            </a:r>
            <a:endParaRPr sz="2308">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g15c872e9afd_0_156"/>
          <p:cNvSpPr/>
          <p:nvPr/>
        </p:nvSpPr>
        <p:spPr>
          <a:xfrm>
            <a:off x="0" y="0"/>
            <a:ext cx="12009304" cy="6858000"/>
          </a:xfrm>
          <a:custGeom>
            <a:rect b="b" l="l" r="r" t="t"/>
            <a:pathLst>
              <a:path extrusionOk="0" h="6858000" w="12009304">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rgbClr val="7F7F7F">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Questions outline" id="347" name="Google Shape;347;g15c872e9afd_0_156"/>
          <p:cNvPicPr preferRelativeResize="0"/>
          <p:nvPr/>
        </p:nvPicPr>
        <p:blipFill rotWithShape="1">
          <a:blip r:embed="rId3">
            <a:alphaModFix/>
          </a:blip>
          <a:srcRect b="0" l="0" r="0" t="0"/>
          <a:stretch/>
        </p:blipFill>
        <p:spPr>
          <a:xfrm>
            <a:off x="1794140" y="965201"/>
            <a:ext cx="4911568" cy="49115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15c872e9afd_0_14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AT"/>
              <a:t>Group Work</a:t>
            </a:r>
            <a:endParaRPr/>
          </a:p>
        </p:txBody>
      </p:sp>
      <p:sp>
        <p:nvSpPr>
          <p:cNvPr id="354" name="Google Shape;354;g15c872e9afd_0_149"/>
          <p:cNvSpPr txBox="1"/>
          <p:nvPr>
            <p:ph idx="1" type="body"/>
          </p:nvPr>
        </p:nvSpPr>
        <p:spPr>
          <a:xfrm>
            <a:off x="838200" y="6081625"/>
            <a:ext cx="10515600" cy="431400"/>
          </a:xfrm>
          <a:prstGeom prst="rect">
            <a:avLst/>
          </a:prstGeom>
        </p:spPr>
        <p:txBody>
          <a:bodyPr anchorCtr="0" anchor="t" bIns="45700" lIns="91425" spcFirstLastPara="1" rIns="91425" wrap="square" tIns="45700">
            <a:normAutofit lnSpcReduction="10000"/>
          </a:bodyPr>
          <a:lstStyle/>
          <a:p>
            <a:pPr indent="0" lvl="0" marL="0" rtl="0" algn="ctr">
              <a:spcBef>
                <a:spcPts val="1000"/>
              </a:spcBef>
              <a:spcAft>
                <a:spcPts val="0"/>
              </a:spcAft>
              <a:buNone/>
            </a:pPr>
            <a:r>
              <a:rPr lang="en-AT" sz="2500">
                <a:latin typeface="Tahoma"/>
                <a:ea typeface="Tahoma"/>
                <a:cs typeface="Tahoma"/>
                <a:sym typeface="Tahoma"/>
              </a:rPr>
              <a:t>3 groups/10 min discussion</a:t>
            </a:r>
            <a:endParaRPr sz="2500">
              <a:latin typeface="Tahoma"/>
              <a:ea typeface="Tahoma"/>
              <a:cs typeface="Tahoma"/>
              <a:sym typeface="Tahoma"/>
            </a:endParaRPr>
          </a:p>
        </p:txBody>
      </p:sp>
      <p:pic>
        <p:nvPicPr>
          <p:cNvPr descr="Meeting outline" id="355" name="Google Shape;355;g15c872e9afd_0_149"/>
          <p:cNvPicPr preferRelativeResize="0"/>
          <p:nvPr/>
        </p:nvPicPr>
        <p:blipFill rotWithShape="1">
          <a:blip r:embed="rId3">
            <a:alphaModFix/>
          </a:blip>
          <a:srcRect b="0" l="0" r="0" t="0"/>
          <a:stretch/>
        </p:blipFill>
        <p:spPr>
          <a:xfrm>
            <a:off x="4252624" y="1489388"/>
            <a:ext cx="3686752" cy="36867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2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3"/>
          <p:cNvSpPr/>
          <p:nvPr/>
        </p:nvSpPr>
        <p:spPr>
          <a:xfrm>
            <a:off x="409710" y="1022350"/>
            <a:ext cx="709612" cy="2095501"/>
          </a:xfrm>
          <a:custGeom>
            <a:rect b="b" l="l" r="r" t="t"/>
            <a:pathLst>
              <a:path extrusionOk="0" h="1363" w="447">
                <a:moveTo>
                  <a:pt x="447" y="1363"/>
                </a:moveTo>
                <a:lnTo>
                  <a:pt x="0" y="987"/>
                </a:lnTo>
                <a:lnTo>
                  <a:pt x="0" y="0"/>
                </a:lnTo>
                <a:lnTo>
                  <a:pt x="447" y="376"/>
                </a:lnTo>
                <a:lnTo>
                  <a:pt x="447" y="1363"/>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3"/>
          <p:cNvSpPr/>
          <p:nvPr/>
        </p:nvSpPr>
        <p:spPr>
          <a:xfrm>
            <a:off x="409710" y="837744"/>
            <a:ext cx="403225" cy="1705431"/>
          </a:xfrm>
          <a:custGeom>
            <a:rect b="b" l="l" r="r" t="t"/>
            <a:pathLst>
              <a:path extrusionOk="0" h="1109" w="254">
                <a:moveTo>
                  <a:pt x="254" y="987"/>
                </a:moveTo>
                <a:lnTo>
                  <a:pt x="0" y="1109"/>
                </a:lnTo>
                <a:lnTo>
                  <a:pt x="0" y="119"/>
                </a:lnTo>
                <a:lnTo>
                  <a:pt x="254" y="0"/>
                </a:lnTo>
                <a:lnTo>
                  <a:pt x="254" y="98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3"/>
          <p:cNvSpPr/>
          <p:nvPr/>
        </p:nvSpPr>
        <p:spPr>
          <a:xfrm>
            <a:off x="644660" y="640894"/>
            <a:ext cx="168275" cy="1713195"/>
          </a:xfrm>
          <a:custGeom>
            <a:rect b="b" l="l" r="r" t="t"/>
            <a:pathLst>
              <a:path extrusionOk="0" h="1114" w="106">
                <a:moveTo>
                  <a:pt x="106" y="1114"/>
                </a:moveTo>
                <a:lnTo>
                  <a:pt x="0" y="1005"/>
                </a:lnTo>
                <a:lnTo>
                  <a:pt x="0" y="0"/>
                </a:lnTo>
                <a:lnTo>
                  <a:pt x="106" y="110"/>
                </a:lnTo>
                <a:lnTo>
                  <a:pt x="106" y="1114"/>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3"/>
          <p:cNvSpPr/>
          <p:nvPr/>
        </p:nvSpPr>
        <p:spPr>
          <a:xfrm>
            <a:off x="11223203" y="635716"/>
            <a:ext cx="328612" cy="1742360"/>
          </a:xfrm>
          <a:custGeom>
            <a:rect b="b" l="l" r="r" t="t"/>
            <a:pathLst>
              <a:path extrusionOk="0" h="1114" w="207">
                <a:moveTo>
                  <a:pt x="207" y="987"/>
                </a:moveTo>
                <a:lnTo>
                  <a:pt x="0" y="1114"/>
                </a:lnTo>
                <a:lnTo>
                  <a:pt x="0" y="127"/>
                </a:lnTo>
                <a:lnTo>
                  <a:pt x="207" y="0"/>
                </a:lnTo>
                <a:lnTo>
                  <a:pt x="207" y="98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3"/>
          <p:cNvSpPr/>
          <p:nvPr/>
        </p:nvSpPr>
        <p:spPr>
          <a:xfrm>
            <a:off x="644055" y="635715"/>
            <a:ext cx="10907863" cy="154145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3"/>
          <p:cNvSpPr txBox="1"/>
          <p:nvPr>
            <p:ph type="title"/>
          </p:nvPr>
        </p:nvSpPr>
        <p:spPr>
          <a:xfrm>
            <a:off x="958506" y="800392"/>
            <a:ext cx="10264697" cy="12121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Tahoma"/>
              <a:buNone/>
            </a:pPr>
            <a:r>
              <a:rPr lang="en-AT" sz="4000">
                <a:solidFill>
                  <a:srgbClr val="FFFFFF"/>
                </a:solidFill>
                <a:latin typeface="Tahoma"/>
                <a:ea typeface="Tahoma"/>
                <a:cs typeface="Tahoma"/>
                <a:sym typeface="Tahoma"/>
              </a:rPr>
              <a:t>Task</a:t>
            </a:r>
            <a:endParaRPr/>
          </a:p>
        </p:txBody>
      </p:sp>
      <p:sp>
        <p:nvSpPr>
          <p:cNvPr id="367" name="Google Shape;367;p23"/>
          <p:cNvSpPr txBox="1"/>
          <p:nvPr>
            <p:ph idx="1" type="body"/>
          </p:nvPr>
        </p:nvSpPr>
        <p:spPr>
          <a:xfrm>
            <a:off x="1316765" y="2149885"/>
            <a:ext cx="9708995" cy="356717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AT" sz="2400">
                <a:latin typeface="Tahoma"/>
                <a:ea typeface="Tahoma"/>
                <a:cs typeface="Tahoma"/>
                <a:sym typeface="Tahoma"/>
              </a:rPr>
              <a:t>Think about your experiences and talks/discussions today</a:t>
            </a:r>
            <a:endParaRPr sz="2400">
              <a:latin typeface="Tahoma"/>
              <a:ea typeface="Tahoma"/>
              <a:cs typeface="Tahoma"/>
              <a:sym typeface="Tahoma"/>
            </a:endParaRPr>
          </a:p>
          <a:p>
            <a:pPr indent="-228600" lvl="0" marL="228600" rtl="0" algn="l">
              <a:lnSpc>
                <a:spcPct val="90000"/>
              </a:lnSpc>
              <a:spcBef>
                <a:spcPts val="0"/>
              </a:spcBef>
              <a:spcAft>
                <a:spcPts val="0"/>
              </a:spcAft>
              <a:buClr>
                <a:schemeClr val="dk1"/>
              </a:buClr>
              <a:buSzPts val="2400"/>
              <a:buChar char="•"/>
            </a:pPr>
            <a:r>
              <a:rPr lang="en-AT" sz="2400">
                <a:latin typeface="Tahoma"/>
                <a:ea typeface="Tahoma"/>
                <a:cs typeface="Tahoma"/>
                <a:sym typeface="Tahoma"/>
              </a:rPr>
              <a:t>Identify 3-5 challenges for building trust in citizen science data to inform </a:t>
            </a:r>
            <a:r>
              <a:rPr lang="en-AT" sz="2400">
                <a:latin typeface="Tahoma"/>
                <a:ea typeface="Tahoma"/>
                <a:cs typeface="Tahoma"/>
                <a:sym typeface="Tahoma"/>
              </a:rPr>
              <a:t>policy decisions and invoke action</a:t>
            </a:r>
            <a:endParaRPr sz="2400">
              <a:latin typeface="Tahoma"/>
              <a:ea typeface="Tahoma"/>
              <a:cs typeface="Tahoma"/>
              <a:sym typeface="Tahoma"/>
            </a:endParaRPr>
          </a:p>
          <a:p>
            <a:pPr indent="-228600" lvl="0" marL="228600" rtl="0" algn="l">
              <a:lnSpc>
                <a:spcPct val="90000"/>
              </a:lnSpc>
              <a:spcBef>
                <a:spcPts val="0"/>
              </a:spcBef>
              <a:spcAft>
                <a:spcPts val="0"/>
              </a:spcAft>
              <a:buClr>
                <a:schemeClr val="dk1"/>
              </a:buClr>
              <a:buSzPts val="2400"/>
              <a:buChar char="•"/>
            </a:pPr>
            <a:r>
              <a:rPr lang="en-AT" sz="2400">
                <a:latin typeface="Tahoma"/>
                <a:ea typeface="Tahoma"/>
                <a:cs typeface="Tahoma"/>
                <a:sym typeface="Tahoma"/>
              </a:rPr>
              <a:t>Choose a presenter and report back on your challenges (max 2 min)</a:t>
            </a:r>
            <a:endParaRPr sz="2400">
              <a:latin typeface="Tahoma"/>
              <a:ea typeface="Tahoma"/>
              <a:cs typeface="Tahoma"/>
              <a:sym typeface="Tahom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sp>
        <p:nvSpPr>
          <p:cNvPr id="372" name="Google Shape;372;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24"/>
          <p:cNvSpPr/>
          <p:nvPr/>
        </p:nvSpPr>
        <p:spPr>
          <a:xfrm>
            <a:off x="0" y="4"/>
            <a:ext cx="12192000" cy="2295238"/>
          </a:xfrm>
          <a:custGeom>
            <a:rect b="b" l="l" r="r" t="t"/>
            <a:pathLst>
              <a:path extrusionOk="0" h="2079137" w="1219200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24"/>
          <p:cNvSpPr txBox="1"/>
          <p:nvPr>
            <p:ph type="title"/>
          </p:nvPr>
        </p:nvSpPr>
        <p:spPr>
          <a:xfrm>
            <a:off x="1137036" y="548640"/>
            <a:ext cx="9543405" cy="11887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Tahoma"/>
              <a:buNone/>
            </a:pPr>
            <a:r>
              <a:rPr lang="en-AT">
                <a:solidFill>
                  <a:srgbClr val="262626"/>
                </a:solidFill>
                <a:latin typeface="Tahoma"/>
                <a:ea typeface="Tahoma"/>
                <a:cs typeface="Tahoma"/>
                <a:sym typeface="Tahoma"/>
              </a:rPr>
              <a:t>Guiding Questions</a:t>
            </a:r>
            <a:endParaRPr/>
          </a:p>
        </p:txBody>
      </p:sp>
      <p:sp>
        <p:nvSpPr>
          <p:cNvPr id="375" name="Google Shape;375;p24"/>
          <p:cNvSpPr txBox="1"/>
          <p:nvPr>
            <p:ph idx="1" type="body"/>
          </p:nvPr>
        </p:nvSpPr>
        <p:spPr>
          <a:xfrm>
            <a:off x="1957950" y="2589923"/>
            <a:ext cx="8276100" cy="279450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1000"/>
              </a:spcBef>
              <a:spcAft>
                <a:spcPts val="0"/>
              </a:spcAft>
              <a:buNone/>
            </a:pPr>
            <a:r>
              <a:rPr b="1" lang="en-AT" sz="1500">
                <a:solidFill>
                  <a:srgbClr val="262626"/>
                </a:solidFill>
                <a:latin typeface="Tahoma"/>
                <a:ea typeface="Tahoma"/>
                <a:cs typeface="Tahoma"/>
                <a:sym typeface="Tahoma"/>
              </a:rPr>
              <a:t>Going back to the exercise at the start of the session:</a:t>
            </a:r>
            <a:endParaRPr b="1" sz="1500">
              <a:solidFill>
                <a:srgbClr val="262626"/>
              </a:solidFill>
              <a:latin typeface="Tahoma"/>
              <a:ea typeface="Tahoma"/>
              <a:cs typeface="Tahoma"/>
              <a:sym typeface="Tahoma"/>
            </a:endParaRPr>
          </a:p>
          <a:p>
            <a:pPr indent="0" lvl="0" marL="0" rtl="0" algn="just">
              <a:lnSpc>
                <a:spcPct val="90000"/>
              </a:lnSpc>
              <a:spcBef>
                <a:spcPts val="1000"/>
              </a:spcBef>
              <a:spcAft>
                <a:spcPts val="0"/>
              </a:spcAft>
              <a:buNone/>
            </a:pPr>
            <a:r>
              <a:t/>
            </a:r>
            <a:endParaRPr sz="1400">
              <a:solidFill>
                <a:srgbClr val="262626"/>
              </a:solidFill>
              <a:latin typeface="Tahoma"/>
              <a:ea typeface="Tahoma"/>
              <a:cs typeface="Tahoma"/>
              <a:sym typeface="Tahoma"/>
            </a:endParaRPr>
          </a:p>
          <a:p>
            <a:pPr indent="-228600" lvl="0" marL="228600" rtl="0" algn="just">
              <a:lnSpc>
                <a:spcPct val="90000"/>
              </a:lnSpc>
              <a:spcBef>
                <a:spcPts val="1000"/>
              </a:spcBef>
              <a:spcAft>
                <a:spcPts val="0"/>
              </a:spcAft>
              <a:buClr>
                <a:srgbClr val="262626"/>
              </a:buClr>
              <a:buSzPts val="1400"/>
              <a:buChar char="•"/>
            </a:pPr>
            <a:r>
              <a:rPr lang="en-AT" sz="1400">
                <a:solidFill>
                  <a:srgbClr val="262626"/>
                </a:solidFill>
                <a:latin typeface="Tahoma"/>
                <a:ea typeface="Tahoma"/>
                <a:cs typeface="Tahoma"/>
                <a:sym typeface="Tahoma"/>
              </a:rPr>
              <a:t>Have you been involved in </a:t>
            </a:r>
            <a:r>
              <a:rPr lang="en-AT" sz="1400">
                <a:solidFill>
                  <a:srgbClr val="262626"/>
                </a:solidFill>
                <a:latin typeface="Tahoma"/>
                <a:ea typeface="Tahoma"/>
                <a:cs typeface="Tahoma"/>
                <a:sym typeface="Tahoma"/>
              </a:rPr>
              <a:t>a citizen science project that you think the data can be useful for official monitoring and policy purposes?</a:t>
            </a:r>
            <a:endParaRPr sz="1400">
              <a:solidFill>
                <a:srgbClr val="262626"/>
              </a:solidFill>
              <a:latin typeface="Tahoma"/>
              <a:ea typeface="Tahoma"/>
              <a:cs typeface="Tahoma"/>
              <a:sym typeface="Tahoma"/>
            </a:endParaRPr>
          </a:p>
          <a:p>
            <a:pPr indent="-228600" lvl="0" marL="228600" rtl="0" algn="just">
              <a:lnSpc>
                <a:spcPct val="90000"/>
              </a:lnSpc>
              <a:spcBef>
                <a:spcPts val="1000"/>
              </a:spcBef>
              <a:spcAft>
                <a:spcPts val="0"/>
              </a:spcAft>
              <a:buClr>
                <a:srgbClr val="262626"/>
              </a:buClr>
              <a:buSzPts val="1400"/>
              <a:buChar char="•"/>
            </a:pPr>
            <a:r>
              <a:rPr lang="en-AT" sz="1400">
                <a:solidFill>
                  <a:srgbClr val="262626"/>
                </a:solidFill>
                <a:latin typeface="Tahoma"/>
                <a:ea typeface="Tahoma"/>
                <a:cs typeface="Tahoma"/>
                <a:sym typeface="Tahoma"/>
              </a:rPr>
              <a:t>Have you had any experience in working with government authorities or others to understand the possibility of having your data to be used for official monitoring purposes? </a:t>
            </a:r>
            <a:endParaRPr sz="1400">
              <a:solidFill>
                <a:srgbClr val="262626"/>
              </a:solidFill>
              <a:latin typeface="Tahoma"/>
              <a:ea typeface="Tahoma"/>
              <a:cs typeface="Tahoma"/>
              <a:sym typeface="Tahoma"/>
            </a:endParaRPr>
          </a:p>
          <a:p>
            <a:pPr indent="-228600" lvl="0" marL="228600" rtl="0" algn="just">
              <a:lnSpc>
                <a:spcPct val="90000"/>
              </a:lnSpc>
              <a:spcBef>
                <a:spcPts val="1000"/>
              </a:spcBef>
              <a:spcAft>
                <a:spcPts val="0"/>
              </a:spcAft>
              <a:buClr>
                <a:srgbClr val="262626"/>
              </a:buClr>
              <a:buSzPts val="1400"/>
              <a:buChar char="•"/>
            </a:pPr>
            <a:r>
              <a:rPr lang="en-AT" sz="1400">
                <a:solidFill>
                  <a:srgbClr val="262626"/>
                </a:solidFill>
                <a:latin typeface="Tahoma"/>
                <a:ea typeface="Tahoma"/>
                <a:cs typeface="Tahoma"/>
                <a:sym typeface="Tahoma"/>
              </a:rPr>
              <a:t>Based on this experience, what challenges have you faced or identified for </a:t>
            </a:r>
            <a:r>
              <a:rPr lang="en-AT" sz="1400">
                <a:solidFill>
                  <a:srgbClr val="262626"/>
                </a:solidFill>
                <a:latin typeface="Tahoma"/>
                <a:ea typeface="Tahoma"/>
                <a:cs typeface="Tahoma"/>
                <a:sym typeface="Tahoma"/>
              </a:rPr>
              <a:t>building trust in citizen science data and among partners?</a:t>
            </a:r>
            <a:endParaRPr sz="1400">
              <a:solidFill>
                <a:srgbClr val="262626"/>
              </a:solidFill>
              <a:latin typeface="Tahoma"/>
              <a:ea typeface="Tahoma"/>
              <a:cs typeface="Tahoma"/>
              <a:sym typeface="Tahoma"/>
            </a:endParaRPr>
          </a:p>
          <a:p>
            <a:pPr indent="-139700" lvl="0" marL="228600" rtl="0" algn="l">
              <a:lnSpc>
                <a:spcPct val="90000"/>
              </a:lnSpc>
              <a:spcBef>
                <a:spcPts val="1000"/>
              </a:spcBef>
              <a:spcAft>
                <a:spcPts val="0"/>
              </a:spcAft>
              <a:buClr>
                <a:schemeClr val="dk1"/>
              </a:buClr>
              <a:buSzPts val="1400"/>
              <a:buNone/>
            </a:pPr>
            <a:r>
              <a:t/>
            </a:r>
            <a:endParaRPr sz="1400">
              <a:solidFill>
                <a:srgbClr val="262626"/>
              </a:solidFill>
            </a:endParaRPr>
          </a:p>
          <a:p>
            <a:pPr indent="-139700" lvl="0" marL="228600" rtl="0" algn="l">
              <a:lnSpc>
                <a:spcPct val="90000"/>
              </a:lnSpc>
              <a:spcBef>
                <a:spcPts val="1000"/>
              </a:spcBef>
              <a:spcAft>
                <a:spcPts val="0"/>
              </a:spcAft>
              <a:buClr>
                <a:schemeClr val="dk1"/>
              </a:buClr>
              <a:buSzPts val="1400"/>
              <a:buNone/>
            </a:pPr>
            <a:r>
              <a:t/>
            </a:r>
            <a:endParaRPr sz="1400">
              <a:solidFill>
                <a:srgbClr val="262626"/>
              </a:solidFill>
            </a:endParaRPr>
          </a:p>
        </p:txBody>
      </p:sp>
      <p:sp>
        <p:nvSpPr>
          <p:cNvPr id="376" name="Google Shape;376;p24"/>
          <p:cNvSpPr/>
          <p:nvPr/>
        </p:nvSpPr>
        <p:spPr>
          <a:xfrm>
            <a:off x="2224586" y="5970896"/>
            <a:ext cx="9967416" cy="887104"/>
          </a:xfrm>
          <a:custGeom>
            <a:rect b="b" l="l" r="r" t="t"/>
            <a:pathLst>
              <a:path extrusionOk="0" h="918356" w="9517857">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
        <p:nvSpPr>
          <p:cNvPr id="381" name="Google Shape;381;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25"/>
          <p:cNvSpPr txBox="1"/>
          <p:nvPr>
            <p:ph type="title"/>
          </p:nvPr>
        </p:nvSpPr>
        <p:spPr>
          <a:xfrm>
            <a:off x="638882" y="3943632"/>
            <a:ext cx="10909640" cy="132163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lang="en-AT">
                <a:solidFill>
                  <a:schemeClr val="dk1"/>
                </a:solidFill>
                <a:latin typeface="Tahoma"/>
                <a:ea typeface="Tahoma"/>
                <a:cs typeface="Tahoma"/>
                <a:sym typeface="Tahoma"/>
              </a:rPr>
              <a:t>Reporting back from the group discussions</a:t>
            </a:r>
            <a:endParaRPr/>
          </a:p>
        </p:txBody>
      </p:sp>
      <p:pic>
        <p:nvPicPr>
          <p:cNvPr descr="Boardroom outline" id="383" name="Google Shape;383;p25"/>
          <p:cNvPicPr preferRelativeResize="0"/>
          <p:nvPr/>
        </p:nvPicPr>
        <p:blipFill rotWithShape="1">
          <a:blip r:embed="rId3">
            <a:alphaModFix/>
          </a:blip>
          <a:srcRect b="0" l="0" r="0" t="0"/>
          <a:stretch/>
        </p:blipFill>
        <p:spPr>
          <a:xfrm>
            <a:off x="4722700" y="1436388"/>
            <a:ext cx="2742004" cy="2742004"/>
          </a:xfrm>
          <a:prstGeom prst="rect">
            <a:avLst/>
          </a:prstGeom>
          <a:noFill/>
          <a:ln>
            <a:noFill/>
          </a:ln>
        </p:spPr>
      </p:pic>
      <p:sp>
        <p:nvSpPr>
          <p:cNvPr id="384" name="Google Shape;384;p25"/>
          <p:cNvSpPr/>
          <p:nvPr/>
        </p:nvSpPr>
        <p:spPr>
          <a:xfrm>
            <a:off x="3807702" y="5509052"/>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sp>
        <p:nvSpPr>
          <p:cNvPr id="389" name="Google Shape;389;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26"/>
          <p:cNvSpPr/>
          <p:nvPr/>
        </p:nvSpPr>
        <p:spPr>
          <a:xfrm>
            <a:off x="64327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26"/>
          <p:cNvSpPr txBox="1"/>
          <p:nvPr>
            <p:ph idx="1" type="body"/>
          </p:nvPr>
        </p:nvSpPr>
        <p:spPr>
          <a:xfrm>
            <a:off x="630925" y="2660898"/>
            <a:ext cx="4818900" cy="14079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200"/>
              <a:buNone/>
            </a:pPr>
            <a:r>
              <a:rPr lang="en-AT" sz="2000">
                <a:latin typeface="Tahoma"/>
                <a:ea typeface="Tahoma"/>
                <a:cs typeface="Tahoma"/>
                <a:sym typeface="Tahoma"/>
              </a:rPr>
              <a:t>Discussion </a:t>
            </a:r>
            <a:endParaRPr sz="2000">
              <a:latin typeface="Tahoma"/>
              <a:ea typeface="Tahoma"/>
              <a:cs typeface="Tahoma"/>
              <a:sym typeface="Tahoma"/>
            </a:endParaRPr>
          </a:p>
          <a:p>
            <a:pPr indent="0" lvl="0" marL="0" rtl="0" algn="just">
              <a:lnSpc>
                <a:spcPct val="90000"/>
              </a:lnSpc>
              <a:spcBef>
                <a:spcPts val="0"/>
              </a:spcBef>
              <a:spcAft>
                <a:spcPts val="0"/>
              </a:spcAft>
              <a:buClr>
                <a:schemeClr val="dk1"/>
              </a:buClr>
              <a:buSzPts val="2200"/>
              <a:buNone/>
            </a:pPr>
            <a:r>
              <a:t/>
            </a:r>
            <a:endParaRPr sz="2000">
              <a:latin typeface="Tahoma"/>
              <a:ea typeface="Tahoma"/>
              <a:cs typeface="Tahoma"/>
              <a:sym typeface="Tahoma"/>
            </a:endParaRPr>
          </a:p>
          <a:p>
            <a:pPr indent="0" lvl="0" marL="0" rtl="0" algn="just">
              <a:lnSpc>
                <a:spcPct val="90000"/>
              </a:lnSpc>
              <a:spcBef>
                <a:spcPts val="0"/>
              </a:spcBef>
              <a:spcAft>
                <a:spcPts val="0"/>
              </a:spcAft>
              <a:buClr>
                <a:schemeClr val="dk1"/>
              </a:buClr>
              <a:buSzPts val="2200"/>
              <a:buNone/>
            </a:pPr>
            <a:r>
              <a:rPr lang="en-AT" sz="2000">
                <a:latin typeface="Tahoma"/>
                <a:ea typeface="Tahoma"/>
                <a:cs typeface="Tahoma"/>
                <a:sym typeface="Tahoma"/>
              </a:rPr>
              <a:t>Recommendations on how to overcome the identified challenges??</a:t>
            </a:r>
            <a:endParaRPr sz="2000">
              <a:latin typeface="Tahoma"/>
              <a:ea typeface="Tahoma"/>
              <a:cs typeface="Tahoma"/>
              <a:sym typeface="Tahoma"/>
            </a:endParaRPr>
          </a:p>
        </p:txBody>
      </p:sp>
      <p:pic>
        <p:nvPicPr>
          <p:cNvPr descr="Meeting outline" id="392" name="Google Shape;392;p26"/>
          <p:cNvPicPr preferRelativeResize="0"/>
          <p:nvPr/>
        </p:nvPicPr>
        <p:blipFill rotWithShape="1">
          <a:blip r:embed="rId3">
            <a:alphaModFix/>
          </a:blip>
          <a:srcRect b="0" l="0" r="0" t="0"/>
          <a:stretch/>
        </p:blipFill>
        <p:spPr>
          <a:xfrm>
            <a:off x="6099048" y="699516"/>
            <a:ext cx="5458968" cy="54589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7"/>
          <p:cNvSpPr/>
          <p:nvPr/>
        </p:nvSpPr>
        <p:spPr>
          <a:xfrm>
            <a:off x="652462" y="1710454"/>
            <a:ext cx="10887075" cy="1036892"/>
          </a:xfrm>
          <a:prstGeom prst="rect">
            <a:avLst/>
          </a:prstGeom>
          <a:solidFill>
            <a:srgbClr val="8296B0">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AT" sz="3600">
                <a:solidFill>
                  <a:schemeClr val="lt1"/>
                </a:solidFill>
                <a:latin typeface="Calibri"/>
                <a:ea typeface="Calibri"/>
                <a:cs typeface="Calibri"/>
                <a:sym typeface="Calibri"/>
              </a:rPr>
              <a:t>Thank you!</a:t>
            </a:r>
            <a:endParaRPr/>
          </a:p>
        </p:txBody>
      </p:sp>
      <p:pic>
        <p:nvPicPr>
          <p:cNvPr id="399" name="Google Shape;399;p27"/>
          <p:cNvPicPr preferRelativeResize="0"/>
          <p:nvPr/>
        </p:nvPicPr>
        <p:blipFill rotWithShape="1">
          <a:blip r:embed="rId3">
            <a:alphaModFix/>
          </a:blip>
          <a:srcRect b="0" l="0" r="0" t="0"/>
          <a:stretch/>
        </p:blipFill>
        <p:spPr>
          <a:xfrm>
            <a:off x="4878586" y="196387"/>
            <a:ext cx="2835793" cy="1222014"/>
          </a:xfrm>
          <a:prstGeom prst="rect">
            <a:avLst/>
          </a:prstGeom>
          <a:noFill/>
          <a:ln>
            <a:noFill/>
          </a:ln>
        </p:spPr>
      </p:pic>
      <p:sp>
        <p:nvSpPr>
          <p:cNvPr id="400" name="Google Shape;400;p27"/>
          <p:cNvSpPr txBox="1"/>
          <p:nvPr/>
        </p:nvSpPr>
        <p:spPr>
          <a:xfrm>
            <a:off x="1485590" y="4342090"/>
            <a:ext cx="4582500" cy="1477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AT" sz="1800">
                <a:solidFill>
                  <a:schemeClr val="dk1"/>
                </a:solidFill>
                <a:latin typeface="Tahoma"/>
                <a:ea typeface="Tahoma"/>
                <a:cs typeface="Tahoma"/>
                <a:sym typeface="Tahoma"/>
              </a:rPr>
              <a:t>Dilek Fraisl</a:t>
            </a:r>
            <a:endParaRPr/>
          </a:p>
          <a:p>
            <a:pPr indent="0" lvl="0" marL="0" marR="0" rtl="0" algn="ctr">
              <a:spcBef>
                <a:spcPts val="0"/>
              </a:spcBef>
              <a:spcAft>
                <a:spcPts val="0"/>
              </a:spcAft>
              <a:buNone/>
            </a:pPr>
            <a:r>
              <a:rPr lang="en-AT" sz="1200">
                <a:solidFill>
                  <a:schemeClr val="dk1"/>
                </a:solidFill>
                <a:latin typeface="Tahoma"/>
                <a:ea typeface="Tahoma"/>
                <a:cs typeface="Tahoma"/>
                <a:sym typeface="Tahoma"/>
              </a:rPr>
              <a:t>Research Scholar</a:t>
            </a:r>
            <a:br>
              <a:rPr lang="en-AT" sz="1200">
                <a:solidFill>
                  <a:schemeClr val="dk1"/>
                </a:solidFill>
                <a:latin typeface="Tahoma"/>
                <a:ea typeface="Tahoma"/>
                <a:cs typeface="Tahoma"/>
                <a:sym typeface="Tahoma"/>
              </a:rPr>
            </a:br>
            <a:r>
              <a:rPr lang="en-AT" sz="1200">
                <a:solidFill>
                  <a:schemeClr val="dk1"/>
                </a:solidFill>
                <a:latin typeface="Tahoma"/>
                <a:ea typeface="Tahoma"/>
                <a:cs typeface="Tahoma"/>
                <a:sym typeface="Tahoma"/>
              </a:rPr>
              <a:t>International Institute for Applied Systems Analysis (IIASA)</a:t>
            </a:r>
            <a:endParaRPr/>
          </a:p>
          <a:p>
            <a:pPr indent="0" lvl="0" marL="0" marR="0" rtl="0" algn="l">
              <a:spcBef>
                <a:spcPts val="0"/>
              </a:spcBef>
              <a:spcAft>
                <a:spcPts val="0"/>
              </a:spcAft>
              <a:buNone/>
            </a:pPr>
            <a:r>
              <a:t/>
            </a:r>
            <a:endParaRPr sz="1200">
              <a:solidFill>
                <a:schemeClr val="dk1"/>
              </a:solidFill>
              <a:latin typeface="Tahoma"/>
              <a:ea typeface="Tahoma"/>
              <a:cs typeface="Tahoma"/>
              <a:sym typeface="Tahoma"/>
            </a:endParaRPr>
          </a:p>
          <a:p>
            <a:pPr indent="0" lvl="0" marL="0" marR="0" rtl="0" algn="l">
              <a:spcBef>
                <a:spcPts val="0"/>
              </a:spcBef>
              <a:spcAft>
                <a:spcPts val="0"/>
              </a:spcAft>
              <a:buNone/>
            </a:pPr>
            <a:r>
              <a:rPr b="1" lang="en-AT" sz="1200">
                <a:solidFill>
                  <a:schemeClr val="dk1"/>
                </a:solidFill>
                <a:latin typeface="Tahoma"/>
                <a:ea typeface="Tahoma"/>
                <a:cs typeface="Tahoma"/>
                <a:sym typeface="Tahoma"/>
              </a:rPr>
              <a:t>		Email: </a:t>
            </a:r>
            <a:r>
              <a:rPr lang="en-AT" sz="1200">
                <a:solidFill>
                  <a:schemeClr val="dk1"/>
                </a:solidFill>
                <a:latin typeface="Tahoma"/>
                <a:ea typeface="Tahoma"/>
                <a:cs typeface="Tahoma"/>
                <a:sym typeface="Tahoma"/>
              </a:rPr>
              <a:t>	</a:t>
            </a:r>
            <a:r>
              <a:rPr b="1" lang="en-AT" sz="1200">
                <a:solidFill>
                  <a:srgbClr val="0070C0"/>
                </a:solidFill>
                <a:latin typeface="Tahoma"/>
                <a:ea typeface="Tahoma"/>
                <a:cs typeface="Tahoma"/>
                <a:sym typeface="Tahoma"/>
              </a:rPr>
              <a:t>fraisl@iiasa.ac.at </a:t>
            </a:r>
            <a:endParaRPr/>
          </a:p>
          <a:p>
            <a:pPr indent="0" lvl="0" marL="0" marR="0" rtl="0" algn="l">
              <a:spcBef>
                <a:spcPts val="0"/>
              </a:spcBef>
              <a:spcAft>
                <a:spcPts val="0"/>
              </a:spcAft>
              <a:buNone/>
            </a:pPr>
            <a:r>
              <a:rPr b="1" lang="en-AT" sz="1200">
                <a:solidFill>
                  <a:schemeClr val="dk1"/>
                </a:solidFill>
                <a:latin typeface="Tahoma"/>
                <a:ea typeface="Tahoma"/>
                <a:cs typeface="Tahoma"/>
                <a:sym typeface="Tahoma"/>
              </a:rPr>
              <a:t>		Twitter: </a:t>
            </a:r>
            <a:r>
              <a:rPr lang="en-AT" sz="1200">
                <a:solidFill>
                  <a:schemeClr val="dk1"/>
                </a:solidFill>
                <a:latin typeface="Tahoma"/>
                <a:ea typeface="Tahoma"/>
                <a:cs typeface="Tahoma"/>
                <a:sym typeface="Tahoma"/>
              </a:rPr>
              <a:t>	</a:t>
            </a:r>
            <a:r>
              <a:rPr b="1" lang="en-AT" sz="1200">
                <a:solidFill>
                  <a:srgbClr val="0070C0"/>
                </a:solidFill>
                <a:latin typeface="Tahoma"/>
                <a:ea typeface="Tahoma"/>
                <a:cs typeface="Tahoma"/>
                <a:sym typeface="Tahoma"/>
              </a:rPr>
              <a:t>@dilekfraisl1</a:t>
            </a:r>
            <a:endParaRPr/>
          </a:p>
          <a:p>
            <a:pPr indent="0" lvl="0" marL="0" marR="0" rtl="0" algn="l">
              <a:spcBef>
                <a:spcPts val="0"/>
              </a:spcBef>
              <a:spcAft>
                <a:spcPts val="0"/>
              </a:spcAft>
              <a:buNone/>
            </a:pPr>
            <a:r>
              <a:rPr b="1" lang="en-AT" sz="1200">
                <a:solidFill>
                  <a:schemeClr val="dk1"/>
                </a:solidFill>
                <a:latin typeface="Tahoma"/>
                <a:ea typeface="Tahoma"/>
                <a:cs typeface="Tahoma"/>
                <a:sym typeface="Tahoma"/>
              </a:rPr>
              <a:t>		Web: 	</a:t>
            </a:r>
            <a:r>
              <a:rPr lang="en-AT" sz="1200">
                <a:solidFill>
                  <a:schemeClr val="dk1"/>
                </a:solidFill>
                <a:latin typeface="Tahoma"/>
                <a:ea typeface="Tahoma"/>
                <a:cs typeface="Tahoma"/>
                <a:sym typeface="Tahoma"/>
              </a:rPr>
              <a:t>	</a:t>
            </a:r>
            <a:r>
              <a:rPr b="1" lang="en-AT" sz="1200">
                <a:solidFill>
                  <a:srgbClr val="0070C0"/>
                </a:solidFill>
                <a:latin typeface="Tahoma"/>
                <a:ea typeface="Tahoma"/>
                <a:cs typeface="Tahoma"/>
                <a:sym typeface="Tahoma"/>
              </a:rPr>
              <a:t>www.iiasa.ac.at</a:t>
            </a:r>
            <a:endParaRPr/>
          </a:p>
        </p:txBody>
      </p:sp>
      <p:sp>
        <p:nvSpPr>
          <p:cNvPr id="401" name="Google Shape;401;p27"/>
          <p:cNvSpPr txBox="1"/>
          <p:nvPr>
            <p:ph idx="1" type="body"/>
          </p:nvPr>
        </p:nvSpPr>
        <p:spPr>
          <a:xfrm>
            <a:off x="1891432" y="3251315"/>
            <a:ext cx="8810100" cy="7029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dk1"/>
              </a:buClr>
              <a:buSzPts val="2400"/>
              <a:buNone/>
            </a:pPr>
            <a:r>
              <a:rPr b="1" lang="en-AT" sz="2400">
                <a:latin typeface="Tahoma"/>
                <a:ea typeface="Tahoma"/>
                <a:cs typeface="Tahoma"/>
                <a:sym typeface="Tahoma"/>
              </a:rPr>
              <a:t>Dilek Fraisl, </a:t>
            </a:r>
            <a:r>
              <a:rPr b="1" lang="en-AT" sz="2400">
                <a:latin typeface="Tahoma"/>
                <a:ea typeface="Tahoma"/>
                <a:cs typeface="Tahoma"/>
                <a:sym typeface="Tahoma"/>
              </a:rPr>
              <a:t>Gerid Hager</a:t>
            </a:r>
            <a:endParaRPr/>
          </a:p>
        </p:txBody>
      </p:sp>
      <p:sp>
        <p:nvSpPr>
          <p:cNvPr id="402" name="Google Shape;402;p27"/>
          <p:cNvSpPr txBox="1"/>
          <p:nvPr/>
        </p:nvSpPr>
        <p:spPr>
          <a:xfrm>
            <a:off x="6828000" y="4342100"/>
            <a:ext cx="4582500" cy="1477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AT" sz="1800">
                <a:solidFill>
                  <a:schemeClr val="dk1"/>
                </a:solidFill>
                <a:latin typeface="Tahoma"/>
                <a:ea typeface="Tahoma"/>
                <a:cs typeface="Tahoma"/>
                <a:sym typeface="Tahoma"/>
              </a:rPr>
              <a:t>Gerid Hager</a:t>
            </a:r>
            <a:endParaRPr/>
          </a:p>
          <a:p>
            <a:pPr indent="0" lvl="0" marL="0" marR="0" rtl="0" algn="ctr">
              <a:spcBef>
                <a:spcPts val="0"/>
              </a:spcBef>
              <a:spcAft>
                <a:spcPts val="0"/>
              </a:spcAft>
              <a:buNone/>
            </a:pPr>
            <a:r>
              <a:rPr lang="en-AT" sz="1200">
                <a:solidFill>
                  <a:schemeClr val="dk1"/>
                </a:solidFill>
                <a:latin typeface="Tahoma"/>
                <a:ea typeface="Tahoma"/>
                <a:cs typeface="Tahoma"/>
                <a:sym typeface="Tahoma"/>
              </a:rPr>
              <a:t>Research Scholar</a:t>
            </a:r>
            <a:br>
              <a:rPr lang="en-AT" sz="1200">
                <a:solidFill>
                  <a:schemeClr val="dk1"/>
                </a:solidFill>
                <a:latin typeface="Tahoma"/>
                <a:ea typeface="Tahoma"/>
                <a:cs typeface="Tahoma"/>
                <a:sym typeface="Tahoma"/>
              </a:rPr>
            </a:br>
            <a:r>
              <a:rPr lang="en-AT" sz="1200">
                <a:solidFill>
                  <a:schemeClr val="dk1"/>
                </a:solidFill>
                <a:latin typeface="Tahoma"/>
                <a:ea typeface="Tahoma"/>
                <a:cs typeface="Tahoma"/>
                <a:sym typeface="Tahoma"/>
              </a:rPr>
              <a:t>International Institute for Applied Systems Analysis (IIASA)</a:t>
            </a:r>
            <a:endParaRPr/>
          </a:p>
          <a:p>
            <a:pPr indent="0" lvl="0" marL="0" marR="0" rtl="0" algn="l">
              <a:spcBef>
                <a:spcPts val="0"/>
              </a:spcBef>
              <a:spcAft>
                <a:spcPts val="0"/>
              </a:spcAft>
              <a:buNone/>
            </a:pPr>
            <a:r>
              <a:t/>
            </a:r>
            <a:endParaRPr sz="1200">
              <a:solidFill>
                <a:schemeClr val="dk1"/>
              </a:solidFill>
              <a:latin typeface="Tahoma"/>
              <a:ea typeface="Tahoma"/>
              <a:cs typeface="Tahoma"/>
              <a:sym typeface="Tahoma"/>
            </a:endParaRPr>
          </a:p>
          <a:p>
            <a:pPr indent="0" lvl="0" marL="0" marR="0" rtl="0" algn="l">
              <a:spcBef>
                <a:spcPts val="0"/>
              </a:spcBef>
              <a:spcAft>
                <a:spcPts val="0"/>
              </a:spcAft>
              <a:buNone/>
            </a:pPr>
            <a:r>
              <a:rPr b="1" lang="en-AT" sz="1200">
                <a:solidFill>
                  <a:schemeClr val="dk1"/>
                </a:solidFill>
                <a:latin typeface="Tahoma"/>
                <a:ea typeface="Tahoma"/>
                <a:cs typeface="Tahoma"/>
                <a:sym typeface="Tahoma"/>
              </a:rPr>
              <a:t>		Email: </a:t>
            </a:r>
            <a:r>
              <a:rPr lang="en-AT" sz="1200">
                <a:solidFill>
                  <a:schemeClr val="dk1"/>
                </a:solidFill>
                <a:latin typeface="Tahoma"/>
                <a:ea typeface="Tahoma"/>
                <a:cs typeface="Tahoma"/>
                <a:sym typeface="Tahoma"/>
              </a:rPr>
              <a:t>	</a:t>
            </a:r>
            <a:r>
              <a:rPr b="1" lang="en-AT" sz="1200">
                <a:solidFill>
                  <a:srgbClr val="0070C0"/>
                </a:solidFill>
                <a:latin typeface="Tahoma"/>
                <a:ea typeface="Tahoma"/>
                <a:cs typeface="Tahoma"/>
                <a:sym typeface="Tahoma"/>
              </a:rPr>
              <a:t>hager</a:t>
            </a:r>
            <a:r>
              <a:rPr b="1" lang="en-AT" sz="1200">
                <a:solidFill>
                  <a:srgbClr val="0070C0"/>
                </a:solidFill>
                <a:latin typeface="Tahoma"/>
                <a:ea typeface="Tahoma"/>
                <a:cs typeface="Tahoma"/>
                <a:sym typeface="Tahoma"/>
              </a:rPr>
              <a:t>@iiasa.ac.at </a:t>
            </a:r>
            <a:endParaRPr/>
          </a:p>
          <a:p>
            <a:pPr indent="0" lvl="0" marL="0" marR="0" rtl="0" algn="l">
              <a:spcBef>
                <a:spcPts val="0"/>
              </a:spcBef>
              <a:spcAft>
                <a:spcPts val="0"/>
              </a:spcAft>
              <a:buNone/>
            </a:pPr>
            <a:r>
              <a:rPr b="1" lang="en-AT" sz="1200">
                <a:solidFill>
                  <a:schemeClr val="dk1"/>
                </a:solidFill>
                <a:latin typeface="Tahoma"/>
                <a:ea typeface="Tahoma"/>
                <a:cs typeface="Tahoma"/>
                <a:sym typeface="Tahoma"/>
              </a:rPr>
              <a:t>		Web: 	</a:t>
            </a:r>
            <a:r>
              <a:rPr lang="en-AT" sz="1200">
                <a:solidFill>
                  <a:schemeClr val="dk1"/>
                </a:solidFill>
                <a:latin typeface="Tahoma"/>
                <a:ea typeface="Tahoma"/>
                <a:cs typeface="Tahoma"/>
                <a:sym typeface="Tahoma"/>
              </a:rPr>
              <a:t>	</a:t>
            </a:r>
            <a:r>
              <a:rPr b="1" lang="en-AT" sz="1200" u="sng">
                <a:solidFill>
                  <a:schemeClr val="hlink"/>
                </a:solidFill>
                <a:latin typeface="Tahoma"/>
                <a:ea typeface="Tahoma"/>
                <a:cs typeface="Tahoma"/>
                <a:sym typeface="Tahoma"/>
                <a:hlinkClick r:id="rId4"/>
              </a:rPr>
              <a:t>www.iiasa.ac.at</a:t>
            </a:r>
            <a:endParaRPr b="1" sz="1200">
              <a:solidFill>
                <a:srgbClr val="0070C0"/>
              </a:solidFill>
              <a:latin typeface="Tahoma"/>
              <a:ea typeface="Tahoma"/>
              <a:cs typeface="Tahoma"/>
              <a:sym typeface="Tahoma"/>
            </a:endParaRPr>
          </a:p>
          <a:p>
            <a:pPr indent="0" lvl="0" marL="0" marR="0" rtl="0" algn="l">
              <a:spcBef>
                <a:spcPts val="0"/>
              </a:spcBef>
              <a:spcAft>
                <a:spcPts val="0"/>
              </a:spcAft>
              <a:buNone/>
            </a:pPr>
            <a:r>
              <a:t/>
            </a:r>
            <a:endParaRPr b="1" sz="1200">
              <a:solidFill>
                <a:srgbClr val="0070C0"/>
              </a:solidFill>
              <a:latin typeface="Tahoma"/>
              <a:ea typeface="Tahoma"/>
              <a:cs typeface="Tahoma"/>
              <a:sym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
          <p:cNvSpPr txBox="1"/>
          <p:nvPr/>
        </p:nvSpPr>
        <p:spPr>
          <a:xfrm>
            <a:off x="351000" y="2438691"/>
            <a:ext cx="11490000" cy="1218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i="1" lang="en-AT" sz="2600">
                <a:solidFill>
                  <a:schemeClr val="accent1"/>
                </a:solidFill>
                <a:latin typeface="Tahoma"/>
                <a:ea typeface="Tahoma"/>
                <a:cs typeface="Tahoma"/>
                <a:sym typeface="Tahoma"/>
              </a:rPr>
              <a:t>Who is or has been involved in a citizen science project that you think the data would be helpful for SDG monitoring, for official monitoring or for policy-making in general?</a:t>
            </a:r>
            <a:endParaRPr i="1" sz="2600">
              <a:solidFill>
                <a:schemeClr val="accent1"/>
              </a:solidFill>
              <a:latin typeface="Tahoma"/>
              <a:ea typeface="Tahoma"/>
              <a:cs typeface="Tahoma"/>
              <a:sym typeface="Tahoma"/>
            </a:endParaRPr>
          </a:p>
          <a:p>
            <a:pPr indent="0" lvl="0" marL="0" marR="0" rtl="0" algn="ctr">
              <a:lnSpc>
                <a:spcPct val="90000"/>
              </a:lnSpc>
              <a:spcBef>
                <a:spcPts val="0"/>
              </a:spcBef>
              <a:spcAft>
                <a:spcPts val="0"/>
              </a:spcAft>
              <a:buClr>
                <a:schemeClr val="accent1"/>
              </a:buClr>
              <a:buSzPts val="3600"/>
              <a:buFont typeface="Arial"/>
              <a:buNone/>
            </a:pPr>
            <a:r>
              <a:t/>
            </a:r>
            <a:endParaRPr i="1" sz="3600">
              <a:solidFill>
                <a:schemeClr val="accent1"/>
              </a:solidFill>
              <a:latin typeface="Tahoma"/>
              <a:ea typeface="Tahoma"/>
              <a:cs typeface="Tahoma"/>
              <a:sym typeface="Tahoma"/>
            </a:endParaRPr>
          </a:p>
          <a:p>
            <a:pPr indent="-165100" lvl="0" marL="3429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4"/>
          <p:cNvSpPr txBox="1"/>
          <p:nvPr/>
        </p:nvSpPr>
        <p:spPr>
          <a:xfrm>
            <a:off x="413550" y="2557474"/>
            <a:ext cx="11364900" cy="11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i="1" lang="en-AT" sz="2600">
                <a:solidFill>
                  <a:schemeClr val="accent1"/>
                </a:solidFill>
                <a:latin typeface="Tahoma"/>
                <a:ea typeface="Tahoma"/>
                <a:cs typeface="Tahoma"/>
                <a:sym typeface="Tahoma"/>
              </a:rPr>
              <a:t>Who is or was involved in a citizen science project that have achieved tangible policy impact and/or recognition?</a:t>
            </a:r>
            <a:endParaRPr i="1" sz="2600">
              <a:solidFill>
                <a:schemeClr val="accent1"/>
              </a:solidFill>
              <a:latin typeface="Tahoma"/>
              <a:ea typeface="Tahoma"/>
              <a:cs typeface="Tahoma"/>
              <a:sym typeface="Tahoma"/>
            </a:endParaRPr>
          </a:p>
          <a:p>
            <a:pPr indent="0" lvl="0" marL="0" rtl="0" algn="ctr">
              <a:spcBef>
                <a:spcPts val="0"/>
              </a:spcBef>
              <a:spcAft>
                <a:spcPts val="0"/>
              </a:spcAft>
              <a:buNone/>
            </a:pPr>
            <a:r>
              <a:t/>
            </a:r>
            <a:endParaRPr i="1" sz="2600">
              <a:solidFill>
                <a:schemeClr val="accent1"/>
              </a:solidFill>
              <a:latin typeface="Tahoma"/>
              <a:ea typeface="Tahoma"/>
              <a:cs typeface="Tahoma"/>
              <a:sym typeface="Tahoma"/>
            </a:endParaRPr>
          </a:p>
          <a:p>
            <a:pPr indent="0" lvl="0" marL="0" marR="0" rtl="0" algn="ctr">
              <a:lnSpc>
                <a:spcPct val="90000"/>
              </a:lnSpc>
              <a:spcBef>
                <a:spcPts val="1000"/>
              </a:spcBef>
              <a:spcAft>
                <a:spcPts val="0"/>
              </a:spcAft>
              <a:buClr>
                <a:schemeClr val="accent1"/>
              </a:buClr>
              <a:buSzPts val="4000"/>
              <a:buFont typeface="Arial"/>
              <a:buNone/>
            </a:pPr>
            <a:r>
              <a:t/>
            </a:r>
            <a:endParaRPr i="1" sz="4000">
              <a:solidFill>
                <a:schemeClr val="accent1"/>
              </a:solidFill>
              <a:latin typeface="Tahoma"/>
              <a:ea typeface="Tahoma"/>
              <a:cs typeface="Tahoma"/>
              <a:sym typeface="Tahoma"/>
            </a:endParaRPr>
          </a:p>
          <a:p>
            <a:pPr indent="-50800" lvl="0" marL="228600" marR="0" rtl="0" algn="ctr">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nvSpPr>
        <p:spPr>
          <a:xfrm>
            <a:off x="600456" y="2351976"/>
            <a:ext cx="10991100" cy="1453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i="1" lang="en-AT" sz="2600">
                <a:solidFill>
                  <a:schemeClr val="accent1"/>
                </a:solidFill>
                <a:latin typeface="Tahoma"/>
                <a:ea typeface="Tahoma"/>
                <a:cs typeface="Tahoma"/>
                <a:sym typeface="Tahoma"/>
              </a:rPr>
              <a:t>What level of policymakers or government agencies have you been collaborating with or involved in discussions with?</a:t>
            </a:r>
            <a:endParaRPr i="1" sz="2600">
              <a:solidFill>
                <a:schemeClr val="accent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15c872e9afd_0_6"/>
          <p:cNvSpPr txBox="1"/>
          <p:nvPr/>
        </p:nvSpPr>
        <p:spPr>
          <a:xfrm>
            <a:off x="600456" y="2437701"/>
            <a:ext cx="10991100" cy="1453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i="1" lang="en-AT" sz="2600">
                <a:solidFill>
                  <a:schemeClr val="accent1"/>
                </a:solidFill>
                <a:latin typeface="Tahoma"/>
                <a:ea typeface="Tahoma"/>
                <a:cs typeface="Tahoma"/>
                <a:sym typeface="Tahoma"/>
              </a:rPr>
              <a:t>Have you experienced any trust issue between these policymakers and citizen science researchers or practitioners</a:t>
            </a:r>
            <a:r>
              <a:rPr i="1" lang="en-AT" sz="2600">
                <a:solidFill>
                  <a:schemeClr val="accent1"/>
                </a:solidFill>
                <a:latin typeface="Tahoma"/>
                <a:ea typeface="Tahoma"/>
                <a:cs typeface="Tahoma"/>
                <a:sym typeface="Tahoma"/>
              </a:rPr>
              <a:t>?</a:t>
            </a:r>
            <a:endParaRPr i="1" sz="2600">
              <a:solidFill>
                <a:schemeClr val="accent1"/>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nvSpPr>
        <p:spPr>
          <a:xfrm>
            <a:off x="362712" y="453861"/>
            <a:ext cx="10991088" cy="7193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400"/>
              <a:buFont typeface="Tahoma"/>
              <a:buNone/>
            </a:pPr>
            <a:r>
              <a:rPr lang="en-AT" sz="4400">
                <a:solidFill>
                  <a:schemeClr val="accent1"/>
                </a:solidFill>
                <a:latin typeface="Tahoma"/>
                <a:ea typeface="Tahoma"/>
                <a:cs typeface="Tahoma"/>
                <a:sym typeface="Tahoma"/>
              </a:rPr>
              <a:t>Session Objectives</a:t>
            </a:r>
            <a:endParaRPr/>
          </a:p>
        </p:txBody>
      </p:sp>
      <p:sp>
        <p:nvSpPr>
          <p:cNvPr id="157" name="Google Shape;157;p7"/>
          <p:cNvSpPr txBox="1"/>
          <p:nvPr/>
        </p:nvSpPr>
        <p:spPr>
          <a:xfrm>
            <a:off x="362700" y="1500675"/>
            <a:ext cx="11386500" cy="2828400"/>
          </a:xfrm>
          <a:prstGeom prst="rect">
            <a:avLst/>
          </a:prstGeom>
          <a:noFill/>
          <a:ln>
            <a:noFill/>
          </a:ln>
        </p:spPr>
        <p:txBody>
          <a:bodyPr anchorCtr="0" anchor="t" bIns="45700" lIns="91425" spcFirstLastPara="1" rIns="91425" wrap="square" tIns="45700">
            <a:noAutofit/>
          </a:bodyPr>
          <a:lstStyle/>
          <a:p>
            <a:pPr indent="-215900" lvl="0" marL="228600" marR="0" rtl="0" algn="just">
              <a:lnSpc>
                <a:spcPct val="90000"/>
              </a:lnSpc>
              <a:spcBef>
                <a:spcPts val="0"/>
              </a:spcBef>
              <a:spcAft>
                <a:spcPts val="0"/>
              </a:spcAft>
              <a:buClr>
                <a:schemeClr val="dk1"/>
              </a:buClr>
              <a:buSzPts val="2200"/>
              <a:buFont typeface="Tahoma"/>
              <a:buChar char="•"/>
            </a:pPr>
            <a:r>
              <a:rPr lang="en-AT" sz="2200">
                <a:solidFill>
                  <a:schemeClr val="dk1"/>
                </a:solidFill>
                <a:latin typeface="Tahoma"/>
                <a:ea typeface="Tahoma"/>
                <a:cs typeface="Tahoma"/>
                <a:sym typeface="Tahoma"/>
              </a:rPr>
              <a:t>Provide examples of how citizen science data have informed policies and action in the field of planetary health</a:t>
            </a:r>
            <a:endParaRPr sz="2200">
              <a:solidFill>
                <a:schemeClr val="dk1"/>
              </a:solidFill>
              <a:latin typeface="Tahoma"/>
              <a:ea typeface="Tahoma"/>
              <a:cs typeface="Tahoma"/>
              <a:sym typeface="Tahoma"/>
            </a:endParaRPr>
          </a:p>
          <a:p>
            <a:pPr indent="0" lvl="0" marL="457200" marR="0" rtl="0" algn="just">
              <a:lnSpc>
                <a:spcPct val="90000"/>
              </a:lnSpc>
              <a:spcBef>
                <a:spcPts val="0"/>
              </a:spcBef>
              <a:spcAft>
                <a:spcPts val="0"/>
              </a:spcAft>
              <a:buNone/>
            </a:pPr>
            <a:r>
              <a:t/>
            </a:r>
            <a:endParaRPr sz="2200">
              <a:solidFill>
                <a:schemeClr val="dk1"/>
              </a:solidFill>
              <a:latin typeface="Tahoma"/>
              <a:ea typeface="Tahoma"/>
              <a:cs typeface="Tahoma"/>
              <a:sym typeface="Tahoma"/>
            </a:endParaRPr>
          </a:p>
          <a:p>
            <a:pPr indent="-215900" lvl="0" marL="228600" marR="0" rtl="0" algn="just">
              <a:lnSpc>
                <a:spcPct val="90000"/>
              </a:lnSpc>
              <a:spcBef>
                <a:spcPts val="0"/>
              </a:spcBef>
              <a:spcAft>
                <a:spcPts val="0"/>
              </a:spcAft>
              <a:buClr>
                <a:schemeClr val="dk1"/>
              </a:buClr>
              <a:buSzPts val="2200"/>
              <a:buFont typeface="Tahoma"/>
              <a:buChar char="•"/>
            </a:pPr>
            <a:r>
              <a:rPr lang="en-AT" sz="2200">
                <a:solidFill>
                  <a:schemeClr val="dk1"/>
                </a:solidFill>
                <a:latin typeface="Tahoma"/>
                <a:ea typeface="Tahoma"/>
                <a:cs typeface="Tahoma"/>
                <a:sym typeface="Tahoma"/>
              </a:rPr>
              <a:t>Discuss the challenges of building trusted partnerships around citizen science data involving global policy actors, government bodies, citizen science researchers and practitioners, citizen scientists, and other stakeholders </a:t>
            </a:r>
            <a:endParaRPr sz="2200">
              <a:solidFill>
                <a:schemeClr val="dk1"/>
              </a:solidFill>
              <a:latin typeface="Tahoma"/>
              <a:ea typeface="Tahoma"/>
              <a:cs typeface="Tahoma"/>
              <a:sym typeface="Tahoma"/>
            </a:endParaRPr>
          </a:p>
          <a:p>
            <a:pPr indent="0" lvl="0" marL="457200" marR="0" rtl="0" algn="just">
              <a:lnSpc>
                <a:spcPct val="90000"/>
              </a:lnSpc>
              <a:spcBef>
                <a:spcPts val="0"/>
              </a:spcBef>
              <a:spcAft>
                <a:spcPts val="0"/>
              </a:spcAft>
              <a:buNone/>
            </a:pPr>
            <a:r>
              <a:t/>
            </a:r>
            <a:endParaRPr sz="2200">
              <a:solidFill>
                <a:schemeClr val="dk1"/>
              </a:solidFill>
              <a:latin typeface="Tahoma"/>
              <a:ea typeface="Tahoma"/>
              <a:cs typeface="Tahoma"/>
              <a:sym typeface="Tahoma"/>
            </a:endParaRPr>
          </a:p>
          <a:p>
            <a:pPr indent="-215900" lvl="0" marL="228600" marR="0" rtl="0" algn="just">
              <a:lnSpc>
                <a:spcPct val="90000"/>
              </a:lnSpc>
              <a:spcBef>
                <a:spcPts val="0"/>
              </a:spcBef>
              <a:spcAft>
                <a:spcPts val="0"/>
              </a:spcAft>
              <a:buClr>
                <a:schemeClr val="dk1"/>
              </a:buClr>
              <a:buSzPts val="2200"/>
              <a:buFont typeface="Tahoma"/>
              <a:buChar char="•"/>
            </a:pPr>
            <a:r>
              <a:rPr lang="en-AT" sz="2200">
                <a:latin typeface="Tahoma"/>
                <a:ea typeface="Tahoma"/>
                <a:cs typeface="Tahoma"/>
                <a:sym typeface="Tahoma"/>
              </a:rPr>
              <a:t>P</a:t>
            </a:r>
            <a:r>
              <a:rPr lang="en-AT" sz="2200">
                <a:solidFill>
                  <a:schemeClr val="dk1"/>
                </a:solidFill>
                <a:latin typeface="Tahoma"/>
                <a:ea typeface="Tahoma"/>
                <a:cs typeface="Tahoma"/>
                <a:sym typeface="Tahoma"/>
              </a:rPr>
              <a:t>rovide concrete recommendations on how to overcome these challenges</a:t>
            </a:r>
            <a:endParaRPr sz="2200">
              <a:latin typeface="Tahoma"/>
              <a:ea typeface="Tahoma"/>
              <a:cs typeface="Tahoma"/>
              <a:sym typeface="Tahoma"/>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rPr lang="en-AT" sz="20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158" name="Google Shape;158;p7"/>
          <p:cNvSpPr txBox="1"/>
          <p:nvPr/>
        </p:nvSpPr>
        <p:spPr>
          <a:xfrm>
            <a:off x="3400350" y="4427950"/>
            <a:ext cx="8634600" cy="2062500"/>
          </a:xfrm>
          <a:prstGeom prst="rect">
            <a:avLst/>
          </a:prstGeom>
          <a:noFill/>
          <a:ln>
            <a:noFill/>
          </a:ln>
        </p:spPr>
        <p:txBody>
          <a:bodyPr anchorCtr="0" anchor="t" bIns="91425" lIns="91425" spcFirstLastPara="1" rIns="91425" wrap="square" tIns="91425">
            <a:spAutoFit/>
          </a:bodyPr>
          <a:lstStyle/>
          <a:p>
            <a:pPr indent="0" lvl="0" marL="0" marR="381000" rtl="0" algn="just">
              <a:lnSpc>
                <a:spcPct val="115000"/>
              </a:lnSpc>
              <a:spcBef>
                <a:spcPts val="1200"/>
              </a:spcBef>
              <a:spcAft>
                <a:spcPts val="0"/>
              </a:spcAft>
              <a:buNone/>
            </a:pPr>
            <a:r>
              <a:rPr i="1" lang="en-AT" sz="2000">
                <a:solidFill>
                  <a:schemeClr val="accent1"/>
                </a:solidFill>
                <a:latin typeface="Tahoma"/>
                <a:ea typeface="Tahoma"/>
                <a:cs typeface="Tahoma"/>
                <a:sym typeface="Tahoma"/>
              </a:rPr>
              <a:t>M</a:t>
            </a:r>
            <a:r>
              <a:rPr i="1" lang="en-AT" sz="2000">
                <a:solidFill>
                  <a:schemeClr val="accent1"/>
                </a:solidFill>
                <a:latin typeface="Tahoma"/>
                <a:ea typeface="Tahoma"/>
                <a:cs typeface="Tahoma"/>
                <a:sym typeface="Tahoma"/>
              </a:rPr>
              <a:t>ain outcome: </a:t>
            </a:r>
            <a:endParaRPr i="1" sz="2000">
              <a:solidFill>
                <a:schemeClr val="accent1"/>
              </a:solidFill>
              <a:latin typeface="Tahoma"/>
              <a:ea typeface="Tahoma"/>
              <a:cs typeface="Tahoma"/>
              <a:sym typeface="Tahoma"/>
            </a:endParaRPr>
          </a:p>
          <a:p>
            <a:pPr indent="-355600" lvl="0" marL="457200" marR="381000" rtl="0" algn="just">
              <a:lnSpc>
                <a:spcPct val="115000"/>
              </a:lnSpc>
              <a:spcBef>
                <a:spcPts val="1200"/>
              </a:spcBef>
              <a:spcAft>
                <a:spcPts val="0"/>
              </a:spcAft>
              <a:buClr>
                <a:schemeClr val="dk1"/>
              </a:buClr>
              <a:buSzPts val="2000"/>
              <a:buFont typeface="Tahoma"/>
              <a:buChar char="●"/>
            </a:pPr>
            <a:r>
              <a:rPr i="1" lang="en-AT" sz="2000">
                <a:solidFill>
                  <a:schemeClr val="dk1"/>
                </a:solidFill>
                <a:latin typeface="Tahoma"/>
                <a:ea typeface="Tahoma"/>
                <a:cs typeface="Tahoma"/>
                <a:sym typeface="Tahoma"/>
              </a:rPr>
              <a:t>An increased understanding of the necessary ingredients for building successful citizen science data partnerships that can feed into official monitoring processes to inform policies and invoke action</a:t>
            </a:r>
            <a:endParaRPr i="1"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8"/>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8"/>
          <p:cNvSpPr/>
          <p:nvPr/>
        </p:nvSpPr>
        <p:spPr>
          <a:xfrm>
            <a:off x="0" y="0"/>
            <a:ext cx="12192000" cy="6219825"/>
          </a:xfrm>
          <a:custGeom>
            <a:rect b="b" l="l" r="r" t="t"/>
            <a:pathLst>
              <a:path extrusionOk="0" h="6219825" w="1219200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6" name="Google Shape;166;p8"/>
          <p:cNvPicPr preferRelativeResize="0"/>
          <p:nvPr/>
        </p:nvPicPr>
        <p:blipFill rotWithShape="1">
          <a:blip r:embed="rId3">
            <a:alphaModFix/>
          </a:blip>
          <a:srcRect b="0" l="0" r="0" t="0"/>
          <a:stretch/>
        </p:blipFill>
        <p:spPr>
          <a:xfrm>
            <a:off x="2252022" y="983488"/>
            <a:ext cx="3194050" cy="3987800"/>
          </a:xfrm>
          <a:prstGeom prst="rect">
            <a:avLst/>
          </a:prstGeom>
          <a:noFill/>
          <a:ln>
            <a:noFill/>
          </a:ln>
        </p:spPr>
      </p:pic>
      <p:pic>
        <p:nvPicPr>
          <p:cNvPr id="167" name="Google Shape;167;p8"/>
          <p:cNvPicPr preferRelativeResize="0"/>
          <p:nvPr/>
        </p:nvPicPr>
        <p:blipFill>
          <a:blip r:embed="rId4">
            <a:alphaModFix/>
          </a:blip>
          <a:stretch>
            <a:fillRect/>
          </a:stretch>
        </p:blipFill>
        <p:spPr>
          <a:xfrm>
            <a:off x="6061925" y="951976"/>
            <a:ext cx="3194051" cy="3980098"/>
          </a:xfrm>
          <a:prstGeom prst="rect">
            <a:avLst/>
          </a:prstGeom>
          <a:noFill/>
          <a:ln>
            <a:noFill/>
          </a:ln>
        </p:spPr>
      </p:pic>
      <p:sp>
        <p:nvSpPr>
          <p:cNvPr id="168" name="Google Shape;168;p8"/>
          <p:cNvSpPr txBox="1"/>
          <p:nvPr/>
        </p:nvSpPr>
        <p:spPr>
          <a:xfrm>
            <a:off x="2252022" y="4172775"/>
            <a:ext cx="3194050" cy="798513"/>
          </a:xfrm>
          <a:prstGeom prst="rect">
            <a:avLst/>
          </a:prstGeom>
          <a:solidFill>
            <a:srgbClr val="000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800">
              <a:solidFill>
                <a:srgbClr val="FFFFFF"/>
              </a:solidFill>
              <a:latin typeface="Tahoma"/>
              <a:ea typeface="Tahoma"/>
              <a:cs typeface="Tahoma"/>
              <a:sym typeface="Tahoma"/>
            </a:endParaRPr>
          </a:p>
          <a:p>
            <a:pPr indent="0" lvl="0" marL="0" marR="0" rtl="0" algn="ctr">
              <a:spcBef>
                <a:spcPts val="600"/>
              </a:spcBef>
              <a:spcAft>
                <a:spcPts val="0"/>
              </a:spcAft>
              <a:buNone/>
            </a:pPr>
            <a:r>
              <a:rPr b="1" lang="en-AT" sz="800">
                <a:solidFill>
                  <a:srgbClr val="FFFFFF"/>
                </a:solidFill>
                <a:latin typeface="Tahoma"/>
                <a:ea typeface="Tahoma"/>
                <a:cs typeface="Tahoma"/>
                <a:sym typeface="Tahoma"/>
              </a:rPr>
              <a:t>Dr. Dilek Fraisl</a:t>
            </a:r>
            <a:endParaRPr/>
          </a:p>
          <a:p>
            <a:pPr indent="0" lvl="0" marL="0" marR="0" rtl="0" algn="ctr">
              <a:spcBef>
                <a:spcPts val="600"/>
              </a:spcBef>
              <a:spcAft>
                <a:spcPts val="0"/>
              </a:spcAft>
              <a:buNone/>
            </a:pPr>
            <a:r>
              <a:rPr lang="en-AT" sz="800">
                <a:solidFill>
                  <a:srgbClr val="FFFFFF"/>
                </a:solidFill>
                <a:latin typeface="Tahoma"/>
                <a:ea typeface="Tahoma"/>
                <a:cs typeface="Tahoma"/>
                <a:sym typeface="Tahoma"/>
              </a:rPr>
              <a:t>Research Scholar, IIASA</a:t>
            </a:r>
            <a:endParaRPr/>
          </a:p>
          <a:p>
            <a:pPr indent="0" lvl="0" marL="0" marR="0" rtl="0" algn="ctr">
              <a:spcBef>
                <a:spcPts val="600"/>
              </a:spcBef>
              <a:spcAft>
                <a:spcPts val="0"/>
              </a:spcAft>
              <a:buNone/>
            </a:pPr>
            <a:r>
              <a:t/>
            </a:r>
            <a:endParaRPr sz="800">
              <a:solidFill>
                <a:srgbClr val="FFFFFF"/>
              </a:solidFill>
              <a:latin typeface="Tahoma"/>
              <a:ea typeface="Tahoma"/>
              <a:cs typeface="Tahoma"/>
              <a:sym typeface="Tahoma"/>
            </a:endParaRPr>
          </a:p>
        </p:txBody>
      </p:sp>
      <p:sp>
        <p:nvSpPr>
          <p:cNvPr id="169" name="Google Shape;169;p8"/>
          <p:cNvSpPr txBox="1"/>
          <p:nvPr/>
        </p:nvSpPr>
        <p:spPr>
          <a:xfrm>
            <a:off x="6094476" y="4133561"/>
            <a:ext cx="3128963" cy="798513"/>
          </a:xfrm>
          <a:prstGeom prst="rect">
            <a:avLst/>
          </a:prstGeom>
          <a:solidFill>
            <a:srgbClr val="000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800">
              <a:solidFill>
                <a:srgbClr val="FFFFFF"/>
              </a:solidFill>
              <a:latin typeface="Tahoma"/>
              <a:ea typeface="Tahoma"/>
              <a:cs typeface="Tahoma"/>
              <a:sym typeface="Tahoma"/>
            </a:endParaRPr>
          </a:p>
          <a:p>
            <a:pPr indent="0" lvl="0" marL="0" marR="0" rtl="0" algn="ctr">
              <a:spcBef>
                <a:spcPts val="600"/>
              </a:spcBef>
              <a:spcAft>
                <a:spcPts val="0"/>
              </a:spcAft>
              <a:buNone/>
            </a:pPr>
            <a:r>
              <a:t/>
            </a:r>
            <a:endParaRPr b="1" sz="800">
              <a:solidFill>
                <a:srgbClr val="FFFFFF"/>
              </a:solidFill>
              <a:latin typeface="Tahoma"/>
              <a:ea typeface="Tahoma"/>
              <a:cs typeface="Tahoma"/>
              <a:sym typeface="Tahoma"/>
            </a:endParaRPr>
          </a:p>
          <a:p>
            <a:pPr indent="0" lvl="0" marL="0" marR="0" rtl="0" algn="ctr">
              <a:spcBef>
                <a:spcPts val="600"/>
              </a:spcBef>
              <a:spcAft>
                <a:spcPts val="0"/>
              </a:spcAft>
              <a:buNone/>
            </a:pPr>
            <a:r>
              <a:rPr b="1" lang="en-AT" sz="800">
                <a:solidFill>
                  <a:srgbClr val="FFFFFF"/>
                </a:solidFill>
                <a:latin typeface="Tahoma"/>
                <a:ea typeface="Tahoma"/>
                <a:cs typeface="Tahoma"/>
                <a:sym typeface="Tahoma"/>
              </a:rPr>
              <a:t>Gerid Hager</a:t>
            </a:r>
            <a:endParaRPr b="1" sz="800">
              <a:solidFill>
                <a:srgbClr val="FFFFFF"/>
              </a:solidFill>
              <a:latin typeface="Tahoma"/>
              <a:ea typeface="Tahoma"/>
              <a:cs typeface="Tahoma"/>
              <a:sym typeface="Tahoma"/>
            </a:endParaRPr>
          </a:p>
          <a:p>
            <a:pPr indent="0" lvl="0" marL="0" rtl="0" algn="ctr">
              <a:spcBef>
                <a:spcPts val="600"/>
              </a:spcBef>
              <a:spcAft>
                <a:spcPts val="0"/>
              </a:spcAft>
              <a:buNone/>
            </a:pPr>
            <a:r>
              <a:rPr lang="en-AT" sz="800">
                <a:solidFill>
                  <a:schemeClr val="lt1"/>
                </a:solidFill>
                <a:latin typeface="Tahoma"/>
                <a:ea typeface="Tahoma"/>
                <a:cs typeface="Tahoma"/>
                <a:sym typeface="Tahoma"/>
              </a:rPr>
              <a:t>Research Scholar, IIASA</a:t>
            </a:r>
            <a:endParaRPr sz="800">
              <a:solidFill>
                <a:srgbClr val="FFFFFF"/>
              </a:solidFill>
              <a:latin typeface="Calibri"/>
              <a:ea typeface="Calibri"/>
              <a:cs typeface="Calibri"/>
              <a:sym typeface="Calibri"/>
            </a:endParaRPr>
          </a:p>
          <a:p>
            <a:pPr indent="0" lvl="0" marL="0" marR="0" rtl="0" algn="ctr">
              <a:spcBef>
                <a:spcPts val="600"/>
              </a:spcBef>
              <a:spcAft>
                <a:spcPts val="0"/>
              </a:spcAft>
              <a:buNone/>
            </a:pPr>
            <a:r>
              <a:t/>
            </a:r>
            <a:endParaRPr sz="800">
              <a:solidFill>
                <a:srgbClr val="FFFFFF"/>
              </a:solidFill>
              <a:latin typeface="Tahoma"/>
              <a:ea typeface="Tahoma"/>
              <a:cs typeface="Tahoma"/>
              <a:sym typeface="Tahoma"/>
            </a:endParaRPr>
          </a:p>
          <a:p>
            <a:pPr indent="0" lvl="0" marL="0" marR="0" rtl="0" algn="ctr">
              <a:spcBef>
                <a:spcPts val="600"/>
              </a:spcBef>
              <a:spcAft>
                <a:spcPts val="0"/>
              </a:spcAft>
              <a:buNone/>
            </a:pPr>
            <a:r>
              <a:rPr lang="en-AT" sz="800">
                <a:solidFill>
                  <a:srgbClr val="FFFFFF"/>
                </a:solidFill>
                <a:latin typeface="Tahoma"/>
                <a:ea typeface="Tahoma"/>
                <a:cs typeface="Tahoma"/>
                <a:sym typeface="Tahoma"/>
              </a:rPr>
              <a:t> </a:t>
            </a:r>
            <a:endParaRPr sz="800">
              <a:solidFill>
                <a:srgbClr val="FFFFFF"/>
              </a:solidFill>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2022-04-21T15:11:48Z</dcterms:created>
  <dc:creator>FRAISL Dilek</dc:creator>
</cp:coreProperties>
</file>