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5" r:id="rId9"/>
    <p:sldId id="281" r:id="rId10"/>
    <p:sldId id="282" r:id="rId11"/>
    <p:sldId id="283" r:id="rId12"/>
    <p:sldId id="284" r:id="rId13"/>
    <p:sldId id="286" r:id="rId14"/>
    <p:sldId id="287" r:id="rId15"/>
    <p:sldId id="29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ibJUZgzB8SIeSe9kWhGB8LtyWN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33"/>
    <p:restoredTop sz="93731"/>
  </p:normalViewPr>
  <p:slideViewPr>
    <p:cSldViewPr snapToGrid="0">
      <p:cViewPr varScale="1">
        <p:scale>
          <a:sx n="83" d="100"/>
          <a:sy n="83" d="100"/>
        </p:scale>
        <p:origin x="24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5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11" name="Google Shape;31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33" name="Google Shape;33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4" name="Google Shape;40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/>
              <a:t>SDGs are a call to action to address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5c872e9af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5c872e9afd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T"/>
              <a:t>to achieve the SDGs, we need timely, reliable and comprehensive data </a:t>
            </a:r>
            <a:endParaRPr/>
          </a:p>
        </p:txBody>
      </p:sp>
      <p:sp>
        <p:nvSpPr>
          <p:cNvPr id="249" name="Google Shape;249;g15c872e9afd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c872e9af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5c872e9afd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5c872e9afd_0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/>
              <a:t>Link to planetary health</a:t>
            </a:r>
            <a:endParaRPr/>
          </a:p>
        </p:txBody>
      </p:sp>
      <p:sp>
        <p:nvSpPr>
          <p:cNvPr id="270" name="Google Shape;27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c872e9af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5c872e9afd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5c872e9afd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5c872e9af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5c872e9afd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5c872e9afd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T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c872e9af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c872e9afd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5c872e9afd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text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3"/>
          <p:cNvPicPr preferRelativeResize="0"/>
          <p:nvPr/>
        </p:nvPicPr>
        <p:blipFill rotWithShape="1">
          <a:blip r:embed="rId2">
            <a:alphaModFix/>
          </a:blip>
          <a:srcRect l="81666" t="87966"/>
          <a:stretch/>
        </p:blipFill>
        <p:spPr>
          <a:xfrm rot="10800000" flipH="1">
            <a:off x="9956801" y="-34"/>
            <a:ext cx="2235199" cy="82553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110967" y="199667"/>
            <a:ext cx="113608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0" name="Google Shape;40;p33"/>
          <p:cNvPicPr preferRelativeResize="0"/>
          <p:nvPr/>
        </p:nvPicPr>
        <p:blipFill rotWithShape="1">
          <a:blip r:embed="rId2">
            <a:alphaModFix/>
          </a:blip>
          <a:srcRect l="623" t="86115" r="94075" b="7826"/>
          <a:stretch/>
        </p:blipFill>
        <p:spPr>
          <a:xfrm rot="5400000" flipH="1">
            <a:off x="49748" y="6300249"/>
            <a:ext cx="646301" cy="4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3"/>
          <p:cNvSpPr txBox="1"/>
          <p:nvPr/>
        </p:nvSpPr>
        <p:spPr>
          <a:xfrm>
            <a:off x="9504233" y="6374299"/>
            <a:ext cx="26496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T" sz="1200" b="0" i="0" u="none" strike="noStrike" cap="none">
                <a:solidFill>
                  <a:srgbClr val="67C5BB"/>
                </a:solidFill>
                <a:latin typeface="Lato"/>
                <a:ea typeface="Lato"/>
                <a:cs typeface="Lato"/>
                <a:sym typeface="Lato"/>
              </a:rPr>
              <a:t> #dNosesEU #odourObservatory</a:t>
            </a:r>
            <a:endParaRPr sz="1200" b="1" i="0" u="none" strike="noStrike" cap="none">
              <a:solidFill>
                <a:srgbClr val="67C5B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" name="Google Shape;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5335" y="6395367"/>
            <a:ext cx="1033499" cy="36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hyperlink" Target="https://dataforchange.net/strengthening-measurement-of-marine-litter-in-Ghana" TargetMode="Externa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619991" y="2342014"/>
            <a:ext cx="10952018" cy="118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ahoma"/>
              <a:buNone/>
            </a:pPr>
            <a:r>
              <a:rPr lang="en-AT" sz="4000" b="1">
                <a:latin typeface="Tahoma"/>
                <a:ea typeface="Tahoma"/>
                <a:cs typeface="Tahoma"/>
                <a:sym typeface="Tahoma"/>
              </a:rPr>
              <a:t>Citizen science in support of policy decisions and action</a:t>
            </a:r>
            <a:endParaRPr/>
          </a:p>
        </p:txBody>
      </p:sp>
      <p:sp>
        <p:nvSpPr>
          <p:cNvPr id="239" name="Google Shape;239;p9"/>
          <p:cNvSpPr txBox="1"/>
          <p:nvPr/>
        </p:nvSpPr>
        <p:spPr>
          <a:xfrm>
            <a:off x="4323127" y="3924574"/>
            <a:ext cx="3289435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Dr. Dilek Fraisl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6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Email: </a:t>
            </a:r>
            <a:r>
              <a:rPr lang="en-AT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AT" sz="1600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fraisl@iiasa.ac.at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6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Twitter: </a:t>
            </a:r>
            <a:r>
              <a:rPr lang="en-AT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AT" sz="1600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@dilekfraisl1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6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Web: </a:t>
            </a:r>
            <a:r>
              <a:rPr lang="en-AT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AT" sz="1600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www.iiasa.ac.at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	</a:t>
            </a:r>
            <a:r>
              <a:rPr lang="en-AT" sz="1600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www.geo-wiki.org</a:t>
            </a:r>
            <a:endParaRPr sz="1600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0" name="Google Shape;2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5419" y="739220"/>
            <a:ext cx="2744849" cy="118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"/>
          <p:cNvSpPr txBox="1"/>
          <p:nvPr/>
        </p:nvSpPr>
        <p:spPr>
          <a:xfrm>
            <a:off x="415600" y="1665514"/>
            <a:ext cx="11360800" cy="378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Char char="•"/>
            </a:pP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…for monitoring beach litter have been integrated into the official SDG monitoring and reporting mechanisms of Ghana in a sustainable way, which makes </a:t>
            </a:r>
            <a:r>
              <a:rPr lang="en-AT" sz="2600" b="0" i="1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Ghana the first country to report on SDG indicator 14.1.1b and first country to use citizen science data for that purpose</a:t>
            </a: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endParaRPr/>
          </a:p>
          <a:p>
            <a:pPr marL="457200" marR="0" lvl="0" indent="-406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Char char="•"/>
            </a:pP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…will </a:t>
            </a:r>
            <a:r>
              <a:rPr lang="en-AT" sz="2600" b="0" i="1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serve as inputs to Ghana’s Integrated Coastal and Marine Policy</a:t>
            </a: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, currently under development, as well as other relevant policies to address the marine litter problem. </a:t>
            </a:r>
            <a:endParaRPr/>
          </a:p>
          <a:p>
            <a:pPr marL="457200" marR="0" lvl="0" indent="-406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Char char="•"/>
            </a:pP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…has helped to </a:t>
            </a:r>
            <a:r>
              <a:rPr lang="en-AT" sz="2600" b="0" i="1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bridge local data collection efforts with global monitoring processes</a:t>
            </a:r>
            <a:r>
              <a:rPr lang="en-AT" sz="2600" b="0" i="0" u="none" strike="noStrike" cap="none">
                <a:solidFill>
                  <a:srgbClr val="203863"/>
                </a:solidFill>
                <a:latin typeface="Tahoma"/>
                <a:ea typeface="Tahoma"/>
                <a:cs typeface="Tahoma"/>
                <a:sym typeface="Tahoma"/>
              </a:rPr>
              <a:t> by leveraging the SDG framework.  </a:t>
            </a:r>
            <a:endParaRPr sz="2600" b="0" i="0" u="none" strike="noStrike" cap="none">
              <a:solidFill>
                <a:srgbClr val="2038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52396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None/>
            </a:pPr>
            <a:r>
              <a:rPr lang="en-AT" sz="2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800" b="1" i="0" u="none" strike="noStrike" cap="none">
              <a:solidFill>
                <a:srgbClr val="2038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2038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4"/>
          <p:cNvSpPr txBox="1"/>
          <p:nvPr/>
        </p:nvSpPr>
        <p:spPr>
          <a:xfrm>
            <a:off x="415600" y="702257"/>
            <a:ext cx="113608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</a:pPr>
            <a:r>
              <a:rPr lang="en-AT" sz="4400" b="1" i="0" u="none" strike="noStrike" cap="none">
                <a:solidFill>
                  <a:srgbClr val="203863"/>
                </a:solidFill>
                <a:latin typeface="Arial"/>
                <a:ea typeface="Arial"/>
                <a:cs typeface="Arial"/>
                <a:sym typeface="Arial"/>
              </a:rPr>
              <a:t>Citizen Science Data…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218" y="1059508"/>
            <a:ext cx="9185564" cy="546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5"/>
          <p:cNvSpPr txBox="1">
            <a:spLocks noGrp="1"/>
          </p:cNvSpPr>
          <p:nvPr>
            <p:ph type="title"/>
          </p:nvPr>
        </p:nvSpPr>
        <p:spPr>
          <a:xfrm>
            <a:off x="914401" y="139796"/>
            <a:ext cx="10515600" cy="87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AT" sz="2400" b="1"/>
              <a:t>The process of integrating citizen science data on marine litter for SDG indicator 14.1.1b reporting in Ghana </a:t>
            </a:r>
            <a:endParaRPr sz="2400"/>
          </a:p>
        </p:txBody>
      </p:sp>
      <p:sp>
        <p:nvSpPr>
          <p:cNvPr id="315" name="Google Shape;315;p15"/>
          <p:cNvSpPr txBox="1"/>
          <p:nvPr/>
        </p:nvSpPr>
        <p:spPr>
          <a:xfrm>
            <a:off x="0" y="6575604"/>
            <a:ext cx="188782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900" b="0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Fraisl, D., et al., Under Review</a:t>
            </a: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AT" b="1">
                <a:latin typeface="Tahoma"/>
                <a:ea typeface="Tahoma"/>
                <a:cs typeface="Tahoma"/>
                <a:sym typeface="Tahoma"/>
              </a:rPr>
              <a:t>Lessons</a:t>
            </a:r>
            <a:endParaRPr/>
          </a:p>
        </p:txBody>
      </p:sp>
      <p:sp>
        <p:nvSpPr>
          <p:cNvPr id="321" name="Google Shape;321;p16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T">
                <a:latin typeface="Tahoma"/>
                <a:ea typeface="Tahoma"/>
                <a:cs typeface="Tahoma"/>
                <a:sym typeface="Tahoma"/>
              </a:rPr>
              <a:t>Rather than the time- and resource-intensive process of designing a project from scratch, using off-the-shelf solutions requires fewer resources to implement and enabled the reuse of data.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T">
                <a:latin typeface="Tahoma"/>
                <a:ea typeface="Tahoma"/>
                <a:cs typeface="Tahoma"/>
                <a:sym typeface="Tahoma"/>
              </a:rPr>
              <a:t>By tapping into </a:t>
            </a:r>
            <a:r>
              <a:rPr lang="en-AT" b="1">
                <a:latin typeface="Tahoma"/>
                <a:ea typeface="Tahoma"/>
                <a:cs typeface="Tahoma"/>
                <a:sym typeface="Tahoma"/>
              </a:rPr>
              <a:t>Smart Nature Freaks Youth Volunteers</a:t>
            </a:r>
            <a:r>
              <a:rPr lang="en-AT">
                <a:latin typeface="Tahoma"/>
                <a:ea typeface="Tahoma"/>
                <a:cs typeface="Tahoma"/>
                <a:sym typeface="Tahoma"/>
              </a:rPr>
              <a:t> and </a:t>
            </a:r>
            <a:r>
              <a:rPr lang="en-AT" b="1">
                <a:latin typeface="Tahoma"/>
                <a:ea typeface="Tahoma"/>
                <a:cs typeface="Tahoma"/>
                <a:sym typeface="Tahoma"/>
              </a:rPr>
              <a:t>Plastic Punch</a:t>
            </a:r>
            <a:r>
              <a:rPr lang="en-AT">
                <a:latin typeface="Tahoma"/>
                <a:ea typeface="Tahoma"/>
                <a:cs typeface="Tahoma"/>
                <a:sym typeface="Tahoma"/>
              </a:rPr>
              <a:t>, who are already established and sustainable networks, data could be efficiently collected as a by-product of existing activities.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T">
                <a:latin typeface="Tahoma"/>
                <a:ea typeface="Tahoma"/>
                <a:cs typeface="Tahoma"/>
                <a:sym typeface="Tahoma"/>
              </a:rPr>
              <a:t>Importance of creating time and spaces for the government, international organisation and CSOs to meet, in order to </a:t>
            </a:r>
            <a:r>
              <a:rPr lang="en-AT" b="1">
                <a:latin typeface="Tahoma"/>
                <a:ea typeface="Tahoma"/>
                <a:cs typeface="Tahoma"/>
                <a:sym typeface="Tahoma"/>
              </a:rPr>
              <a:t>build trust</a:t>
            </a:r>
            <a:r>
              <a:rPr lang="en-AT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AT" b="1">
                <a:latin typeface="Tahoma"/>
                <a:ea typeface="Tahoma"/>
                <a:cs typeface="Tahoma"/>
                <a:sym typeface="Tahoma"/>
              </a:rPr>
              <a:t>common goals </a:t>
            </a:r>
            <a:r>
              <a:rPr lang="en-AT">
                <a:latin typeface="Tahoma"/>
                <a:ea typeface="Tahoma"/>
                <a:cs typeface="Tahoma"/>
                <a:sym typeface="Tahoma"/>
              </a:rPr>
              <a:t>and  </a:t>
            </a:r>
            <a:r>
              <a:rPr lang="en-AT" b="1">
                <a:latin typeface="Tahoma"/>
                <a:ea typeface="Tahoma"/>
                <a:cs typeface="Tahoma"/>
                <a:sym typeface="Tahoma"/>
              </a:rPr>
              <a:t>ownership</a:t>
            </a:r>
            <a:r>
              <a:rPr lang="en-AT">
                <a:latin typeface="Tahoma"/>
                <a:ea typeface="Tahoma"/>
                <a:cs typeface="Tahoma"/>
                <a:sym typeface="Tahoma"/>
              </a:rPr>
              <a:t> over the result.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096" y="1671136"/>
            <a:ext cx="3775964" cy="366624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36" name="Google Shape;33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8503" y="1671490"/>
            <a:ext cx="3316897" cy="36655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37" name="Google Shape;33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7397" y="1671490"/>
            <a:ext cx="3783762" cy="36655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"/>
          <p:cNvSpPr/>
          <p:nvPr/>
        </p:nvSpPr>
        <p:spPr>
          <a:xfrm>
            <a:off x="0" y="0"/>
            <a:ext cx="12009304" cy="6858000"/>
          </a:xfrm>
          <a:custGeom>
            <a:avLst/>
            <a:gdLst/>
            <a:ahLst/>
            <a:cxnLst/>
            <a:rect l="l" t="t" r="r" b="b"/>
            <a:pathLst>
              <a:path w="12009304" h="6858000" extrusionOk="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F7F7F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19" descr="Questions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140" y="965201"/>
            <a:ext cx="4911568" cy="4911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"/>
          <p:cNvSpPr/>
          <p:nvPr/>
        </p:nvSpPr>
        <p:spPr>
          <a:xfrm>
            <a:off x="652462" y="1710454"/>
            <a:ext cx="10887075" cy="1036892"/>
          </a:xfrm>
          <a:prstGeom prst="rect">
            <a:avLst/>
          </a:prstGeom>
          <a:solidFill>
            <a:srgbClr val="8296B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pic>
        <p:nvPicPr>
          <p:cNvPr id="407" name="Google Shape;4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8586" y="196387"/>
            <a:ext cx="2835793" cy="1222014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 txBox="1"/>
          <p:nvPr/>
        </p:nvSpPr>
        <p:spPr>
          <a:xfrm>
            <a:off x="4005232" y="3954215"/>
            <a:ext cx="4582500" cy="1477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8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Dilek Fraisl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Research Scholar</a:t>
            </a:r>
            <a:br>
              <a:rPr lang="en-AT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AT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International Institute for Applied Systems Analysis (IIASA)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Email: </a:t>
            </a:r>
            <a:r>
              <a:rPr lang="en-AT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AT" sz="1200" b="1" dirty="0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fraisl@iiasa.ac.at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Twitter: </a:t>
            </a:r>
            <a:r>
              <a:rPr lang="en-AT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AT" sz="1200" b="1" dirty="0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@dilekfraisl1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Web: 	</a:t>
            </a:r>
            <a:r>
              <a:rPr lang="en-AT" sz="1200" b="1" dirty="0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www.iiasa.ac.at</a:t>
            </a:r>
            <a:endParaRPr dirty="0"/>
          </a:p>
        </p:txBody>
      </p:sp>
      <p:sp>
        <p:nvSpPr>
          <p:cNvPr id="409" name="Google Shape;409;p27"/>
          <p:cNvSpPr txBox="1">
            <a:spLocks noGrp="1"/>
          </p:cNvSpPr>
          <p:nvPr>
            <p:ph type="body" idx="1"/>
          </p:nvPr>
        </p:nvSpPr>
        <p:spPr>
          <a:xfrm>
            <a:off x="1891432" y="3251315"/>
            <a:ext cx="88101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AT" sz="2400" b="1" dirty="0">
                <a:latin typeface="Tahoma"/>
                <a:ea typeface="Tahoma"/>
                <a:cs typeface="Tahoma"/>
                <a:sym typeface="Tahoma"/>
              </a:rPr>
              <a:t>Dr. Dilek Fraisl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3963"/>
            <a:ext cx="11887200" cy="575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15c872e9afd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400" y="152400"/>
            <a:ext cx="5767298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15c872e9afd_0_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909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5c872e9afd_0_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3063" y="1259450"/>
            <a:ext cx="8585876" cy="43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174" y="1199444"/>
            <a:ext cx="8812796" cy="54601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 txBox="1"/>
          <p:nvPr/>
        </p:nvSpPr>
        <p:spPr>
          <a:xfrm>
            <a:off x="257843" y="461319"/>
            <a:ext cx="11676313" cy="7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en-AT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SDG indicators where citizen science </a:t>
            </a:r>
            <a:r>
              <a:rPr lang="en-AT" sz="1800" b="1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projects</a:t>
            </a:r>
            <a:r>
              <a:rPr lang="en-AT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are ‘already contributing’, ‘could contribute’ or where there is ‘no alignment' </a:t>
            </a:r>
            <a:endParaRPr/>
          </a:p>
        </p:txBody>
      </p:sp>
      <p:sp>
        <p:nvSpPr>
          <p:cNvPr id="266" name="Google Shape;266;p11"/>
          <p:cNvSpPr txBox="1"/>
          <p:nvPr/>
        </p:nvSpPr>
        <p:spPr>
          <a:xfrm>
            <a:off x="398174" y="6627168"/>
            <a:ext cx="1193415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900" b="0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Fraisl, D., Campbell, J., See, L. </a:t>
            </a:r>
            <a:r>
              <a:rPr lang="en-AT" sz="900" b="0" i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et al.</a:t>
            </a:r>
            <a:r>
              <a:rPr lang="en-AT" sz="900" b="0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 Mapping citizen science contributions to the UN sustainable development goals. </a:t>
            </a:r>
            <a:r>
              <a:rPr lang="en-AT" sz="900" b="0" i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Sustain Sci</a:t>
            </a:r>
            <a:r>
              <a:rPr lang="en-AT" sz="900" b="0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AT" sz="900" b="1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15, </a:t>
            </a:r>
            <a:r>
              <a:rPr lang="en-AT" sz="900" b="0" i="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1735–1751 (2020). https://doi.org/10.1007/s11625-020-00833-7</a:t>
            </a: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title"/>
          </p:nvPr>
        </p:nvSpPr>
        <p:spPr>
          <a:xfrm>
            <a:off x="278250" y="643475"/>
            <a:ext cx="116355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AT" sz="2700" b="1">
                <a:latin typeface="Calibri"/>
                <a:ea typeface="Calibri"/>
                <a:cs typeface="Calibri"/>
                <a:sym typeface="Calibri"/>
              </a:rPr>
              <a:t>The greatest contribution of citizen science data to SDG monitoring would be in:</a:t>
            </a:r>
            <a:endParaRPr/>
          </a:p>
        </p:txBody>
      </p:sp>
      <p:pic>
        <p:nvPicPr>
          <p:cNvPr id="273" name="Google Shape;273;p12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898987"/>
            <a:ext cx="10905064" cy="346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5c872e9afd_0_74"/>
          <p:cNvSpPr txBox="1">
            <a:spLocks noGrp="1"/>
          </p:cNvSpPr>
          <p:nvPr>
            <p:ph type="title"/>
          </p:nvPr>
        </p:nvSpPr>
        <p:spPr>
          <a:xfrm>
            <a:off x="306250" y="336375"/>
            <a:ext cx="3201900" cy="115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>
                <a:latin typeface="Tahoma"/>
                <a:ea typeface="Tahoma"/>
                <a:cs typeface="Tahoma"/>
                <a:sym typeface="Tahoma"/>
              </a:rPr>
              <a:t>Examples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0" name="Google Shape;280;g15c872e9afd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250" y="1754025"/>
            <a:ext cx="4038451" cy="22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5c872e9afd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300" y="336373"/>
            <a:ext cx="4118574" cy="33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5c872e9afd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5799" y="693013"/>
            <a:ext cx="2349525" cy="41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5c872e9afd_0_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364" y="5141325"/>
            <a:ext cx="2190400" cy="107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5c872e9afd_0_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900" y="4159650"/>
            <a:ext cx="4038475" cy="22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5c872e9afd_0_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9850" y="3817500"/>
            <a:ext cx="2639350" cy="2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5c872e9afd_0_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11773" y="3817500"/>
            <a:ext cx="2266537" cy="26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5c872e9afd_0_109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641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T" sz="1300" b="1">
                <a:latin typeface="Tahoma"/>
                <a:ea typeface="Tahoma"/>
                <a:cs typeface="Tahoma"/>
                <a:sym typeface="Tahoma"/>
              </a:rPr>
              <a:t>A STRATEGY FOR A CITIZEN SCIENCE APPROACH IN MEASURING SDG INDICATOR 16.6.2</a:t>
            </a:r>
            <a:endParaRPr sz="1300" b="1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300" b="1">
                <a:latin typeface="Tahoma"/>
                <a:ea typeface="Tahoma"/>
                <a:cs typeface="Tahoma"/>
                <a:sym typeface="Tahoma"/>
              </a:rPr>
              <a:t>PROPORTION OF POPULATION SATISFIED WITH THEIR LAST EXPERIENCE OF PUBLIC SERVICES</a:t>
            </a:r>
            <a:endParaRPr sz="13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8" name="Google Shape;328;g15c872e9afd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875" y="1158925"/>
            <a:ext cx="7856236" cy="50338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15c872e9afd_0_109"/>
          <p:cNvSpPr txBox="1"/>
          <p:nvPr/>
        </p:nvSpPr>
        <p:spPr>
          <a:xfrm>
            <a:off x="280338" y="6412300"/>
            <a:ext cx="11631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100">
                <a:solidFill>
                  <a:srgbClr val="222222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Fraisl, D., Hager, G., Bedessem, B. </a:t>
            </a:r>
            <a:r>
              <a:rPr lang="en-AT" sz="1100" i="1">
                <a:solidFill>
                  <a:srgbClr val="222222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et al.</a:t>
            </a:r>
            <a:r>
              <a:rPr lang="en-AT" sz="1100">
                <a:solidFill>
                  <a:srgbClr val="222222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 Citizen science in environmental and ecological sciences. </a:t>
            </a:r>
            <a:r>
              <a:rPr lang="en-AT" sz="1100" i="1">
                <a:solidFill>
                  <a:srgbClr val="222222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Nat Rev Methods Primers</a:t>
            </a:r>
            <a:r>
              <a:rPr lang="en-AT" sz="1100">
                <a:solidFill>
                  <a:srgbClr val="222222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 2, 64 (2022). https://doi.org/10.1038/s43586-022-00144-4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5c872e9afd_0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9511" y="1264165"/>
            <a:ext cx="8457075" cy="44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5c872e9afd_0_94"/>
          <p:cNvSpPr txBox="1"/>
          <p:nvPr/>
        </p:nvSpPr>
        <p:spPr>
          <a:xfrm>
            <a:off x="216061" y="5877142"/>
            <a:ext cx="1197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T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AT" sz="1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Citizen Science for the SDGs StoryMap: </a:t>
            </a:r>
            <a:r>
              <a:rPr lang="en-AT" sz="160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https://dataforchange.net/strengthening-measurement-of-marine-litter-in-Ghana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4" name="Google Shape;294;g15c872e9afd_0_94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7213" y="71863"/>
            <a:ext cx="872000" cy="86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5c872e9afd_0_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125" y="144775"/>
            <a:ext cx="2365208" cy="7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5c872e9afd_0_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6124" y="68649"/>
            <a:ext cx="872000" cy="81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15c872e9afd_0_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0511" y="169974"/>
            <a:ext cx="1824778" cy="61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5c872e9afd_0_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7676" y="118248"/>
            <a:ext cx="1409128" cy="7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5c872e9afd_0_94"/>
          <p:cNvPicPr preferRelativeResize="0"/>
          <p:nvPr/>
        </p:nvPicPr>
        <p:blipFill rotWithShape="1">
          <a:blip r:embed="rId10">
            <a:alphaModFix/>
          </a:blip>
          <a:srcRect r="81989"/>
          <a:stretch/>
        </p:blipFill>
        <p:spPr>
          <a:xfrm>
            <a:off x="9503323" y="156225"/>
            <a:ext cx="872003" cy="84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5c872e9afd_0_94" descr="Partners and Supporters – Open Data Watch"/>
          <p:cNvPicPr preferRelativeResize="0"/>
          <p:nvPr/>
        </p:nvPicPr>
        <p:blipFill rotWithShape="1">
          <a:blip r:embed="rId11">
            <a:alphaModFix/>
          </a:blip>
          <a:srcRect l="8852" r="8104"/>
          <a:stretch/>
        </p:blipFill>
        <p:spPr>
          <a:xfrm>
            <a:off x="10566375" y="141124"/>
            <a:ext cx="1564509" cy="8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15c872e9afd_0_9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40288" y="141125"/>
            <a:ext cx="872000" cy="8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514</Words>
  <Application>Microsoft Macintosh PowerPoint</Application>
  <PresentationFormat>Widescreen</PresentationFormat>
  <Paragraphs>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Lato</vt:lpstr>
      <vt:lpstr>Arial</vt:lpstr>
      <vt:lpstr>Tahoma</vt:lpstr>
      <vt:lpstr>Office Theme</vt:lpstr>
      <vt:lpstr>Citizen science in support of policy decisions and action</vt:lpstr>
      <vt:lpstr>PowerPoint Presentation</vt:lpstr>
      <vt:lpstr>PowerPoint Presentation</vt:lpstr>
      <vt:lpstr>PowerPoint Presentation</vt:lpstr>
      <vt:lpstr>PowerPoint Presentation</vt:lpstr>
      <vt:lpstr>The greatest contribution of citizen science data to SDG monitoring would be in:</vt:lpstr>
      <vt:lpstr>Examples</vt:lpstr>
      <vt:lpstr>A STRATEGY FOR A CITIZEN SCIENCE APPROACH IN MEASURING SDG INDICATOR 16.6.2 PROPORTION OF POPULATION SATISFIED WITH THEIR LAST EXPERIENCE OF PUBLIC SERVICES</vt:lpstr>
      <vt:lpstr>PowerPoint Presentation</vt:lpstr>
      <vt:lpstr>PowerPoint Presentation</vt:lpstr>
      <vt:lpstr>The process of integrating citizen science data on marine litter for SDG indicator 14.1.1b reporting in Ghana </vt:lpstr>
      <vt:lpstr>Lessons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science in support of policy decisions and action</dc:title>
  <dc:creator>FRAISL Dilek</dc:creator>
  <cp:lastModifiedBy>FRAISL Dilek</cp:lastModifiedBy>
  <cp:revision>3</cp:revision>
  <dcterms:created xsi:type="dcterms:W3CDTF">2022-04-21T15:11:48Z</dcterms:created>
  <dcterms:modified xsi:type="dcterms:W3CDTF">2022-10-10T07:44:46Z</dcterms:modified>
</cp:coreProperties>
</file>