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65" r:id="rId2"/>
  </p:sldMasterIdLst>
  <p:notesMasterIdLst>
    <p:notesMasterId r:id="rId29"/>
  </p:notesMasterIdLst>
  <p:handoutMasterIdLst>
    <p:handoutMasterId r:id="rId30"/>
  </p:handoutMasterIdLst>
  <p:sldIdLst>
    <p:sldId id="258" r:id="rId3"/>
    <p:sldId id="333" r:id="rId4"/>
    <p:sldId id="467" r:id="rId5"/>
    <p:sldId id="468" r:id="rId6"/>
    <p:sldId id="397" r:id="rId7"/>
    <p:sldId id="465" r:id="rId8"/>
    <p:sldId id="460" r:id="rId9"/>
    <p:sldId id="326" r:id="rId10"/>
    <p:sldId id="400" r:id="rId11"/>
    <p:sldId id="304" r:id="rId12"/>
    <p:sldId id="463" r:id="rId13"/>
    <p:sldId id="462" r:id="rId14"/>
    <p:sldId id="392" r:id="rId15"/>
    <p:sldId id="394" r:id="rId16"/>
    <p:sldId id="347" r:id="rId17"/>
    <p:sldId id="430" r:id="rId18"/>
    <p:sldId id="410" r:id="rId19"/>
    <p:sldId id="352" r:id="rId20"/>
    <p:sldId id="278" r:id="rId21"/>
    <p:sldId id="359" r:id="rId22"/>
    <p:sldId id="280" r:id="rId23"/>
    <p:sldId id="281" r:id="rId24"/>
    <p:sldId id="282" r:id="rId25"/>
    <p:sldId id="284" r:id="rId26"/>
    <p:sldId id="285" r:id="rId27"/>
    <p:sldId id="286" r:id="rId2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1B55"/>
    <a:srgbClr val="00184B"/>
    <a:srgbClr val="FFFFFF"/>
    <a:srgbClr val="C9CD95"/>
    <a:srgbClr val="9EC59D"/>
    <a:srgbClr val="009900"/>
    <a:srgbClr val="0033CC"/>
    <a:srgbClr val="0000FF"/>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92" autoAdjust="0"/>
    <p:restoredTop sz="90368" autoAdjust="0"/>
  </p:normalViewPr>
  <p:slideViewPr>
    <p:cSldViewPr>
      <p:cViewPr varScale="1">
        <p:scale>
          <a:sx n="61" d="100"/>
          <a:sy n="61" d="100"/>
        </p:scale>
        <p:origin x="1488" y="72"/>
      </p:cViewPr>
      <p:guideLst>
        <p:guide orient="horz" pos="2160"/>
        <p:guide pos="2880"/>
      </p:guideLst>
    </p:cSldViewPr>
  </p:slideViewPr>
  <p:outlineViewPr>
    <p:cViewPr>
      <p:scale>
        <a:sx n="33" d="100"/>
        <a:sy n="33" d="100"/>
      </p:scale>
      <p:origin x="21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1303" tIns="45651" rIns="91303" bIns="45651"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1303" tIns="45651" rIns="91303" bIns="45651" rtlCol="0"/>
          <a:lstStyle>
            <a:lvl1pPr algn="r">
              <a:defRPr sz="1200"/>
            </a:lvl1pPr>
          </a:lstStyle>
          <a:p>
            <a:fld id="{4E866C05-00C6-401C-A41E-15A025EB6CD4}" type="datetimeFigureOut">
              <a:rPr lang="en-US" smtClean="0"/>
              <a:pPr/>
              <a:t>12/13/2022</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1303" tIns="45651" rIns="91303" bIns="45651"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1303" tIns="45651" rIns="91303" bIns="45651" rtlCol="0" anchor="b"/>
          <a:lstStyle>
            <a:lvl1pPr algn="r">
              <a:defRPr sz="1200"/>
            </a:lvl1pPr>
          </a:lstStyle>
          <a:p>
            <a:fld id="{61FD0CEC-C13B-47DB-86B9-275A41E0E6FF}" type="slidenum">
              <a:rPr lang="en-US" smtClean="0"/>
              <a:pPr/>
              <a:t>‹#›</a:t>
            </a:fld>
            <a:endParaRPr lang="en-US"/>
          </a:p>
        </p:txBody>
      </p:sp>
    </p:spTree>
    <p:extLst>
      <p:ext uri="{BB962C8B-B14F-4D97-AF65-F5344CB8AC3E}">
        <p14:creationId xmlns:p14="http://schemas.microsoft.com/office/powerpoint/2010/main" val="1334561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3037840" cy="464820"/>
          </a:xfrm>
          <a:prstGeom prst="rect">
            <a:avLst/>
          </a:prstGeom>
        </p:spPr>
        <p:txBody>
          <a:bodyPr vert="horz" lIns="91303" tIns="45651" rIns="91303" bIns="45651" rtlCol="0"/>
          <a:lstStyle>
            <a:lvl1pPr algn="l">
              <a:defRPr sz="1200"/>
            </a:lvl1pPr>
          </a:lstStyle>
          <a:p>
            <a:endParaRPr lang="ru-RU"/>
          </a:p>
        </p:txBody>
      </p:sp>
      <p:sp>
        <p:nvSpPr>
          <p:cNvPr id="3" name="Дата 2"/>
          <p:cNvSpPr>
            <a:spLocks noGrp="1"/>
          </p:cNvSpPr>
          <p:nvPr>
            <p:ph type="dt" idx="1"/>
          </p:nvPr>
        </p:nvSpPr>
        <p:spPr>
          <a:xfrm>
            <a:off x="3970939" y="0"/>
            <a:ext cx="3037840" cy="464820"/>
          </a:xfrm>
          <a:prstGeom prst="rect">
            <a:avLst/>
          </a:prstGeom>
        </p:spPr>
        <p:txBody>
          <a:bodyPr vert="horz" lIns="91303" tIns="45651" rIns="91303" bIns="45651" rtlCol="0"/>
          <a:lstStyle>
            <a:lvl1pPr algn="r">
              <a:defRPr sz="1200"/>
            </a:lvl1pPr>
          </a:lstStyle>
          <a:p>
            <a:fld id="{3A769ABA-9CEF-420F-8221-E703674AAA88}" type="datetimeFigureOut">
              <a:rPr lang="ru-RU" smtClean="0"/>
              <a:pPr/>
              <a:t>13.12.2022</a:t>
            </a:fld>
            <a:endParaRPr lang="ru-RU"/>
          </a:p>
        </p:txBody>
      </p:sp>
      <p:sp>
        <p:nvSpPr>
          <p:cNvPr id="4" name="Образ слайда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303" tIns="45651" rIns="91303" bIns="45651" rtlCol="0" anchor="ctr"/>
          <a:lstStyle/>
          <a:p>
            <a:endParaRPr lang="ru-RU"/>
          </a:p>
        </p:txBody>
      </p:sp>
      <p:sp>
        <p:nvSpPr>
          <p:cNvPr id="5" name="Заметки 4"/>
          <p:cNvSpPr>
            <a:spLocks noGrp="1"/>
          </p:cNvSpPr>
          <p:nvPr>
            <p:ph type="body" sz="quarter" idx="3"/>
          </p:nvPr>
        </p:nvSpPr>
        <p:spPr>
          <a:xfrm>
            <a:off x="701040" y="4415790"/>
            <a:ext cx="5608320" cy="4183380"/>
          </a:xfrm>
          <a:prstGeom prst="rect">
            <a:avLst/>
          </a:prstGeom>
        </p:spPr>
        <p:txBody>
          <a:bodyPr vert="horz" lIns="91303" tIns="45651" rIns="91303" bIns="45651"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 y="8829967"/>
            <a:ext cx="3037840" cy="464820"/>
          </a:xfrm>
          <a:prstGeom prst="rect">
            <a:avLst/>
          </a:prstGeom>
        </p:spPr>
        <p:txBody>
          <a:bodyPr vert="horz" lIns="91303" tIns="45651" rIns="91303" bIns="45651" rtlCol="0" anchor="b"/>
          <a:lstStyle>
            <a:lvl1pPr algn="l">
              <a:defRPr sz="1200"/>
            </a:lvl1pPr>
          </a:lstStyle>
          <a:p>
            <a:endParaRPr lang="ru-RU"/>
          </a:p>
        </p:txBody>
      </p:sp>
      <p:sp>
        <p:nvSpPr>
          <p:cNvPr id="7" name="Номер слайда 6"/>
          <p:cNvSpPr>
            <a:spLocks noGrp="1"/>
          </p:cNvSpPr>
          <p:nvPr>
            <p:ph type="sldNum" sz="quarter" idx="5"/>
          </p:nvPr>
        </p:nvSpPr>
        <p:spPr>
          <a:xfrm>
            <a:off x="3970939" y="8829967"/>
            <a:ext cx="3037840" cy="464820"/>
          </a:xfrm>
          <a:prstGeom prst="rect">
            <a:avLst/>
          </a:prstGeom>
        </p:spPr>
        <p:txBody>
          <a:bodyPr vert="horz" lIns="91303" tIns="45651" rIns="91303" bIns="45651" rtlCol="0" anchor="b"/>
          <a:lstStyle>
            <a:lvl1pPr algn="r">
              <a:defRPr sz="1200"/>
            </a:lvl1pPr>
          </a:lstStyle>
          <a:p>
            <a:fld id="{45F5CBB5-77EC-4D4B-ABCD-BB2818511792}" type="slidenum">
              <a:rPr lang="ru-RU" smtClean="0"/>
              <a:pPr/>
              <a:t>‹#›</a:t>
            </a:fld>
            <a:endParaRPr lang="ru-RU"/>
          </a:p>
        </p:txBody>
      </p:sp>
    </p:spTree>
    <p:extLst>
      <p:ext uri="{BB962C8B-B14F-4D97-AF65-F5344CB8AC3E}">
        <p14:creationId xmlns:p14="http://schemas.microsoft.com/office/powerpoint/2010/main" val="3650507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 </a:t>
            </a:r>
          </a:p>
        </p:txBody>
      </p:sp>
      <p:sp>
        <p:nvSpPr>
          <p:cNvPr id="4" name="Номер слайда 3"/>
          <p:cNvSpPr>
            <a:spLocks noGrp="1"/>
          </p:cNvSpPr>
          <p:nvPr>
            <p:ph type="sldNum" sz="quarter" idx="10"/>
          </p:nvPr>
        </p:nvSpPr>
        <p:spPr/>
        <p:txBody>
          <a:bodyPr/>
          <a:lstStyle/>
          <a:p>
            <a:fld id="{45F5CBB5-77EC-4D4B-ABCD-BB2818511792}" type="slidenum">
              <a:rPr lang="ru-RU" smtClean="0"/>
              <a:pPr/>
              <a:t>1</a:t>
            </a:fld>
            <a:endParaRPr lang="ru-RU"/>
          </a:p>
        </p:txBody>
      </p:sp>
    </p:spTree>
    <p:extLst>
      <p:ext uri="{BB962C8B-B14F-4D97-AF65-F5344CB8AC3E}">
        <p14:creationId xmlns:p14="http://schemas.microsoft.com/office/powerpoint/2010/main" val="4214810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5E61223-4572-4179-8653-CB39C3A34DC7}" type="slidenum">
              <a:rPr lang="ru-RU" smtClean="0"/>
              <a:pPr/>
              <a:t>21</a:t>
            </a:fld>
            <a:endParaRPr lang="ru-RU"/>
          </a:p>
        </p:txBody>
      </p:sp>
    </p:spTree>
    <p:extLst>
      <p:ext uri="{BB962C8B-B14F-4D97-AF65-F5344CB8AC3E}">
        <p14:creationId xmlns:p14="http://schemas.microsoft.com/office/powerpoint/2010/main" val="3757909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a:t>This is not very clear now, should</a:t>
            </a:r>
            <a:r>
              <a:rPr lang="en-US" baseline="0" dirty="0"/>
              <a:t> be discussed </a:t>
            </a:r>
            <a:endParaRPr lang="ru-RU" dirty="0"/>
          </a:p>
        </p:txBody>
      </p:sp>
      <p:sp>
        <p:nvSpPr>
          <p:cNvPr id="4" name="Номер слайда 3"/>
          <p:cNvSpPr>
            <a:spLocks noGrp="1"/>
          </p:cNvSpPr>
          <p:nvPr>
            <p:ph type="sldNum" sz="quarter" idx="10"/>
          </p:nvPr>
        </p:nvSpPr>
        <p:spPr/>
        <p:txBody>
          <a:bodyPr/>
          <a:lstStyle/>
          <a:p>
            <a:fld id="{E5E61223-4572-4179-8653-CB39C3A34DC7}" type="slidenum">
              <a:rPr lang="ru-RU" smtClean="0"/>
              <a:pPr/>
              <a:t>22</a:t>
            </a:fld>
            <a:endParaRPr lang="ru-RU"/>
          </a:p>
        </p:txBody>
      </p:sp>
    </p:spTree>
    <p:extLst>
      <p:ext uri="{BB962C8B-B14F-4D97-AF65-F5344CB8AC3E}">
        <p14:creationId xmlns:p14="http://schemas.microsoft.com/office/powerpoint/2010/main" val="855266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a:t>Here there should be an example </a:t>
            </a:r>
            <a:endParaRPr lang="ru-RU" dirty="0"/>
          </a:p>
        </p:txBody>
      </p:sp>
      <p:sp>
        <p:nvSpPr>
          <p:cNvPr id="4" name="Номер слайда 3"/>
          <p:cNvSpPr>
            <a:spLocks noGrp="1"/>
          </p:cNvSpPr>
          <p:nvPr>
            <p:ph type="sldNum" sz="quarter" idx="10"/>
          </p:nvPr>
        </p:nvSpPr>
        <p:spPr/>
        <p:txBody>
          <a:bodyPr/>
          <a:lstStyle/>
          <a:p>
            <a:fld id="{E5E61223-4572-4179-8653-CB39C3A34DC7}" type="slidenum">
              <a:rPr lang="ru-RU" smtClean="0"/>
              <a:pPr/>
              <a:t>23</a:t>
            </a:fld>
            <a:endParaRPr lang="ru-RU"/>
          </a:p>
        </p:txBody>
      </p:sp>
    </p:spTree>
    <p:extLst>
      <p:ext uri="{BB962C8B-B14F-4D97-AF65-F5344CB8AC3E}">
        <p14:creationId xmlns:p14="http://schemas.microsoft.com/office/powerpoint/2010/main" val="3226353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5E61223-4572-4179-8653-CB39C3A34DC7}" type="slidenum">
              <a:rPr lang="ru-RU" smtClean="0"/>
              <a:pPr/>
              <a:t>24</a:t>
            </a:fld>
            <a:endParaRPr lang="ru-RU"/>
          </a:p>
        </p:txBody>
      </p:sp>
    </p:spTree>
    <p:extLst>
      <p:ext uri="{BB962C8B-B14F-4D97-AF65-F5344CB8AC3E}">
        <p14:creationId xmlns:p14="http://schemas.microsoft.com/office/powerpoint/2010/main" val="3959267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a:t>\</a:t>
            </a:r>
            <a:r>
              <a:rPr lang="en-US" dirty="0" err="1"/>
              <a:t>nu_A</a:t>
            </a:r>
            <a:r>
              <a:rPr lang="en-US" dirty="0"/>
              <a:t>,</a:t>
            </a:r>
            <a:r>
              <a:rPr lang="en-US" baseline="0" dirty="0"/>
              <a:t> \</a:t>
            </a:r>
            <a:r>
              <a:rPr lang="en-US" baseline="0" dirty="0" err="1"/>
              <a:t>nu_E</a:t>
            </a:r>
            <a:r>
              <a:rPr lang="en-US" baseline="0" dirty="0"/>
              <a:t> – are the solutions to the max problem or given dual variables???</a:t>
            </a:r>
            <a:endParaRPr lang="ru-RU" dirty="0"/>
          </a:p>
        </p:txBody>
      </p:sp>
      <p:sp>
        <p:nvSpPr>
          <p:cNvPr id="4" name="Номер слайда 3"/>
          <p:cNvSpPr>
            <a:spLocks noGrp="1"/>
          </p:cNvSpPr>
          <p:nvPr>
            <p:ph type="sldNum" sz="quarter" idx="10"/>
          </p:nvPr>
        </p:nvSpPr>
        <p:spPr/>
        <p:txBody>
          <a:bodyPr/>
          <a:lstStyle/>
          <a:p>
            <a:fld id="{E5E61223-4572-4179-8653-CB39C3A34DC7}" type="slidenum">
              <a:rPr lang="ru-RU" smtClean="0"/>
              <a:pPr/>
              <a:t>25</a:t>
            </a:fld>
            <a:endParaRPr lang="ru-RU"/>
          </a:p>
        </p:txBody>
      </p:sp>
    </p:spTree>
    <p:extLst>
      <p:ext uri="{BB962C8B-B14F-4D97-AF65-F5344CB8AC3E}">
        <p14:creationId xmlns:p14="http://schemas.microsoft.com/office/powerpoint/2010/main" val="3102536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5E61223-4572-4179-8653-CB39C3A34DC7}" type="slidenum">
              <a:rPr lang="ru-RU" smtClean="0"/>
              <a:pPr/>
              <a:t>26</a:t>
            </a:fld>
            <a:endParaRPr lang="ru-RU"/>
          </a:p>
        </p:txBody>
      </p:sp>
    </p:spTree>
    <p:extLst>
      <p:ext uri="{BB962C8B-B14F-4D97-AF65-F5344CB8AC3E}">
        <p14:creationId xmlns:p14="http://schemas.microsoft.com/office/powerpoint/2010/main" val="1473015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5E61223-4572-4179-8653-CB39C3A34DC7}" type="slidenum">
              <a:rPr lang="ru-RU" smtClean="0"/>
              <a:pPr/>
              <a:t>2</a:t>
            </a:fld>
            <a:endParaRPr lang="ru-RU"/>
          </a:p>
        </p:txBody>
      </p:sp>
    </p:spTree>
    <p:extLst>
      <p:ext uri="{BB962C8B-B14F-4D97-AF65-F5344CB8AC3E}">
        <p14:creationId xmlns:p14="http://schemas.microsoft.com/office/powerpoint/2010/main" val="1007885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5DBF32-94F7-4FD5-9DDB-C0F235DFB885}" type="slidenum">
              <a:rPr lang="ru-RU" altLang="ru-RU"/>
              <a:pPr>
                <a:spcBef>
                  <a:spcPct val="0"/>
                </a:spcBef>
              </a:pPr>
              <a:t>6</a:t>
            </a:fld>
            <a:endParaRPr lang="ru-RU" altLang="ru-RU"/>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normAutofit fontScale="85000" lnSpcReduction="20000"/>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Three fundamental elements (energy) security:  ―Physical supply: availability and accessibility; ―Economic: affordability;  ―Environmental sustainability: acceptability. Most important factor determining the energy system is risks, which depend on how the system is considered as a whole</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emphasis on a systemic approach to risk management: regulating the system as a whole, not just its individual components</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altLang="ru-RU"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altLang="ru-RU" sz="1200" kern="1200" dirty="0">
                <a:solidFill>
                  <a:schemeClr val="tx1"/>
                </a:solidFill>
                <a:effectLst/>
                <a:latin typeface="+mn-lt"/>
                <a:ea typeface="+mn-ea"/>
                <a:cs typeface="+mn-cs"/>
              </a:rPr>
              <a:t>Systemic risks is risks in a complex “network” driven by supply-demand-price relations</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altLang="ru-RU"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Framework that can be scaled to capture the key components and relationships at different levels</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altLang="ru-RU"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A tool which helps identify regional energy security gaps and self-sufficiency levels depending on various other factors and areas of priority</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altLang="ru-RU"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altLang="ru-RU" sz="1200" kern="1200" dirty="0">
                <a:solidFill>
                  <a:schemeClr val="tx1"/>
                </a:solidFill>
                <a:effectLst/>
                <a:latin typeface="+mn-lt"/>
                <a:ea typeface="+mn-ea"/>
                <a:cs typeface="+mn-cs"/>
              </a:rPr>
              <a:t>A tool which allows to set the priorities and initiate a discussion with decision-makers</a:t>
            </a:r>
            <a:endParaRPr lang="ru-RU" altLang="ru-RU" dirty="0">
              <a:latin typeface="Arial" panose="020B0604020202020204" pitchFamily="34" charset="0"/>
            </a:endParaRPr>
          </a:p>
          <a:p>
            <a:pPr marL="171450" indent="-171450" eaLnBrk="1" hangingPunct="1">
              <a:buFontTx/>
              <a:buChar char="-"/>
            </a:pPr>
            <a:endParaRPr lang="en-US" sz="1200" kern="1200" dirty="0">
              <a:solidFill>
                <a:schemeClr val="tx1"/>
              </a:solidFill>
              <a:effectLst/>
              <a:latin typeface="+mn-lt"/>
              <a:ea typeface="+mn-ea"/>
              <a:cs typeface="+mn-cs"/>
            </a:endParaRPr>
          </a:p>
          <a:p>
            <a:pPr marL="171450" indent="-171450" eaLnBrk="1" hangingPunct="1">
              <a:buFontTx/>
              <a:buChar char="-"/>
            </a:pPr>
            <a:r>
              <a:rPr lang="en-US" sz="1200" kern="1200" dirty="0">
                <a:solidFill>
                  <a:schemeClr val="tx1"/>
                </a:solidFill>
                <a:effectLst/>
                <a:latin typeface="+mn-lt"/>
                <a:ea typeface="+mn-ea"/>
                <a:cs typeface="+mn-cs"/>
              </a:rPr>
              <a:t>International (traditional) energy security frameworks were developed primarily following the crude oil supply disruptions of the 1970s</a:t>
            </a:r>
          </a:p>
          <a:p>
            <a:pPr marL="171450" indent="-171450" eaLnBrk="1" hangingPunct="1">
              <a:buFontTx/>
              <a:buChar char="-"/>
            </a:pPr>
            <a:endParaRPr lang="en-US" sz="1200" kern="1200" dirty="0">
              <a:solidFill>
                <a:schemeClr val="tx1"/>
              </a:solidFill>
              <a:effectLst/>
              <a:latin typeface="+mn-lt"/>
              <a:ea typeface="+mn-ea"/>
              <a:cs typeface="+mn-cs"/>
            </a:endParaRPr>
          </a:p>
          <a:p>
            <a:pPr marL="171450" indent="-171450" eaLnBrk="1" hangingPunct="1">
              <a:buFontTx/>
              <a:buChar char="-"/>
            </a:pPr>
            <a:r>
              <a:rPr lang="en-US" sz="1200" kern="1200" dirty="0">
                <a:solidFill>
                  <a:schemeClr val="tx1"/>
                </a:solidFill>
                <a:effectLst/>
                <a:latin typeface="+mn-lt"/>
                <a:ea typeface="+mn-ea"/>
                <a:cs typeface="+mn-cs"/>
              </a:rPr>
              <a:t>Significant changes in energy markets over the last 40 years</a:t>
            </a:r>
          </a:p>
          <a:p>
            <a:pPr marL="171450" indent="-171450" eaLnBrk="1" hangingPunct="1">
              <a:buFontTx/>
              <a:buChar char="-"/>
            </a:pPr>
            <a:r>
              <a:rPr lang="en-US" sz="1200" kern="1200" dirty="0">
                <a:solidFill>
                  <a:schemeClr val="tx1"/>
                </a:solidFill>
                <a:effectLst/>
                <a:latin typeface="+mn-lt"/>
                <a:ea typeface="+mn-ea"/>
                <a:cs typeface="+mn-cs"/>
              </a:rPr>
              <a:t>•Increased diversification of the fuel mix, with oil use displaced by increasing use of coal and natural gas. </a:t>
            </a:r>
          </a:p>
          <a:p>
            <a:pPr marL="171450" indent="-171450" eaLnBrk="1" hangingPunct="1">
              <a:buFontTx/>
              <a:buChar char="-"/>
            </a:pPr>
            <a:r>
              <a:rPr lang="en-US" sz="1200" kern="1200" dirty="0">
                <a:solidFill>
                  <a:schemeClr val="tx1"/>
                </a:solidFill>
                <a:effectLst/>
                <a:latin typeface="+mn-lt"/>
                <a:ea typeface="+mn-ea"/>
                <a:cs typeface="+mn-cs"/>
              </a:rPr>
              <a:t>•A shift in consumption patterns towards non-OECD emerging economies.</a:t>
            </a:r>
          </a:p>
          <a:p>
            <a:pPr marL="171450" indent="-171450" eaLnBrk="1" hangingPunct="1">
              <a:buFontTx/>
              <a:buChar char="-"/>
            </a:pPr>
            <a:r>
              <a:rPr lang="en-US" sz="1200" kern="1200" dirty="0">
                <a:solidFill>
                  <a:schemeClr val="tx1"/>
                </a:solidFill>
                <a:effectLst/>
                <a:latin typeface="+mn-lt"/>
                <a:ea typeface="+mn-ea"/>
                <a:cs typeface="+mn-cs"/>
              </a:rPr>
              <a:t>•Changes in the structure of the international crude oil market, from vertically integrated market of the 1970’s to the current segmented and highly </a:t>
            </a:r>
            <a:r>
              <a:rPr lang="en-US" sz="1200" kern="1200" dirty="0" err="1">
                <a:solidFill>
                  <a:schemeClr val="tx1"/>
                </a:solidFill>
                <a:effectLst/>
                <a:latin typeface="+mn-lt"/>
                <a:ea typeface="+mn-ea"/>
                <a:cs typeface="+mn-cs"/>
              </a:rPr>
              <a:t>specialised</a:t>
            </a:r>
            <a:r>
              <a:rPr lang="en-US" sz="1200" kern="1200" dirty="0">
                <a:solidFill>
                  <a:schemeClr val="tx1"/>
                </a:solidFill>
                <a:effectLst/>
                <a:latin typeface="+mn-lt"/>
                <a:ea typeface="+mn-ea"/>
                <a:cs typeface="+mn-cs"/>
              </a:rPr>
              <a:t> market. </a:t>
            </a:r>
          </a:p>
          <a:p>
            <a:pPr marL="171450" indent="-171450" eaLnBrk="1" hangingPunct="1">
              <a:buFontTx/>
              <a:buChar char="-"/>
            </a:pPr>
            <a:r>
              <a:rPr lang="en-US" sz="1200" kern="1200" dirty="0">
                <a:solidFill>
                  <a:schemeClr val="tx1"/>
                </a:solidFill>
                <a:effectLst/>
                <a:latin typeface="+mn-lt"/>
                <a:ea typeface="+mn-ea"/>
                <a:cs typeface="+mn-cs"/>
              </a:rPr>
              <a:t>•The move from long term contracts to an increasing share of spot transactions and the emergence of oil futures and derivatives markets, increasing the depth and liquidity of the market.</a:t>
            </a:r>
          </a:p>
          <a:p>
            <a:pPr marL="171450" indent="-171450" eaLnBrk="1" hangingPunct="1">
              <a:buFontTx/>
              <a:buChar char="-"/>
            </a:pPr>
            <a:r>
              <a:rPr lang="en-US" sz="1200" kern="1200" dirty="0">
                <a:solidFill>
                  <a:schemeClr val="tx1"/>
                </a:solidFill>
                <a:effectLst/>
                <a:latin typeface="+mn-lt"/>
                <a:ea typeface="+mn-ea"/>
                <a:cs typeface="+mn-cs"/>
              </a:rPr>
              <a:t>•New causes of imbalance between supply and demand beyond geopolitical shocks to crude oil supply. For example, refinery shutdowns (e.g. Hurricane Katrina 2005), demand surges (e.g. Asia 2013) and the loss of specific types of crude (Libya 2011</a:t>
            </a:r>
          </a:p>
          <a:p>
            <a:pPr marL="171450" indent="-171450" eaLnBrk="1" hangingPunct="1">
              <a:buFontTx/>
              <a:buChar char="-"/>
            </a:pPr>
            <a:endParaRPr lang="ru-RU" altLang="ru-RU" dirty="0">
              <a:latin typeface="Arial" panose="020B0604020202020204" pitchFamily="34" charset="0"/>
            </a:endParaRPr>
          </a:p>
        </p:txBody>
      </p:sp>
    </p:spTree>
    <p:extLst>
      <p:ext uri="{BB962C8B-B14F-4D97-AF65-F5344CB8AC3E}">
        <p14:creationId xmlns:p14="http://schemas.microsoft.com/office/powerpoint/2010/main" val="3127937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7A315-B46B-4D9D-8705-57D89FABAF6E}" type="slidenum">
              <a:rPr lang="en-US" smtClean="0"/>
              <a:t>10</a:t>
            </a:fld>
            <a:endParaRPr lang="en-US"/>
          </a:p>
        </p:txBody>
      </p:sp>
    </p:spTree>
    <p:extLst>
      <p:ext uri="{BB962C8B-B14F-4D97-AF65-F5344CB8AC3E}">
        <p14:creationId xmlns:p14="http://schemas.microsoft.com/office/powerpoint/2010/main" val="929410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Annual diffuse agricultural emissions of nitrogen to freshwater (kg N/ha of total land area)</a:t>
            </a:r>
            <a:br>
              <a:rPr lang="en-GB" dirty="0"/>
            </a:br>
            <a:endParaRPr lang="en-GB" dirty="0"/>
          </a:p>
        </p:txBody>
      </p:sp>
      <p:sp>
        <p:nvSpPr>
          <p:cNvPr id="4" name="Slide Number Placeholder 3"/>
          <p:cNvSpPr>
            <a:spLocks noGrp="1"/>
          </p:cNvSpPr>
          <p:nvPr>
            <p:ph type="sldNum" sz="quarter" idx="10"/>
          </p:nvPr>
        </p:nvSpPr>
        <p:spPr/>
        <p:txBody>
          <a:bodyPr/>
          <a:lstStyle/>
          <a:p>
            <a:fld id="{45F5CBB5-77EC-4D4B-ABCD-BB2818511792}" type="slidenum">
              <a:rPr lang="ru-RU" smtClean="0"/>
              <a:pPr/>
              <a:t>13</a:t>
            </a:fld>
            <a:endParaRPr lang="ru-RU"/>
          </a:p>
        </p:txBody>
      </p:sp>
    </p:spTree>
    <p:extLst>
      <p:ext uri="{BB962C8B-B14F-4D97-AF65-F5344CB8AC3E}">
        <p14:creationId xmlns:p14="http://schemas.microsoft.com/office/powerpoint/2010/main" val="1670164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dynamic version of the traditional matrix</a:t>
            </a:r>
            <a:r>
              <a:rPr lang="en-US" sz="1200" kern="1200" baseline="0" dirty="0">
                <a:solidFill>
                  <a:schemeClr val="tx1"/>
                </a:solidFill>
                <a:effectLst/>
                <a:latin typeface="+mn-lt"/>
                <a:ea typeface="+mn-ea"/>
                <a:cs typeface="+mn-cs"/>
              </a:rPr>
              <a:t> links </a:t>
            </a:r>
            <a:r>
              <a:rPr lang="en-US" sz="1200" kern="1200" dirty="0">
                <a:solidFill>
                  <a:schemeClr val="tx1"/>
                </a:solidFill>
                <a:effectLst/>
                <a:latin typeface="+mn-lt"/>
                <a:ea typeface="+mn-ea"/>
                <a:cs typeface="+mn-cs"/>
              </a:rPr>
              <a:t>farms, pollution sources and receptors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corresponding traveling time Ƭiy</a:t>
            </a:r>
            <a:r>
              <a:rPr lang="en-US" sz="1200" kern="1200" baseline="0" dirty="0">
                <a:solidFill>
                  <a:schemeClr val="tx1"/>
                </a:solidFill>
                <a:effectLst/>
                <a:latin typeface="+mn-lt"/>
                <a:ea typeface="+mn-ea"/>
                <a:cs typeface="+mn-cs"/>
              </a:rPr>
              <a:t> and portion of pollution over multiple years (in total indicated by T) rather than a single period.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5F5CBB5-77EC-4D4B-ABCD-BB2818511792}" type="slidenum">
              <a:rPr lang="ru-RU" smtClean="0"/>
              <a:pPr/>
              <a:t>14</a:t>
            </a:fld>
            <a:endParaRPr lang="ru-RU"/>
          </a:p>
        </p:txBody>
      </p:sp>
    </p:spTree>
    <p:extLst>
      <p:ext uri="{BB962C8B-B14F-4D97-AF65-F5344CB8AC3E}">
        <p14:creationId xmlns:p14="http://schemas.microsoft.com/office/powerpoint/2010/main" val="146287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F5CBB5-77EC-4D4B-ABCD-BB2818511792}" type="slidenum">
              <a:rPr lang="ru-RU" smtClean="0"/>
              <a:pPr/>
              <a:t>15</a:t>
            </a:fld>
            <a:endParaRPr lang="ru-RU"/>
          </a:p>
        </p:txBody>
      </p:sp>
    </p:spTree>
    <p:extLst>
      <p:ext uri="{BB962C8B-B14F-4D97-AF65-F5344CB8AC3E}">
        <p14:creationId xmlns:p14="http://schemas.microsoft.com/office/powerpoint/2010/main" val="586536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F5CBB5-77EC-4D4B-ABCD-BB2818511792}" type="slidenum">
              <a:rPr lang="ru-RU" smtClean="0"/>
              <a:pPr/>
              <a:t>18</a:t>
            </a:fld>
            <a:endParaRPr lang="ru-RU"/>
          </a:p>
        </p:txBody>
      </p:sp>
    </p:spTree>
    <p:extLst>
      <p:ext uri="{BB962C8B-B14F-4D97-AF65-F5344CB8AC3E}">
        <p14:creationId xmlns:p14="http://schemas.microsoft.com/office/powerpoint/2010/main" val="175932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model for systems</a:t>
            </a:r>
            <a:r>
              <a:rPr lang="en-US" baseline="0" dirty="0"/>
              <a:t> analysis of coal production and energy-food-water security is developed between IIASA and my university.  At the beginning, the model is developed as a deterministic model. In this summer, we want to turn the deterministic model to the stochastic model. With the model, we can do  the analysis.</a:t>
            </a:r>
          </a:p>
        </p:txBody>
      </p:sp>
      <p:sp>
        <p:nvSpPr>
          <p:cNvPr id="4" name="Slide Number Placeholder 3"/>
          <p:cNvSpPr>
            <a:spLocks noGrp="1"/>
          </p:cNvSpPr>
          <p:nvPr>
            <p:ph type="sldNum" sz="quarter" idx="10"/>
          </p:nvPr>
        </p:nvSpPr>
        <p:spPr/>
        <p:txBody>
          <a:bodyPr/>
          <a:lstStyle/>
          <a:p>
            <a:fld id="{45F5CBB5-77EC-4D4B-ABCD-BB2818511792}" type="slidenum">
              <a:rPr lang="ru-RU" smtClean="0">
                <a:solidFill>
                  <a:prstClr val="black"/>
                </a:solidFill>
              </a:rPr>
              <a:pPr/>
              <a:t>20</a:t>
            </a:fld>
            <a:endParaRPr lang="ru-RU">
              <a:solidFill>
                <a:prstClr val="black"/>
              </a:solidFill>
            </a:endParaRPr>
          </a:p>
        </p:txBody>
      </p:sp>
    </p:spTree>
    <p:extLst>
      <p:ext uri="{BB962C8B-B14F-4D97-AF65-F5344CB8AC3E}">
        <p14:creationId xmlns:p14="http://schemas.microsoft.com/office/powerpoint/2010/main" val="769180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entry-slide-title-0"/>
          <p:cNvPicPr>
            <a:picLocks noChangeAspect="1" noChangeArrowheads="1"/>
          </p:cNvPicPr>
          <p:nvPr/>
        </p:nvPicPr>
        <p:blipFill>
          <a:blip r:embed="rId2" cstate="print"/>
          <a:srcRect/>
          <a:stretch>
            <a:fillRect/>
          </a:stretch>
        </p:blipFill>
        <p:spPr bwMode="auto">
          <a:xfrm>
            <a:off x="0" y="-9525"/>
            <a:ext cx="9144000" cy="6877050"/>
          </a:xfrm>
          <a:prstGeom prst="rect">
            <a:avLst/>
          </a:prstGeom>
          <a:noFill/>
          <a:ln w="9525">
            <a:noFill/>
            <a:miter lim="800000"/>
            <a:headEnd/>
            <a:tailEnd/>
          </a:ln>
        </p:spPr>
      </p:pic>
      <p:sp>
        <p:nvSpPr>
          <p:cNvPr id="8202" name="Rectangle 10"/>
          <p:cNvSpPr>
            <a:spLocks noGrp="1" noChangeArrowheads="1"/>
          </p:cNvSpPr>
          <p:nvPr>
            <p:ph type="ctrTitle"/>
          </p:nvPr>
        </p:nvSpPr>
        <p:spPr>
          <a:xfrm>
            <a:off x="2513013" y="1919288"/>
            <a:ext cx="6630987" cy="1470025"/>
          </a:xfrm>
        </p:spPr>
        <p:txBody>
          <a:bodyPr lIns="457200" rIns="457200" anchor="ctr"/>
          <a:lstStyle>
            <a:lvl1pPr>
              <a:defRPr>
                <a:solidFill>
                  <a:srgbClr val="003399"/>
                </a:solidFill>
              </a:defRPr>
            </a:lvl1pPr>
          </a:lstStyle>
          <a:p>
            <a:r>
              <a:rPr lang="en-US"/>
              <a:t>Click to edit Master title style</a:t>
            </a:r>
            <a:endParaRPr lang="en-US" dirty="0"/>
          </a:p>
        </p:txBody>
      </p:sp>
      <p:sp>
        <p:nvSpPr>
          <p:cNvPr id="8203" name="Rectangle 11"/>
          <p:cNvSpPr>
            <a:spLocks noGrp="1" noChangeArrowheads="1"/>
          </p:cNvSpPr>
          <p:nvPr>
            <p:ph type="subTitle" idx="1"/>
          </p:nvPr>
        </p:nvSpPr>
        <p:spPr>
          <a:xfrm>
            <a:off x="2513013" y="3886200"/>
            <a:ext cx="6627812" cy="1752600"/>
          </a:xfrm>
        </p:spPr>
        <p:txBody>
          <a:bodyPr lIns="457200" rIns="457200"/>
          <a:lstStyle>
            <a:lvl1pPr marL="0" indent="0">
              <a:buFontTx/>
              <a:buNone/>
              <a:defRPr>
                <a:solidFill>
                  <a:srgbClr val="003399"/>
                </a:solidFill>
              </a:defRPr>
            </a:lvl1pPr>
          </a:lstStyle>
          <a:p>
            <a:r>
              <a:rPr lang="en-US"/>
              <a:t>Click to edit Master subtitle style</a:t>
            </a:r>
            <a:endParaRPr lang="en-US" dirty="0"/>
          </a:p>
        </p:txBody>
      </p:sp>
      <p:sp>
        <p:nvSpPr>
          <p:cNvPr id="5" name="Rectangle 13"/>
          <p:cNvSpPr>
            <a:spLocks noGrp="1" noChangeArrowheads="1"/>
          </p:cNvSpPr>
          <p:nvPr>
            <p:ph type="sldNum" sz="quarter" idx="10"/>
          </p:nvPr>
        </p:nvSpPr>
        <p:spPr>
          <a:xfrm>
            <a:off x="7092950" y="6516688"/>
            <a:ext cx="1582738" cy="320675"/>
          </a:xfrm>
        </p:spPr>
        <p:txBody>
          <a:bodyPr/>
          <a:lstStyle>
            <a:lvl1pPr>
              <a:defRPr>
                <a:solidFill>
                  <a:srgbClr val="003399"/>
                </a:solidFill>
              </a:defRPr>
            </a:lvl1pPr>
          </a:lstStyle>
          <a:p>
            <a:pPr>
              <a:defRPr/>
            </a:pPr>
            <a:fld id="{1E4312B2-5599-4BAB-9629-F8FF3E2D26F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8356F685-8D31-4F3D-8A52-5F9F92A1AC1B}" type="slidenum">
              <a:rPr lang="en-US"/>
              <a:pPr>
                <a:defRPr/>
              </a:pPr>
              <a:t>‹#›</a:t>
            </a:fld>
            <a:r>
              <a:rPr lang="en-US"/>
              <a:t>, date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cstate="print"/>
          <a:srcRect/>
          <a:stretch>
            <a:fillRect/>
          </a:stretch>
        </p:blipFill>
        <p:spPr bwMode="auto">
          <a:xfrm>
            <a:off x="0" y="-9525"/>
            <a:ext cx="9144000" cy="6877050"/>
          </a:xfrm>
          <a:prstGeom prst="rect">
            <a:avLst/>
          </a:prstGeom>
          <a:noFill/>
          <a:ln w="9525">
            <a:noFill/>
            <a:miter lim="800000"/>
            <a:headEnd/>
            <a:tailEnd/>
          </a:ln>
        </p:spPr>
      </p:pic>
      <p:sp>
        <p:nvSpPr>
          <p:cNvPr id="106505" name="Rectangle 9"/>
          <p:cNvSpPr>
            <a:spLocks noGrp="1" noChangeArrowheads="1"/>
          </p:cNvSpPr>
          <p:nvPr>
            <p:ph type="ctrTitle"/>
          </p:nvPr>
        </p:nvSpPr>
        <p:spPr>
          <a:xfrm>
            <a:off x="2513013" y="1919288"/>
            <a:ext cx="6630987" cy="1470025"/>
          </a:xfrm>
        </p:spPr>
        <p:txBody>
          <a:bodyPr lIns="457200" rIns="457200" anchor="ctr"/>
          <a:lstStyle>
            <a:lvl1pPr>
              <a:defRPr sz="4500"/>
            </a:lvl1pPr>
          </a:lstStyle>
          <a:p>
            <a:r>
              <a:rPr lang="en-US" dirty="0"/>
              <a:t>Click to edit Master</a:t>
            </a:r>
            <a:br>
              <a:rPr lang="en-US" dirty="0"/>
            </a:br>
            <a:r>
              <a:rPr lang="en-US" dirty="0"/>
              <a:t>title style</a:t>
            </a:r>
          </a:p>
        </p:txBody>
      </p:sp>
      <p:sp>
        <p:nvSpPr>
          <p:cNvPr id="106506" name="Rectangle 10"/>
          <p:cNvSpPr>
            <a:spLocks noGrp="1" noChangeArrowheads="1"/>
          </p:cNvSpPr>
          <p:nvPr>
            <p:ph type="subTitle" idx="1"/>
          </p:nvPr>
        </p:nvSpPr>
        <p:spPr>
          <a:xfrm>
            <a:off x="2513013" y="3886200"/>
            <a:ext cx="6627812" cy="1752600"/>
          </a:xfrm>
        </p:spPr>
        <p:txBody>
          <a:bodyPr lIns="457200" rIns="457200"/>
          <a:lstStyle>
            <a:lvl1pPr marL="0" indent="0">
              <a:buFontTx/>
              <a:buNone/>
              <a:defRPr/>
            </a:lvl1pPr>
          </a:lstStyle>
          <a:p>
            <a:r>
              <a:rPr lang="en-US" dirty="0"/>
              <a:t>Click to edit Master subtitle style</a:t>
            </a:r>
          </a:p>
        </p:txBody>
      </p:sp>
      <p:sp>
        <p:nvSpPr>
          <p:cNvPr id="5" name="Rectangle 12"/>
          <p:cNvSpPr>
            <a:spLocks noGrp="1" noChangeArrowheads="1"/>
          </p:cNvSpPr>
          <p:nvPr>
            <p:ph type="sldNum" sz="quarter" idx="10"/>
          </p:nvPr>
        </p:nvSpPr>
        <p:spPr>
          <a:xfrm>
            <a:off x="7092950" y="6516688"/>
            <a:ext cx="1582738" cy="320675"/>
          </a:xfrm>
        </p:spPr>
        <p:txBody>
          <a:bodyPr/>
          <a:lstStyle>
            <a:lvl1pPr>
              <a:defRPr/>
            </a:lvl1pPr>
          </a:lstStyle>
          <a:p>
            <a:pPr>
              <a:defRPr/>
            </a:pPr>
            <a:fld id="{5F6694AA-2A09-4281-A0AC-055865A5D50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4114CD66-9604-4305-B5A8-78B29733E3FB}" type="slidenum">
              <a:rPr lang="en-US"/>
              <a:pPr>
                <a:defRPr/>
              </a:pPr>
              <a:t>‹#›</a:t>
            </a:fld>
            <a:r>
              <a:rPr lang="en-US"/>
              <a:t>, date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56642101-ADE3-4411-8509-CE09211AA481}" type="slidenum">
              <a:rPr lang="en-US"/>
              <a:pPr>
                <a:defRPr/>
              </a:pPr>
              <a:t>‹#›</a:t>
            </a:fld>
            <a:r>
              <a:rPr lang="en-US"/>
              <a:t>, date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ftr" sz="quarter" idx="10"/>
          </p:nvPr>
        </p:nvSpPr>
        <p:spPr>
          <a:ln/>
        </p:spPr>
        <p:txBody>
          <a:bodyPr/>
          <a:lstStyle>
            <a:lvl1pPr>
              <a:defRPr/>
            </a:lvl1pPr>
          </a:lstStyle>
          <a:p>
            <a:pPr>
              <a:defRPr/>
            </a:pPr>
            <a:endParaRPr lang="en-US"/>
          </a:p>
        </p:txBody>
      </p:sp>
      <p:sp>
        <p:nvSpPr>
          <p:cNvPr id="8" name="Rectangle 10"/>
          <p:cNvSpPr>
            <a:spLocks noGrp="1" noChangeArrowheads="1"/>
          </p:cNvSpPr>
          <p:nvPr>
            <p:ph type="sldNum" sz="quarter" idx="11"/>
          </p:nvPr>
        </p:nvSpPr>
        <p:spPr>
          <a:ln/>
        </p:spPr>
        <p:txBody>
          <a:bodyPr/>
          <a:lstStyle>
            <a:lvl1pPr>
              <a:defRPr/>
            </a:lvl1pPr>
          </a:lstStyle>
          <a:p>
            <a:pPr>
              <a:defRPr/>
            </a:pPr>
            <a:fld id="{30857529-EAD9-48B3-91A9-187C3E17D5BF}" type="slidenum">
              <a:rPr lang="en-US"/>
              <a:pPr>
                <a:defRPr/>
              </a:pPr>
              <a:t>‹#›</a:t>
            </a:fld>
            <a:r>
              <a:rPr lang="en-US"/>
              <a:t>, date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ftr" sz="quarter" idx="10"/>
          </p:nvPr>
        </p:nvSpPr>
        <p:spPr>
          <a:ln/>
        </p:spPr>
        <p:txBody>
          <a:bodyPr/>
          <a:lstStyle>
            <a:lvl1pPr>
              <a:defRPr/>
            </a:lvl1pPr>
          </a:lstStyle>
          <a:p>
            <a:pPr>
              <a:defRPr/>
            </a:pPr>
            <a:endParaRPr lang="en-US"/>
          </a:p>
        </p:txBody>
      </p:sp>
      <p:sp>
        <p:nvSpPr>
          <p:cNvPr id="4" name="Rectangle 10"/>
          <p:cNvSpPr>
            <a:spLocks noGrp="1" noChangeArrowheads="1"/>
          </p:cNvSpPr>
          <p:nvPr>
            <p:ph type="sldNum" sz="quarter" idx="11"/>
          </p:nvPr>
        </p:nvSpPr>
        <p:spPr>
          <a:ln/>
        </p:spPr>
        <p:txBody>
          <a:bodyPr/>
          <a:lstStyle>
            <a:lvl1pPr>
              <a:defRPr/>
            </a:lvl1pPr>
          </a:lstStyle>
          <a:p>
            <a:pPr>
              <a:defRPr/>
            </a:pPr>
            <a:fld id="{87B575DE-90EA-43E8-99E7-C79D7B8D1FF9}" type="slidenum">
              <a:rPr lang="en-US"/>
              <a:pPr>
                <a:defRPr/>
              </a:pPr>
              <a:t>‹#›</a:t>
            </a:fld>
            <a:r>
              <a:rPr lang="en-US"/>
              <a:t>, date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a:p>
        </p:txBody>
      </p:sp>
      <p:sp>
        <p:nvSpPr>
          <p:cNvPr id="3" name="Rectangle 10"/>
          <p:cNvSpPr>
            <a:spLocks noGrp="1" noChangeArrowheads="1"/>
          </p:cNvSpPr>
          <p:nvPr>
            <p:ph type="sldNum" sz="quarter" idx="11"/>
          </p:nvPr>
        </p:nvSpPr>
        <p:spPr>
          <a:ln/>
        </p:spPr>
        <p:txBody>
          <a:bodyPr/>
          <a:lstStyle>
            <a:lvl1pPr>
              <a:defRPr/>
            </a:lvl1pPr>
          </a:lstStyle>
          <a:p>
            <a:pPr>
              <a:defRPr/>
            </a:pPr>
            <a:fld id="{F2B785DD-37C5-4445-A386-69E4688B873F}" type="slidenum">
              <a:rPr lang="en-US"/>
              <a:pPr>
                <a:defRPr/>
              </a:pPr>
              <a:t>‹#›</a:t>
            </a:fld>
            <a:r>
              <a:rPr lang="en-US"/>
              <a:t>, date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EA2A11DA-FCFA-40A2-8A7C-551411CC873A}" type="slidenum">
              <a:rPr lang="en-US"/>
              <a:pPr>
                <a:defRPr/>
              </a:pPr>
              <a:t>‹#›</a:t>
            </a:fld>
            <a:r>
              <a:rPr lang="en-US"/>
              <a:t>, date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2AA39C79-261A-4A22-ACC0-31F52339D5E6}" type="slidenum">
              <a:rPr lang="en-US"/>
              <a:pPr>
                <a:defRPr/>
              </a:pPr>
              <a:t>‹#›</a:t>
            </a:fld>
            <a:r>
              <a:rPr lang="en-US"/>
              <a:t>, date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32F412E-6CE6-4894-9AD8-4FECDCDD323A}" type="slidenum">
              <a:rPr lang="en-US"/>
              <a:pPr>
                <a:defRPr/>
              </a:pPr>
              <a:t>‹#›</a:t>
            </a:fld>
            <a:r>
              <a:rPr lang="en-US"/>
              <a:t>, date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8F2CA046-3722-4950-924C-5359C54C5ADE}" type="slidenum">
              <a:rPr lang="en-US"/>
              <a:pPr>
                <a:defRPr/>
              </a:pPr>
              <a:t>‹#›</a:t>
            </a:fld>
            <a:r>
              <a:rPr lang="en-US"/>
              <a:t>, date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165EA59-A23C-4E7E-9995-208EA4FE05B4}" type="slidenum">
              <a:rPr lang="en-US"/>
              <a:pPr>
                <a:defRPr/>
              </a:pPr>
              <a:t>‹#›</a:t>
            </a:fld>
            <a:r>
              <a:rPr lang="en-US"/>
              <a:t>, date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99592" y="152400"/>
            <a:ext cx="7787208" cy="990600"/>
          </a:xfrm>
        </p:spPr>
        <p:txBody>
          <a:bodyPr/>
          <a:lstStyle/>
          <a:p>
            <a:r>
              <a:rPr lang="fr-FR"/>
              <a:t>Cliquez pour modifier le style du titre</a:t>
            </a:r>
            <a:endParaRPr lang="en-US" dirty="0"/>
          </a:p>
        </p:txBody>
      </p:sp>
      <p:sp>
        <p:nvSpPr>
          <p:cNvPr id="8" name="Espace réservé du contenu 7"/>
          <p:cNvSpPr>
            <a:spLocks noGrp="1"/>
          </p:cNvSpPr>
          <p:nvPr>
            <p:ph sz="quarter" idx="1"/>
          </p:nvPr>
        </p:nvSpPr>
        <p:spPr>
          <a:xfrm>
            <a:off x="899592" y="1219200"/>
            <a:ext cx="7787208" cy="49377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Espace réservé de la date 3"/>
          <p:cNvSpPr>
            <a:spLocks noGrp="1"/>
          </p:cNvSpPr>
          <p:nvPr>
            <p:ph type="dt" sz="half" idx="10"/>
          </p:nvPr>
        </p:nvSpPr>
        <p:spPr>
          <a:xfrm>
            <a:off x="6286501" y="6356352"/>
            <a:ext cx="2403475" cy="365125"/>
          </a:xfrm>
          <a:prstGeom prst="rect">
            <a:avLst/>
          </a:prstGeom>
        </p:spPr>
        <p:txBody>
          <a:bodyPr/>
          <a:lstStyle>
            <a:lvl1pPr algn="r">
              <a:defRPr sz="900" smtClean="0"/>
            </a:lvl1pPr>
          </a:lstStyle>
          <a:p>
            <a:pPr>
              <a:defRPr/>
            </a:pPr>
            <a:fld id="{807C0BF2-1205-4668-B246-B8DA22918887}" type="datetime1">
              <a:rPr lang="en-US" smtClean="0">
                <a:solidFill>
                  <a:srgbClr val="464653"/>
                </a:solidFill>
              </a:rPr>
              <a:t>12/13/2022</a:t>
            </a:fld>
            <a:endParaRPr lang="fr-FR">
              <a:solidFill>
                <a:srgbClr val="464653"/>
              </a:solidFill>
            </a:endParaRPr>
          </a:p>
        </p:txBody>
      </p:sp>
      <p:sp>
        <p:nvSpPr>
          <p:cNvPr id="5" name="Espace réservé du pied de page 4"/>
          <p:cNvSpPr>
            <a:spLocks noGrp="1"/>
          </p:cNvSpPr>
          <p:nvPr>
            <p:ph type="ftr" sz="quarter" idx="11"/>
          </p:nvPr>
        </p:nvSpPr>
        <p:spPr>
          <a:xfrm>
            <a:off x="1619672" y="6356352"/>
            <a:ext cx="6048672" cy="365125"/>
          </a:xfrm>
          <a:prstGeom prst="rect">
            <a:avLst/>
          </a:prstGeom>
        </p:spPr>
        <p:txBody>
          <a:bodyPr/>
          <a:lstStyle>
            <a:lvl1pPr algn="ctr">
              <a:defRPr sz="900"/>
            </a:lvl1pPr>
          </a:lstStyle>
          <a:p>
            <a:pPr>
              <a:defRPr/>
            </a:pPr>
            <a:endParaRPr lang="fr-FR" dirty="0">
              <a:solidFill>
                <a:srgbClr val="464653"/>
              </a:solidFill>
            </a:endParaRPr>
          </a:p>
        </p:txBody>
      </p:sp>
      <p:sp>
        <p:nvSpPr>
          <p:cNvPr id="6" name="Espace réservé du numéro de diapositive 5"/>
          <p:cNvSpPr>
            <a:spLocks noGrp="1"/>
          </p:cNvSpPr>
          <p:nvPr>
            <p:ph type="sldNum" sz="quarter" idx="12"/>
          </p:nvPr>
        </p:nvSpPr>
        <p:spPr>
          <a:xfrm>
            <a:off x="899593" y="6381330"/>
            <a:ext cx="1694382" cy="340147"/>
          </a:xfrm>
        </p:spPr>
        <p:txBody>
          <a:bodyPr/>
          <a:lstStyle>
            <a:lvl1pPr>
              <a:defRPr smtClean="0"/>
            </a:lvl1pPr>
          </a:lstStyle>
          <a:p>
            <a:pPr>
              <a:defRPr/>
            </a:pPr>
            <a:fld id="{BE5FA575-5F86-4498-A185-CC1474E42237}" type="slidenum">
              <a:rPr lang="fr-FR">
                <a:solidFill>
                  <a:srgbClr val="464653"/>
                </a:solidFill>
              </a:rPr>
              <a:pPr>
                <a:defRPr/>
              </a:pPr>
              <a:t>‹#›</a:t>
            </a:fld>
            <a:endParaRPr lang="fr-FR" dirty="0">
              <a:solidFill>
                <a:srgbClr val="464653"/>
              </a:solidFill>
            </a:endParaRPr>
          </a:p>
        </p:txBody>
      </p:sp>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0042"/>
          <a:stretch/>
        </p:blipFill>
        <p:spPr bwMode="auto">
          <a:xfrm>
            <a:off x="4763" y="0"/>
            <a:ext cx="883578" cy="6851650"/>
          </a:xfrm>
          <a:prstGeom prst="rect">
            <a:avLst/>
          </a:prstGeom>
          <a:solidFill>
            <a:schemeClr val="bg1"/>
          </a:solidFill>
          <a:ln>
            <a:noFill/>
          </a:ln>
          <a:effectLst/>
        </p:spPr>
      </p:pic>
    </p:spTree>
    <p:extLst>
      <p:ext uri="{BB962C8B-B14F-4D97-AF65-F5344CB8AC3E}">
        <p14:creationId xmlns:p14="http://schemas.microsoft.com/office/powerpoint/2010/main" val="951254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112711BC-CB1F-4E99-8CB3-0C61FE49B3B7}" type="slidenum">
              <a:rPr lang="en-US"/>
              <a:pPr>
                <a:defRPr/>
              </a:pPr>
              <a:t>‹#›</a:t>
            </a:fld>
            <a:r>
              <a:rPr lang="en-US"/>
              <a:t>, date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6"/>
          <p:cNvSpPr>
            <a:spLocks noGrp="1" noChangeArrowheads="1"/>
          </p:cNvSpPr>
          <p:nvPr>
            <p:ph type="ftr" sz="quarter" idx="10"/>
          </p:nvPr>
        </p:nvSpPr>
        <p:spPr>
          <a:ln/>
        </p:spPr>
        <p:txBody>
          <a:bodyPr/>
          <a:lstStyle>
            <a:lvl1pPr>
              <a:defRPr/>
            </a:lvl1pPr>
          </a:lstStyle>
          <a:p>
            <a:pPr>
              <a:defRPr/>
            </a:pPr>
            <a:endParaRPr lang="en-US"/>
          </a:p>
        </p:txBody>
      </p:sp>
      <p:sp>
        <p:nvSpPr>
          <p:cNvPr id="8" name="Rectangle 17"/>
          <p:cNvSpPr>
            <a:spLocks noGrp="1" noChangeArrowheads="1"/>
          </p:cNvSpPr>
          <p:nvPr>
            <p:ph type="sldNum" sz="quarter" idx="11"/>
          </p:nvPr>
        </p:nvSpPr>
        <p:spPr>
          <a:ln/>
        </p:spPr>
        <p:txBody>
          <a:bodyPr/>
          <a:lstStyle>
            <a:lvl1pPr>
              <a:defRPr/>
            </a:lvl1pPr>
          </a:lstStyle>
          <a:p>
            <a:pPr>
              <a:defRPr/>
            </a:pPr>
            <a:fld id="{C85BF2D6-F2CE-4825-AA43-5FCA2B174C18}" type="slidenum">
              <a:rPr lang="en-US"/>
              <a:pPr>
                <a:defRPr/>
              </a:pPr>
              <a:t>‹#›</a:t>
            </a:fld>
            <a:r>
              <a:rPr lang="en-US"/>
              <a:t>, date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6"/>
          <p:cNvSpPr>
            <a:spLocks noGrp="1" noChangeArrowheads="1"/>
          </p:cNvSpPr>
          <p:nvPr>
            <p:ph type="ftr" sz="quarter" idx="10"/>
          </p:nvPr>
        </p:nvSpPr>
        <p:spPr>
          <a:ln/>
        </p:spPr>
        <p:txBody>
          <a:bodyPr/>
          <a:lstStyle>
            <a:lvl1pPr>
              <a:defRPr/>
            </a:lvl1pPr>
          </a:lstStyle>
          <a:p>
            <a:pPr>
              <a:defRPr/>
            </a:pPr>
            <a:endParaRPr lang="en-US"/>
          </a:p>
        </p:txBody>
      </p:sp>
      <p:sp>
        <p:nvSpPr>
          <p:cNvPr id="4" name="Rectangle 17"/>
          <p:cNvSpPr>
            <a:spLocks noGrp="1" noChangeArrowheads="1"/>
          </p:cNvSpPr>
          <p:nvPr>
            <p:ph type="sldNum" sz="quarter" idx="11"/>
          </p:nvPr>
        </p:nvSpPr>
        <p:spPr>
          <a:ln/>
        </p:spPr>
        <p:txBody>
          <a:bodyPr/>
          <a:lstStyle>
            <a:lvl1pPr>
              <a:defRPr/>
            </a:lvl1pPr>
          </a:lstStyle>
          <a:p>
            <a:pPr>
              <a:defRPr/>
            </a:pPr>
            <a:fld id="{4193024A-A1CF-4A6E-8F6A-5095CE996DF9}" type="slidenum">
              <a:rPr lang="en-US"/>
              <a:pPr>
                <a:defRPr/>
              </a:pPr>
              <a:t>‹#›</a:t>
            </a:fld>
            <a:r>
              <a:rPr lang="en-US"/>
              <a:t>, date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endParaRPr lang="en-US"/>
          </a:p>
        </p:txBody>
      </p:sp>
      <p:sp>
        <p:nvSpPr>
          <p:cNvPr id="3" name="Rectangle 17"/>
          <p:cNvSpPr>
            <a:spLocks noGrp="1" noChangeArrowheads="1"/>
          </p:cNvSpPr>
          <p:nvPr>
            <p:ph type="sldNum" sz="quarter" idx="11"/>
          </p:nvPr>
        </p:nvSpPr>
        <p:spPr>
          <a:ln/>
        </p:spPr>
        <p:txBody>
          <a:bodyPr/>
          <a:lstStyle>
            <a:lvl1pPr>
              <a:defRPr/>
            </a:lvl1pPr>
          </a:lstStyle>
          <a:p>
            <a:pPr>
              <a:defRPr/>
            </a:pPr>
            <a:fld id="{AF2A010B-BAF6-40A5-B717-FF159C823536}" type="slidenum">
              <a:rPr lang="en-US"/>
              <a:pPr>
                <a:defRPr/>
              </a:pPr>
              <a:t>‹#›</a:t>
            </a:fld>
            <a:r>
              <a:rPr lang="en-US"/>
              <a:t>, date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0B9224A6-702E-4A01-99F0-96056F73EC9A}" type="slidenum">
              <a:rPr lang="en-US"/>
              <a:pPr>
                <a:defRPr/>
              </a:pPr>
              <a:t>‹#›</a:t>
            </a:fld>
            <a:r>
              <a:rPr lang="en-US"/>
              <a:t>, date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C3884531-87E1-44F5-B3D0-04F68C17036F}" type="slidenum">
              <a:rPr lang="en-US"/>
              <a:pPr>
                <a:defRPr/>
              </a:pPr>
              <a:t>‹#›</a:t>
            </a:fld>
            <a:r>
              <a:rPr lang="en-US"/>
              <a:t>, date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EDEA0DC2-634B-4A4B-A9CE-6B1EFB94E78A}" type="slidenum">
              <a:rPr lang="en-US"/>
              <a:pPr>
                <a:defRPr/>
              </a:pPr>
              <a:t>‹#›</a:t>
            </a:fld>
            <a:r>
              <a:rPr lang="en-US"/>
              <a:t>, date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13314" name="Picture 11" descr="entry-slide-content-dark"/>
          <p:cNvPicPr>
            <a:picLocks noChangeAspect="1" noChangeArrowheads="1"/>
          </p:cNvPicPr>
          <p:nvPr/>
        </p:nvPicPr>
        <p:blipFill>
          <a:blip r:embed="rId12" cstate="print"/>
          <a:srcRect/>
          <a:stretch>
            <a:fillRect/>
          </a:stretch>
        </p:blipFill>
        <p:spPr bwMode="auto">
          <a:xfrm>
            <a:off x="0" y="-9525"/>
            <a:ext cx="9144000" cy="6877050"/>
          </a:xfrm>
          <a:prstGeom prst="rect">
            <a:avLst/>
          </a:prstGeom>
          <a:noFill/>
          <a:ln w="9525">
            <a:noFill/>
            <a:miter lim="800000"/>
            <a:headEnd/>
            <a:tailEnd/>
          </a:ln>
        </p:spPr>
      </p:pic>
      <p:sp>
        <p:nvSpPr>
          <p:cNvPr id="13315" name="Rectangle 14"/>
          <p:cNvSpPr>
            <a:spLocks noGrp="1" noChangeArrowheads="1"/>
          </p:cNvSpPr>
          <p:nvPr>
            <p:ph type="title"/>
          </p:nvPr>
        </p:nvSpPr>
        <p:spPr bwMode="auto">
          <a:xfrm>
            <a:off x="684213" y="455613"/>
            <a:ext cx="7997825"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13316" name="Rectangle 15"/>
          <p:cNvSpPr>
            <a:spLocks noGrp="1" noChangeArrowheads="1"/>
          </p:cNvSpPr>
          <p:nvPr>
            <p:ph type="body" idx="1"/>
          </p:nvPr>
        </p:nvSpPr>
        <p:spPr bwMode="auto">
          <a:xfrm>
            <a:off x="684213" y="1600200"/>
            <a:ext cx="799782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184" name="Rectangle 16"/>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pPr>
              <a:defRPr/>
            </a:pPr>
            <a:endParaRPr lang="en-US" dirty="0"/>
          </a:p>
        </p:txBody>
      </p:sp>
      <p:sp>
        <p:nvSpPr>
          <p:cNvPr id="7185" name="Rectangle 17"/>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pPr>
              <a:defRPr/>
            </a:pPr>
            <a:fld id="{71584800-6692-4F7A-844A-C16EE7CAB8D0}" type="slidenum">
              <a:rPr lang="en-US" smtClean="0"/>
              <a:pPr>
                <a:defRPr/>
              </a:pPr>
              <a:t>‹#›</a:t>
            </a:fld>
            <a:r>
              <a:rPr lang="en-US" dirty="0"/>
              <a:t>, date</a:t>
            </a:r>
          </a:p>
        </p:txBody>
      </p:sp>
    </p:spTree>
  </p:cSld>
  <p:clrMap bg1="lt1" tx1="dk1" bg2="lt2" tx2="dk2" accent1="accent1" accent2="accent2" accent3="accent3" accent4="accent4" accent5="accent5" accent6="accent6" hlink="hlink" folHlink="folHlink"/>
  <p:sldLayoutIdLst>
    <p:sldLayoutId id="2147483727" r:id="rId1"/>
    <p:sldLayoutId id="2147483694" r:id="rId2"/>
    <p:sldLayoutId id="2147483692" r:id="rId3"/>
    <p:sldLayoutId id="2147483691" r:id="rId4"/>
    <p:sldLayoutId id="2147483690" r:id="rId5"/>
    <p:sldLayoutId id="2147483689" r:id="rId6"/>
    <p:sldLayoutId id="2147483688" r:id="rId7"/>
    <p:sldLayoutId id="2147483687" r:id="rId8"/>
    <p:sldLayoutId id="2147483686" r:id="rId9"/>
    <p:sldLayoutId id="2147483685" r:id="rId10"/>
  </p:sldLayoutIdLst>
  <p:txStyles>
    <p:titleStyle>
      <a:lvl1pPr algn="l" rtl="0" eaLnBrk="1" fontAlgn="base" hangingPunct="1">
        <a:spcBef>
          <a:spcPct val="0"/>
        </a:spcBef>
        <a:spcAft>
          <a:spcPct val="0"/>
        </a:spcAft>
        <a:defRPr sz="40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4000">
          <a:solidFill>
            <a:schemeClr val="bg1"/>
          </a:solidFill>
          <a:latin typeface="Arial Narrow" pitchFamily="34" charset="0"/>
        </a:defRPr>
      </a:lvl2pPr>
      <a:lvl3pPr algn="l" rtl="0" eaLnBrk="1" fontAlgn="base" hangingPunct="1">
        <a:spcBef>
          <a:spcPct val="0"/>
        </a:spcBef>
        <a:spcAft>
          <a:spcPct val="0"/>
        </a:spcAft>
        <a:defRPr sz="4000">
          <a:solidFill>
            <a:schemeClr val="bg1"/>
          </a:solidFill>
          <a:latin typeface="Arial Narrow" pitchFamily="34" charset="0"/>
        </a:defRPr>
      </a:lvl3pPr>
      <a:lvl4pPr algn="l" rtl="0" eaLnBrk="1" fontAlgn="base" hangingPunct="1">
        <a:spcBef>
          <a:spcPct val="0"/>
        </a:spcBef>
        <a:spcAft>
          <a:spcPct val="0"/>
        </a:spcAft>
        <a:defRPr sz="4000">
          <a:solidFill>
            <a:schemeClr val="bg1"/>
          </a:solidFill>
          <a:latin typeface="Arial Narrow" pitchFamily="34" charset="0"/>
        </a:defRPr>
      </a:lvl4pPr>
      <a:lvl5pPr algn="l" rtl="0" eaLnBrk="1" fontAlgn="base" hangingPunct="1">
        <a:spcBef>
          <a:spcPct val="0"/>
        </a:spcBef>
        <a:spcAft>
          <a:spcPct val="0"/>
        </a:spcAft>
        <a:defRPr sz="4000">
          <a:solidFill>
            <a:schemeClr val="bg1"/>
          </a:solidFill>
          <a:latin typeface="Arial Narrow" pitchFamily="34" charset="0"/>
        </a:defRPr>
      </a:lvl5pPr>
      <a:lvl6pPr marL="457200" algn="l" rtl="0" eaLnBrk="1" fontAlgn="base" hangingPunct="1">
        <a:spcBef>
          <a:spcPct val="0"/>
        </a:spcBef>
        <a:spcAft>
          <a:spcPct val="0"/>
        </a:spcAft>
        <a:defRPr sz="4000">
          <a:solidFill>
            <a:schemeClr val="bg1"/>
          </a:solidFill>
          <a:latin typeface="Arial Narrow" pitchFamily="34" charset="0"/>
        </a:defRPr>
      </a:lvl6pPr>
      <a:lvl7pPr marL="914400" algn="l" rtl="0" eaLnBrk="1" fontAlgn="base" hangingPunct="1">
        <a:spcBef>
          <a:spcPct val="0"/>
        </a:spcBef>
        <a:spcAft>
          <a:spcPct val="0"/>
        </a:spcAft>
        <a:defRPr sz="4000">
          <a:solidFill>
            <a:schemeClr val="bg1"/>
          </a:solidFill>
          <a:latin typeface="Arial Narrow" pitchFamily="34" charset="0"/>
        </a:defRPr>
      </a:lvl7pPr>
      <a:lvl8pPr marL="1371600" algn="l" rtl="0" eaLnBrk="1" fontAlgn="base" hangingPunct="1">
        <a:spcBef>
          <a:spcPct val="0"/>
        </a:spcBef>
        <a:spcAft>
          <a:spcPct val="0"/>
        </a:spcAft>
        <a:defRPr sz="4000">
          <a:solidFill>
            <a:schemeClr val="bg1"/>
          </a:solidFill>
          <a:latin typeface="Arial Narrow" pitchFamily="34" charset="0"/>
        </a:defRPr>
      </a:lvl8pPr>
      <a:lvl9pPr marL="1828800" algn="l" rtl="0" eaLnBrk="1" fontAlgn="base" hangingPunct="1">
        <a:spcBef>
          <a:spcPct val="0"/>
        </a:spcBef>
        <a:spcAft>
          <a:spcPct val="0"/>
        </a:spcAft>
        <a:defRPr sz="4000">
          <a:solidFill>
            <a:schemeClr val="bg1"/>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800">
          <a:solidFill>
            <a:schemeClr val="bg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bg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bg1"/>
          </a:solidFill>
          <a:latin typeface="Arial" charset="0"/>
        </a:defRPr>
      </a:lvl6pPr>
      <a:lvl7pPr marL="2971800" indent="-228600" algn="l" rtl="0" eaLnBrk="1" fontAlgn="base" hangingPunct="1">
        <a:spcBef>
          <a:spcPct val="20000"/>
        </a:spcBef>
        <a:spcAft>
          <a:spcPct val="0"/>
        </a:spcAft>
        <a:buChar char="»"/>
        <a:defRPr sz="2000">
          <a:solidFill>
            <a:schemeClr val="bg1"/>
          </a:solidFill>
          <a:latin typeface="Arial" charset="0"/>
        </a:defRPr>
      </a:lvl7pPr>
      <a:lvl8pPr marL="3429000" indent="-228600" algn="l" rtl="0" eaLnBrk="1" fontAlgn="base" hangingPunct="1">
        <a:spcBef>
          <a:spcPct val="20000"/>
        </a:spcBef>
        <a:spcAft>
          <a:spcPct val="0"/>
        </a:spcAft>
        <a:buChar char="»"/>
        <a:defRPr sz="2000">
          <a:solidFill>
            <a:schemeClr val="bg1"/>
          </a:solidFill>
          <a:latin typeface="Arial" charset="0"/>
        </a:defRPr>
      </a:lvl8pPr>
      <a:lvl9pPr marL="3886200" indent="-228600" algn="l" rtl="0" eaLnBrk="1" fontAlgn="base" hangingPunct="1">
        <a:spcBef>
          <a:spcPct val="20000"/>
        </a:spcBef>
        <a:spcAft>
          <a:spcPct val="0"/>
        </a:spcAft>
        <a:buChar char="»"/>
        <a:defRPr sz="2000">
          <a:solidFill>
            <a:schemeClr val="bg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37890" name="Picture 8" descr="entry-slide-content-light"/>
          <p:cNvPicPr>
            <a:picLocks noChangeAspect="1" noChangeArrowheads="1"/>
          </p:cNvPicPr>
          <p:nvPr/>
        </p:nvPicPr>
        <p:blipFill>
          <a:blip r:embed="rId13" cstate="print"/>
          <a:srcRect/>
          <a:stretch>
            <a:fillRect/>
          </a:stretch>
        </p:blipFill>
        <p:spPr bwMode="auto">
          <a:xfrm>
            <a:off x="0" y="0"/>
            <a:ext cx="9144000" cy="6877050"/>
          </a:xfrm>
          <a:prstGeom prst="rect">
            <a:avLst/>
          </a:prstGeom>
          <a:noFill/>
          <a:ln w="9525">
            <a:noFill/>
            <a:miter lim="800000"/>
            <a:headEnd/>
            <a:tailEnd/>
          </a:ln>
        </p:spPr>
      </p:pic>
      <p:sp>
        <p:nvSpPr>
          <p:cNvPr id="105481" name="Rectangle 9"/>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endParaRPr lang="en-US" dirty="0"/>
          </a:p>
        </p:txBody>
      </p:sp>
      <p:sp>
        <p:nvSpPr>
          <p:cNvPr id="105482" name="Rectangle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fld id="{0CCA0B88-0A52-4D2E-93D1-C5B7E15B7FE4}" type="slidenum">
              <a:rPr lang="en-US" smtClean="0"/>
              <a:pPr>
                <a:defRPr/>
              </a:pPr>
              <a:t>‹#›</a:t>
            </a:fld>
            <a:r>
              <a:rPr lang="en-US" dirty="0"/>
              <a:t>, date</a:t>
            </a:r>
          </a:p>
        </p:txBody>
      </p:sp>
      <p:sp>
        <p:nvSpPr>
          <p:cNvPr id="37893" name="Rectangle 11"/>
          <p:cNvSpPr>
            <a:spLocks noGrp="1" noChangeArrowheads="1"/>
          </p:cNvSpPr>
          <p:nvPr>
            <p:ph type="title"/>
          </p:nvPr>
        </p:nvSpPr>
        <p:spPr bwMode="auto">
          <a:xfrm>
            <a:off x="684213" y="455613"/>
            <a:ext cx="7997825"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37894" name="Rectangle 12"/>
          <p:cNvSpPr>
            <a:spLocks noGrp="1" noChangeArrowheads="1"/>
          </p:cNvSpPr>
          <p:nvPr>
            <p:ph type="body" idx="1"/>
          </p:nvPr>
        </p:nvSpPr>
        <p:spPr bwMode="auto">
          <a:xfrm>
            <a:off x="684213" y="1600200"/>
            <a:ext cx="799782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729" r:id="rId1"/>
    <p:sldLayoutId id="2147483714" r:id="rId2"/>
    <p:sldLayoutId id="2147483712" r:id="rId3"/>
    <p:sldLayoutId id="2147483711" r:id="rId4"/>
    <p:sldLayoutId id="2147483710" r:id="rId5"/>
    <p:sldLayoutId id="2147483709" r:id="rId6"/>
    <p:sldLayoutId id="2147483708" r:id="rId7"/>
    <p:sldLayoutId id="2147483707" r:id="rId8"/>
    <p:sldLayoutId id="2147483706" r:id="rId9"/>
    <p:sldLayoutId id="2147483705" r:id="rId10"/>
    <p:sldLayoutId id="2147483730" r:id="rId11"/>
  </p:sldLayoutIdLst>
  <p:txStyles>
    <p:titleStyle>
      <a:lvl1pPr algn="l" rtl="0" eaLnBrk="0" fontAlgn="base" hangingPunct="0">
        <a:spcBef>
          <a:spcPct val="0"/>
        </a:spcBef>
        <a:spcAft>
          <a:spcPct val="0"/>
        </a:spcAft>
        <a:defRPr sz="4000">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rgbClr val="003399"/>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3200">
          <a:solidFill>
            <a:srgbClr val="003399"/>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5pPr>
      <a:lvl6pPr marL="2514600" indent="-228600" algn="l" rtl="0" fontAlgn="base">
        <a:spcBef>
          <a:spcPct val="20000"/>
        </a:spcBef>
        <a:spcAft>
          <a:spcPct val="0"/>
        </a:spcAft>
        <a:buChar char="»"/>
        <a:defRPr sz="3200">
          <a:solidFill>
            <a:srgbClr val="003399"/>
          </a:solidFill>
          <a:latin typeface="+mn-lt"/>
        </a:defRPr>
      </a:lvl6pPr>
      <a:lvl7pPr marL="2971800" indent="-228600" algn="l" rtl="0" fontAlgn="base">
        <a:spcBef>
          <a:spcPct val="20000"/>
        </a:spcBef>
        <a:spcAft>
          <a:spcPct val="0"/>
        </a:spcAft>
        <a:buChar char="»"/>
        <a:defRPr sz="3200">
          <a:solidFill>
            <a:srgbClr val="003399"/>
          </a:solidFill>
          <a:latin typeface="+mn-lt"/>
        </a:defRPr>
      </a:lvl7pPr>
      <a:lvl8pPr marL="3429000" indent="-228600" algn="l" rtl="0" fontAlgn="base">
        <a:spcBef>
          <a:spcPct val="20000"/>
        </a:spcBef>
        <a:spcAft>
          <a:spcPct val="0"/>
        </a:spcAft>
        <a:buChar char="»"/>
        <a:defRPr sz="3200">
          <a:solidFill>
            <a:srgbClr val="003399"/>
          </a:solidFill>
          <a:latin typeface="+mn-lt"/>
        </a:defRPr>
      </a:lvl8pPr>
      <a:lvl9pPr marL="3886200" indent="-228600" algn="l" rtl="0" fontAlgn="base">
        <a:spcBef>
          <a:spcPct val="20000"/>
        </a:spcBef>
        <a:spcAft>
          <a:spcPct val="0"/>
        </a:spcAft>
        <a:buChar char="»"/>
        <a:defRPr sz="32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0.wmf"/><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oleObject" Target="../embeddings/oleObject2.bin"/><Relationship Id="rId5" Type="http://schemas.openxmlformats.org/officeDocument/2006/relationships/image" Target="../media/image19.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12.xml"/><Relationship Id="rId5" Type="http://schemas.openxmlformats.org/officeDocument/2006/relationships/image" Target="../media/image27.wmf"/><Relationship Id="rId4" Type="http://schemas.openxmlformats.org/officeDocument/2006/relationships/image" Target="../media/image26.wmf"/></Relationships>
</file>

<file path=ppt/slides/_rels/slide1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9.emf"/></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34.jpg"/><Relationship Id="rId13" Type="http://schemas.openxmlformats.org/officeDocument/2006/relationships/oleObject" Target="../embeddings/oleObject7.bin"/><Relationship Id="rId3" Type="http://schemas.openxmlformats.org/officeDocument/2006/relationships/oleObject" Target="../embeddings/oleObject3.bin"/><Relationship Id="rId7" Type="http://schemas.openxmlformats.org/officeDocument/2006/relationships/image" Target="../media/image33.jpg"/><Relationship Id="rId12" Type="http://schemas.openxmlformats.org/officeDocument/2006/relationships/image" Target="../media/image36.wmf"/><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2.wmf"/><Relationship Id="rId11" Type="http://schemas.openxmlformats.org/officeDocument/2006/relationships/oleObject" Target="../embeddings/oleObject6.bin"/><Relationship Id="rId5" Type="http://schemas.openxmlformats.org/officeDocument/2006/relationships/oleObject" Target="../embeddings/oleObject4.bin"/><Relationship Id="rId10" Type="http://schemas.openxmlformats.org/officeDocument/2006/relationships/image" Target="../media/image35.wmf"/><Relationship Id="rId4" Type="http://schemas.openxmlformats.org/officeDocument/2006/relationships/image" Target="../media/image31.wmf"/><Relationship Id="rId9" Type="http://schemas.openxmlformats.org/officeDocument/2006/relationships/oleObject" Target="../embeddings/oleObject5.bin"/><Relationship Id="rId14" Type="http://schemas.openxmlformats.org/officeDocument/2006/relationships/image" Target="../media/image37.wmf"/></Relationships>
</file>

<file path=ppt/slides/_rels/slide22.xml.rels><?xml version="1.0" encoding="UTF-8" standalone="yes"?>
<Relationships xmlns="http://schemas.openxmlformats.org/package/2006/relationships"><Relationship Id="rId8" Type="http://schemas.openxmlformats.org/officeDocument/2006/relationships/image" Target="../media/image38.wmf"/><Relationship Id="rId13" Type="http://schemas.openxmlformats.org/officeDocument/2006/relationships/oleObject" Target="../embeddings/oleObject13.bin"/><Relationship Id="rId18" Type="http://schemas.openxmlformats.org/officeDocument/2006/relationships/image" Target="../media/image43.wmf"/><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40.wmf"/><Relationship Id="rId17" Type="http://schemas.openxmlformats.org/officeDocument/2006/relationships/oleObject" Target="../embeddings/oleObject15.bin"/><Relationship Id="rId2" Type="http://schemas.openxmlformats.org/officeDocument/2006/relationships/notesSlide" Target="../notesSlides/notesSlide11.xml"/><Relationship Id="rId16" Type="http://schemas.openxmlformats.org/officeDocument/2006/relationships/image" Target="../media/image42.wmf"/><Relationship Id="rId20" Type="http://schemas.openxmlformats.org/officeDocument/2006/relationships/image" Target="../media/image44.wmf"/><Relationship Id="rId1" Type="http://schemas.openxmlformats.org/officeDocument/2006/relationships/slideLayout" Target="../slideLayouts/slideLayout12.xml"/><Relationship Id="rId6" Type="http://schemas.openxmlformats.org/officeDocument/2006/relationships/image" Target="../media/image32.wmf"/><Relationship Id="rId11" Type="http://schemas.openxmlformats.org/officeDocument/2006/relationships/oleObject" Target="../embeddings/oleObject12.bin"/><Relationship Id="rId5" Type="http://schemas.openxmlformats.org/officeDocument/2006/relationships/oleObject" Target="../embeddings/oleObject9.bin"/><Relationship Id="rId15" Type="http://schemas.openxmlformats.org/officeDocument/2006/relationships/oleObject" Target="../embeddings/oleObject14.bin"/><Relationship Id="rId10" Type="http://schemas.openxmlformats.org/officeDocument/2006/relationships/image" Target="../media/image39.wmf"/><Relationship Id="rId19" Type="http://schemas.openxmlformats.org/officeDocument/2006/relationships/oleObject" Target="../embeddings/oleObject16.bin"/><Relationship Id="rId4" Type="http://schemas.openxmlformats.org/officeDocument/2006/relationships/image" Target="../media/image31.wmf"/><Relationship Id="rId9" Type="http://schemas.openxmlformats.org/officeDocument/2006/relationships/oleObject" Target="../embeddings/oleObject11.bin"/><Relationship Id="rId14" Type="http://schemas.openxmlformats.org/officeDocument/2006/relationships/image" Target="../media/image41.wmf"/></Relationships>
</file>

<file path=ppt/slides/_rels/slide23.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2.wmf"/><Relationship Id="rId5" Type="http://schemas.openxmlformats.org/officeDocument/2006/relationships/oleObject" Target="../embeddings/oleObject18.bin"/><Relationship Id="rId4" Type="http://schemas.openxmlformats.org/officeDocument/2006/relationships/image" Target="../media/image31.wmf"/></Relationships>
</file>

<file path=ppt/slides/_rels/slide24.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46.wmf"/><Relationship Id="rId5" Type="http://schemas.openxmlformats.org/officeDocument/2006/relationships/oleObject" Target="../embeddings/oleObject21.bin"/><Relationship Id="rId10" Type="http://schemas.openxmlformats.org/officeDocument/2006/relationships/image" Target="../media/image47.wmf"/><Relationship Id="rId4" Type="http://schemas.openxmlformats.org/officeDocument/2006/relationships/image" Target="../media/image45.wmf"/><Relationship Id="rId9" Type="http://schemas.openxmlformats.org/officeDocument/2006/relationships/oleObject" Target="../embeddings/oleObject23.bin"/></Relationships>
</file>

<file path=ppt/slides/_rels/slide25.x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oleObject" Target="../embeddings/oleObject29.bin"/><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52.wmf"/><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49.wmf"/><Relationship Id="rId11" Type="http://schemas.openxmlformats.org/officeDocument/2006/relationships/oleObject" Target="../embeddings/oleObject28.bin"/><Relationship Id="rId5" Type="http://schemas.openxmlformats.org/officeDocument/2006/relationships/oleObject" Target="../embeddings/oleObject25.bin"/><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27.bin"/><Relationship Id="rId14" Type="http://schemas.openxmlformats.org/officeDocument/2006/relationships/image" Target="../media/image53.wmf"/></Relationships>
</file>

<file path=ppt/slides/_rels/slide26.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55.wmf"/><Relationship Id="rId5" Type="http://schemas.openxmlformats.org/officeDocument/2006/relationships/oleObject" Target="../embeddings/oleObject31.bin"/><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33.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6.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subTitle" idx="1"/>
          </p:nvPr>
        </p:nvSpPr>
        <p:spPr>
          <a:xfrm>
            <a:off x="2987824" y="3381208"/>
            <a:ext cx="6588224" cy="1224136"/>
          </a:xfrm>
        </p:spPr>
        <p:txBody>
          <a:bodyPr/>
          <a:lstStyle/>
          <a:p>
            <a:r>
              <a:rPr lang="en-US" sz="2400" b="1" dirty="0"/>
              <a:t>NASU-IIASA projects </a:t>
            </a:r>
          </a:p>
          <a:p>
            <a:endParaRPr lang="en-US" sz="2400" b="1" i="1" dirty="0">
              <a:solidFill>
                <a:srgbClr val="336699"/>
              </a:solidFill>
              <a:latin typeface="Cambria"/>
              <a:cs typeface="Cambria"/>
            </a:endParaRPr>
          </a:p>
          <a:p>
            <a:pPr marL="0" marR="0" algn="just"/>
            <a:r>
              <a:rPr lang="en-US" sz="1800" dirty="0">
                <a:effectLst/>
                <a:latin typeface="+mj-lt"/>
                <a:ea typeface="Times New Roman" panose="02020603050405020304" pitchFamily="18" charset="0"/>
              </a:rPr>
              <a:t>Tatiana Ermolieva, Yurii M. </a:t>
            </a:r>
            <a:r>
              <a:rPr lang="en-US" sz="1800" dirty="0" err="1">
                <a:effectLst/>
                <a:latin typeface="+mj-lt"/>
                <a:ea typeface="Times New Roman" panose="02020603050405020304" pitchFamily="18" charset="0"/>
              </a:rPr>
              <a:t>Ermoliev</a:t>
            </a:r>
            <a:r>
              <a:rPr lang="en-US" sz="1800" dirty="0">
                <a:effectLst/>
                <a:latin typeface="+mj-lt"/>
                <a:ea typeface="Times New Roman" panose="02020603050405020304" pitchFamily="18" charset="0"/>
              </a:rPr>
              <a:t>, </a:t>
            </a:r>
          </a:p>
          <a:p>
            <a:pPr marL="0" marR="0" algn="just"/>
            <a:r>
              <a:rPr lang="en-US" sz="1800" dirty="0">
                <a:effectLst/>
                <a:latin typeface="+mj-lt"/>
                <a:ea typeface="Times New Roman" panose="02020603050405020304" pitchFamily="18" charset="0"/>
              </a:rPr>
              <a:t>Anatoliy G. Zagorodny, Vyacheslav L. Bogdanov, </a:t>
            </a:r>
          </a:p>
          <a:p>
            <a:pPr marL="0" marR="0" algn="just"/>
            <a:r>
              <a:rPr lang="en-US" sz="1800" dirty="0">
                <a:effectLst/>
                <a:latin typeface="+mj-lt"/>
                <a:ea typeface="Times New Roman" panose="02020603050405020304" pitchFamily="18" charset="0"/>
              </a:rPr>
              <a:t>Petr </a:t>
            </a:r>
            <a:r>
              <a:rPr lang="en-US" sz="1800" dirty="0" err="1">
                <a:effectLst/>
                <a:latin typeface="+mj-lt"/>
                <a:ea typeface="Times New Roman" panose="02020603050405020304" pitchFamily="18" charset="0"/>
              </a:rPr>
              <a:t>Havlik</a:t>
            </a:r>
            <a:r>
              <a:rPr lang="en-US" sz="1800" dirty="0">
                <a:effectLst/>
                <a:latin typeface="+mj-lt"/>
                <a:ea typeface="Times New Roman" panose="02020603050405020304" pitchFamily="18" charset="0"/>
              </a:rPr>
              <a:t>, Nadejda Komendantova,</a:t>
            </a:r>
          </a:p>
          <a:p>
            <a:pPr algn="just"/>
            <a:r>
              <a:rPr lang="en-US" sz="1800" dirty="0">
                <a:effectLst/>
                <a:latin typeface="+mj-lt"/>
                <a:ea typeface="Times New Roman" panose="02020603050405020304" pitchFamily="18" charset="0"/>
              </a:rPr>
              <a:t>Olena M. </a:t>
            </a:r>
            <a:r>
              <a:rPr lang="en-US" sz="1800" dirty="0" err="1">
                <a:effectLst/>
                <a:latin typeface="+mj-lt"/>
                <a:ea typeface="Times New Roman" panose="02020603050405020304" pitchFamily="18" charset="0"/>
              </a:rPr>
              <a:t>Borodina</a:t>
            </a:r>
            <a:r>
              <a:rPr lang="en-US" sz="1800" dirty="0">
                <a:effectLst/>
                <a:latin typeface="+mj-lt"/>
                <a:ea typeface="Times New Roman" panose="02020603050405020304" pitchFamily="18" charset="0"/>
              </a:rPr>
              <a:t>, Pavel S. Knopov, Vasyl M. Gorbachuk, </a:t>
            </a:r>
          </a:p>
          <a:p>
            <a:pPr marL="0" marR="0" algn="just"/>
            <a:r>
              <a:rPr lang="en-US" sz="1800" dirty="0">
                <a:effectLst/>
                <a:latin typeface="+mj-lt"/>
                <a:ea typeface="Times New Roman" panose="02020603050405020304" pitchFamily="18" charset="0"/>
              </a:rPr>
              <a:t>Vladimir I. Norkin, Vladimir A. </a:t>
            </a:r>
            <a:r>
              <a:rPr lang="en-US" sz="1800" dirty="0" err="1">
                <a:effectLst/>
                <a:latin typeface="+mj-lt"/>
                <a:ea typeface="Times New Roman" panose="02020603050405020304" pitchFamily="18" charset="0"/>
              </a:rPr>
              <a:t>Zaslavskyi</a:t>
            </a:r>
            <a:endParaRPr lang="en-US" sz="1800" dirty="0">
              <a:effectLst/>
              <a:latin typeface="+mj-lt"/>
              <a:ea typeface="Times New Roman" panose="02020603050405020304" pitchFamily="18" charset="0"/>
            </a:endParaRPr>
          </a:p>
        </p:txBody>
      </p:sp>
      <p:sp>
        <p:nvSpPr>
          <p:cNvPr id="9" name="Заголовок 1"/>
          <p:cNvSpPr txBox="1">
            <a:spLocks/>
          </p:cNvSpPr>
          <p:nvPr/>
        </p:nvSpPr>
        <p:spPr bwMode="auto">
          <a:xfrm>
            <a:off x="1691680" y="-243408"/>
            <a:ext cx="8136904" cy="3960440"/>
          </a:xfrm>
          <a:prstGeom prst="rect">
            <a:avLst/>
          </a:prstGeom>
          <a:noFill/>
          <a:ln w="9525">
            <a:noFill/>
            <a:miter lim="800000"/>
            <a:headEnd/>
            <a:tailEnd/>
          </a:ln>
        </p:spPr>
        <p:txBody>
          <a:bodyPr vert="horz" wrap="square" lIns="457200" tIns="0" rIns="457200" bIns="0" numCol="1" anchor="ctr" anchorCtr="0" compatLnSpc="1">
            <a:prstTxWarp prst="textNoShape">
              <a:avLst/>
            </a:prstTxWarp>
            <a:normAutofit/>
          </a:bodyPr>
          <a:lstStyle/>
          <a:p>
            <a:pPr marL="0" marR="0" algn="ctr">
              <a:lnSpc>
                <a:spcPct val="150000"/>
              </a:lnSpc>
            </a:pPr>
            <a:r>
              <a:rPr lang="en-US" sz="2400" b="1" dirty="0">
                <a:solidFill>
                  <a:srgbClr val="C00000"/>
                </a:solidFill>
                <a:effectLst/>
                <a:latin typeface="+mj-lt"/>
                <a:ea typeface="Times New Roman" panose="02020603050405020304" pitchFamily="18" charset="0"/>
              </a:rPr>
              <a:t>Artificial Intelligence, Machine Learning, </a:t>
            </a:r>
          </a:p>
          <a:p>
            <a:pPr marL="0" marR="0" algn="ctr">
              <a:lnSpc>
                <a:spcPct val="150000"/>
              </a:lnSpc>
            </a:pPr>
            <a:r>
              <a:rPr lang="en-US" sz="2400" b="1" dirty="0">
                <a:solidFill>
                  <a:srgbClr val="C00000"/>
                </a:solidFill>
                <a:effectLst/>
                <a:latin typeface="+mj-lt"/>
                <a:ea typeface="Times New Roman" panose="02020603050405020304" pitchFamily="18" charset="0"/>
              </a:rPr>
              <a:t>and Intelligent Decision Support Systems: </a:t>
            </a:r>
          </a:p>
          <a:p>
            <a:pPr marL="0" marR="0" algn="ctr">
              <a:lnSpc>
                <a:spcPct val="150000"/>
              </a:lnSpc>
            </a:pPr>
            <a:r>
              <a:rPr lang="en-US" sz="2400" b="1" dirty="0">
                <a:solidFill>
                  <a:srgbClr val="C00000"/>
                </a:solidFill>
                <a:effectLst/>
                <a:latin typeface="+mj-lt"/>
                <a:ea typeface="Times New Roman" panose="02020603050405020304" pitchFamily="18" charset="0"/>
              </a:rPr>
              <a:t>Iterative “Learning” SQG-based procedures </a:t>
            </a:r>
          </a:p>
          <a:p>
            <a:pPr marL="0" marR="0" algn="ctr">
              <a:lnSpc>
                <a:spcPct val="150000"/>
              </a:lnSpc>
            </a:pPr>
            <a:r>
              <a:rPr lang="en-US" sz="2400" b="1" dirty="0">
                <a:solidFill>
                  <a:srgbClr val="C00000"/>
                </a:solidFill>
                <a:effectLst/>
                <a:latin typeface="+mj-lt"/>
                <a:ea typeface="Times New Roman" panose="02020603050405020304" pitchFamily="18" charset="0"/>
              </a:rPr>
              <a:t>for Distributed Models’ Linkage</a:t>
            </a:r>
            <a:endParaRPr lang="en-US" sz="2400" dirty="0">
              <a:solidFill>
                <a:srgbClr val="C00000"/>
              </a:solidFill>
              <a:effectLst/>
              <a:latin typeface="+mj-lt"/>
              <a:ea typeface="Times New Roman" panose="02020603050405020304" pitchFamily="18" charset="0"/>
            </a:endParaRPr>
          </a:p>
        </p:txBody>
      </p:sp>
      <p:sp>
        <p:nvSpPr>
          <p:cNvPr id="5" name="TextBox 4">
            <a:extLst>
              <a:ext uri="{FF2B5EF4-FFF2-40B4-BE49-F238E27FC236}">
                <a16:creationId xmlns:a16="http://schemas.microsoft.com/office/drawing/2014/main" id="{F868E27F-5120-436C-977F-04D8AFE763FD}"/>
              </a:ext>
            </a:extLst>
          </p:cNvPr>
          <p:cNvSpPr txBox="1"/>
          <p:nvPr/>
        </p:nvSpPr>
        <p:spPr>
          <a:xfrm>
            <a:off x="3707904" y="6021288"/>
            <a:ext cx="5976664" cy="451406"/>
          </a:xfrm>
          <a:prstGeom prst="rect">
            <a:avLst/>
          </a:prstGeom>
          <a:noFill/>
        </p:spPr>
        <p:txBody>
          <a:bodyPr wrap="square">
            <a:spAutoFit/>
          </a:bodyPr>
          <a:lstStyle/>
          <a:p>
            <a:pPr marL="0" marR="0" algn="ctr">
              <a:lnSpc>
                <a:spcPts val="1440"/>
              </a:lnSpc>
              <a:spcBef>
                <a:spcPts val="0"/>
              </a:spcBef>
              <a:spcAft>
                <a:spcPts val="0"/>
              </a:spcAft>
            </a:pPr>
            <a:r>
              <a:rPr lang="en-US" sz="1200" b="1" dirty="0">
                <a:solidFill>
                  <a:srgbClr val="D20000"/>
                </a:solidFill>
                <a:effectLst/>
                <a:latin typeface="+mj-lt"/>
                <a:ea typeface="Calibri" panose="020F0502020204030204" pitchFamily="34" charset="0"/>
              </a:rPr>
              <a:t>XXII International Scientific and Technical Conference </a:t>
            </a:r>
          </a:p>
          <a:p>
            <a:pPr marL="0" marR="0" algn="ctr">
              <a:lnSpc>
                <a:spcPts val="1440"/>
              </a:lnSpc>
              <a:spcBef>
                <a:spcPts val="0"/>
              </a:spcBef>
              <a:spcAft>
                <a:spcPts val="0"/>
              </a:spcAft>
            </a:pPr>
            <a:r>
              <a:rPr lang="en-US" sz="1200" b="1" dirty="0">
                <a:solidFill>
                  <a:srgbClr val="0034C5"/>
                </a:solidFill>
                <a:effectLst/>
                <a:latin typeface="+mj-lt"/>
                <a:ea typeface="Calibri" panose="020F0502020204030204" pitchFamily="34" charset="0"/>
              </a:rPr>
              <a:t>ARTIFICIAL INTELLIGENCE AND INTELLEGENT SYSTEMS, AIIS’2022</a:t>
            </a:r>
            <a:endParaRPr lang="en-US" sz="12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519494"/>
            <a:ext cx="9133379" cy="5655394"/>
          </a:xfrm>
          <a:prstGeom prst="rect">
            <a:avLst/>
          </a:prstGeom>
          <a:noFill/>
        </p:spPr>
        <p:txBody>
          <a:bodyPr wrap="square" rtlCol="0">
            <a:spAutoFit/>
          </a:bodyPr>
          <a:lstStyle/>
          <a:p>
            <a:pPr>
              <a:buClr>
                <a:srgbClr val="C00000"/>
              </a:buClr>
              <a:buSzPct val="120000"/>
            </a:pPr>
            <a:endParaRPr lang="en-US" sz="750" dirty="0"/>
          </a:p>
          <a:p>
            <a:pPr>
              <a:buClr>
                <a:srgbClr val="C00000"/>
              </a:buClr>
              <a:buSzPct val="120000"/>
            </a:pPr>
            <a:endParaRPr lang="en-US" sz="750" dirty="0"/>
          </a:p>
          <a:p>
            <a:pPr>
              <a:buClr>
                <a:srgbClr val="C00000"/>
              </a:buClr>
              <a:buSzPct val="120000"/>
            </a:pPr>
            <a:endParaRPr lang="en-US" sz="750" dirty="0"/>
          </a:p>
          <a:p>
            <a:pPr marL="214313" indent="-214313">
              <a:buClr>
                <a:srgbClr val="C00000"/>
              </a:buClr>
              <a:buSzPct val="120000"/>
              <a:buFont typeface="Wingdings" panose="05000000000000000000" pitchFamily="2" charset="2"/>
              <a:buChar char="§"/>
            </a:pPr>
            <a:r>
              <a:rPr lang="en-US" i="1" dirty="0">
                <a:solidFill>
                  <a:srgbClr val="FF0000"/>
                </a:solidFill>
              </a:rPr>
              <a:t>Overestimation</a:t>
            </a:r>
            <a:r>
              <a:rPr lang="en-US" dirty="0"/>
              <a:t> is penalized differently from </a:t>
            </a:r>
            <a:r>
              <a:rPr lang="en-US" i="1" dirty="0">
                <a:solidFill>
                  <a:srgbClr val="FF0000"/>
                </a:solidFill>
              </a:rPr>
              <a:t>underestimation </a:t>
            </a:r>
            <a:endParaRPr lang="en-US" dirty="0"/>
          </a:p>
          <a:p>
            <a:pPr marL="214313" indent="-214313">
              <a:buClr>
                <a:srgbClr val="C00000"/>
              </a:buClr>
              <a:buSzPct val="120000"/>
              <a:buFont typeface="Wingdings" panose="05000000000000000000" pitchFamily="2" charset="2"/>
              <a:buChar char="§"/>
            </a:pPr>
            <a:endParaRPr lang="en-US" sz="750" dirty="0"/>
          </a:p>
          <a:p>
            <a:pPr marL="214313" indent="-214313">
              <a:buClr>
                <a:srgbClr val="C00000"/>
              </a:buClr>
              <a:buSzPct val="120000"/>
              <a:buFont typeface="Wingdings" panose="05000000000000000000" pitchFamily="2" charset="2"/>
              <a:buChar char="§"/>
            </a:pPr>
            <a:endParaRPr lang="en-US" sz="750" dirty="0"/>
          </a:p>
          <a:p>
            <a:pPr marL="214313" indent="-214313">
              <a:buClr>
                <a:srgbClr val="C00000"/>
              </a:buClr>
              <a:buSzPct val="120000"/>
              <a:buFont typeface="Wingdings" panose="05000000000000000000" pitchFamily="2" charset="2"/>
              <a:buChar char="§"/>
            </a:pPr>
            <a:r>
              <a:rPr lang="en-US" i="1" dirty="0">
                <a:solidFill>
                  <a:srgbClr val="FF0000"/>
                </a:solidFill>
              </a:rPr>
              <a:t>Percentile-based non-smooth goodness-of-fit</a:t>
            </a:r>
            <a:r>
              <a:rPr lang="en-US" dirty="0"/>
              <a:t> performance indicators</a:t>
            </a:r>
          </a:p>
          <a:p>
            <a:pPr marL="214313" indent="-214313">
              <a:buClr>
                <a:srgbClr val="C00000"/>
              </a:buClr>
              <a:buSzPct val="120000"/>
              <a:buFont typeface="Wingdings" panose="05000000000000000000" pitchFamily="2" charset="2"/>
              <a:buChar char="§"/>
            </a:pPr>
            <a:endParaRPr lang="en-US" dirty="0"/>
          </a:p>
          <a:p>
            <a:pPr marL="214313" indent="-214313">
              <a:buClr>
                <a:srgbClr val="00B050"/>
              </a:buClr>
              <a:buSzPct val="120000"/>
              <a:buFont typeface="Wingdings" panose="05000000000000000000" pitchFamily="2" charset="2"/>
              <a:buChar char="§"/>
            </a:pPr>
            <a:r>
              <a:rPr lang="en-US" i="1" dirty="0">
                <a:solidFill>
                  <a:srgbClr val="FF0000"/>
                </a:solidFill>
              </a:rPr>
              <a:t>Two-stage stochastic optimization procedure</a:t>
            </a:r>
            <a:r>
              <a:rPr lang="en-US" dirty="0"/>
              <a:t>: at first stage – make estimate before new information arrives, at second stage – adjust the estimate with respect to new data and information, minimize associated costs for both stages</a:t>
            </a:r>
          </a:p>
          <a:p>
            <a:pPr marL="214313" indent="-214313">
              <a:buClr>
                <a:srgbClr val="00B050"/>
              </a:buClr>
              <a:buSzPct val="120000"/>
              <a:buFont typeface="Wingdings" panose="05000000000000000000" pitchFamily="2" charset="2"/>
              <a:buChar char="§"/>
            </a:pPr>
            <a:endParaRPr lang="en-US" dirty="0"/>
          </a:p>
          <a:p>
            <a:pPr marL="214313" indent="-214313">
              <a:buClr>
                <a:srgbClr val="00B050"/>
              </a:buClr>
              <a:buSzPct val="120000"/>
              <a:buFont typeface="Wingdings" panose="05000000000000000000" pitchFamily="2" charset="2"/>
              <a:buChar char="§"/>
            </a:pPr>
            <a:r>
              <a:rPr lang="en-US" dirty="0"/>
              <a:t> “x = </a:t>
            </a:r>
            <a:r>
              <a:rPr lang="el-GR" dirty="0"/>
              <a:t>ω</a:t>
            </a:r>
            <a:r>
              <a:rPr lang="en-US" dirty="0"/>
              <a:t>”:       x, </a:t>
            </a:r>
            <a:r>
              <a:rPr lang="el-GR" dirty="0"/>
              <a:t>ω</a:t>
            </a:r>
            <a:r>
              <a:rPr lang="en-US" dirty="0"/>
              <a:t>, y(</a:t>
            </a:r>
            <a:r>
              <a:rPr lang="el-GR" dirty="0"/>
              <a:t>ω</a:t>
            </a:r>
            <a:r>
              <a:rPr lang="en-US" dirty="0"/>
              <a:t>)=(y</a:t>
            </a:r>
            <a:r>
              <a:rPr lang="en-US" baseline="30000" dirty="0"/>
              <a:t>+ </a:t>
            </a:r>
            <a:r>
              <a:rPr lang="en-US" dirty="0"/>
              <a:t>(</a:t>
            </a:r>
            <a:r>
              <a:rPr lang="el-GR" dirty="0"/>
              <a:t>ω</a:t>
            </a:r>
            <a:r>
              <a:rPr lang="en-US" dirty="0"/>
              <a:t>), y</a:t>
            </a:r>
            <a:r>
              <a:rPr lang="en-US" baseline="30000" dirty="0"/>
              <a:t>-</a:t>
            </a:r>
            <a:r>
              <a:rPr lang="en-US" dirty="0"/>
              <a:t> (</a:t>
            </a:r>
            <a:r>
              <a:rPr lang="el-GR" dirty="0"/>
              <a:t>ω</a:t>
            </a:r>
            <a:r>
              <a:rPr lang="en-US" dirty="0"/>
              <a:t>)),</a:t>
            </a:r>
          </a:p>
          <a:p>
            <a:pPr marL="214313" indent="-214313">
              <a:buClr>
                <a:srgbClr val="00B050"/>
              </a:buClr>
              <a:buSzPct val="120000"/>
              <a:buFont typeface="Wingdings" panose="05000000000000000000" pitchFamily="2" charset="2"/>
              <a:buChar char="§"/>
            </a:pPr>
            <a:endParaRPr lang="en-US" dirty="0"/>
          </a:p>
          <a:p>
            <a:pPr marL="214313" indent="-214313">
              <a:buClr>
                <a:srgbClr val="00B050"/>
              </a:buClr>
              <a:buSzPct val="120000"/>
              <a:buFont typeface="Wingdings" panose="05000000000000000000" pitchFamily="2" charset="2"/>
              <a:buChar char="§"/>
            </a:pPr>
            <a:r>
              <a:rPr lang="en-US" dirty="0"/>
              <a:t>  x = </a:t>
            </a:r>
            <a:r>
              <a:rPr lang="el-GR" dirty="0"/>
              <a:t>ω</a:t>
            </a:r>
            <a:r>
              <a:rPr lang="en-US" dirty="0"/>
              <a:t> - y</a:t>
            </a:r>
            <a:r>
              <a:rPr lang="en-US" baseline="30000" dirty="0"/>
              <a:t>+</a:t>
            </a:r>
            <a:r>
              <a:rPr lang="en-US" dirty="0"/>
              <a:t>(</a:t>
            </a:r>
            <a:r>
              <a:rPr lang="el-GR" dirty="0"/>
              <a:t>ω</a:t>
            </a:r>
            <a:r>
              <a:rPr lang="en-US" dirty="0"/>
              <a:t>) + y</a:t>
            </a:r>
            <a:r>
              <a:rPr lang="en-US" baseline="30000" dirty="0"/>
              <a:t>-</a:t>
            </a:r>
            <a:r>
              <a:rPr lang="en-US" dirty="0"/>
              <a:t> (</a:t>
            </a:r>
            <a:r>
              <a:rPr lang="el-GR" dirty="0"/>
              <a:t>ω</a:t>
            </a:r>
            <a:r>
              <a:rPr lang="en-US" dirty="0"/>
              <a:t>), y</a:t>
            </a:r>
            <a:r>
              <a:rPr lang="en-US" baseline="30000" dirty="0"/>
              <a:t>+</a:t>
            </a:r>
            <a:r>
              <a:rPr lang="en-US" dirty="0"/>
              <a:t>(</a:t>
            </a:r>
            <a:r>
              <a:rPr lang="el-GR" dirty="0"/>
              <a:t>ω</a:t>
            </a:r>
            <a:r>
              <a:rPr lang="en-US" dirty="0"/>
              <a:t>) &gt;=0, y</a:t>
            </a:r>
            <a:r>
              <a:rPr lang="en-US" baseline="30000" dirty="0"/>
              <a:t>-</a:t>
            </a:r>
            <a:r>
              <a:rPr lang="en-US" dirty="0"/>
              <a:t> (</a:t>
            </a:r>
            <a:r>
              <a:rPr lang="el-GR" dirty="0"/>
              <a:t>ω</a:t>
            </a:r>
            <a:r>
              <a:rPr lang="en-US" dirty="0"/>
              <a:t>) &gt;= 0; f(</a:t>
            </a:r>
            <a:r>
              <a:rPr lang="en-US" dirty="0" err="1"/>
              <a:t>x,y</a:t>
            </a:r>
            <a:r>
              <a:rPr lang="en-US" dirty="0"/>
              <a:t>,</a:t>
            </a:r>
            <a:r>
              <a:rPr lang="el-GR" dirty="0"/>
              <a:t> ω</a:t>
            </a:r>
            <a:r>
              <a:rPr lang="en-US" dirty="0"/>
              <a:t>) = cx + ay</a:t>
            </a:r>
            <a:r>
              <a:rPr lang="en-US" baseline="30000" dirty="0"/>
              <a:t>+ </a:t>
            </a:r>
            <a:r>
              <a:rPr lang="en-US" dirty="0"/>
              <a:t>(</a:t>
            </a:r>
            <a:r>
              <a:rPr lang="el-GR" dirty="0"/>
              <a:t>ω</a:t>
            </a:r>
            <a:r>
              <a:rPr lang="en-US" dirty="0"/>
              <a:t>)) – by</a:t>
            </a:r>
            <a:r>
              <a:rPr lang="en-US" baseline="30000" dirty="0"/>
              <a:t>-</a:t>
            </a:r>
            <a:r>
              <a:rPr lang="en-US" dirty="0"/>
              <a:t> (</a:t>
            </a:r>
            <a:r>
              <a:rPr lang="el-GR" dirty="0"/>
              <a:t>ω</a:t>
            </a:r>
            <a:r>
              <a:rPr lang="en-US" dirty="0"/>
              <a:t>)</a:t>
            </a:r>
          </a:p>
          <a:p>
            <a:pPr marL="214313" indent="-214313">
              <a:buClr>
                <a:srgbClr val="00B050"/>
              </a:buClr>
              <a:buSzPct val="120000"/>
              <a:buFont typeface="Wingdings" panose="05000000000000000000" pitchFamily="2" charset="2"/>
              <a:buChar char="§"/>
            </a:pPr>
            <a:endParaRPr lang="en-US" dirty="0"/>
          </a:p>
          <a:p>
            <a:pPr marL="214313" indent="-214313">
              <a:buClr>
                <a:srgbClr val="00B050"/>
              </a:buClr>
              <a:buSzPct val="120000"/>
              <a:buFont typeface="Wingdings" panose="05000000000000000000" pitchFamily="2" charset="2"/>
              <a:buChar char="§"/>
            </a:pPr>
            <a:r>
              <a:rPr lang="en-US" dirty="0"/>
              <a:t>F(x) = cx + E(y</a:t>
            </a:r>
            <a:r>
              <a:rPr lang="en-US" baseline="30000" dirty="0"/>
              <a:t>+ </a:t>
            </a:r>
            <a:r>
              <a:rPr lang="en-US" dirty="0"/>
              <a:t>(</a:t>
            </a:r>
            <a:r>
              <a:rPr lang="el-GR" dirty="0"/>
              <a:t>ω</a:t>
            </a:r>
            <a:r>
              <a:rPr lang="en-US" dirty="0"/>
              <a:t>) - y</a:t>
            </a:r>
            <a:r>
              <a:rPr lang="en-US" baseline="30000" dirty="0"/>
              <a:t>-</a:t>
            </a:r>
            <a:r>
              <a:rPr lang="en-US" dirty="0"/>
              <a:t> (</a:t>
            </a:r>
            <a:r>
              <a:rPr lang="el-GR" dirty="0"/>
              <a:t>ω</a:t>
            </a:r>
            <a:r>
              <a:rPr lang="en-US" dirty="0"/>
              <a:t>))</a:t>
            </a:r>
          </a:p>
          <a:p>
            <a:pPr marL="214313" indent="-214313">
              <a:buClr>
                <a:srgbClr val="00B050"/>
              </a:buClr>
              <a:buSzPct val="120000"/>
              <a:buFont typeface="Wingdings" panose="05000000000000000000" pitchFamily="2" charset="2"/>
              <a:buChar char="§"/>
            </a:pPr>
            <a:endParaRPr lang="en-US" dirty="0"/>
          </a:p>
          <a:p>
            <a:pPr marL="214313" indent="-214313">
              <a:buClr>
                <a:srgbClr val="00B050"/>
              </a:buClr>
              <a:buSzPct val="120000"/>
              <a:buFont typeface="Wingdings" panose="05000000000000000000" pitchFamily="2" charset="2"/>
              <a:buChar char="§"/>
            </a:pPr>
            <a:r>
              <a:rPr lang="en-US" dirty="0"/>
              <a:t>f(x,</a:t>
            </a:r>
            <a:r>
              <a:rPr lang="el-GR" dirty="0"/>
              <a:t> ω</a:t>
            </a:r>
            <a:r>
              <a:rPr lang="en-US" dirty="0"/>
              <a:t>) =       a(x – </a:t>
            </a:r>
            <a:r>
              <a:rPr lang="el-GR" dirty="0"/>
              <a:t>ω</a:t>
            </a:r>
            <a:r>
              <a:rPr lang="en-US" dirty="0"/>
              <a:t>),  x&gt;=</a:t>
            </a:r>
            <a:r>
              <a:rPr lang="el-GR" dirty="0"/>
              <a:t> ω</a:t>
            </a:r>
            <a:r>
              <a:rPr lang="en-US" dirty="0"/>
              <a:t> (oversupply, overestimation)</a:t>
            </a:r>
          </a:p>
          <a:p>
            <a:pPr>
              <a:buClr>
                <a:srgbClr val="00B050"/>
              </a:buClr>
              <a:buSzPct val="120000"/>
            </a:pPr>
            <a:r>
              <a:rPr lang="en-US" dirty="0"/>
              <a:t>                       b(</a:t>
            </a:r>
            <a:r>
              <a:rPr lang="el-GR" dirty="0"/>
              <a:t>ω</a:t>
            </a:r>
            <a:r>
              <a:rPr lang="en-US" dirty="0"/>
              <a:t> - x),   x&lt;</a:t>
            </a:r>
            <a:r>
              <a:rPr lang="el-GR" dirty="0"/>
              <a:t> ω</a:t>
            </a:r>
            <a:r>
              <a:rPr lang="en-US" dirty="0"/>
              <a:t>   (undersupply, underestimation)</a:t>
            </a:r>
          </a:p>
          <a:p>
            <a:pPr>
              <a:buClr>
                <a:srgbClr val="00B050"/>
              </a:buClr>
              <a:buSzPct val="120000"/>
            </a:pPr>
            <a:endParaRPr lang="en-US" dirty="0"/>
          </a:p>
          <a:p>
            <a:pPr marL="214313" indent="-214313">
              <a:buClr>
                <a:srgbClr val="00B050"/>
              </a:buClr>
              <a:buSzPct val="120000"/>
              <a:buFont typeface="Wingdings" panose="05000000000000000000" pitchFamily="2" charset="2"/>
              <a:buChar char="§"/>
            </a:pPr>
            <a:r>
              <a:rPr lang="en-US" dirty="0"/>
              <a:t>F(x) = </a:t>
            </a:r>
            <a:r>
              <a:rPr lang="en-US" dirty="0" err="1"/>
              <a:t>Ef</a:t>
            </a:r>
            <a:r>
              <a:rPr lang="en-US" dirty="0"/>
              <a:t>(x, </a:t>
            </a:r>
            <a:r>
              <a:rPr lang="el-GR" dirty="0"/>
              <a:t>ω</a:t>
            </a:r>
            <a:r>
              <a:rPr lang="en-US" dirty="0"/>
              <a:t>);                                 x</a:t>
            </a:r>
            <a:r>
              <a:rPr lang="en-US" baseline="30000" dirty="0"/>
              <a:t>k+1</a:t>
            </a:r>
            <a:r>
              <a:rPr lang="en-US" dirty="0"/>
              <a:t> = </a:t>
            </a:r>
            <a:r>
              <a:rPr lang="en-US" dirty="0" err="1"/>
              <a:t>x</a:t>
            </a:r>
            <a:r>
              <a:rPr lang="en-US" baseline="30000" dirty="0" err="1"/>
              <a:t>k</a:t>
            </a:r>
            <a:r>
              <a:rPr lang="en-US" dirty="0"/>
              <a:t> + </a:t>
            </a:r>
            <a:r>
              <a:rPr lang="el-GR" dirty="0"/>
              <a:t>ρ</a:t>
            </a:r>
            <a:r>
              <a:rPr lang="en-US" dirty="0"/>
              <a:t>      a, x &gt;=</a:t>
            </a:r>
            <a:r>
              <a:rPr lang="el-GR" dirty="0"/>
              <a:t> ω</a:t>
            </a:r>
            <a:endParaRPr lang="en-US" dirty="0"/>
          </a:p>
          <a:p>
            <a:pPr>
              <a:buClr>
                <a:srgbClr val="C00000"/>
              </a:buClr>
              <a:buSzPct val="120000"/>
            </a:pPr>
            <a:r>
              <a:rPr lang="en-US" dirty="0"/>
              <a:t>                                                                                   - b, x &lt;</a:t>
            </a:r>
            <a:r>
              <a:rPr lang="el-GR" dirty="0"/>
              <a:t> ω</a:t>
            </a:r>
            <a:r>
              <a:rPr lang="en-US" dirty="0"/>
              <a:t>, </a:t>
            </a:r>
          </a:p>
        </p:txBody>
      </p:sp>
      <p:sp>
        <p:nvSpPr>
          <p:cNvPr id="5" name="Rectangle 4"/>
          <p:cNvSpPr/>
          <p:nvPr/>
        </p:nvSpPr>
        <p:spPr>
          <a:xfrm>
            <a:off x="1182770" y="165839"/>
            <a:ext cx="6778459" cy="40011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algn="ctr" eaLnBrk="0" hangingPunct="0"/>
            <a:r>
              <a:rPr lang="en-US" sz="2000" b="1" dirty="0">
                <a:solidFill>
                  <a:srgbClr val="C00000"/>
                </a:solidFill>
                <a:latin typeface="+mj-lt"/>
                <a:ea typeface="+mj-ea"/>
              </a:rPr>
              <a:t>Percentile-based non-smooth goodness-of-fit and Two-stage</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01BB53-E9FF-45DD-950A-D408DF9D136F}" type="slidenum">
              <a:rPr lang="en-US" smtClean="0"/>
              <a:pPr/>
              <a:t>10</a:t>
            </a:fld>
            <a:endParaRPr lang="en-US" dirty="0"/>
          </a:p>
        </p:txBody>
      </p:sp>
      <p:sp>
        <p:nvSpPr>
          <p:cNvPr id="9" name="Left Brace 8"/>
          <p:cNvSpPr/>
          <p:nvPr/>
        </p:nvSpPr>
        <p:spPr>
          <a:xfrm>
            <a:off x="1619672" y="4836212"/>
            <a:ext cx="43130" cy="392987"/>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p:cNvSpPr/>
          <p:nvPr/>
        </p:nvSpPr>
        <p:spPr>
          <a:xfrm>
            <a:off x="5436096" y="5596774"/>
            <a:ext cx="43130" cy="392987"/>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Rectangle 1">
            <a:extLst>
              <a:ext uri="{FF2B5EF4-FFF2-40B4-BE49-F238E27FC236}">
                <a16:creationId xmlns:a16="http://schemas.microsoft.com/office/drawing/2014/main" id="{F0240268-3DDB-4EA7-A0E2-C02E16813BB9}"/>
              </a:ext>
            </a:extLst>
          </p:cNvPr>
          <p:cNvSpPr/>
          <p:nvPr/>
        </p:nvSpPr>
        <p:spPr>
          <a:xfrm>
            <a:off x="179512" y="5373216"/>
            <a:ext cx="8784976" cy="792088"/>
          </a:xfrm>
          <a:prstGeom prst="rect">
            <a:avLst/>
          </a:prstGeom>
          <a:solidFill>
            <a:srgbClr val="92D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6480EF8-C8A2-4A29-8CD5-AFA5AB8C81F5}"/>
              </a:ext>
            </a:extLst>
          </p:cNvPr>
          <p:cNvSpPr/>
          <p:nvPr/>
        </p:nvSpPr>
        <p:spPr>
          <a:xfrm>
            <a:off x="179511" y="3933056"/>
            <a:ext cx="8784976" cy="792088"/>
          </a:xfrm>
          <a:prstGeom prst="rect">
            <a:avLst/>
          </a:prstGeom>
          <a:solidFill>
            <a:srgbClr val="92D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5495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5225"/>
            <a:ext cx="2133600" cy="476250"/>
          </a:xfrm>
          <a:prstGeom prst="rect">
            <a:avLst/>
          </a:prstGeom>
        </p:spPr>
        <p:txBody>
          <a:bodyPr/>
          <a:lstStyle/>
          <a:p>
            <a:fld id="{587C0DC8-064F-4DFB-9227-7DE78CA8EE08}" type="slidenum">
              <a:rPr lang="en-US" altLang="en-US"/>
              <a:pPr/>
              <a:t>11</a:t>
            </a:fld>
            <a:endParaRPr lang="en-US" altLang="en-US"/>
          </a:p>
        </p:txBody>
      </p:sp>
      <p:sp>
        <p:nvSpPr>
          <p:cNvPr id="25604" name="Rectangle 4"/>
          <p:cNvSpPr>
            <a:spLocks noChangeArrowheads="1"/>
          </p:cNvSpPr>
          <p:nvPr/>
        </p:nvSpPr>
        <p:spPr bwMode="auto">
          <a:xfrm>
            <a:off x="2384542" y="286621"/>
            <a:ext cx="4374916" cy="40011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algn="ctr" eaLnBrk="0" hangingPunct="0"/>
            <a:r>
              <a:rPr lang="en-US" altLang="en-US" sz="2000" b="1" dirty="0">
                <a:solidFill>
                  <a:srgbClr val="C00000"/>
                </a:solidFill>
                <a:latin typeface="+mj-lt"/>
                <a:ea typeface="+mj-ea"/>
              </a:rPr>
              <a:t>Abrupt changes and deterministic models</a:t>
            </a:r>
          </a:p>
        </p:txBody>
      </p:sp>
      <p:pic>
        <p:nvPicPr>
          <p:cNvPr id="256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4210050"/>
            <a:ext cx="43434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4"/>
          <p:cNvSpPr txBox="1">
            <a:spLocks noChangeArrowheads="1"/>
          </p:cNvSpPr>
          <p:nvPr/>
        </p:nvSpPr>
        <p:spPr bwMode="auto">
          <a:xfrm>
            <a:off x="117475" y="1125538"/>
            <a:ext cx="14103350"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44500" indent="-444500">
              <a:tabLst>
                <a:tab pos="444500" algn="l"/>
              </a:tabLst>
              <a:defRPr>
                <a:solidFill>
                  <a:schemeClr val="tx1"/>
                </a:solidFill>
                <a:latin typeface="Arial" panose="020B0604020202020204" pitchFamily="34" charset="0"/>
              </a:defRPr>
            </a:lvl1pPr>
            <a:lvl2pPr marL="1079500" indent="-355600">
              <a:tabLst>
                <a:tab pos="444500" algn="l"/>
              </a:tabLst>
              <a:defRPr>
                <a:solidFill>
                  <a:schemeClr val="tx1"/>
                </a:solidFill>
                <a:latin typeface="Arial" panose="020B0604020202020204" pitchFamily="34" charset="0"/>
              </a:defRPr>
            </a:lvl2pPr>
            <a:lvl3pPr marL="1274763">
              <a:tabLst>
                <a:tab pos="444500" algn="l"/>
              </a:tabLst>
              <a:defRPr>
                <a:solidFill>
                  <a:schemeClr val="tx1"/>
                </a:solidFill>
                <a:latin typeface="Arial" panose="020B0604020202020204" pitchFamily="34" charset="0"/>
              </a:defRPr>
            </a:lvl3pPr>
            <a:lvl4pPr marL="1911350" indent="-228600">
              <a:tabLst>
                <a:tab pos="444500" algn="l"/>
              </a:tabLst>
              <a:defRPr>
                <a:solidFill>
                  <a:schemeClr val="tx1"/>
                </a:solidFill>
                <a:latin typeface="Arial" panose="020B0604020202020204" pitchFamily="34" charset="0"/>
              </a:defRPr>
            </a:lvl4pPr>
            <a:lvl5pPr marL="2319338" indent="-228600">
              <a:tabLst>
                <a:tab pos="444500" algn="l"/>
              </a:tabLst>
              <a:defRPr>
                <a:solidFill>
                  <a:schemeClr val="tx1"/>
                </a:solidFill>
                <a:latin typeface="Arial" panose="020B0604020202020204" pitchFamily="34" charset="0"/>
              </a:defRPr>
            </a:lvl5pPr>
            <a:lvl6pPr marL="2776538" indent="-228600" fontAlgn="base">
              <a:spcBef>
                <a:spcPct val="0"/>
              </a:spcBef>
              <a:spcAft>
                <a:spcPct val="0"/>
              </a:spcAft>
              <a:tabLst>
                <a:tab pos="444500" algn="l"/>
              </a:tabLst>
              <a:defRPr>
                <a:solidFill>
                  <a:schemeClr val="tx1"/>
                </a:solidFill>
                <a:latin typeface="Arial" panose="020B0604020202020204" pitchFamily="34" charset="0"/>
              </a:defRPr>
            </a:lvl6pPr>
            <a:lvl7pPr marL="3233738" indent="-228600" fontAlgn="base">
              <a:spcBef>
                <a:spcPct val="0"/>
              </a:spcBef>
              <a:spcAft>
                <a:spcPct val="0"/>
              </a:spcAft>
              <a:tabLst>
                <a:tab pos="444500" algn="l"/>
              </a:tabLst>
              <a:defRPr>
                <a:solidFill>
                  <a:schemeClr val="tx1"/>
                </a:solidFill>
                <a:latin typeface="Arial" panose="020B0604020202020204" pitchFamily="34" charset="0"/>
              </a:defRPr>
            </a:lvl7pPr>
            <a:lvl8pPr marL="3690938" indent="-228600" fontAlgn="base">
              <a:spcBef>
                <a:spcPct val="0"/>
              </a:spcBef>
              <a:spcAft>
                <a:spcPct val="0"/>
              </a:spcAft>
              <a:tabLst>
                <a:tab pos="444500" algn="l"/>
              </a:tabLst>
              <a:defRPr>
                <a:solidFill>
                  <a:schemeClr val="tx1"/>
                </a:solidFill>
                <a:latin typeface="Arial" panose="020B0604020202020204" pitchFamily="34" charset="0"/>
              </a:defRPr>
            </a:lvl8pPr>
            <a:lvl9pPr marL="4148138" indent="-228600" fontAlgn="base">
              <a:spcBef>
                <a:spcPct val="0"/>
              </a:spcBef>
              <a:spcAft>
                <a:spcPct val="0"/>
              </a:spcAft>
              <a:tabLst>
                <a:tab pos="444500" algn="l"/>
              </a:tabLst>
              <a:defRPr>
                <a:solidFill>
                  <a:schemeClr val="tx1"/>
                </a:solidFill>
                <a:latin typeface="Arial" panose="020B0604020202020204" pitchFamily="34" charset="0"/>
              </a:defRPr>
            </a:lvl9pPr>
          </a:lstStyle>
          <a:p>
            <a:pPr>
              <a:buClr>
                <a:srgbClr val="CC0000"/>
              </a:buClr>
              <a:buSzPct val="150000"/>
              <a:buFontTx/>
              <a:buChar char="•"/>
            </a:pPr>
            <a:r>
              <a:rPr lang="en-US" altLang="en-US" dirty="0"/>
              <a:t>The following simple growth model of capital (insurance risk) reserve </a:t>
            </a:r>
          </a:p>
          <a:p>
            <a:pPr>
              <a:buClr>
                <a:srgbClr val="CC0000"/>
              </a:buClr>
              <a:buSzPct val="150000"/>
            </a:pPr>
            <a:r>
              <a:rPr lang="en-US" altLang="en-US" dirty="0"/>
              <a:t>       with abrupt changes (claims) shows that the use of average characteristics</a:t>
            </a:r>
          </a:p>
          <a:p>
            <a:pPr>
              <a:buClr>
                <a:srgbClr val="CC0000"/>
              </a:buClr>
              <a:buSzPct val="150000"/>
            </a:pPr>
            <a:r>
              <a:rPr lang="en-US" altLang="en-US" dirty="0"/>
              <a:t>       converts this model to a linear model</a:t>
            </a:r>
          </a:p>
          <a:p>
            <a:endParaRPr lang="en-US" altLang="en-US" dirty="0"/>
          </a:p>
          <a:p>
            <a:endParaRPr lang="en-US" altLang="en-US" dirty="0"/>
          </a:p>
          <a:p>
            <a:endParaRPr lang="en-US" altLang="en-US" dirty="0"/>
          </a:p>
          <a:p>
            <a:pPr>
              <a:buClr>
                <a:srgbClr val="CC0000"/>
              </a:buClr>
              <a:buSzPct val="150000"/>
              <a:buFontTx/>
              <a:buChar char="•"/>
            </a:pPr>
            <a:r>
              <a:rPr lang="en-US" altLang="en-US" dirty="0"/>
              <a:t>Sensitivity analysis of resulting linear deterministic model is not able to </a:t>
            </a:r>
          </a:p>
          <a:p>
            <a:pPr>
              <a:buClr>
                <a:srgbClr val="CC0000"/>
              </a:buClr>
              <a:buSzPct val="150000"/>
            </a:pPr>
            <a:r>
              <a:rPr lang="en-US" altLang="en-US" dirty="0"/>
              <a:t>       detect abrupt changes: it can easily provoke an environmental collapse                                         may significantly depend on   x, e.g. </a:t>
            </a:r>
          </a:p>
          <a:p>
            <a:pPr>
              <a:buClr>
                <a:srgbClr val="CC0000"/>
              </a:buClr>
              <a:buSzPct val="150000"/>
              <a:buFontTx/>
              <a:buChar char="•"/>
            </a:pPr>
            <a:endParaRPr lang="en-US" altLang="en-US" dirty="0"/>
          </a:p>
        </p:txBody>
      </p:sp>
    </p:spTree>
    <p:extLst>
      <p:ext uri="{BB962C8B-B14F-4D97-AF65-F5344CB8AC3E}">
        <p14:creationId xmlns:p14="http://schemas.microsoft.com/office/powerpoint/2010/main" val="1093598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245225"/>
            <a:ext cx="2133600" cy="476250"/>
          </a:xfrm>
          <a:prstGeom prst="rect">
            <a:avLst/>
          </a:prstGeom>
        </p:spPr>
        <p:txBody>
          <a:bodyPr/>
          <a:lstStyle/>
          <a:p>
            <a:fld id="{1D944E7B-EC10-425D-B426-BF96FE6CAFA1}" type="slidenum">
              <a:rPr lang="en-US" altLang="en-US"/>
              <a:pPr/>
              <a:t>12</a:t>
            </a:fld>
            <a:endParaRPr lang="en-US" altLang="en-US"/>
          </a:p>
        </p:txBody>
      </p:sp>
      <p:sp>
        <p:nvSpPr>
          <p:cNvPr id="27652" name="Rectangle 4"/>
          <p:cNvSpPr>
            <a:spLocks noChangeArrowheads="1"/>
          </p:cNvSpPr>
          <p:nvPr/>
        </p:nvSpPr>
        <p:spPr bwMode="auto">
          <a:xfrm>
            <a:off x="2170362" y="344850"/>
            <a:ext cx="4936589" cy="707886"/>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algn="ctr" eaLnBrk="0" hangingPunct="0"/>
            <a:r>
              <a:rPr lang="en-US" altLang="en-US" sz="2000" b="1" dirty="0">
                <a:solidFill>
                  <a:srgbClr val="C00000"/>
                </a:solidFill>
                <a:latin typeface="+mj-lt"/>
                <a:ea typeface="+mj-ea"/>
              </a:rPr>
              <a:t>Significance of extreme events/outliers</a:t>
            </a:r>
          </a:p>
        </p:txBody>
      </p:sp>
      <p:sp>
        <p:nvSpPr>
          <p:cNvPr id="27653" name="Rectangle 5"/>
          <p:cNvSpPr>
            <a:spLocks noChangeArrowheads="1"/>
          </p:cNvSpPr>
          <p:nvPr/>
        </p:nvSpPr>
        <p:spPr bwMode="auto">
          <a:xfrm>
            <a:off x="361932" y="1679118"/>
            <a:ext cx="85534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457200" algn="l"/>
                <a:tab pos="3048000" algn="ctr"/>
                <a:tab pos="6032500" algn="r"/>
              </a:tabLst>
              <a:defRPr>
                <a:solidFill>
                  <a:schemeClr val="tx1"/>
                </a:solidFill>
                <a:latin typeface="Arial" panose="020B0604020202020204" pitchFamily="34" charset="0"/>
              </a:defRPr>
            </a:lvl1pPr>
            <a:lvl2pPr>
              <a:tabLst>
                <a:tab pos="457200" algn="l"/>
                <a:tab pos="3048000" algn="ctr"/>
                <a:tab pos="6032500" algn="r"/>
              </a:tabLst>
              <a:defRPr>
                <a:solidFill>
                  <a:schemeClr val="tx1"/>
                </a:solidFill>
                <a:latin typeface="Arial" panose="020B0604020202020204" pitchFamily="34" charset="0"/>
              </a:defRPr>
            </a:lvl2pPr>
            <a:lvl3pPr>
              <a:tabLst>
                <a:tab pos="457200" algn="l"/>
                <a:tab pos="3048000" algn="ctr"/>
                <a:tab pos="6032500" algn="r"/>
              </a:tabLst>
              <a:defRPr>
                <a:solidFill>
                  <a:schemeClr val="tx1"/>
                </a:solidFill>
                <a:latin typeface="Arial" panose="020B0604020202020204" pitchFamily="34" charset="0"/>
              </a:defRPr>
            </a:lvl3pPr>
            <a:lvl4pPr>
              <a:tabLst>
                <a:tab pos="457200" algn="l"/>
                <a:tab pos="3048000" algn="ctr"/>
                <a:tab pos="6032500" algn="r"/>
              </a:tabLst>
              <a:defRPr>
                <a:solidFill>
                  <a:schemeClr val="tx1"/>
                </a:solidFill>
                <a:latin typeface="Arial" panose="020B0604020202020204" pitchFamily="34" charset="0"/>
              </a:defRPr>
            </a:lvl4pPr>
            <a:lvl5pPr>
              <a:tabLst>
                <a:tab pos="457200" algn="l"/>
                <a:tab pos="3048000" algn="ctr"/>
                <a:tab pos="6032500" algn="r"/>
              </a:tabLst>
              <a:defRPr>
                <a:solidFill>
                  <a:schemeClr val="tx1"/>
                </a:solidFill>
                <a:latin typeface="Arial" panose="020B0604020202020204" pitchFamily="34" charset="0"/>
              </a:defRPr>
            </a:lvl5pPr>
            <a:lvl6pPr fontAlgn="base">
              <a:spcBef>
                <a:spcPct val="0"/>
              </a:spcBef>
              <a:spcAft>
                <a:spcPct val="0"/>
              </a:spcAft>
              <a:tabLst>
                <a:tab pos="457200" algn="l"/>
                <a:tab pos="3048000" algn="ctr"/>
                <a:tab pos="6032500" algn="r"/>
              </a:tabLst>
              <a:defRPr>
                <a:solidFill>
                  <a:schemeClr val="tx1"/>
                </a:solidFill>
                <a:latin typeface="Arial" panose="020B0604020202020204" pitchFamily="34" charset="0"/>
              </a:defRPr>
            </a:lvl6pPr>
            <a:lvl7pPr fontAlgn="base">
              <a:spcBef>
                <a:spcPct val="0"/>
              </a:spcBef>
              <a:spcAft>
                <a:spcPct val="0"/>
              </a:spcAft>
              <a:tabLst>
                <a:tab pos="457200" algn="l"/>
                <a:tab pos="3048000" algn="ctr"/>
                <a:tab pos="6032500" algn="r"/>
              </a:tabLst>
              <a:defRPr>
                <a:solidFill>
                  <a:schemeClr val="tx1"/>
                </a:solidFill>
                <a:latin typeface="Arial" panose="020B0604020202020204" pitchFamily="34" charset="0"/>
              </a:defRPr>
            </a:lvl7pPr>
            <a:lvl8pPr fontAlgn="base">
              <a:spcBef>
                <a:spcPct val="0"/>
              </a:spcBef>
              <a:spcAft>
                <a:spcPct val="0"/>
              </a:spcAft>
              <a:tabLst>
                <a:tab pos="457200" algn="l"/>
                <a:tab pos="3048000" algn="ctr"/>
                <a:tab pos="6032500" algn="r"/>
              </a:tabLst>
              <a:defRPr>
                <a:solidFill>
                  <a:schemeClr val="tx1"/>
                </a:solidFill>
                <a:latin typeface="Arial" panose="020B0604020202020204" pitchFamily="34" charset="0"/>
              </a:defRPr>
            </a:lvl8pPr>
            <a:lvl9pPr fontAlgn="base">
              <a:spcBef>
                <a:spcPct val="0"/>
              </a:spcBef>
              <a:spcAft>
                <a:spcPct val="0"/>
              </a:spcAft>
              <a:tabLst>
                <a:tab pos="457200" algn="l"/>
                <a:tab pos="3048000" algn="ctr"/>
                <a:tab pos="6032500" algn="r"/>
              </a:tabLst>
              <a:defRPr>
                <a:solidFill>
                  <a:schemeClr val="tx1"/>
                </a:solidFill>
                <a:latin typeface="Arial" panose="020B0604020202020204" pitchFamily="34" charset="0"/>
              </a:defRPr>
            </a:lvl9pPr>
          </a:lstStyle>
          <a:p>
            <a:pPr algn="just">
              <a:buFont typeface="Symbol" panose="05050102010706020507" pitchFamily="18" charset="2"/>
              <a:buNone/>
            </a:pPr>
            <a:r>
              <a:rPr lang="en-US" altLang="en-US" dirty="0"/>
              <a:t>The significance of “extreme events” arguments for global  climate change policies has been summarized by B. Clark: “Impacts accrue ... not so much from slow fluctuations in the mean, but from the tails of the distributions, from extreme events”.</a:t>
            </a:r>
          </a:p>
        </p:txBody>
      </p:sp>
      <p:sp>
        <p:nvSpPr>
          <p:cNvPr id="27654" name="Rectangle 6"/>
          <p:cNvSpPr>
            <a:spLocks noChangeArrowheads="1"/>
          </p:cNvSpPr>
          <p:nvPr/>
        </p:nvSpPr>
        <p:spPr bwMode="auto">
          <a:xfrm>
            <a:off x="372640" y="3160955"/>
            <a:ext cx="854274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457200" algn="l"/>
                <a:tab pos="3048000" algn="ctr"/>
                <a:tab pos="6032500" algn="r"/>
              </a:tabLst>
              <a:defRPr>
                <a:solidFill>
                  <a:schemeClr val="tx1"/>
                </a:solidFill>
                <a:latin typeface="Arial" panose="020B0604020202020204" pitchFamily="34" charset="0"/>
              </a:defRPr>
            </a:lvl1pPr>
            <a:lvl2pPr>
              <a:tabLst>
                <a:tab pos="457200" algn="l"/>
                <a:tab pos="3048000" algn="ctr"/>
                <a:tab pos="6032500" algn="r"/>
              </a:tabLst>
              <a:defRPr>
                <a:solidFill>
                  <a:schemeClr val="tx1"/>
                </a:solidFill>
                <a:latin typeface="Arial" panose="020B0604020202020204" pitchFamily="34" charset="0"/>
              </a:defRPr>
            </a:lvl2pPr>
            <a:lvl3pPr>
              <a:tabLst>
                <a:tab pos="457200" algn="l"/>
                <a:tab pos="3048000" algn="ctr"/>
                <a:tab pos="6032500" algn="r"/>
              </a:tabLst>
              <a:defRPr>
                <a:solidFill>
                  <a:schemeClr val="tx1"/>
                </a:solidFill>
                <a:latin typeface="Arial" panose="020B0604020202020204" pitchFamily="34" charset="0"/>
              </a:defRPr>
            </a:lvl3pPr>
            <a:lvl4pPr>
              <a:tabLst>
                <a:tab pos="457200" algn="l"/>
                <a:tab pos="3048000" algn="ctr"/>
                <a:tab pos="6032500" algn="r"/>
              </a:tabLst>
              <a:defRPr>
                <a:solidFill>
                  <a:schemeClr val="tx1"/>
                </a:solidFill>
                <a:latin typeface="Arial" panose="020B0604020202020204" pitchFamily="34" charset="0"/>
              </a:defRPr>
            </a:lvl4pPr>
            <a:lvl5pPr>
              <a:tabLst>
                <a:tab pos="457200" algn="l"/>
                <a:tab pos="3048000" algn="ctr"/>
                <a:tab pos="6032500" algn="r"/>
              </a:tabLst>
              <a:defRPr>
                <a:solidFill>
                  <a:schemeClr val="tx1"/>
                </a:solidFill>
                <a:latin typeface="Arial" panose="020B0604020202020204" pitchFamily="34" charset="0"/>
              </a:defRPr>
            </a:lvl5pPr>
            <a:lvl6pPr fontAlgn="base">
              <a:spcBef>
                <a:spcPct val="0"/>
              </a:spcBef>
              <a:spcAft>
                <a:spcPct val="0"/>
              </a:spcAft>
              <a:tabLst>
                <a:tab pos="457200" algn="l"/>
                <a:tab pos="3048000" algn="ctr"/>
                <a:tab pos="6032500" algn="r"/>
              </a:tabLst>
              <a:defRPr>
                <a:solidFill>
                  <a:schemeClr val="tx1"/>
                </a:solidFill>
                <a:latin typeface="Arial" panose="020B0604020202020204" pitchFamily="34" charset="0"/>
              </a:defRPr>
            </a:lvl6pPr>
            <a:lvl7pPr fontAlgn="base">
              <a:spcBef>
                <a:spcPct val="0"/>
              </a:spcBef>
              <a:spcAft>
                <a:spcPct val="0"/>
              </a:spcAft>
              <a:tabLst>
                <a:tab pos="457200" algn="l"/>
                <a:tab pos="3048000" algn="ctr"/>
                <a:tab pos="6032500" algn="r"/>
              </a:tabLst>
              <a:defRPr>
                <a:solidFill>
                  <a:schemeClr val="tx1"/>
                </a:solidFill>
                <a:latin typeface="Arial" panose="020B0604020202020204" pitchFamily="34" charset="0"/>
              </a:defRPr>
            </a:lvl7pPr>
            <a:lvl8pPr fontAlgn="base">
              <a:spcBef>
                <a:spcPct val="0"/>
              </a:spcBef>
              <a:spcAft>
                <a:spcPct val="0"/>
              </a:spcAft>
              <a:tabLst>
                <a:tab pos="457200" algn="l"/>
                <a:tab pos="3048000" algn="ctr"/>
                <a:tab pos="6032500" algn="r"/>
              </a:tabLst>
              <a:defRPr>
                <a:solidFill>
                  <a:schemeClr val="tx1"/>
                </a:solidFill>
                <a:latin typeface="Arial" panose="020B0604020202020204" pitchFamily="34" charset="0"/>
              </a:defRPr>
            </a:lvl8pPr>
            <a:lvl9pPr fontAlgn="base">
              <a:spcBef>
                <a:spcPct val="0"/>
              </a:spcBef>
              <a:spcAft>
                <a:spcPct val="0"/>
              </a:spcAft>
              <a:tabLst>
                <a:tab pos="457200" algn="l"/>
                <a:tab pos="3048000" algn="ctr"/>
                <a:tab pos="6032500" algn="r"/>
              </a:tabLst>
              <a:defRPr>
                <a:solidFill>
                  <a:schemeClr val="tx1"/>
                </a:solidFill>
                <a:latin typeface="Arial" panose="020B0604020202020204" pitchFamily="34" charset="0"/>
              </a:defRPr>
            </a:lvl9pPr>
          </a:lstStyle>
          <a:p>
            <a:pPr algn="just">
              <a:buFont typeface="Symbol" panose="05050102010706020507" pitchFamily="18" charset="2"/>
              <a:buNone/>
            </a:pPr>
            <a:r>
              <a:rPr lang="en-US" altLang="en-US" dirty="0"/>
              <a:t>Yet, extreme events are usually characterized by their expected arrival time, for example, as a 1000-year flood.</a:t>
            </a:r>
          </a:p>
        </p:txBody>
      </p:sp>
      <p:sp>
        <p:nvSpPr>
          <p:cNvPr id="27656" name="Rectangle 8"/>
          <p:cNvSpPr>
            <a:spLocks noChangeArrowheads="1"/>
          </p:cNvSpPr>
          <p:nvPr/>
        </p:nvSpPr>
        <p:spPr bwMode="auto">
          <a:xfrm>
            <a:off x="400799" y="4089846"/>
            <a:ext cx="863569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dirty="0"/>
              <a:t>Accordingly, they are evaluated as improbable during a human lifetime. In fact,</a:t>
            </a:r>
          </a:p>
          <a:p>
            <a:r>
              <a:rPr lang="en-US" altLang="en-US" dirty="0"/>
              <a:t>a 1000-year flood may occur next year. For example, floods across</a:t>
            </a:r>
          </a:p>
          <a:p>
            <a:r>
              <a:rPr lang="en-US" altLang="en-US" dirty="0"/>
              <a:t>Central Europe in 2002 were classified as 1000-, 500-, 250-, and 100-year events. </a:t>
            </a:r>
          </a:p>
        </p:txBody>
      </p:sp>
    </p:spTree>
    <p:extLst>
      <p:ext uri="{BB962C8B-B14F-4D97-AF65-F5344CB8AC3E}">
        <p14:creationId xmlns:p14="http://schemas.microsoft.com/office/powerpoint/2010/main" val="3350983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4211638" y="6369050"/>
            <a:ext cx="4932362" cy="452438"/>
          </a:xfrm>
        </p:spPr>
        <p:txBody>
          <a:bodyPr/>
          <a:lstStyle/>
          <a:p>
            <a:r>
              <a:rPr lang="en-GB" sz="1800" dirty="0">
                <a:latin typeface="Times New Roman" pitchFamily="18" charset="0"/>
                <a:cs typeface="Times New Roman" pitchFamily="18" charset="0"/>
              </a:rPr>
              <a:t>Joint Research Centre, European Commission (2009)</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7425" y="1062778"/>
            <a:ext cx="5616624" cy="5234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txBox="1">
            <a:spLocks/>
          </p:cNvSpPr>
          <p:nvPr/>
        </p:nvSpPr>
        <p:spPr>
          <a:xfrm>
            <a:off x="128046" y="1111238"/>
            <a:ext cx="8620417" cy="1759161"/>
          </a:xfrm>
          <a:prstGeom prst="rect">
            <a:avLst/>
          </a:prstGeom>
          <a:solidFill>
            <a:srgbClr val="C9CD95"/>
          </a:solidFill>
        </p:spPr>
        <p:txBody>
          <a:bodyPr/>
          <a:lstStyle>
            <a:lvl1pPr marL="342900" indent="-342900" algn="l" rtl="0" eaLnBrk="0" fontAlgn="base" hangingPunct="0">
              <a:spcBef>
                <a:spcPct val="20000"/>
              </a:spcBef>
              <a:spcAft>
                <a:spcPct val="0"/>
              </a:spcAft>
              <a:buChar char="•"/>
              <a:defRPr sz="3200">
                <a:solidFill>
                  <a:srgbClr val="003399"/>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3200">
                <a:solidFill>
                  <a:srgbClr val="003399"/>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5pPr>
            <a:lvl6pPr marL="2514600" indent="-228600" algn="l" rtl="0" fontAlgn="base">
              <a:spcBef>
                <a:spcPct val="20000"/>
              </a:spcBef>
              <a:spcAft>
                <a:spcPct val="0"/>
              </a:spcAft>
              <a:buChar char="»"/>
              <a:defRPr sz="3200">
                <a:solidFill>
                  <a:srgbClr val="003399"/>
                </a:solidFill>
                <a:latin typeface="+mn-lt"/>
              </a:defRPr>
            </a:lvl6pPr>
            <a:lvl7pPr marL="2971800" indent="-228600" algn="l" rtl="0" fontAlgn="base">
              <a:spcBef>
                <a:spcPct val="20000"/>
              </a:spcBef>
              <a:spcAft>
                <a:spcPct val="0"/>
              </a:spcAft>
              <a:buChar char="»"/>
              <a:defRPr sz="3200">
                <a:solidFill>
                  <a:srgbClr val="003399"/>
                </a:solidFill>
                <a:latin typeface="+mn-lt"/>
              </a:defRPr>
            </a:lvl7pPr>
            <a:lvl8pPr marL="3429000" indent="-228600" algn="l" rtl="0" fontAlgn="base">
              <a:spcBef>
                <a:spcPct val="20000"/>
              </a:spcBef>
              <a:spcAft>
                <a:spcPct val="0"/>
              </a:spcAft>
              <a:buChar char="»"/>
              <a:defRPr sz="3200">
                <a:solidFill>
                  <a:srgbClr val="003399"/>
                </a:solidFill>
                <a:latin typeface="+mn-lt"/>
              </a:defRPr>
            </a:lvl8pPr>
            <a:lvl9pPr marL="3886200" indent="-228600" algn="l" rtl="0" fontAlgn="base">
              <a:spcBef>
                <a:spcPct val="20000"/>
              </a:spcBef>
              <a:spcAft>
                <a:spcPct val="0"/>
              </a:spcAft>
              <a:buChar char="»"/>
              <a:defRPr sz="3200">
                <a:solidFill>
                  <a:srgbClr val="003399"/>
                </a:solidFill>
                <a:latin typeface="+mn-lt"/>
              </a:defRPr>
            </a:lvl9pPr>
          </a:lstStyle>
          <a:p>
            <a:pPr marL="0" indent="0">
              <a:buFontTx/>
              <a:buNone/>
            </a:pPr>
            <a:endParaRPr lang="en-GB" sz="1600" kern="0" dirty="0"/>
          </a:p>
          <a:p>
            <a:pPr marL="0" indent="0">
              <a:buFontTx/>
              <a:buNone/>
            </a:pPr>
            <a:r>
              <a:rPr lang="en-GB" sz="1600" kern="0" dirty="0">
                <a:solidFill>
                  <a:schemeClr val="tx1"/>
                </a:solidFill>
              </a:rPr>
              <a:t>-- To reach ambient water quality and ecological standards set in EU WFD</a:t>
            </a:r>
          </a:p>
          <a:p>
            <a:pPr marL="228600" indent="-228600">
              <a:buFontTx/>
              <a:buAutoNum type="arabicParenR"/>
            </a:pPr>
            <a:endParaRPr lang="en-GB" sz="1600" kern="0" dirty="0">
              <a:solidFill>
                <a:schemeClr val="tx1"/>
              </a:solidFill>
            </a:endParaRPr>
          </a:p>
          <a:p>
            <a:pPr marL="0" indent="0">
              <a:buFontTx/>
              <a:buNone/>
            </a:pPr>
            <a:r>
              <a:rPr lang="en-GB" sz="1600" kern="0" dirty="0">
                <a:solidFill>
                  <a:schemeClr val="tx1"/>
                </a:solidFill>
              </a:rPr>
              <a:t>-- To reduce the cost of pollution control</a:t>
            </a:r>
          </a:p>
          <a:p>
            <a:pPr marL="0" indent="0">
              <a:buFontTx/>
              <a:buNone/>
            </a:pPr>
            <a:endParaRPr lang="en-GB" sz="1600" kern="0" dirty="0"/>
          </a:p>
          <a:p>
            <a:pPr>
              <a:buFontTx/>
              <a:buChar char="-"/>
            </a:pPr>
            <a:endParaRPr lang="en-GB" sz="1600" kern="0" dirty="0"/>
          </a:p>
          <a:p>
            <a:pPr>
              <a:buFontTx/>
              <a:buChar char="-"/>
            </a:pPr>
            <a:endParaRPr lang="en-GB" sz="1600" kern="0" dirty="0"/>
          </a:p>
          <a:p>
            <a:pPr marL="0" indent="0">
              <a:buFontTx/>
              <a:buNone/>
            </a:pPr>
            <a:endParaRPr lang="en-GB" sz="1600" kern="0" dirty="0"/>
          </a:p>
          <a:p>
            <a:pPr marL="0" indent="0">
              <a:buFontTx/>
              <a:buNone/>
            </a:pPr>
            <a:endParaRPr lang="en-GB" sz="1600" kern="0" dirty="0"/>
          </a:p>
          <a:p>
            <a:pPr>
              <a:buFontTx/>
              <a:buChar char="-"/>
            </a:pPr>
            <a:endParaRPr lang="en-GB" sz="1600" kern="0" dirty="0"/>
          </a:p>
          <a:p>
            <a:pPr>
              <a:buFontTx/>
              <a:buChar char="-"/>
            </a:pPr>
            <a:endParaRPr lang="en-GB" sz="1600" kern="0" dirty="0"/>
          </a:p>
          <a:p>
            <a:pPr>
              <a:buFontTx/>
              <a:buChar char="-"/>
            </a:pPr>
            <a:endParaRPr lang="en-GB" sz="1600" kern="0" dirty="0"/>
          </a:p>
          <a:p>
            <a:pPr marL="0" indent="0" algn="ctr">
              <a:buFontTx/>
              <a:buNone/>
            </a:pPr>
            <a:endParaRPr lang="en-GB" sz="1600" kern="0" dirty="0"/>
          </a:p>
          <a:p>
            <a:endParaRPr lang="en-GB" sz="1600" kern="0"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3004814"/>
            <a:ext cx="4160177" cy="3590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39869"/>
            <a:ext cx="9143999" cy="5818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179512" y="5805264"/>
            <a:ext cx="8816478" cy="86409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51520" y="5879013"/>
            <a:ext cx="8640960" cy="369332"/>
          </a:xfrm>
          <a:prstGeom prst="rect">
            <a:avLst/>
          </a:prstGeom>
          <a:noFill/>
        </p:spPr>
        <p:txBody>
          <a:bodyPr wrap="square" rtlCol="0">
            <a:spAutoFit/>
          </a:bodyPr>
          <a:lstStyle/>
          <a:p>
            <a:pPr algn="ctr"/>
            <a:r>
              <a:rPr lang="de-AT" dirty="0"/>
              <a:t>Impacts og heavy precipitation events on agricultural pollution</a:t>
            </a:r>
            <a:endParaRPr lang="en-US" dirty="0"/>
          </a:p>
        </p:txBody>
      </p:sp>
      <p:sp>
        <p:nvSpPr>
          <p:cNvPr id="10" name="Title 1">
            <a:extLst>
              <a:ext uri="{FF2B5EF4-FFF2-40B4-BE49-F238E27FC236}">
                <a16:creationId xmlns:a16="http://schemas.microsoft.com/office/drawing/2014/main" id="{48C19EC5-DB08-4487-AC12-DB21F7F7C100}"/>
              </a:ext>
            </a:extLst>
          </p:cNvPr>
          <p:cNvSpPr txBox="1">
            <a:spLocks/>
          </p:cNvSpPr>
          <p:nvPr/>
        </p:nvSpPr>
        <p:spPr bwMode="auto">
          <a:xfrm>
            <a:off x="1115622" y="159589"/>
            <a:ext cx="6944258" cy="694344"/>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75000" lnSpcReduction="20000"/>
          </a:bodyPr>
          <a:lstStyle>
            <a:defPPr>
              <a:defRPr lang="en-US"/>
            </a:defPPr>
            <a:lvl1pPr algn="ctr" eaLnBrk="0" hangingPunct="0">
              <a:defRPr sz="3200" b="1">
                <a:solidFill>
                  <a:srgbClr val="C00000"/>
                </a:solidFill>
                <a:latin typeface="+mj-lt"/>
                <a:ea typeface="+mj-ea"/>
                <a:cs typeface="Cambria"/>
              </a:defRPr>
            </a:lvl1pPr>
          </a:lstStyle>
          <a:p>
            <a:r>
              <a:rPr lang="en-GB" dirty="0"/>
              <a:t>Linkage of Agricultural and Environmental models, and  social, and risk indicators: Nitrate Pollution Problem</a:t>
            </a:r>
          </a:p>
        </p:txBody>
      </p:sp>
    </p:spTree>
    <p:extLst>
      <p:ext uri="{BB962C8B-B14F-4D97-AF65-F5344CB8AC3E}">
        <p14:creationId xmlns:p14="http://schemas.microsoft.com/office/powerpoint/2010/main" val="15613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5" grpId="0" animBg="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a:off x="2123728" y="1875687"/>
            <a:ext cx="3168352" cy="1193273"/>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5497" y="44624"/>
            <a:ext cx="9001000" cy="1143000"/>
          </a:xfrm>
          <a:noFill/>
          <a:ln w="9525">
            <a:noFill/>
            <a:miter lim="800000"/>
            <a:headEnd/>
            <a:tailEnd/>
          </a:ln>
        </p:spPr>
        <p:txBody>
          <a:bodyPr vert="horz" wrap="square" lIns="0" tIns="0" rIns="0" bIns="0" numCol="1" anchor="t" anchorCtr="0" compatLnSpc="1">
            <a:prstTxWarp prst="textNoShape">
              <a:avLst/>
            </a:prstTxWarp>
            <a:normAutofit/>
          </a:bodyPr>
          <a:lstStyle/>
          <a:p>
            <a:pPr algn="ctr"/>
            <a:r>
              <a:rPr lang="en-US" sz="3200" b="1" kern="1200" dirty="0">
                <a:solidFill>
                  <a:srgbClr val="C00000"/>
                </a:solidFill>
                <a:latin typeface="+mj-lt"/>
              </a:rPr>
              <a:t>Dynamic Nutrients Management Model</a:t>
            </a:r>
            <a:br>
              <a:rPr lang="en-US" sz="3200" b="1" kern="1200" dirty="0">
                <a:solidFill>
                  <a:srgbClr val="C00000"/>
                </a:solidFill>
                <a:latin typeface="+mj-lt"/>
              </a:rPr>
            </a:br>
            <a:r>
              <a:rPr lang="en-US" sz="3200" b="1" kern="1200" dirty="0">
                <a:solidFill>
                  <a:srgbClr val="C00000"/>
                </a:solidFill>
                <a:latin typeface="+mj-lt"/>
              </a:rPr>
              <a:t> under Weather Variability</a:t>
            </a:r>
          </a:p>
        </p:txBody>
      </p:sp>
      <p:pic>
        <p:nvPicPr>
          <p:cNvPr id="6" name="Content Placeholder 5"/>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24775" y="1556792"/>
            <a:ext cx="7344816" cy="4752528"/>
          </a:xfrm>
          <a:prstGeom prst="rect">
            <a:avLst/>
          </a:prstGeom>
          <a:noFill/>
          <a:ln>
            <a:noFill/>
          </a:ln>
        </p:spPr>
      </p:pic>
      <p:sp>
        <p:nvSpPr>
          <p:cNvPr id="86" name="TextBox 85"/>
          <p:cNvSpPr txBox="1"/>
          <p:nvPr/>
        </p:nvSpPr>
        <p:spPr>
          <a:xfrm>
            <a:off x="585406" y="6453336"/>
            <a:ext cx="8379082" cy="646331"/>
          </a:xfrm>
          <a:prstGeom prst="rect">
            <a:avLst/>
          </a:prstGeom>
          <a:noFill/>
        </p:spPr>
        <p:txBody>
          <a:bodyPr wrap="square" rtlCol="0">
            <a:spAutoFit/>
          </a:bodyPr>
          <a:lstStyle/>
          <a:p>
            <a:r>
              <a:rPr lang="en-US" sz="1200" dirty="0"/>
              <a:t>From the same N load at t=0, nitrogen traveling time to receptors can reach T-1 (from 10 to more than 100) years. In general, the traveling time is uncertain, depends on soil type, weather conditions, activities, etc.    </a:t>
            </a:r>
          </a:p>
          <a:p>
            <a:endParaRPr lang="en-US" sz="1200" dirty="0"/>
          </a:p>
        </p:txBody>
      </p:sp>
      <p:sp>
        <p:nvSpPr>
          <p:cNvPr id="87" name="TextBox 86"/>
          <p:cNvSpPr txBox="1"/>
          <p:nvPr/>
        </p:nvSpPr>
        <p:spPr>
          <a:xfrm>
            <a:off x="1354605" y="1301613"/>
            <a:ext cx="1095172" cy="369332"/>
          </a:xfrm>
          <a:prstGeom prst="rect">
            <a:avLst/>
          </a:prstGeom>
          <a:noFill/>
        </p:spPr>
        <p:txBody>
          <a:bodyPr wrap="none" rtlCol="0">
            <a:spAutoFit/>
          </a:bodyPr>
          <a:lstStyle/>
          <a:p>
            <a:r>
              <a:rPr lang="en-US" b="1" dirty="0">
                <a:solidFill>
                  <a:srgbClr val="00B050"/>
                </a:solidFill>
              </a:rPr>
              <a:t>Sources</a:t>
            </a:r>
          </a:p>
        </p:txBody>
      </p:sp>
      <p:sp>
        <p:nvSpPr>
          <p:cNvPr id="89" name="TextBox 88"/>
          <p:cNvSpPr txBox="1"/>
          <p:nvPr/>
        </p:nvSpPr>
        <p:spPr>
          <a:xfrm>
            <a:off x="4352603" y="1301613"/>
            <a:ext cx="1313180" cy="369332"/>
          </a:xfrm>
          <a:prstGeom prst="rect">
            <a:avLst/>
          </a:prstGeom>
          <a:noFill/>
        </p:spPr>
        <p:txBody>
          <a:bodyPr wrap="none" rtlCol="0">
            <a:spAutoFit/>
          </a:bodyPr>
          <a:lstStyle/>
          <a:p>
            <a:r>
              <a:rPr lang="en-US" b="1" dirty="0">
                <a:solidFill>
                  <a:srgbClr val="00B050"/>
                </a:solidFill>
              </a:rPr>
              <a:t>Receptors</a:t>
            </a:r>
          </a:p>
        </p:txBody>
      </p:sp>
      <p:sp>
        <p:nvSpPr>
          <p:cNvPr id="90" name="TextBox 89"/>
          <p:cNvSpPr txBox="1"/>
          <p:nvPr/>
        </p:nvSpPr>
        <p:spPr>
          <a:xfrm>
            <a:off x="4549111" y="6156012"/>
            <a:ext cx="1736437" cy="369332"/>
          </a:xfrm>
          <a:prstGeom prst="rect">
            <a:avLst/>
          </a:prstGeom>
          <a:noFill/>
        </p:spPr>
        <p:txBody>
          <a:bodyPr wrap="none" rtlCol="0">
            <a:spAutoFit/>
          </a:bodyPr>
          <a:lstStyle/>
          <a:p>
            <a:r>
              <a:rPr lang="en-US" b="1" dirty="0">
                <a:solidFill>
                  <a:srgbClr val="00B050"/>
                </a:solidFill>
              </a:rPr>
              <a:t>Traveling time</a:t>
            </a:r>
          </a:p>
        </p:txBody>
      </p:sp>
      <p:graphicFrame>
        <p:nvGraphicFramePr>
          <p:cNvPr id="91" name="Object 90"/>
          <p:cNvGraphicFramePr>
            <a:graphicFrameLocks noChangeAspect="1"/>
          </p:cNvGraphicFramePr>
          <p:nvPr>
            <p:extLst>
              <p:ext uri="{D42A27DB-BD31-4B8C-83A1-F6EECF244321}">
                <p14:modId xmlns:p14="http://schemas.microsoft.com/office/powerpoint/2010/main" val="3193154836"/>
              </p:ext>
            </p:extLst>
          </p:nvPr>
        </p:nvGraphicFramePr>
        <p:xfrm>
          <a:off x="7164288" y="4602615"/>
          <a:ext cx="589682" cy="777385"/>
        </p:xfrm>
        <a:graphic>
          <a:graphicData uri="http://schemas.openxmlformats.org/presentationml/2006/ole">
            <mc:AlternateContent xmlns:mc="http://schemas.openxmlformats.org/markup-compatibility/2006">
              <mc:Choice xmlns:v="urn:schemas-microsoft-com:vml" Requires="v">
                <p:oleObj name="Equation" r:id="rId4" imgW="164880" imgH="253800" progId="Equation.3">
                  <p:embed/>
                </p:oleObj>
              </mc:Choice>
              <mc:Fallback>
                <p:oleObj name="Equation" r:id="rId4" imgW="164880" imgH="253800" progId="Equation.3">
                  <p:embed/>
                  <p:pic>
                    <p:nvPicPr>
                      <p:cNvPr id="91" name="Object 90"/>
                      <p:cNvPicPr>
                        <a:picLocks noChangeAspect="1" noChangeArrowheads="1"/>
                      </p:cNvPicPr>
                      <p:nvPr/>
                    </p:nvPicPr>
                    <p:blipFill>
                      <a:blip r:embed="rId5"/>
                      <a:srcRect/>
                      <a:stretch>
                        <a:fillRect/>
                      </a:stretch>
                    </p:blipFill>
                    <p:spPr bwMode="auto">
                      <a:xfrm>
                        <a:off x="7164288" y="4602615"/>
                        <a:ext cx="589682" cy="777385"/>
                      </a:xfrm>
                      <a:prstGeom prst="rect">
                        <a:avLst/>
                      </a:prstGeom>
                      <a:noFill/>
                    </p:spPr>
                  </p:pic>
                </p:oleObj>
              </mc:Fallback>
            </mc:AlternateContent>
          </a:graphicData>
        </a:graphic>
      </p:graphicFrame>
      <p:graphicFrame>
        <p:nvGraphicFramePr>
          <p:cNvPr id="92" name="Object 91"/>
          <p:cNvGraphicFramePr>
            <a:graphicFrameLocks noChangeAspect="1"/>
          </p:cNvGraphicFramePr>
          <p:nvPr>
            <p:extLst>
              <p:ext uri="{D42A27DB-BD31-4B8C-83A1-F6EECF244321}">
                <p14:modId xmlns:p14="http://schemas.microsoft.com/office/powerpoint/2010/main" val="3070846347"/>
              </p:ext>
            </p:extLst>
          </p:nvPr>
        </p:nvGraphicFramePr>
        <p:xfrm>
          <a:off x="6660232" y="4602615"/>
          <a:ext cx="646112" cy="646113"/>
        </p:xfrm>
        <a:graphic>
          <a:graphicData uri="http://schemas.openxmlformats.org/presentationml/2006/ole">
            <mc:AlternateContent xmlns:mc="http://schemas.openxmlformats.org/markup-compatibility/2006">
              <mc:Choice xmlns:v="urn:schemas-microsoft-com:vml" Requires="v">
                <p:oleObj name="Equation" r:id="rId6" imgW="253800" imgH="253800" progId="Equation.3">
                  <p:embed/>
                </p:oleObj>
              </mc:Choice>
              <mc:Fallback>
                <p:oleObj name="Equation" r:id="rId6" imgW="253800" imgH="253800" progId="Equation.3">
                  <p:embed/>
                  <p:pic>
                    <p:nvPicPr>
                      <p:cNvPr id="92" name="Object 91"/>
                      <p:cNvPicPr/>
                      <p:nvPr/>
                    </p:nvPicPr>
                    <p:blipFill>
                      <a:blip r:embed="rId7"/>
                      <a:stretch>
                        <a:fillRect/>
                      </a:stretch>
                    </p:blipFill>
                    <p:spPr>
                      <a:xfrm>
                        <a:off x="6660232" y="4602615"/>
                        <a:ext cx="646112" cy="646113"/>
                      </a:xfrm>
                      <a:prstGeom prst="rect">
                        <a:avLst/>
                      </a:prstGeom>
                    </p:spPr>
                  </p:pic>
                </p:oleObj>
              </mc:Fallback>
            </mc:AlternateContent>
          </a:graphicData>
        </a:graphic>
      </p:graphicFrame>
      <p:sp>
        <p:nvSpPr>
          <p:cNvPr id="93" name="Rectangle 92"/>
          <p:cNvSpPr>
            <a:spLocks noChangeArrowheads="1"/>
          </p:cNvSpPr>
          <p:nvPr/>
        </p:nvSpPr>
        <p:spPr bwMode="auto">
          <a:xfrm>
            <a:off x="75761" y="4202505"/>
            <a:ext cx="17457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i="0" u="none" strike="noStrike" cap="none" normalizeH="0" baseline="0" dirty="0">
                <a:ln>
                  <a:noFill/>
                </a:ln>
                <a:solidFill>
                  <a:srgbClr val="000000"/>
                </a:solidFill>
                <a:effectLst/>
                <a:latin typeface="Calibri" panose="020F0502020204030204" pitchFamily="34" charset="0"/>
              </a:rPr>
              <a:t>N load at t=0</a:t>
            </a:r>
            <a:endParaRPr kumimoji="0" lang="en-US" altLang="en-US" sz="180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194270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3763299" y="954090"/>
            <a:ext cx="825244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Заголовок 1"/>
          <p:cNvSpPr txBox="1">
            <a:spLocks/>
          </p:cNvSpPr>
          <p:nvPr/>
        </p:nvSpPr>
        <p:spPr bwMode="auto">
          <a:xfrm>
            <a:off x="534988" y="116632"/>
            <a:ext cx="8229600" cy="654032"/>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82500" lnSpcReduction="20000"/>
          </a:bodyPr>
          <a:lstStyle>
            <a:lvl1pPr algn="ctr" eaLnBrk="0" hangingPunct="0">
              <a:defRPr sz="3200" b="1">
                <a:solidFill>
                  <a:srgbClr val="C00000"/>
                </a:solidFill>
                <a:latin typeface="+mj-lt"/>
                <a:ea typeface="+mj-ea"/>
                <a:cs typeface="Cambria"/>
              </a:defRPr>
            </a:lvl1pPr>
            <a:lvl2pPr eaLnBrk="0" hangingPunct="0">
              <a:defRPr sz="4000">
                <a:solidFill>
                  <a:srgbClr val="003399"/>
                </a:solidFill>
                <a:latin typeface="Arial Narrow" pitchFamily="34" charset="0"/>
              </a:defRPr>
            </a:lvl2pPr>
            <a:lvl3pPr eaLnBrk="0" hangingPunct="0">
              <a:defRPr sz="4000">
                <a:solidFill>
                  <a:srgbClr val="003399"/>
                </a:solidFill>
                <a:latin typeface="Arial Narrow" pitchFamily="34" charset="0"/>
              </a:defRPr>
            </a:lvl3pPr>
            <a:lvl4pPr eaLnBrk="0" hangingPunct="0">
              <a:defRPr sz="4000">
                <a:solidFill>
                  <a:srgbClr val="003399"/>
                </a:solidFill>
                <a:latin typeface="Arial Narrow" pitchFamily="34" charset="0"/>
              </a:defRPr>
            </a:lvl4pPr>
            <a:lvl5pPr eaLnBrk="0" hangingPunct="0">
              <a:defRPr sz="4000">
                <a:solidFill>
                  <a:srgbClr val="003399"/>
                </a:solidFill>
                <a:latin typeface="Arial Narrow" pitchFamily="34" charset="0"/>
              </a:defRPr>
            </a:lvl5pPr>
            <a:lvl6pPr marL="457200" fontAlgn="base">
              <a:spcBef>
                <a:spcPct val="0"/>
              </a:spcBef>
              <a:spcAft>
                <a:spcPct val="0"/>
              </a:spcAft>
              <a:defRPr sz="4000">
                <a:solidFill>
                  <a:srgbClr val="003399"/>
                </a:solidFill>
                <a:latin typeface="Arial Narrow" pitchFamily="34" charset="0"/>
              </a:defRPr>
            </a:lvl6pPr>
            <a:lvl7pPr marL="914400" fontAlgn="base">
              <a:spcBef>
                <a:spcPct val="0"/>
              </a:spcBef>
              <a:spcAft>
                <a:spcPct val="0"/>
              </a:spcAft>
              <a:defRPr sz="4000">
                <a:solidFill>
                  <a:srgbClr val="003399"/>
                </a:solidFill>
                <a:latin typeface="Arial Narrow" pitchFamily="34" charset="0"/>
              </a:defRPr>
            </a:lvl7pPr>
            <a:lvl8pPr marL="1371600" fontAlgn="base">
              <a:spcBef>
                <a:spcPct val="0"/>
              </a:spcBef>
              <a:spcAft>
                <a:spcPct val="0"/>
              </a:spcAft>
              <a:defRPr sz="4000">
                <a:solidFill>
                  <a:srgbClr val="003399"/>
                </a:solidFill>
                <a:latin typeface="Arial Narrow" pitchFamily="34" charset="0"/>
              </a:defRPr>
            </a:lvl8pPr>
            <a:lvl9pPr marL="1828800" fontAlgn="base">
              <a:spcBef>
                <a:spcPct val="0"/>
              </a:spcBef>
              <a:spcAft>
                <a:spcPct val="0"/>
              </a:spcAft>
              <a:defRPr sz="4000">
                <a:solidFill>
                  <a:srgbClr val="003399"/>
                </a:solidFill>
                <a:latin typeface="Arial Narrow" pitchFamily="34" charset="0"/>
              </a:defRPr>
            </a:lvl9pPr>
          </a:lstStyle>
          <a:p>
            <a:r>
              <a:rPr lang="en-US" dirty="0"/>
              <a:t>Linkage of Flood scenario generator and Flood risk Management model on Tisza river, Ukraine and Hungary</a:t>
            </a:r>
            <a:endParaRPr lang="ru-RU" dirty="0"/>
          </a:p>
        </p:txBody>
      </p:sp>
      <p:pic>
        <p:nvPicPr>
          <p:cNvPr id="14" name="Picture 2" descr="Floods 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94668" y="3217044"/>
            <a:ext cx="6840760" cy="340586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400248" y="832644"/>
            <a:ext cx="8499080" cy="2308324"/>
          </a:xfrm>
          <a:prstGeom prst="rect">
            <a:avLst/>
          </a:prstGeom>
        </p:spPr>
        <p:txBody>
          <a:bodyPr wrap="square">
            <a:spAutoFit/>
          </a:bodyPr>
          <a:lstStyle/>
          <a:p>
            <a:pPr marL="285750" indent="-285750">
              <a:buFont typeface="Arial" panose="020B0604020202020204" pitchFamily="34" charset="0"/>
              <a:buChar char="•"/>
            </a:pPr>
            <a:r>
              <a:rPr lang="en-US" dirty="0">
                <a:solidFill>
                  <a:srgbClr val="000000"/>
                </a:solidFill>
                <a:latin typeface="Arial" panose="020B0604020202020204" pitchFamily="34" charset="0"/>
              </a:rPr>
              <a:t>Deforestation upstream increases chances of floods downstream</a:t>
            </a:r>
          </a:p>
          <a:p>
            <a:pPr marL="285750" indent="-285750">
              <a:buFont typeface="Arial" panose="020B0604020202020204" pitchFamily="34" charset="0"/>
              <a:buChar char="•"/>
            </a:pPr>
            <a:r>
              <a:rPr lang="en-US" dirty="0">
                <a:solidFill>
                  <a:srgbClr val="000000"/>
                </a:solidFill>
                <a:latin typeface="Arial" panose="020B0604020202020204" pitchFamily="34" charset="0"/>
              </a:rPr>
              <a:t>Dams’ reliability, maintenance (dynamic STO)</a:t>
            </a:r>
          </a:p>
          <a:p>
            <a:pPr marL="285750" indent="-285750">
              <a:buFont typeface="Arial" panose="020B0604020202020204" pitchFamily="34" charset="0"/>
              <a:buChar char="•"/>
            </a:pPr>
            <a:r>
              <a:rPr lang="en-US" dirty="0">
                <a:solidFill>
                  <a:srgbClr val="000000"/>
                </a:solidFill>
                <a:latin typeface="Arial" panose="020B0604020202020204" pitchFamily="34" charset="0"/>
              </a:rPr>
              <a:t>Agricultural, industrial and households losses</a:t>
            </a:r>
          </a:p>
          <a:p>
            <a:pPr marL="285750" indent="-285750">
              <a:buFont typeface="Arial" panose="020B0604020202020204" pitchFamily="34" charset="0"/>
              <a:buChar char="•"/>
            </a:pPr>
            <a:r>
              <a:rPr lang="en-US" dirty="0">
                <a:solidFill>
                  <a:srgbClr val="000000"/>
                </a:solidFill>
                <a:latin typeface="Arial" panose="020B0604020202020204" pitchFamily="34" charset="0"/>
              </a:rPr>
              <a:t>International and/or local insurance and/or mutual fund</a:t>
            </a:r>
          </a:p>
          <a:p>
            <a:pPr marL="285750" indent="-285750">
              <a:buFont typeface="Arial" panose="020B0604020202020204" pitchFamily="34" charset="0"/>
              <a:buChar char="•"/>
            </a:pPr>
            <a:r>
              <a:rPr lang="en-US" dirty="0">
                <a:solidFill>
                  <a:srgbClr val="000000"/>
                </a:solidFill>
                <a:latin typeface="Arial" panose="020B0604020202020204" pitchFamily="34" charset="0"/>
              </a:rPr>
              <a:t>Risk pricing: insurance demand vs supply</a:t>
            </a:r>
          </a:p>
          <a:p>
            <a:pPr marL="285750" indent="-285750">
              <a:buFont typeface="Arial" panose="020B0604020202020204" pitchFamily="34" charset="0"/>
              <a:buChar char="•"/>
            </a:pPr>
            <a:r>
              <a:rPr lang="en-US" dirty="0">
                <a:solidFill>
                  <a:srgbClr val="000000"/>
                </a:solidFill>
                <a:latin typeface="Arial" panose="020B0604020202020204" pitchFamily="34" charset="0"/>
              </a:rPr>
              <a:t>Endogenous discounting</a:t>
            </a:r>
          </a:p>
          <a:p>
            <a:pPr marL="285750" indent="-285750">
              <a:buFont typeface="Arial" panose="020B0604020202020204" pitchFamily="34" charset="0"/>
              <a:buChar char="•"/>
            </a:pPr>
            <a:r>
              <a:rPr lang="en-US" dirty="0">
                <a:solidFill>
                  <a:srgbClr val="000000"/>
                </a:solidFill>
                <a:latin typeface="Arial" panose="020B0604020202020204" pitchFamily="34" charset="0"/>
              </a:rPr>
              <a:t>Linkage of stakeholders/systems simulation and optimization models</a:t>
            </a:r>
          </a:p>
          <a:p>
            <a:pPr marL="285750" indent="-285750">
              <a:buFont typeface="Arial" panose="020B0604020202020204" pitchFamily="34" charset="0"/>
              <a:buChar char="•"/>
            </a:pPr>
            <a:r>
              <a:rPr lang="en-US" dirty="0">
                <a:solidFill>
                  <a:srgbClr val="000000"/>
                </a:solidFill>
                <a:latin typeface="Arial" panose="020B0604020202020204" pitchFamily="34" charset="0"/>
              </a:rPr>
              <a:t>Non-smooth, discontinuous indicators and constraints </a:t>
            </a:r>
          </a:p>
        </p:txBody>
      </p:sp>
      <p:sp>
        <p:nvSpPr>
          <p:cNvPr id="4" name="Rectangle 3"/>
          <p:cNvSpPr/>
          <p:nvPr/>
        </p:nvSpPr>
        <p:spPr>
          <a:xfrm>
            <a:off x="2520920" y="6546830"/>
            <a:ext cx="4879862" cy="338554"/>
          </a:xfrm>
          <a:prstGeom prst="rect">
            <a:avLst/>
          </a:prstGeom>
        </p:spPr>
        <p:txBody>
          <a:bodyPr wrap="none">
            <a:spAutoFit/>
          </a:bodyPr>
          <a:lstStyle/>
          <a:p>
            <a:r>
              <a:rPr lang="en-US" sz="1600" b="1" dirty="0">
                <a:solidFill>
                  <a:srgbClr val="FF0000"/>
                </a:solidFill>
                <a:latin typeface="Arial" panose="020B0604020202020204" pitchFamily="34" charset="0"/>
              </a:rPr>
              <a:t>Scenario generator: river + </a:t>
            </a:r>
            <a:r>
              <a:rPr lang="en-US" sz="1600" b="1" dirty="0" err="1">
                <a:solidFill>
                  <a:srgbClr val="FF0000"/>
                </a:solidFill>
                <a:latin typeface="Arial" panose="020B0604020202020204" pitchFamily="34" charset="0"/>
              </a:rPr>
              <a:t>innundation</a:t>
            </a:r>
            <a:r>
              <a:rPr lang="en-US" sz="1600" b="1" dirty="0">
                <a:solidFill>
                  <a:srgbClr val="FF0000"/>
                </a:solidFill>
                <a:latin typeface="Arial" panose="020B0604020202020204" pitchFamily="34" charset="0"/>
              </a:rPr>
              <a:t> </a:t>
            </a:r>
            <a:r>
              <a:rPr lang="en-US" sz="1600" b="1" dirty="0" err="1">
                <a:solidFill>
                  <a:srgbClr val="FF0000"/>
                </a:solidFill>
                <a:latin typeface="Arial" panose="020B0604020202020204" pitchFamily="34" charset="0"/>
              </a:rPr>
              <a:t>moduls</a:t>
            </a:r>
            <a:r>
              <a:rPr lang="en-US" sz="1600" b="1" dirty="0">
                <a:solidFill>
                  <a:srgbClr val="FF0000"/>
                </a:solidFill>
                <a:latin typeface="Arial" panose="020B0604020202020204" pitchFamily="34" charset="0"/>
              </a:rPr>
              <a:t> </a:t>
            </a:r>
            <a:endParaRPr lang="en-US" sz="1600" b="1" dirty="0">
              <a:solidFill>
                <a:srgbClr val="FF0000"/>
              </a:solidFill>
            </a:endParaRPr>
          </a:p>
        </p:txBody>
      </p:sp>
    </p:spTree>
    <p:extLst>
      <p:ext uri="{BB962C8B-B14F-4D97-AF65-F5344CB8AC3E}">
        <p14:creationId xmlns:p14="http://schemas.microsoft.com/office/powerpoint/2010/main" val="1849918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9512" y="1196752"/>
            <a:ext cx="6279669" cy="5040560"/>
          </a:xfrm>
          <a:prstGeom prst="rect">
            <a:avLst/>
          </a:prstGeom>
        </p:spPr>
      </p:pic>
      <p:pic>
        <p:nvPicPr>
          <p:cNvPr id="5" name="Picture 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728717"/>
            <a:ext cx="7002524" cy="2975425"/>
          </a:xfrm>
          <a:prstGeom prst="rect">
            <a:avLst/>
          </a:prstGeom>
          <a:solidFill>
            <a:schemeClr val="bg1"/>
          </a:solidFill>
          <a:ln>
            <a:noFill/>
          </a:ln>
        </p:spPr>
      </p:pic>
      <p:sp>
        <p:nvSpPr>
          <p:cNvPr id="6" name="Rectangle 5"/>
          <p:cNvSpPr/>
          <p:nvPr/>
        </p:nvSpPr>
        <p:spPr>
          <a:xfrm>
            <a:off x="1827940" y="5661248"/>
            <a:ext cx="3193544" cy="338554"/>
          </a:xfrm>
          <a:prstGeom prst="rect">
            <a:avLst/>
          </a:prstGeom>
        </p:spPr>
        <p:txBody>
          <a:bodyPr wrap="square">
            <a:spAutoFit/>
          </a:bodyPr>
          <a:lstStyle/>
          <a:p>
            <a:r>
              <a:rPr lang="en-US" sz="1600" b="1" dirty="0">
                <a:solidFill>
                  <a:srgbClr val="FF0000"/>
                </a:solidFill>
                <a:latin typeface="Arial" panose="020B0604020202020204" pitchFamily="34" charset="0"/>
              </a:rPr>
              <a:t>Iterative linkage procedure</a:t>
            </a:r>
            <a:endParaRPr lang="en-US" sz="1600" b="1" i="1" dirty="0">
              <a:solidFill>
                <a:srgbClr val="FF0000"/>
              </a:solidFill>
              <a:latin typeface="Arial" panose="020B0604020202020204" pitchFamily="34" charset="0"/>
            </a:endParaRPr>
          </a:p>
        </p:txBody>
      </p:sp>
      <p:sp>
        <p:nvSpPr>
          <p:cNvPr id="7" name="Rectangle 6"/>
          <p:cNvSpPr/>
          <p:nvPr/>
        </p:nvSpPr>
        <p:spPr>
          <a:xfrm>
            <a:off x="179512" y="0"/>
            <a:ext cx="8964488" cy="2062103"/>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97500"/>
          </a:bodyPr>
          <a:lstStyle/>
          <a:p>
            <a:pPr algn="ctr" eaLnBrk="0" hangingPunct="0"/>
            <a:r>
              <a:rPr lang="en-US" sz="3200" b="1" dirty="0">
                <a:solidFill>
                  <a:srgbClr val="C00000"/>
                </a:solidFill>
                <a:latin typeface="+mj-lt"/>
                <a:ea typeface="+mj-ea"/>
                <a:cs typeface="Cambria"/>
              </a:rPr>
              <a:t>Integrated Flood Risk Management on Tisza river:</a:t>
            </a:r>
          </a:p>
          <a:p>
            <a:pPr algn="ctr" eaLnBrk="0" hangingPunct="0"/>
            <a:r>
              <a:rPr lang="en-US" sz="3200" b="1" dirty="0">
                <a:solidFill>
                  <a:srgbClr val="C00000"/>
                </a:solidFill>
                <a:latin typeface="+mj-lt"/>
                <a:ea typeface="+mj-ea"/>
                <a:cs typeface="Cambria"/>
              </a:rPr>
              <a:t> Ukraine and Hungary</a:t>
            </a:r>
            <a:endParaRPr lang="ru-RU" sz="3200" b="1" dirty="0">
              <a:solidFill>
                <a:srgbClr val="C00000"/>
              </a:solidFill>
              <a:latin typeface="+mj-lt"/>
              <a:ea typeface="+mj-ea"/>
              <a:cs typeface="Cambria"/>
            </a:endParaRPr>
          </a:p>
        </p:txBody>
      </p:sp>
    </p:spTree>
    <p:extLst>
      <p:ext uri="{BB962C8B-B14F-4D97-AF65-F5344CB8AC3E}">
        <p14:creationId xmlns:p14="http://schemas.microsoft.com/office/powerpoint/2010/main" val="160976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a:xfrm>
            <a:off x="6553200" y="6245225"/>
            <a:ext cx="2133600" cy="476250"/>
          </a:xfrm>
          <a:prstGeom prst="rect">
            <a:avLst/>
          </a:prstGeom>
        </p:spPr>
        <p:txBody>
          <a:bodyPr/>
          <a:lstStyle/>
          <a:p>
            <a:fld id="{CAEF1A5A-1CD6-4088-B42E-36254627817C}" type="slidenum">
              <a:rPr lang="en-US"/>
              <a:pPr/>
              <a:t>17</a:t>
            </a:fld>
            <a:endParaRPr lang="en-US"/>
          </a:p>
        </p:txBody>
      </p:sp>
      <p:sp>
        <p:nvSpPr>
          <p:cNvPr id="5" name="Rectangle 4"/>
          <p:cNvSpPr>
            <a:spLocks noChangeArrowheads="1"/>
          </p:cNvSpPr>
          <p:nvPr/>
        </p:nvSpPr>
        <p:spPr bwMode="auto">
          <a:xfrm>
            <a:off x="2216290" y="188913"/>
            <a:ext cx="5190844" cy="584775"/>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algn="ctr" eaLnBrk="0" hangingPunct="0"/>
            <a:r>
              <a:rPr lang="en-US" sz="3200" b="1" dirty="0">
                <a:solidFill>
                  <a:srgbClr val="C00000"/>
                </a:solidFill>
                <a:latin typeface="+mj-lt"/>
                <a:ea typeface="+mj-ea"/>
                <a:cs typeface="Arial" pitchFamily="34" charset="0"/>
              </a:rPr>
              <a:t>General probability distribution</a:t>
            </a:r>
          </a:p>
        </p:txBody>
      </p:sp>
      <p:sp>
        <p:nvSpPr>
          <p:cNvPr id="6" name="Text Box 4"/>
          <p:cNvSpPr txBox="1">
            <a:spLocks noChangeArrowheads="1"/>
          </p:cNvSpPr>
          <p:nvPr/>
        </p:nvSpPr>
        <p:spPr bwMode="auto">
          <a:xfrm>
            <a:off x="468313" y="5059363"/>
            <a:ext cx="782778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44500" indent="-444500">
              <a:tabLst>
                <a:tab pos="444500" algn="l"/>
              </a:tabLst>
              <a:defRPr>
                <a:solidFill>
                  <a:schemeClr val="tx1"/>
                </a:solidFill>
                <a:latin typeface="Arial" charset="0"/>
              </a:defRPr>
            </a:lvl1pPr>
            <a:lvl2pPr marL="1079500" indent="-355600">
              <a:tabLst>
                <a:tab pos="444500" algn="l"/>
              </a:tabLst>
              <a:defRPr>
                <a:solidFill>
                  <a:schemeClr val="tx1"/>
                </a:solidFill>
                <a:latin typeface="Arial" charset="0"/>
              </a:defRPr>
            </a:lvl2pPr>
            <a:lvl3pPr marL="1274763">
              <a:tabLst>
                <a:tab pos="444500" algn="l"/>
              </a:tabLst>
              <a:defRPr>
                <a:solidFill>
                  <a:schemeClr val="tx1"/>
                </a:solidFill>
                <a:latin typeface="Arial" charset="0"/>
              </a:defRPr>
            </a:lvl3pPr>
            <a:lvl4pPr marL="1911350" indent="-228600">
              <a:tabLst>
                <a:tab pos="444500" algn="l"/>
              </a:tabLst>
              <a:defRPr>
                <a:solidFill>
                  <a:schemeClr val="tx1"/>
                </a:solidFill>
                <a:latin typeface="Arial" charset="0"/>
              </a:defRPr>
            </a:lvl4pPr>
            <a:lvl5pPr marL="2319338" indent="-228600">
              <a:tabLst>
                <a:tab pos="444500" algn="l"/>
              </a:tabLst>
              <a:defRPr>
                <a:solidFill>
                  <a:schemeClr val="tx1"/>
                </a:solidFill>
                <a:latin typeface="Arial" charset="0"/>
              </a:defRPr>
            </a:lvl5pPr>
            <a:lvl6pPr marL="2776538" indent="-228600" fontAlgn="base">
              <a:spcBef>
                <a:spcPct val="0"/>
              </a:spcBef>
              <a:spcAft>
                <a:spcPct val="0"/>
              </a:spcAft>
              <a:tabLst>
                <a:tab pos="444500" algn="l"/>
              </a:tabLst>
              <a:defRPr>
                <a:solidFill>
                  <a:schemeClr val="tx1"/>
                </a:solidFill>
                <a:latin typeface="Arial" charset="0"/>
              </a:defRPr>
            </a:lvl6pPr>
            <a:lvl7pPr marL="3233738" indent="-228600" fontAlgn="base">
              <a:spcBef>
                <a:spcPct val="0"/>
              </a:spcBef>
              <a:spcAft>
                <a:spcPct val="0"/>
              </a:spcAft>
              <a:tabLst>
                <a:tab pos="444500" algn="l"/>
              </a:tabLst>
              <a:defRPr>
                <a:solidFill>
                  <a:schemeClr val="tx1"/>
                </a:solidFill>
                <a:latin typeface="Arial" charset="0"/>
              </a:defRPr>
            </a:lvl7pPr>
            <a:lvl8pPr marL="3690938" indent="-228600" fontAlgn="base">
              <a:spcBef>
                <a:spcPct val="0"/>
              </a:spcBef>
              <a:spcAft>
                <a:spcPct val="0"/>
              </a:spcAft>
              <a:tabLst>
                <a:tab pos="444500" algn="l"/>
              </a:tabLst>
              <a:defRPr>
                <a:solidFill>
                  <a:schemeClr val="tx1"/>
                </a:solidFill>
                <a:latin typeface="Arial" charset="0"/>
              </a:defRPr>
            </a:lvl8pPr>
            <a:lvl9pPr marL="4148138" indent="-228600" fontAlgn="base">
              <a:spcBef>
                <a:spcPct val="0"/>
              </a:spcBef>
              <a:spcAft>
                <a:spcPct val="0"/>
              </a:spcAft>
              <a:tabLst>
                <a:tab pos="444500" algn="l"/>
              </a:tabLst>
              <a:defRPr>
                <a:solidFill>
                  <a:schemeClr val="tx1"/>
                </a:solidFill>
                <a:latin typeface="Arial" charset="0"/>
              </a:defRPr>
            </a:lvl9pPr>
          </a:lstStyle>
          <a:p>
            <a:pPr>
              <a:buClr>
                <a:srgbClr val="CC0000"/>
              </a:buClr>
              <a:buSzPct val="150000"/>
              <a:buFontTx/>
              <a:buChar char="•"/>
            </a:pPr>
            <a:r>
              <a:rPr lang="en-US" dirty="0"/>
              <a:t>Distributions have disconnected attainability sets, the use of the mean, </a:t>
            </a:r>
          </a:p>
          <a:p>
            <a:pPr>
              <a:buClr>
                <a:srgbClr val="CC0000"/>
              </a:buClr>
              <a:buSzPct val="150000"/>
            </a:pPr>
            <a:r>
              <a:rPr lang="en-US" dirty="0"/>
              <a:t>       normal distribution, fuzzy sets is misleading</a:t>
            </a:r>
          </a:p>
          <a:p>
            <a:endParaRPr lang="en-US" dirty="0"/>
          </a:p>
          <a:p>
            <a:endParaRPr lang="en-US" dirty="0"/>
          </a:p>
          <a:p>
            <a:pPr>
              <a:buClr>
                <a:srgbClr val="CC0000"/>
              </a:buClr>
              <a:buSzPct val="150000"/>
              <a:buFontTx/>
              <a:buChar char="•"/>
            </a:pPr>
            <a:r>
              <a:rPr lang="en-US" dirty="0"/>
              <a:t>Need for </a:t>
            </a:r>
            <a:r>
              <a:rPr lang="en-US" dirty="0" err="1"/>
              <a:t>quantile</a:t>
            </a:r>
            <a:r>
              <a:rPr lang="en-US" dirty="0"/>
              <a:t>-base approaches</a:t>
            </a: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692150"/>
            <a:ext cx="29718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676275"/>
            <a:ext cx="28575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852738"/>
            <a:ext cx="29718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2781300"/>
            <a:ext cx="28321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590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4988" y="6453336"/>
            <a:ext cx="6840760" cy="369332"/>
          </a:xfrm>
          <a:prstGeom prst="rect">
            <a:avLst/>
          </a:prstGeom>
        </p:spPr>
        <p:txBody>
          <a:bodyPr wrap="square">
            <a:spAutoFit/>
          </a:bodyPr>
          <a:lstStyle/>
          <a:p>
            <a:r>
              <a:rPr lang="en-US" dirty="0">
                <a:latin typeface="CMR8"/>
              </a:rPr>
              <a:t>Temporal resolutions of the strategic planning model.</a:t>
            </a:r>
            <a:endParaRPr lang="en-US" dirty="0"/>
          </a:p>
        </p:txBody>
      </p:sp>
      <p:sp>
        <p:nvSpPr>
          <p:cNvPr id="6" name="Заголовок 1"/>
          <p:cNvSpPr>
            <a:spLocks noGrp="1"/>
          </p:cNvSpPr>
          <p:nvPr>
            <p:ph type="title"/>
          </p:nvPr>
        </p:nvSpPr>
        <p:spPr>
          <a:xfrm>
            <a:off x="534988" y="254688"/>
            <a:ext cx="8229600" cy="654032"/>
          </a:xfrm>
          <a:noFill/>
          <a:ln w="9525">
            <a:noFill/>
            <a:miter lim="800000"/>
            <a:headEnd/>
            <a:tailEnd/>
          </a:ln>
        </p:spPr>
        <p:txBody>
          <a:bodyPr vert="horz" wrap="square" lIns="0" tIns="0" rIns="0" bIns="0" numCol="1" anchor="t" anchorCtr="0" compatLnSpc="1">
            <a:prstTxWarp prst="textNoShape">
              <a:avLst/>
            </a:prstTxWarp>
            <a:normAutofit fontScale="90000"/>
          </a:bodyPr>
          <a:lstStyle/>
          <a:p>
            <a:pPr algn="ctr"/>
            <a:r>
              <a:rPr lang="en-US" sz="3200" b="1" kern="1200" dirty="0">
                <a:solidFill>
                  <a:srgbClr val="C00000"/>
                </a:solidFill>
                <a:latin typeface="+mj-lt"/>
              </a:rPr>
              <a:t>Linkage energy-agricultural-water models and</a:t>
            </a:r>
            <a:br>
              <a:rPr lang="en-US" sz="3200" b="1" kern="1200" dirty="0">
                <a:solidFill>
                  <a:srgbClr val="C00000"/>
                </a:solidFill>
                <a:latin typeface="+mj-lt"/>
              </a:rPr>
            </a:br>
            <a:r>
              <a:rPr lang="en-US" sz="3200" b="1" kern="1200" dirty="0">
                <a:solidFill>
                  <a:srgbClr val="C00000"/>
                </a:solidFill>
                <a:latin typeface="+mj-lt"/>
                <a:cs typeface="Cambria"/>
              </a:rPr>
              <a:t>Climate Change scenarios </a:t>
            </a:r>
            <a:endParaRPr lang="ru-RU" sz="3200" b="1" kern="1200" dirty="0">
              <a:solidFill>
                <a:srgbClr val="C00000"/>
              </a:solidFill>
              <a:latin typeface="+mj-lt"/>
              <a:cs typeface="Cambria"/>
            </a:endParaRPr>
          </a:p>
        </p:txBody>
      </p:sp>
      <p:pic>
        <p:nvPicPr>
          <p:cNvPr id="28" name="Picture 27"/>
          <p:cNvPicPr>
            <a:picLocks noChangeAspect="1"/>
          </p:cNvPicPr>
          <p:nvPr/>
        </p:nvPicPr>
        <p:blipFill>
          <a:blip r:embed="rId3"/>
          <a:stretch>
            <a:fillRect/>
          </a:stretch>
        </p:blipFill>
        <p:spPr>
          <a:xfrm>
            <a:off x="251520" y="1571402"/>
            <a:ext cx="8856984" cy="4881934"/>
          </a:xfrm>
          <a:prstGeom prst="rect">
            <a:avLst/>
          </a:prstGeom>
        </p:spPr>
      </p:pic>
      <p:pic>
        <p:nvPicPr>
          <p:cNvPr id="4" name="Picture 3"/>
          <p:cNvPicPr>
            <a:picLocks noChangeAspect="1"/>
          </p:cNvPicPr>
          <p:nvPr/>
        </p:nvPicPr>
        <p:blipFill>
          <a:blip r:embed="rId4"/>
          <a:stretch>
            <a:fillRect/>
          </a:stretch>
        </p:blipFill>
        <p:spPr>
          <a:xfrm>
            <a:off x="1825" y="1283436"/>
            <a:ext cx="3922103" cy="5097892"/>
          </a:xfrm>
          <a:prstGeom prst="rect">
            <a:avLst/>
          </a:prstGeom>
        </p:spPr>
      </p:pic>
    </p:spTree>
    <p:extLst>
      <p:ext uri="{BB962C8B-B14F-4D97-AF65-F5344CB8AC3E}">
        <p14:creationId xmlns:p14="http://schemas.microsoft.com/office/powerpoint/2010/main" val="101687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1052736"/>
            <a:ext cx="7463509" cy="5049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3528" y="26164"/>
            <a:ext cx="9217024" cy="1546577"/>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algn="ctr" eaLnBrk="0" hangingPunct="0"/>
            <a:endParaRPr lang="en-US" sz="3000" b="1" dirty="0">
              <a:solidFill>
                <a:srgbClr val="C00000"/>
              </a:solidFill>
              <a:latin typeface="+mj-lt"/>
              <a:ea typeface="+mj-ea"/>
              <a:cs typeface="Arial" pitchFamily="34" charset="0"/>
            </a:endParaRPr>
          </a:p>
          <a:p>
            <a:pPr algn="ctr" eaLnBrk="0" hangingPunct="0"/>
            <a:r>
              <a:rPr lang="fr-FR" sz="3000" b="1" dirty="0">
                <a:solidFill>
                  <a:srgbClr val="C00000"/>
                </a:solidFill>
                <a:latin typeface="+mj-lt"/>
                <a:ea typeface="+mj-ea"/>
                <a:cs typeface="Arial" pitchFamily="34" charset="0"/>
              </a:rPr>
              <a:t>NASU-IIASA FWEES model</a:t>
            </a:r>
            <a:endParaRPr lang="en-US" sz="3000" b="1" dirty="0">
              <a:solidFill>
                <a:srgbClr val="C00000"/>
              </a:solidFill>
              <a:latin typeface="+mj-lt"/>
              <a:ea typeface="+mj-ea"/>
              <a:cs typeface="Arial" pitchFamily="34" charset="0"/>
            </a:endParaRPr>
          </a:p>
        </p:txBody>
      </p:sp>
      <p:sp>
        <p:nvSpPr>
          <p:cNvPr id="7" name="Slide Number Placeholder 6"/>
          <p:cNvSpPr>
            <a:spLocks noGrp="1"/>
          </p:cNvSpPr>
          <p:nvPr>
            <p:ph type="sldNum" sz="quarter" idx="12"/>
          </p:nvPr>
        </p:nvSpPr>
        <p:spPr/>
        <p:txBody>
          <a:bodyPr/>
          <a:lstStyle/>
          <a:p>
            <a:pPr>
              <a:defRPr/>
            </a:pPr>
            <a:fld id="{BE5FA575-5F86-4498-A185-CC1474E42237}" type="slidenum">
              <a:rPr lang="fr-FR" smtClean="0">
                <a:solidFill>
                  <a:srgbClr val="464653"/>
                </a:solidFill>
              </a:rPr>
              <a:pPr>
                <a:defRPr/>
              </a:pPr>
              <a:t>19</a:t>
            </a:fld>
            <a:endParaRPr lang="fr-FR" dirty="0">
              <a:solidFill>
                <a:srgbClr val="464653"/>
              </a:solidFill>
            </a:endParaRPr>
          </a:p>
        </p:txBody>
      </p:sp>
    </p:spTree>
    <p:extLst>
      <p:ext uri="{BB962C8B-B14F-4D97-AF65-F5344CB8AC3E}">
        <p14:creationId xmlns:p14="http://schemas.microsoft.com/office/powerpoint/2010/main" val="3317374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620" y="-99392"/>
            <a:ext cx="9380140" cy="654032"/>
          </a:xfrm>
          <a:noFill/>
          <a:ln w="9525">
            <a:noFill/>
            <a:miter lim="800000"/>
            <a:headEnd/>
            <a:tailEnd/>
          </a:ln>
        </p:spPr>
        <p:txBody>
          <a:bodyPr vert="horz" wrap="square" lIns="0" tIns="0" rIns="0" bIns="0" numCol="1" anchor="t" anchorCtr="0" compatLnSpc="1">
            <a:prstTxWarp prst="textNoShape">
              <a:avLst/>
            </a:prstTxWarp>
            <a:normAutofit fontScale="90000"/>
          </a:bodyPr>
          <a:lstStyle/>
          <a:p>
            <a:pPr algn="ctr"/>
            <a:br>
              <a:rPr lang="en-US" sz="2000" b="1" kern="1200" dirty="0">
                <a:solidFill>
                  <a:srgbClr val="C00000"/>
                </a:solidFill>
                <a:latin typeface="+mj-lt"/>
              </a:rPr>
            </a:br>
            <a:r>
              <a:rPr lang="en-US" sz="2000" b="1" kern="1200" dirty="0">
                <a:solidFill>
                  <a:srgbClr val="C00000"/>
                </a:solidFill>
                <a:latin typeface="+mj-lt"/>
              </a:rPr>
              <a:t>     Modeling and management of interdependent food-water-energy-health security nexus</a:t>
            </a:r>
            <a:br>
              <a:rPr lang="en-US" sz="2000" b="1" kern="1200" dirty="0">
                <a:solidFill>
                  <a:srgbClr val="C00000"/>
                </a:solidFill>
                <a:latin typeface="+mj-lt"/>
              </a:rPr>
            </a:br>
            <a:br>
              <a:rPr lang="en-US" sz="2000" b="1" kern="1200" dirty="0">
                <a:solidFill>
                  <a:srgbClr val="C00000"/>
                </a:solidFill>
                <a:latin typeface="+mj-lt"/>
              </a:rPr>
            </a:br>
            <a:r>
              <a:rPr lang="en-US" sz="2000" b="1" kern="1200" dirty="0">
                <a:solidFill>
                  <a:srgbClr val="C00000"/>
                </a:solidFill>
                <a:latin typeface="+mj-lt"/>
              </a:rPr>
              <a:t>First stage: 2012 – 2016; Second stage: 2017 – 2021; Third stage: 2022 – 2026  </a:t>
            </a:r>
            <a:endParaRPr lang="ru-RU" sz="2000" b="1" kern="1200" dirty="0">
              <a:solidFill>
                <a:srgbClr val="C00000"/>
              </a:solidFill>
              <a:latin typeface="+mj-lt"/>
            </a:endParaRPr>
          </a:p>
        </p:txBody>
      </p:sp>
      <p:sp>
        <p:nvSpPr>
          <p:cNvPr id="9" name="AutoShape 2" descr="data:image/jpeg;base64,/9j/4AAQSkZJRgABAQAAAQABAAD/2wCEAAkGBxQTEhUUEhQWFRUXGRwYGBgXFxgaFxccFRwcFhgYFxcYHCggGBwlHxcXITEhJSkrLi4uFx8zODMsNygtLisBCgoKBQUFDgUFDisZExkrKysrKysrKysrKysrKysrKysrKysrKysrKysrKysrKysrKysrKysrKysrKysrKysrK//AABEIAN4A4wMBIgACEQEDEQH/xAAcAAACAgMBAQAAAAAAAAAAAAAEBQMGAAIHAQj/xAA+EAABAwIEAwYEAwYGAgMAAAABAAIRAyEEEjFBBVFhBiJxgZHwE6Gx0TLB4RQjQlJi8QcVcoKSorLCFjRD/8QAFAEBAAAAAAAAAAAAAAAAAAAAAP/EABQRAQAAAAAAAAAAAAAAAAAAAAD/2gAMAwEAAhEDEQA/AKE6stfjGVpUbdaZkB2GrGdU1bXsq/hqneTRrkB3x1s2qUGHKZjkEtSqtWVFFVK8pICA9elyjXhKDys+xQ9NykrFQ00BLHqZrkM1EB1kErVK1qHDlPmQTAqKs5byoK5QSg2C1c5ah+i1LkGOK1LV4Ssc5BlY2QdSpdS1XoOvsgKdUstGVDKge6Fq2ogbYaqjaFa6T4V6LoPugsTattViEY+yxBRaigJRWJbdBVAg3w57ya0ik9E3TmkLIJWhTsavKTEQxiCCqF7Tb+qkqNJ7rRPiEXh+HPMSQ2b2Fz9J/VBFQw5dFjfSEzp9nHuIjT3zRGCw8WBk+EfJN8O5wtJQKv8A4idzI5DxQzuyDge6Z/JXKhUPvRFi+qDnVbs5VECJJ0IuCDp6fmgMZgqlIkPaQRz096LrTCBE8lrjuGU67CHgd4Ra3UEcj1QccFVTMqKxce7E16ZmiTVYNjYg7wCb6bKpuDmuhwIPUEfIoGIeoa77LVj7KKsbIJmPsszrSlotmlBhctS9avCicUG9R6CrvuFPKBxDu8EBdQ2Q8qZ7rIbNdAdh3Iqm66XsqIqk5A3p1DAWIRtVYgSYlt0FWamWIbcoGoEEOHbdPaDEowre8rDRpoJqNNbPxDQcrO87cwYHmheIYw0wGt/E63hO/wAk44Lwl+SWgBzv4nbeDbyUC7iHFm4UCWh9U3DZ011AP2lLMHVxWIdmOaDs0NaOsAj3a6stXsoymXVKhzOPINzfnHnPkpuGEMddsTo0D/y+3igFweJfTEOBEbnS8XDmzHy2R2Hxsus6J0vp4T9FnaJ7cuUWOrsu5OxPvVKuCAGLX3MzvpfwQXGjjy38QPjc/RHU8fP2I/P7wl9GlO1/ojGYYcx5X+iCR2Oi3pO0dfumWHxPpP8AZLv2W6Jw9MtKBm3EWS3jfAqOJaS5oa/+F4FwRcXF/JGsg2KnYy0HX6oOK42g6nUcx4gjzHkQLhDVXWT/ALWYMsrOLtzyIHlIE6HS1kgrCyDag6ykzKPDaKfIgiWj2qcNUWIQCuQlbVEPQ9RBu91kOTdTuKidCCSm5GYdyBYEZQQMWEQsQoeViDTEsuUveE3xlO5S9zLoI8GzvKwVKopsLztYdToAPf0SrBU++FN2gJe+nQZGZxk8mjQuPSCfRBv2YwBxFU1XgmDM7An7CfCyur8c8fu6IkgXIHdG0JJSrsw7W0WkiYFrOcSNCToSAZ5R0laYnilUxTpZaTTcAahv8x3M8zzHUID+IcQrCxqFvk3zO5UHC2EuLjJ8bm+5t780srnKNZm5cbl31JKY8DxQGXMb666n+Y9Bt18bBNxvDbmNDYmAPAgXO6W8CbBbMTs2R3Qb36n6fOwcZoZmbzeDvcG3ifeir1EZKoIvmPLS0R5fmguGH6mTrlAJjrl/MpnhapOrXerB9DKUYWrlAaLnlf1JTClWAM/FYOYIG3LvWQNCz/V6n8itQOT48QP0WtOoHDukO6iR5jWQtmyNf0QS0825B8BH5lMZlgmxHv34JaxjTpI/0g/QfZF0btkOkA3B1aZnXXyP6IEXbbCNqYZziQHMgjnG489FzLENGWy6r2pwjizuSd4BAzf0mbEa2P8AbmOMmXZgGmdAIA6AbIAqDUU0Iei36o1jUEWRR1WooiEPVQLaxQLnXTGq1BVWIJagsENF0S8WCHJQbtKKoHmgpU9NyBmzRYoWPssQH49mqVRdPOIjVJxcoMa/Lf34IzA5aFSrVeQXimI/1OMx4SQPCVDTpzUaNhc/Qfmte0VEhrObyAPGYA/7H5IPGV4/eOOZ8S2dO8PxO52i3MnkpqFVrG5qpJc695J6Tv8AqhqUvZm2sBHIfo1yTYfizxVLg1rhqQ4TbkOVkDfiONDriegNvyW/Ba3fl2gsOsaAD3uUqqYym4k5SJ2F46aiPnojuHVszgQIaOcfIczzKC1YjHF/cpnSJgwOZAPXSyV18TkrNPy2JNxPgYnoCjOEtBmBcE2mxnTw9PWb60+Fuq1CSJDA4TaQ6ROp/lJ8ZKBthXGox2QkWLS7+KBfXQEmeQNrwAFTMRg6GYsONE2OWYBIEkEjS+g28VYeIVH0mNpUmfGe+ZAuGgbWtqbm+4voFPAKuPxDzQYxjQ3MXMfRAogNbLWk6guPdtznZBZOy3E/hlrC+0RBJIcOYPqr9QrNcJXNW4LPSbTNJ1F4dNN0RBcJLDaxFwQOQIsQrVwWq9uFL6t8gJJEXDRJMeSB7jMcykC4kCL+i34TxaniKeam4EgajlyP2K5b2s4tVqCM1Om03IqOuANdJNt7WQ/Yj49LFN0e10HNTdmpuBOWWuHI2IN76XCDtuLphzYK5j2rwwFR0iDzHI2mN101j9juqx2s4N8QZgbgED6357+7oOa0WI1jFo2hlJvN9RpbUaIpjUELmITEhNHMsl+IbdAsqoSqUfXYgKzUGE2CicpNgoqiDWFNTULQiKSAgLFuAsQOuIaFJ6bbptxE6pXTF0ElI5XB3MfMGQPr6KPimPFUsY0GacuJNrwQI6WBlHfDGWTt9do6zCTcNpmpVquOpLdNhmk/IfIoLH2f4eH4cCDDQ6fBgqA/+U+iouDpk0n1ANIkjwj8iuodiP8A61STMVHg+lOf/b5rm3ZbGtptrUawJY4ZXRq0icp9ZHogWYZznG+/Lbl76piAQIBOl76+S9OENGAe82oyWOHnAPI/otaTphA0wPEi2AQTycJ20EtvufsV0fhDC6m0tcXE6Fwpu9HZASBK5QCQ6BubLpvYuuXh2vdOW+8bdBc+coDcTw4OBMkPaSA5gJIHXIAW6bREeM5R+M0ACrUfJsCxsebiwH1PJPHUpgi8aAW5kEeMoumwRJ2ve6BFiaLi0Z+6G94AfzbE8yL+qM7OPBZ8Nws4ZTyh1kn45xBtIufVeGg6NJuY6Kfs1ixUAe0yOaBfxrspRr1QXfEa5pLHmmBJbMFjov8AIiBEWsz4D2f+BjHlrv3WV1VjACBT+LlYWwdZNEEm1yPEvOJ4RwqCswwHCXaWO8jU6E+aJlpAeWjMG5ZGoDtYPIkadEG9aoIQmNxbchn3vI8BdAVcS7ML2lI+KYk55abajyOnW4QJ8Wz948czJtvzEaL2lTXs5nF25N1OxqCF7EFVYmNcwEFhsLUruy048XGB6gFAsr00qxLVceM9mK+HpfFfkcywJaT3Z0kEC02nqqhjHBAOFo5bzZaFyD1rUTSaoWlFUkE7QsW7QvEDLH6lLWFH4510vGqA0nuHoJ/43j5KDgmEdSzPcLFw9YkeXePqiaOoSrtH2iFJrcPQdOUd5xgxyaOcT8hqgd9luJCnUdhXmBVYCCdqhlxB8ngf7Vz9lN1Ku5tRpa4OcHtOuske+izEcTzPFUEh4MuHU3JB8bjy5X84nxc13B77vFs3MdUFm44ycLQewy1joMbTH1I+aS0RcIA4l+XJmOSQSPBG0fwzugOw1Eue0dbeV1f+BtNGmCdydegJPrb1KofDX94E7fn7+avHFcTLGMaJAANjzsB8ieoQXDA4vOARZbYzGQC1kZtyfwt6mNfBIuE43KxrTY8rSOZ8AmdPEt77YkAEuk3MiSdPJBR8BxijW+J+2Pb3pyucLQbDzTXsNjKdIGlmmDLeRBuoOM9jKD2n4bSx7oIi+UHoTcX2vb0A7O9jMQ2oGufkpy68Zja1hoJ+XJB1vB4lr25fRK8fLG5ZuXe9PJDv4Q6iaRoFzmic4cZcT/MTabSLacl7xfEy49I+fsIFmKqZQXazYdPf5pTUfJMTF9UVi6phAtdAJ5DTnsB5myCOg2/mpsDjGftIp6lol3LMf4Z6b9TGyW9q8ZVwlFmUQX2LwNCRoDshOxfDKleu95cRTFpH4nnlOwG515IHnaXjVOpUYyk2aklpMWIB1trFwT4DYxZuF4dlCiHOABAm59XOK5gMdUoY5zvhFxa4syZbhoMQG2tCsHHu1DpDnUywAAsY6A4kaOcATlA2E63QXH/Nqj3ZXCQbtpRFtnVLWv8AS0kLbiHCqNYg4ihTJH9IBg/1CCfcKv8AAu2eEZhs9WqxlW+afxneQ3Vx8P7eUe0xxQNdxNHCif3jx36kX7jdh1OptCCPtd2GpfCbUwDXZ8wBpZi4EHVwLzLY11iNpSyh/h3UNMufWa14aSG5ZbmE9wumbxExadOd44Ni6fw21QcrSMw72ckHSTz26KbjuHNehUGDrCnVINojNOrf6CRbN/cBw+k7RH0TKG/YKoZ8Q0nhn8xaQ29heNNlNh0B7YWLRoWID8ey6X5DKd46mBJNgN1T+JcTLyW0rN0Ltzzjp1QZxnixH7uiZcbFw0b4HmluB4MXOGYgA6mdPFG4LA2snWGwwNiNPURCAQdnKQhrpc7015eqR8X4IaRtcHTx5eKvVelmGt9jr5HWLmyScTDcrmuHeE66eXP+6CpMuEfRMhA5odff5qajUi2yCycDY1xIOtiD4TP5I2riiys0HSAJncDr4wq7gsWWEEHRNuK18zaT9w4Dffn6IGPafi7qdVoYJDqYFgNjJk7jS3gt/wD5QJbUaDeQ9vIvuNrwcxBtYkQUfjOGMq5XQJDBEcyN/l6rzC9lpuLHpNryJ6oIaPbpoIe5pIDQA0CTJsbac79Y2Vn7P9pmOZBdLtgQZvpBP9Ikb6bqv1Oyb3OzBzR0LTf0cPFEYLs06m1xc4PHIDKI1udSRqNRI3QX7BcQDwPr5x+aT8YcM5y6G/n+SRdjKNTIXOcfhiGtn+J38TusQBPMnkmmKugBeoW0c1SkwfzZj4M/Uj0UjtUufxMUcU7MbfBa4c7F4geaDX/EzFisKWFZ+LNmJ5Bu59bdYTfshFINaLWFj1P6FVTABr6hqRcmTHyHorfw53f5BrB/7fcoLDxDK4iAJNgd52uqrxbsIa9bOahDTqIB9Dsn9VsiemW1o96eaNdiSGdfrGqDnLuwVE4jvFxpi0TqRqSeW0dEs7eOc12WIosADQNOWnyXSsJ32knaZO9t7KpYnsgcVXL8Q5/w2/hpt1JN5cWjunSR8xuFH7OVeIVZpYM1Cye9BHw2+LnWb4Ayun9mez1agM+MrZ3E6MkBvi7V3yCsHB8C6lS+Gym2m1tmAWEc4G6qnb3B40Uy55H7PYO+G7mYGcQCATAtbmgg7W9paZbUw9GCCMpi95BMu3gDbn0vU6IQjGRpoi2FAaxlli9pmwWIF3GuJOruj8LNm8+ruaXNpAae/P3qtXPkoqnAHM/IoD8IJMA296c00+AY1kapfwgiC6AdN738T7umjKg1/WBtcWn7FBGCW252gT6LTG0fjgAHK6Y1Akbj3zW1YT+Gw5G31svBzMxzi4HX7oKRj6YzxoBY+KEBj7q6cZ4drUDQXRpt0Ntxuq1UwJazNNyYj36oBWVUYMUcoE2BlLw2PH5LYuI92QXTg/HS2A42A18BCvfBONMNreIj5riNPEkIzhlTEVaraeHa59Q6Buo6k6AdTACD6Gp8SYYEoLi9cPIpA3eDMGDlFzcacp6hUij2exs5a+LpMfEhoa6pGsQZaCfd0owvE30a4dUe5zgYcTv4NGg6IOj0qrDTb8MANAgAbRaIQdYKtYLiZp4qtS1Y4h7L2GYZreqsWGxDarZbtqNwUAVZt1Uu3lIh1GpzDmHyIcPq5XSrTukHbfCZ8KXC5pkVPId13/VxPkgq/Bq0vjfa5sSI+/qr72cfJv0b6XE+91Q+z1HNLun2/L6roXZxo77vO/kD9B69UDaqCAQLjXyN/upqjgGX215xz8VrR66C/gHaDyQXHmOynKY2jrdAl4l2p+EYpgQ4FrjqJcC0EDcaXSjhH+JDqBearHuDzm7gbItEXIjTrqlOL4NXMlxAuYE2vyCQDBVHvcGgOya7SeQnUoL/AFP8XBMCg8jm4tn0B/ND4zttUxdFzWtDKZ7pBu46O8ANFUsFwVtUzmOUXdaDP8o5H6Jw+m1gytAAGgCAIi6mplRP1UjEBzDZeqNuixBXQbnmps1vHzsoM0GEQx0wD1Pv1QPOCVmllgJAkyRePKUypPby+9t9fsq9g6hpMcHA9DPha9ttPFMKOKdaGA8nGBb/AHfYIGzqAMbSeZt6HrqtGsIka25x4iEP8d5iGthw1zR1v3YH5KdufKGOpk5Y3sANbxM3FoQe0iW6zG4+3RK+M8HMZ2Hu7tM25EchJhMGY4AQ8ODgTYiNLze40UlKqA4ac8hIg25c4J9UFA4hhi0h0EA8/vodkJ8TWV0HjPDRTcHgA0XyROxEZm+UD1CMwXZDBVho5ryNnyBETb18kFI7K8GOJxDGZczAQalyGhu8kXvoAN+S7fwuhTo0w2hTYxg2Y0CepjU9SlHAuzDcM6WnNMaCNNL38fNOqTAAQJhAl7aVjT+HXAkA5XHluD8j8lznj9UPrZho+HCPn811DjFAVaFSk7+JpE8jEg+RC5L8SaYB1aZH0KBlUqEOw9XfKWyd4uL+Z9Ex4NxT4eNF+5VgEbCbfVLsQ7NRb/Q4H1sfqq86uQQRNjbpug7RiKd0Fi6YLXB2hBB8CIKR8E7WZg1ta40zjUf6hv4qLiXaYVC5lFmZucUc0kSXyJbGgsb7oAuwdAPoiZkXmFe8BhAxhH9X11CQ8BoNYTSptgMawnUnvguEnwDvTqrFgq7XNzRDdNb2kG22hQE0KJABsYt5civOJUxl734fcEoygGkS0+tj80j7WcaZhaTi4tMggUzPfP8AKIBieeg1QVTtXXNJhIcCScrQBcRq48/1VRwYIhn8R6/izXnqhK/E3Pq/EJM/w75RsJi8WE7x5K09mMCypQq1i4Gs0m2waPxZRsZ1PSPEJqDMrY9nqhcQVMalkHVcgHeVvTKiepqZQEM0XqjDliBCbmCiKZtYidTbw+xUFaJXtOod7hA3pEQCS7MIhwsbbcpG3mOSJpkOHdAgXuYtp5A/L6KmVg6J16+76I7D1rkwCY6RHQDf633sgPptcSQCQTqNATafe/0Z0icoLRrM310v75JQ2NQJBG0x3b77aeHkmOEqmNYOkRfUiTeJ08fRBNX74y1GBw11uPA6+/UU4N1MjI4vbP8AF+MeejtTfXvTdMyzMB3Te0W8/pvr6FY0XJh1vprv52+6ArA5a9N2HdYP/Ad2vZceRH16pMWOw9XKQWkabjQxYbXnyR2HqAVKbg7KZaXRsM2vknfaLBfFpB4AztH9wfAgoDeGY0OBvuR6cr3CmbUv78fNVTguJh0EAEWiR4Hz00Vg+L3hf37+iCTFP3528JXJqVMB9Smf4ajm+Un8l1LF1Ib4aDwXMeNjJjKn9UO9+iAmjRim9s6CfRITh5HgPmU2rYiD4hAUakUzO6AfBkjMNoVg7OcPzGk3TMTV5aTTZ01dU/4lV+k7WTA+/sq0cM4k3M7JSeXOp5WkNNoYWg9RnLt/4igsGFJ/fVhcOJy8yAPhiPSoR/qHNEB7mUqbOsGd4sTtqGu9UFheIUvh0m96mM1viMe2coBb3oyzIE3mzinDaINRtyQ1tjNjN5ka2bH+9AVQxmYkv0YN7XPWduv8wVb7fdnnYimMRTeT8NmZ1M7tJ/EORAm3Q+bygwFukmo+D4Duz/xaDZC9ouJjD0n1D3sxyNAsTq0N8Pxmf7IKXwPs+GfvKv4B3jOkC6edkeGHB4OpUr919Vh7hFwIOUHcHfzQ+F7VgZW06F9pdtOumot81FWxtSuw1KphuUkACAM5IGu8ByBaKltVC5w5qJ7GDcoV5b1QFuqDmtmvB3S3M3qiKeXkUDIEc1iha9nIrECmsLlRhS1RdRQgkZUjoj2PBBtH6+9P7JZCIpHYIH/D3hxicpGh6za+/wBtUbSdNoHIj5Hfnb0SLC1yB1029/dOsNiM1h3bai0ka/lfbfmge0RBiQJ9DPhv9R5KSnSPuPl6Ja2q4AgfSx2uN+ca3RtDEGI1O1wRbr+fqgj4hgXRmp6jUR+LpE9fmU67OYovpd7+F2U66EW+hQXxy03Avy0Gx85j3plKvlLi22bXrF7/ADQA8WwrqdQwLGb3i8GeiN4fjJI+ZOtzPKJgdNV7xGt8WmbQ4apdhao0idNfIjpKBnjcZBjVc/7RVJxAPSFZOL4mXnoqjxAy4HqgjxTtPMLR+kRaF7iBonHZ8UgS6qwVNYBmBA5DWUCvA0xmBInoRbzCuWExweyPwvcTlLRduwEHW0iPBeTg3kfuw0kz3cwvYD8tk1pYGjaHRGl7oI8JjQXtYR+AA6HUDbpBd4o7HcNdTd8TDvLH5gTOZ1N865mTa03bF+aAw2Ciq3KevnsJ8L+atFcfgkyIgn6FAiwXGA14pV2/DqMMU4ktqZmgAtcR3tYKrX+INUGpRo/y94+cAT6H/kVauL4IVMM8CQQHPY7drmgwWkbgx7K5tjcd8Zwe4OLu63e8NAmepHzQPeGYQftAt/8Ak0jWxyuB8dEVRw+amLd34bRbQ3cY6ofB5w5lRrDGQZs5A/DNoEzvyTFjQAzLpoeeot4BAnq4JvJDPwTeS3xuPLXubGhI9EK7iZ/lQbswDeiPw+Aby+SVf5m7kp6XFX8kDkcPbyWJV/mtTkvUCSq25UJCLrNuoS1BAt2GCtsqzKgLpCU2wWIg6kA2np5+PsJJRKOoV4iN/wAU6ILAyjMtExO+nh6bDyRtCiRqSSbiZkE2kx8uaD4bVaQJNxc6bHl1Hz6pnSEwSfSPSPFBtRw9pzb7fRSvwQdp8l7SrT0G88xaffJSB+azbePXzQB4rDlhEXGhPig6TY/FHsi/6qxBkC99yfeyFxmBDtAATuEFJ4viO+Unq6hG8TkVHBwggx6WQiDWqzRMsLQinre5j5D81FheHVav4GyOpAHlmN/JPsNw+syC5sRvII8bT7CBR/kVctztEiJ1ErMNxCrQOV0jSxnxB6q+YOYEj30PvZRcY4ayuwgjvx3T4e9OqDTgGMDxn5+OtrT6+UKyO0HL5Ln3BHPw7zTd3bTfQidbq90KgLQRcQgE4u7Lh6x2DXH/AKn5LlgdYQuk9sKuTC1Nbw3/AJEBc5pt0t1QPsHWJaZtb2SpMPUuy2hPqgcJVkHnGiLL8oHhz5oBMRSBc4xuVF+zjkiS5etKAQYZEUcMFOGnkpGygi/ZwvVIsQV/FUr+aEc1Maom6HLEAoasLUR8NbfDQChsIikV6aa9axAVgq+V0qz4WvmAPO59NZHv6Kptaj+H1y07+vNBZ3NMTYEzt798ltScAQRMxp8j+f5rzDulo9fnyRFJl/15IJKOIBmAdJKnpVbwNB8kOaUH+qI6GP7qekYbMCeiAHi3DKGb4jqYc885uerdFmP4bTrUS1zGh1spDQC0+P5KDHVyXidAPupq9YsbT5F4HrKBN/lDMzmMqvFRuxjKY2EaeKlwPEXjuOJkWg6gixB97IfjjDSxWZp/GM3ht+SZVMCKo+M2zoGcHQnnbwQN8O4EAjvePWUSxh566pRw6oWiJ0Mfb6JzT719NkCfjWBl9N8SRIPOPBNqBGQECLXnpz9IW+IYHOE7aea8c2IHKSfJBVu3uLkMpg6nMfKw+Z+Sq9BmmshH9o6xqYhx5Q0eV/qSh6VNBPhmHX35ogiTovaGiwhBnwl62hBleyV5kJ3QTQVG6VjaR5r34ZQQlyxS/DWIP//Z"/>
          <p:cNvSpPr>
            <a:spLocks noChangeAspect="1" noChangeArrowheads="1"/>
          </p:cNvSpPr>
          <p:nvPr/>
        </p:nvSpPr>
        <p:spPr bwMode="auto">
          <a:xfrm>
            <a:off x="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611560" y="1196752"/>
            <a:ext cx="8163093" cy="5570756"/>
          </a:xfrm>
          <a:prstGeom prst="rect">
            <a:avLst/>
          </a:prstGeom>
          <a:noFill/>
        </p:spPr>
        <p:txBody>
          <a:bodyPr wrap="square" rtlCol="0">
            <a:spAutoFit/>
          </a:bodyPr>
          <a:lstStyle/>
          <a:p>
            <a:pPr algn="just"/>
            <a:r>
              <a:rPr lang="en-US" sz="1600" dirty="0">
                <a:solidFill>
                  <a:srgbClr val="001B55"/>
                </a:solidFill>
                <a:latin typeface="Cambria"/>
                <a:cs typeface="Cambria"/>
              </a:rPr>
              <a:t>--- Current format of collaboration between IIASA and NASU</a:t>
            </a:r>
          </a:p>
          <a:p>
            <a:pPr algn="just"/>
            <a:endParaRPr lang="en-US" sz="1600" dirty="0">
              <a:solidFill>
                <a:srgbClr val="001B55"/>
              </a:solidFill>
              <a:latin typeface="Cambria"/>
              <a:cs typeface="Cambria"/>
            </a:endParaRPr>
          </a:p>
          <a:p>
            <a:pPr algn="just"/>
            <a:r>
              <a:rPr lang="en-US" sz="1600" dirty="0">
                <a:solidFill>
                  <a:srgbClr val="001B55"/>
                </a:solidFill>
                <a:latin typeface="Cambria"/>
                <a:cs typeface="Cambria"/>
              </a:rPr>
              <a:t>--- NASU’s (Ukrainian NMO) project’s participants crease a partnership of </a:t>
            </a:r>
            <a:r>
              <a:rPr lang="en-US" sz="1600" dirty="0">
                <a:solidFill>
                  <a:srgbClr val="FF0000"/>
                </a:solidFill>
                <a:latin typeface="Cambria"/>
                <a:cs typeface="Cambria"/>
              </a:rPr>
              <a:t>seven leading disciplinary institutes of NASU, two Universities, collaborating with networks of national and international scientific and policy-making organizations</a:t>
            </a:r>
          </a:p>
          <a:p>
            <a:pPr algn="just"/>
            <a:endParaRPr lang="en-US" sz="1600" dirty="0">
              <a:solidFill>
                <a:srgbClr val="001B55"/>
              </a:solidFill>
              <a:latin typeface="Cambria"/>
              <a:cs typeface="Cambria"/>
            </a:endParaRPr>
          </a:p>
          <a:p>
            <a:pPr algn="just"/>
            <a:r>
              <a:rPr lang="en-US" sz="1600" dirty="0">
                <a:solidFill>
                  <a:srgbClr val="001B55"/>
                </a:solidFill>
                <a:latin typeface="Cambria"/>
                <a:cs typeface="Cambria"/>
              </a:rPr>
              <a:t>--- The goal of this project is to develop further and implement novel systems analysis approaches, to investigate interdependencies within and between Food-Energy-Water-Environmental-Social (FEWES), </a:t>
            </a:r>
          </a:p>
          <a:p>
            <a:pPr algn="just"/>
            <a:endParaRPr lang="en-US" sz="1600" dirty="0">
              <a:solidFill>
                <a:srgbClr val="001B55"/>
              </a:solidFill>
              <a:latin typeface="Cambria"/>
              <a:cs typeface="Cambria"/>
            </a:endParaRPr>
          </a:p>
          <a:p>
            <a:pPr algn="just"/>
            <a:r>
              <a:rPr lang="en-US" sz="1600" dirty="0">
                <a:solidFill>
                  <a:srgbClr val="001B55"/>
                </a:solidFill>
                <a:latin typeface="Cambria"/>
              </a:rPr>
              <a:t>---  create Intelligent </a:t>
            </a:r>
            <a:r>
              <a:rPr lang="en-US" sz="1600" dirty="0" err="1">
                <a:solidFill>
                  <a:srgbClr val="001B55"/>
                </a:solidFill>
                <a:latin typeface="Cambria"/>
              </a:rPr>
              <a:t>multimodel</a:t>
            </a:r>
            <a:r>
              <a:rPr lang="en-US" sz="1600" dirty="0">
                <a:solidFill>
                  <a:srgbClr val="001B55"/>
                </a:solidFill>
                <a:latin typeface="Cambria"/>
              </a:rPr>
              <a:t> Decision Support System (IDSS) and Platform (IDSP), which can integrate national Food, Water, Energy, Social models with the models operating at the global scale (e.g., IIASA GLOBIOM and MESSAGE), in some cases ‘downscaling’ the results of the latter to a national level, </a:t>
            </a:r>
          </a:p>
          <a:p>
            <a:pPr algn="just"/>
            <a:endParaRPr lang="en-US" sz="1600" dirty="0">
              <a:solidFill>
                <a:srgbClr val="001B55"/>
              </a:solidFill>
              <a:latin typeface="Cambria"/>
            </a:endParaRPr>
          </a:p>
          <a:p>
            <a:pPr algn="just"/>
            <a:r>
              <a:rPr lang="en-US" sz="1600" dirty="0">
                <a:solidFill>
                  <a:srgbClr val="001B55"/>
                </a:solidFill>
                <a:latin typeface="Cambria"/>
              </a:rPr>
              <a:t>---  data harmonization procedures rely on new type non-smooth stochastic optimization and stochastic </a:t>
            </a:r>
            <a:r>
              <a:rPr lang="en-US" sz="1600" dirty="0" err="1">
                <a:solidFill>
                  <a:srgbClr val="001B55"/>
                </a:solidFill>
                <a:latin typeface="Cambria"/>
              </a:rPr>
              <a:t>quasigradient</a:t>
            </a:r>
            <a:r>
              <a:rPr lang="en-US" sz="1600" dirty="0">
                <a:solidFill>
                  <a:srgbClr val="001B55"/>
                </a:solidFill>
                <a:latin typeface="Cambria"/>
              </a:rPr>
              <a:t> (SQG) [3-4] methods for robust of-line and on-line decisions involving large-scale machine learning and Artificial Intelligence (AI) problems in particular, Deep Learning (DL) including deep neural learning or deep artificial neural network (ANN), </a:t>
            </a:r>
          </a:p>
          <a:p>
            <a:pPr algn="just"/>
            <a:endParaRPr lang="en-US" sz="1600" dirty="0">
              <a:solidFill>
                <a:srgbClr val="001B55"/>
              </a:solidFill>
              <a:latin typeface="Cambria"/>
            </a:endParaRPr>
          </a:p>
          <a:p>
            <a:pPr algn="just"/>
            <a:r>
              <a:rPr lang="en-US" sz="1600" dirty="0">
                <a:solidFill>
                  <a:srgbClr val="001B55"/>
                </a:solidFill>
                <a:latin typeface="Cambria"/>
              </a:rPr>
              <a:t>---  develop “Models’ Linkage” algorithms which are in the core of the IDSS as they enable distributed models’ linkage and data integration into one system on a platform </a:t>
            </a:r>
          </a:p>
        </p:txBody>
      </p:sp>
      <p:sp>
        <p:nvSpPr>
          <p:cNvPr id="18" name="Text Box 603"/>
          <p:cNvSpPr txBox="1">
            <a:spLocks noChangeArrowheads="1"/>
          </p:cNvSpPr>
          <p:nvPr/>
        </p:nvSpPr>
        <p:spPr bwMode="auto">
          <a:xfrm>
            <a:off x="19081750" y="7648575"/>
            <a:ext cx="3959225" cy="2647950"/>
          </a:xfrm>
          <a:prstGeom prst="rect">
            <a:avLst/>
          </a:prstGeom>
          <a:solidFill>
            <a:srgbClr val="C0C0C0">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Energy for fertilizer production, harvest transportation &amp; processing</a:t>
            </a:r>
          </a:p>
          <a:p>
            <a:r>
              <a:rPr lang="en-US" altLang="en-US" sz="2400"/>
              <a:t>Energy for food, feed, irrigation</a:t>
            </a:r>
          </a:p>
          <a:p>
            <a:r>
              <a:rPr lang="en-US" altLang="en-US" sz="2400"/>
              <a:t>Biomass for bio-fuel production</a:t>
            </a:r>
            <a:endParaRPr lang="ru-RU" altLang="en-US" sz="2400"/>
          </a:p>
        </p:txBody>
      </p:sp>
      <p:sp>
        <p:nvSpPr>
          <p:cNvPr id="19" name="Text Box 604"/>
          <p:cNvSpPr txBox="1">
            <a:spLocks noChangeArrowheads="1"/>
          </p:cNvSpPr>
          <p:nvPr/>
        </p:nvSpPr>
        <p:spPr bwMode="auto">
          <a:xfrm>
            <a:off x="25995313" y="12052300"/>
            <a:ext cx="3527425" cy="1917700"/>
          </a:xfrm>
          <a:prstGeom prst="rect">
            <a:avLst/>
          </a:prstGeom>
          <a:solidFill>
            <a:srgbClr val="C0C0C0">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t>Water for food, feed and fiber crops</a:t>
            </a:r>
          </a:p>
          <a:p>
            <a:r>
              <a:rPr lang="en-US" altLang="en-US" sz="2400" dirty="0"/>
              <a:t>Water for bio-fuel crops</a:t>
            </a:r>
          </a:p>
          <a:p>
            <a:r>
              <a:rPr lang="en-US" altLang="en-US" sz="2400" dirty="0"/>
              <a:t>GHG emission &amp; nitrogen pollution</a:t>
            </a:r>
            <a:endParaRPr lang="ru-RU" altLang="en-US" sz="2400" dirty="0"/>
          </a:p>
        </p:txBody>
      </p:sp>
      <p:sp>
        <p:nvSpPr>
          <p:cNvPr id="20" name="Text Box 605"/>
          <p:cNvSpPr txBox="1">
            <a:spLocks noChangeArrowheads="1"/>
          </p:cNvSpPr>
          <p:nvPr/>
        </p:nvSpPr>
        <p:spPr bwMode="auto">
          <a:xfrm>
            <a:off x="18938875" y="15770225"/>
            <a:ext cx="4392613" cy="2282825"/>
          </a:xfrm>
          <a:prstGeom prst="rect">
            <a:avLst/>
          </a:prstGeom>
          <a:solidFill>
            <a:srgbClr val="C0C0C0">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Water resources vs. disasters</a:t>
            </a:r>
          </a:p>
          <a:p>
            <a:r>
              <a:rPr lang="en-US" altLang="en-US" sz="2400"/>
              <a:t>Infrastructure reliability, vulnerability and accessibility </a:t>
            </a:r>
          </a:p>
          <a:p>
            <a:r>
              <a:rPr lang="en-US" altLang="en-US" sz="2400"/>
              <a:t>Water contamination</a:t>
            </a:r>
          </a:p>
          <a:p>
            <a:r>
              <a:rPr lang="en-US" altLang="en-US" sz="2400"/>
              <a:t>GHG emission &amp; nitrogen pollution</a:t>
            </a:r>
            <a:endParaRPr lang="ru-RU" altLang="en-US" sz="2400"/>
          </a:p>
        </p:txBody>
      </p:sp>
    </p:spTree>
    <p:extLst>
      <p:ext uri="{BB962C8B-B14F-4D97-AF65-F5344CB8AC3E}">
        <p14:creationId xmlns:p14="http://schemas.microsoft.com/office/powerpoint/2010/main" val="1482043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p:cNvSpPr/>
          <p:nvPr/>
        </p:nvSpPr>
        <p:spPr>
          <a:xfrm>
            <a:off x="7020272" y="1156977"/>
            <a:ext cx="1801776" cy="515234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dirty="0">
                <a:solidFill>
                  <a:srgbClr val="7030A0"/>
                </a:solidFill>
              </a:rPr>
              <a:t>Output</a:t>
            </a:r>
            <a:endParaRPr lang="en-US" dirty="0">
              <a:solidFill>
                <a:srgbClr val="7030A0"/>
              </a:solidFill>
            </a:endParaRPr>
          </a:p>
        </p:txBody>
      </p:sp>
      <p:sp>
        <p:nvSpPr>
          <p:cNvPr id="2" name="Title 1"/>
          <p:cNvSpPr>
            <a:spLocks noGrp="1"/>
          </p:cNvSpPr>
          <p:nvPr>
            <p:ph type="title"/>
          </p:nvPr>
        </p:nvSpPr>
        <p:spPr>
          <a:xfrm>
            <a:off x="534615" y="116632"/>
            <a:ext cx="7997825" cy="645740"/>
          </a:xfrm>
          <a:noFill/>
          <a:ln w="9525">
            <a:noFill/>
            <a:miter lim="800000"/>
            <a:headEnd/>
            <a:tailEnd/>
          </a:ln>
        </p:spPr>
        <p:txBody>
          <a:bodyPr vert="horz" wrap="square" lIns="0" tIns="0" rIns="0" bIns="0" numCol="1" anchor="t" anchorCtr="0" compatLnSpc="1">
            <a:prstTxWarp prst="textNoShape">
              <a:avLst/>
            </a:prstTxWarp>
            <a:normAutofit/>
          </a:bodyPr>
          <a:lstStyle/>
          <a:p>
            <a:pPr algn="ctr"/>
            <a:r>
              <a:rPr lang="en-US" sz="3200" b="1" kern="1200" dirty="0">
                <a:solidFill>
                  <a:srgbClr val="C00000"/>
                </a:solidFill>
                <a:latin typeface="+mj-lt"/>
              </a:rPr>
              <a:t>Linkage of energy-agricultural-water models</a:t>
            </a:r>
          </a:p>
        </p:txBody>
      </p:sp>
      <p:sp>
        <p:nvSpPr>
          <p:cNvPr id="67" name="Rectangle 66"/>
          <p:cNvSpPr/>
          <p:nvPr/>
        </p:nvSpPr>
        <p:spPr>
          <a:xfrm>
            <a:off x="2215647" y="3633574"/>
            <a:ext cx="2172898" cy="51462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Water resource</a:t>
            </a:r>
          </a:p>
        </p:txBody>
      </p:sp>
      <p:sp>
        <p:nvSpPr>
          <p:cNvPr id="68" name="Down Arrow 67"/>
          <p:cNvSpPr/>
          <p:nvPr/>
        </p:nvSpPr>
        <p:spPr>
          <a:xfrm>
            <a:off x="3068205" y="4312870"/>
            <a:ext cx="205479" cy="481797"/>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own Arrow 70"/>
          <p:cNvSpPr/>
          <p:nvPr/>
        </p:nvSpPr>
        <p:spPr>
          <a:xfrm rot="10800000">
            <a:off x="3430094" y="4286058"/>
            <a:ext cx="225765" cy="481797"/>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2" name="Rectangle 71"/>
          <p:cNvSpPr/>
          <p:nvPr/>
        </p:nvSpPr>
        <p:spPr>
          <a:xfrm>
            <a:off x="7099616" y="1597415"/>
            <a:ext cx="1638691" cy="434477"/>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The optimal coal production in 11 cities </a:t>
            </a:r>
          </a:p>
        </p:txBody>
      </p:sp>
      <p:sp>
        <p:nvSpPr>
          <p:cNvPr id="73" name="Rectangle 72"/>
          <p:cNvSpPr/>
          <p:nvPr/>
        </p:nvSpPr>
        <p:spPr>
          <a:xfrm>
            <a:off x="7091316" y="2131114"/>
            <a:ext cx="1638000" cy="43891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The portfolio of technology </a:t>
            </a:r>
          </a:p>
        </p:txBody>
      </p:sp>
      <p:sp>
        <p:nvSpPr>
          <p:cNvPr id="74" name="Rectangle 73"/>
          <p:cNvSpPr/>
          <p:nvPr/>
        </p:nvSpPr>
        <p:spPr>
          <a:xfrm>
            <a:off x="7173481" y="3475605"/>
            <a:ext cx="1512168" cy="607416"/>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Water consummation and water storage</a:t>
            </a:r>
          </a:p>
        </p:txBody>
      </p:sp>
      <p:sp>
        <p:nvSpPr>
          <p:cNvPr id="75" name="Rectangle 74"/>
          <p:cNvSpPr/>
          <p:nvPr/>
        </p:nvSpPr>
        <p:spPr>
          <a:xfrm>
            <a:off x="7175713" y="5139613"/>
            <a:ext cx="1536656" cy="845308"/>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The optimal crop production in 11 cities and crop structure </a:t>
            </a:r>
          </a:p>
        </p:txBody>
      </p:sp>
      <p:sp>
        <p:nvSpPr>
          <p:cNvPr id="76" name="Rectangle 75"/>
          <p:cNvSpPr/>
          <p:nvPr/>
        </p:nvSpPr>
        <p:spPr>
          <a:xfrm>
            <a:off x="1292243" y="4983975"/>
            <a:ext cx="4536504" cy="1156584"/>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rgbClr val="00B050"/>
                </a:solidFill>
              </a:rPr>
              <a:t>Land use/food production</a:t>
            </a:r>
          </a:p>
        </p:txBody>
      </p:sp>
      <p:sp>
        <p:nvSpPr>
          <p:cNvPr id="13" name="Rectangle 12"/>
          <p:cNvSpPr/>
          <p:nvPr/>
        </p:nvSpPr>
        <p:spPr>
          <a:xfrm>
            <a:off x="1407373" y="5300978"/>
            <a:ext cx="1030925" cy="30572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Wheat</a:t>
            </a:r>
          </a:p>
        </p:txBody>
      </p:sp>
      <p:sp>
        <p:nvSpPr>
          <p:cNvPr id="77" name="Rectangle 76"/>
          <p:cNvSpPr/>
          <p:nvPr/>
        </p:nvSpPr>
        <p:spPr>
          <a:xfrm>
            <a:off x="2493000" y="5300978"/>
            <a:ext cx="1030925" cy="30572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Corn</a:t>
            </a:r>
          </a:p>
        </p:txBody>
      </p:sp>
      <p:sp>
        <p:nvSpPr>
          <p:cNvPr id="78" name="Rectangle 77"/>
          <p:cNvSpPr/>
          <p:nvPr/>
        </p:nvSpPr>
        <p:spPr>
          <a:xfrm>
            <a:off x="3588551" y="5298569"/>
            <a:ext cx="1030925" cy="32022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Millet</a:t>
            </a:r>
          </a:p>
        </p:txBody>
      </p:sp>
      <p:sp>
        <p:nvSpPr>
          <p:cNvPr id="79" name="Rectangle 78"/>
          <p:cNvSpPr/>
          <p:nvPr/>
        </p:nvSpPr>
        <p:spPr>
          <a:xfrm>
            <a:off x="4674178" y="5295251"/>
            <a:ext cx="1030925" cy="31488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Sorghum</a:t>
            </a:r>
          </a:p>
        </p:txBody>
      </p:sp>
      <p:sp>
        <p:nvSpPr>
          <p:cNvPr id="80" name="Rectangle 79"/>
          <p:cNvSpPr/>
          <p:nvPr/>
        </p:nvSpPr>
        <p:spPr>
          <a:xfrm>
            <a:off x="1407373" y="5716373"/>
            <a:ext cx="1030925" cy="32992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Oats</a:t>
            </a:r>
          </a:p>
        </p:txBody>
      </p:sp>
      <p:sp>
        <p:nvSpPr>
          <p:cNvPr id="81" name="Rectangle 80"/>
          <p:cNvSpPr/>
          <p:nvPr/>
        </p:nvSpPr>
        <p:spPr>
          <a:xfrm>
            <a:off x="2493000" y="5716373"/>
            <a:ext cx="1030925" cy="32992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Buckwheat</a:t>
            </a:r>
          </a:p>
        </p:txBody>
      </p:sp>
      <p:sp>
        <p:nvSpPr>
          <p:cNvPr id="82" name="Rectangle 81"/>
          <p:cNvSpPr/>
          <p:nvPr/>
        </p:nvSpPr>
        <p:spPr>
          <a:xfrm>
            <a:off x="3609116" y="5716373"/>
            <a:ext cx="1030925" cy="32992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Bean</a:t>
            </a:r>
          </a:p>
        </p:txBody>
      </p:sp>
      <p:sp>
        <p:nvSpPr>
          <p:cNvPr id="83" name="Rectangle 82"/>
          <p:cNvSpPr/>
          <p:nvPr/>
        </p:nvSpPr>
        <p:spPr>
          <a:xfrm>
            <a:off x="4707576" y="5698075"/>
            <a:ext cx="997528" cy="32992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Potato</a:t>
            </a:r>
          </a:p>
        </p:txBody>
      </p:sp>
      <p:sp>
        <p:nvSpPr>
          <p:cNvPr id="89" name="Down Arrow 88"/>
          <p:cNvSpPr/>
          <p:nvPr/>
        </p:nvSpPr>
        <p:spPr>
          <a:xfrm>
            <a:off x="3455863" y="3073375"/>
            <a:ext cx="205479" cy="481797"/>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0" name="Down Arrow 89"/>
          <p:cNvSpPr/>
          <p:nvPr/>
        </p:nvSpPr>
        <p:spPr>
          <a:xfrm rot="10800000">
            <a:off x="3073551" y="3043729"/>
            <a:ext cx="225765" cy="481797"/>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888977" y="3165945"/>
            <a:ext cx="1043772" cy="22389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lstStyle>
          <a:p>
            <a:r>
              <a:rPr lang="en-US" sz="1400" dirty="0"/>
              <a:t>Water supply</a:t>
            </a:r>
          </a:p>
        </p:txBody>
      </p:sp>
      <p:sp>
        <p:nvSpPr>
          <p:cNvPr id="95" name="Down Arrow 94"/>
          <p:cNvSpPr/>
          <p:nvPr/>
        </p:nvSpPr>
        <p:spPr>
          <a:xfrm>
            <a:off x="1564616" y="3053341"/>
            <a:ext cx="205270" cy="1629862"/>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6" name="Down Arrow 95"/>
          <p:cNvSpPr/>
          <p:nvPr/>
        </p:nvSpPr>
        <p:spPr>
          <a:xfrm>
            <a:off x="5325088" y="3048009"/>
            <a:ext cx="232743" cy="1618185"/>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Rectangle 9"/>
          <p:cNvSpPr/>
          <p:nvPr/>
        </p:nvSpPr>
        <p:spPr>
          <a:xfrm>
            <a:off x="4644007" y="1233946"/>
            <a:ext cx="1512169" cy="1629862"/>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solidFill>
                  <a:srgbClr val="7030A0"/>
                </a:solidFill>
              </a:rPr>
              <a:t>Coal Conversion</a:t>
            </a:r>
          </a:p>
        </p:txBody>
      </p:sp>
      <p:sp>
        <p:nvSpPr>
          <p:cNvPr id="14" name="Rectangle 13"/>
          <p:cNvSpPr/>
          <p:nvPr/>
        </p:nvSpPr>
        <p:spPr>
          <a:xfrm>
            <a:off x="4790289" y="1513039"/>
            <a:ext cx="1260000" cy="2219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Power generation</a:t>
            </a:r>
          </a:p>
        </p:txBody>
      </p:sp>
      <p:sp>
        <p:nvSpPr>
          <p:cNvPr id="15" name="Rectangle 14"/>
          <p:cNvSpPr/>
          <p:nvPr/>
        </p:nvSpPr>
        <p:spPr>
          <a:xfrm>
            <a:off x="4781233" y="1773011"/>
            <a:ext cx="1260000" cy="2219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Gasification</a:t>
            </a:r>
          </a:p>
        </p:txBody>
      </p:sp>
      <p:sp>
        <p:nvSpPr>
          <p:cNvPr id="16" name="Rectangle 15"/>
          <p:cNvSpPr/>
          <p:nvPr/>
        </p:nvSpPr>
        <p:spPr>
          <a:xfrm>
            <a:off x="4790289" y="2032983"/>
            <a:ext cx="1260000" cy="2219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Coke</a:t>
            </a:r>
          </a:p>
        </p:txBody>
      </p:sp>
      <p:sp>
        <p:nvSpPr>
          <p:cNvPr id="17" name="Rectangle 16"/>
          <p:cNvSpPr/>
          <p:nvPr/>
        </p:nvSpPr>
        <p:spPr>
          <a:xfrm>
            <a:off x="4781233" y="2292955"/>
            <a:ext cx="1260000" cy="2219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Chemical</a:t>
            </a:r>
          </a:p>
        </p:txBody>
      </p:sp>
      <p:sp>
        <p:nvSpPr>
          <p:cNvPr id="18" name="Rectangle 17"/>
          <p:cNvSpPr/>
          <p:nvPr/>
        </p:nvSpPr>
        <p:spPr>
          <a:xfrm>
            <a:off x="4770092" y="2552928"/>
            <a:ext cx="1260000" cy="2219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Others</a:t>
            </a:r>
          </a:p>
        </p:txBody>
      </p:sp>
      <p:sp>
        <p:nvSpPr>
          <p:cNvPr id="58" name="Rectangle 57"/>
          <p:cNvSpPr/>
          <p:nvPr/>
        </p:nvSpPr>
        <p:spPr>
          <a:xfrm>
            <a:off x="2763835" y="1252999"/>
            <a:ext cx="1444276" cy="1109819"/>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solidFill>
                  <a:srgbClr val="7030A0"/>
                </a:solidFill>
              </a:rPr>
              <a:t>Coal Processing</a:t>
            </a:r>
          </a:p>
        </p:txBody>
      </p:sp>
      <p:sp>
        <p:nvSpPr>
          <p:cNvPr id="9" name="Rectangle 8"/>
          <p:cNvSpPr/>
          <p:nvPr/>
        </p:nvSpPr>
        <p:spPr>
          <a:xfrm>
            <a:off x="2852665" y="1556792"/>
            <a:ext cx="1260000" cy="221963"/>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Coal Wash</a:t>
            </a:r>
          </a:p>
        </p:txBody>
      </p:sp>
      <p:sp>
        <p:nvSpPr>
          <p:cNvPr id="59" name="Rectangle 58"/>
          <p:cNvSpPr/>
          <p:nvPr/>
        </p:nvSpPr>
        <p:spPr>
          <a:xfrm>
            <a:off x="2852665" y="1920911"/>
            <a:ext cx="1260000" cy="221963"/>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Dry Wash</a:t>
            </a:r>
          </a:p>
        </p:txBody>
      </p:sp>
      <p:sp>
        <p:nvSpPr>
          <p:cNvPr id="60" name="Rectangle 59"/>
          <p:cNvSpPr/>
          <p:nvPr/>
        </p:nvSpPr>
        <p:spPr>
          <a:xfrm>
            <a:off x="2852665" y="2266764"/>
            <a:ext cx="1260000" cy="221963"/>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Others</a:t>
            </a:r>
          </a:p>
        </p:txBody>
      </p:sp>
      <p:grpSp>
        <p:nvGrpSpPr>
          <p:cNvPr id="3" name="组合 2"/>
          <p:cNvGrpSpPr/>
          <p:nvPr/>
        </p:nvGrpSpPr>
        <p:grpSpPr>
          <a:xfrm>
            <a:off x="862729" y="1227800"/>
            <a:ext cx="1477172" cy="1148791"/>
            <a:chOff x="535300" y="1182472"/>
            <a:chExt cx="1477172" cy="1490568"/>
          </a:xfrm>
        </p:grpSpPr>
        <p:sp>
          <p:nvSpPr>
            <p:cNvPr id="61" name="Rectangle 60"/>
            <p:cNvSpPr/>
            <p:nvPr/>
          </p:nvSpPr>
          <p:spPr>
            <a:xfrm>
              <a:off x="535300" y="1182472"/>
              <a:ext cx="1477172" cy="1456805"/>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solidFill>
                    <a:srgbClr val="7030A0"/>
                  </a:solidFill>
                </a:rPr>
                <a:t>Coal Mining</a:t>
              </a:r>
            </a:p>
          </p:txBody>
        </p:sp>
        <p:sp>
          <p:nvSpPr>
            <p:cNvPr id="8" name="Rectangle 7"/>
            <p:cNvSpPr/>
            <p:nvPr/>
          </p:nvSpPr>
          <p:spPr>
            <a:xfrm>
              <a:off x="642519" y="1638663"/>
              <a:ext cx="1260000" cy="28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Long wall face </a:t>
              </a:r>
            </a:p>
          </p:txBody>
        </p:sp>
        <p:sp>
          <p:nvSpPr>
            <p:cNvPr id="63" name="Rectangle 62"/>
            <p:cNvSpPr/>
            <p:nvPr/>
          </p:nvSpPr>
          <p:spPr>
            <a:xfrm>
              <a:off x="642519" y="2023847"/>
              <a:ext cx="1260000" cy="28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Backfill mining</a:t>
              </a:r>
            </a:p>
          </p:txBody>
        </p:sp>
        <p:sp>
          <p:nvSpPr>
            <p:cNvPr id="64" name="Rectangle 63"/>
            <p:cNvSpPr/>
            <p:nvPr/>
          </p:nvSpPr>
          <p:spPr>
            <a:xfrm>
              <a:off x="642519" y="2385040"/>
              <a:ext cx="1260000" cy="28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Opencast</a:t>
              </a:r>
            </a:p>
          </p:txBody>
        </p:sp>
      </p:grpSp>
      <p:sp>
        <p:nvSpPr>
          <p:cNvPr id="84" name="Rectangle 83"/>
          <p:cNvSpPr/>
          <p:nvPr/>
        </p:nvSpPr>
        <p:spPr>
          <a:xfrm>
            <a:off x="862729" y="1276430"/>
            <a:ext cx="5293447" cy="1550138"/>
          </a:xfrm>
          <a:prstGeom prst="rect">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solidFill>
                <a:srgbClr val="7030A0"/>
              </a:solidFill>
            </a:endParaRPr>
          </a:p>
        </p:txBody>
      </p:sp>
      <p:sp>
        <p:nvSpPr>
          <p:cNvPr id="86" name="Right Arrow 85"/>
          <p:cNvSpPr/>
          <p:nvPr/>
        </p:nvSpPr>
        <p:spPr>
          <a:xfrm>
            <a:off x="4333091" y="2009880"/>
            <a:ext cx="265753" cy="196584"/>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ight Arrow 96"/>
          <p:cNvSpPr/>
          <p:nvPr/>
        </p:nvSpPr>
        <p:spPr>
          <a:xfrm>
            <a:off x="2409987" y="1950585"/>
            <a:ext cx="265753" cy="196584"/>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625144" y="3823002"/>
            <a:ext cx="874800" cy="33142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400">
                <a:solidFill>
                  <a:schemeClr val="lt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altLang="zh-CN" sz="1200" dirty="0"/>
              <a:t>Land subsidence</a:t>
            </a:r>
            <a:endParaRPr lang="en-US" sz="1200" dirty="0"/>
          </a:p>
        </p:txBody>
      </p:sp>
      <p:sp>
        <p:nvSpPr>
          <p:cNvPr id="99" name="TextBox 98"/>
          <p:cNvSpPr txBox="1"/>
          <p:nvPr/>
        </p:nvSpPr>
        <p:spPr>
          <a:xfrm>
            <a:off x="5570919" y="3822851"/>
            <a:ext cx="876097" cy="331693"/>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400">
                <a:solidFill>
                  <a:schemeClr val="lt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altLang="zh-CN" sz="1200" dirty="0"/>
              <a:t>Land reclamation</a:t>
            </a:r>
            <a:endParaRPr lang="en-US" sz="1200" dirty="0"/>
          </a:p>
        </p:txBody>
      </p:sp>
      <p:sp>
        <p:nvSpPr>
          <p:cNvPr id="100" name="TextBox 99"/>
          <p:cNvSpPr txBox="1"/>
          <p:nvPr/>
        </p:nvSpPr>
        <p:spPr>
          <a:xfrm>
            <a:off x="1891627" y="4411222"/>
            <a:ext cx="1043772" cy="20961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400"/>
            </a:lvl1pPr>
          </a:lstStyle>
          <a:p>
            <a:r>
              <a:rPr lang="en-US" dirty="0"/>
              <a:t>Water supply</a:t>
            </a:r>
          </a:p>
        </p:txBody>
      </p:sp>
      <p:sp>
        <p:nvSpPr>
          <p:cNvPr id="101" name="Rectangle 100"/>
          <p:cNvSpPr/>
          <p:nvPr/>
        </p:nvSpPr>
        <p:spPr>
          <a:xfrm>
            <a:off x="3722839" y="4339325"/>
            <a:ext cx="1511438" cy="39837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200" b="1" dirty="0"/>
              <a:t>Crop structure and Irrigation</a:t>
            </a:r>
            <a:r>
              <a:rPr lang="zh-CN" altLang="en-US" sz="1200" b="1" dirty="0"/>
              <a:t> </a:t>
            </a:r>
            <a:r>
              <a:rPr lang="en-US" altLang="zh-CN" sz="1200" b="1" dirty="0"/>
              <a:t>technology</a:t>
            </a:r>
            <a:endParaRPr lang="en-US" sz="1200" b="1" dirty="0"/>
          </a:p>
        </p:txBody>
      </p:sp>
      <p:sp>
        <p:nvSpPr>
          <p:cNvPr id="107" name="Rectangle 106"/>
          <p:cNvSpPr/>
          <p:nvPr/>
        </p:nvSpPr>
        <p:spPr>
          <a:xfrm>
            <a:off x="539552" y="1156977"/>
            <a:ext cx="5996955" cy="515234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solidFill>
                <a:srgbClr val="7030A0"/>
              </a:solidFill>
            </a:endParaRPr>
          </a:p>
        </p:txBody>
      </p:sp>
      <p:sp>
        <p:nvSpPr>
          <p:cNvPr id="55" name="TextBox 97"/>
          <p:cNvSpPr txBox="1"/>
          <p:nvPr/>
        </p:nvSpPr>
        <p:spPr>
          <a:xfrm>
            <a:off x="3764939" y="3068493"/>
            <a:ext cx="1469338" cy="39415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200" b="1"/>
            </a:lvl1pPr>
          </a:lstStyle>
          <a:p>
            <a:r>
              <a:rPr lang="en-US" altLang="zh-CN" dirty="0"/>
              <a:t>Water-dependent coal technology</a:t>
            </a:r>
            <a:endParaRPr lang="en-US" dirty="0"/>
          </a:p>
        </p:txBody>
      </p:sp>
      <p:sp>
        <p:nvSpPr>
          <p:cNvPr id="53" name="Right Arrow 52"/>
          <p:cNvSpPr/>
          <p:nvPr/>
        </p:nvSpPr>
        <p:spPr>
          <a:xfrm>
            <a:off x="6653015" y="2031892"/>
            <a:ext cx="265753" cy="196584"/>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Arrow 53"/>
          <p:cNvSpPr/>
          <p:nvPr/>
        </p:nvSpPr>
        <p:spPr>
          <a:xfrm>
            <a:off x="6654169" y="3681021"/>
            <a:ext cx="265753" cy="196584"/>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Arrow 55"/>
          <p:cNvSpPr/>
          <p:nvPr/>
        </p:nvSpPr>
        <p:spPr>
          <a:xfrm>
            <a:off x="6659541" y="5496061"/>
            <a:ext cx="265753" cy="196584"/>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19766671">
            <a:off x="1751592" y="4012945"/>
            <a:ext cx="872953" cy="33385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4"/>
          <p:cNvSpPr txBox="1"/>
          <p:nvPr/>
        </p:nvSpPr>
        <p:spPr>
          <a:xfrm>
            <a:off x="4531077" y="3057907"/>
            <a:ext cx="4233901" cy="3016210"/>
          </a:xfrm>
          <a:prstGeom prst="rect">
            <a:avLst/>
          </a:prstGeom>
          <a:solidFill>
            <a:srgbClr val="00B0F0"/>
          </a:solidFill>
          <a:ln>
            <a:solidFill>
              <a:srgbClr val="00B0F0"/>
            </a:solidFill>
          </a:ln>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342900" indent="-342900" eaLnBrk="0" hangingPunct="0">
              <a:lnSpc>
                <a:spcPct val="125000"/>
              </a:lnSpc>
              <a:spcBef>
                <a:spcPct val="20000"/>
              </a:spcBef>
              <a:buFont typeface="Arial" panose="020B0604020202020204" pitchFamily="34" charset="0"/>
              <a:buChar char="•"/>
              <a:defRPr/>
            </a:pPr>
            <a:r>
              <a:rPr lang="en-US" dirty="0">
                <a:solidFill>
                  <a:srgbClr val="003399"/>
                </a:solidFill>
                <a:latin typeface="Arial" pitchFamily="34" charset="0"/>
                <a:cs typeface="Arial" pitchFamily="34" charset="0"/>
              </a:rPr>
              <a:t>Uncertainty of water supply</a:t>
            </a:r>
            <a:endParaRPr lang="de-AT" dirty="0">
              <a:solidFill>
                <a:srgbClr val="003399"/>
              </a:solidFill>
              <a:latin typeface="Arial" pitchFamily="34" charset="0"/>
              <a:cs typeface="Arial" pitchFamily="34" charset="0"/>
            </a:endParaRPr>
          </a:p>
          <a:p>
            <a:pPr marL="800100" lvl="1" indent="-342900" eaLnBrk="0" hangingPunct="0">
              <a:lnSpc>
                <a:spcPct val="125000"/>
              </a:lnSpc>
              <a:spcBef>
                <a:spcPct val="20000"/>
              </a:spcBef>
              <a:buFont typeface="Wingdings" panose="05000000000000000000" pitchFamily="2" charset="2"/>
              <a:buChar char="§"/>
              <a:defRPr/>
            </a:pPr>
            <a:endParaRPr lang="de-AT" sz="1000" dirty="0">
              <a:solidFill>
                <a:srgbClr val="003399"/>
              </a:solidFill>
              <a:latin typeface="Arial" pitchFamily="34" charset="0"/>
              <a:cs typeface="Arial" pitchFamily="34" charset="0"/>
            </a:endParaRPr>
          </a:p>
          <a:p>
            <a:pPr marL="342900" indent="-342900" eaLnBrk="0" hangingPunct="0">
              <a:lnSpc>
                <a:spcPct val="125000"/>
              </a:lnSpc>
              <a:spcBef>
                <a:spcPct val="20000"/>
              </a:spcBef>
              <a:buFont typeface="Arial" panose="020B0604020202020204" pitchFamily="34" charset="0"/>
              <a:buChar char="•"/>
              <a:defRPr/>
            </a:pPr>
            <a:r>
              <a:rPr lang="en-US" dirty="0">
                <a:solidFill>
                  <a:srgbClr val="003399"/>
                </a:solidFill>
                <a:latin typeface="Arial" pitchFamily="34" charset="0"/>
                <a:cs typeface="Arial" pitchFamily="34" charset="0"/>
              </a:rPr>
              <a:t>Uncertainty of water demand</a:t>
            </a:r>
          </a:p>
          <a:p>
            <a:pPr marL="800100" lvl="1" indent="-342900" eaLnBrk="0" hangingPunct="0">
              <a:spcBef>
                <a:spcPct val="20000"/>
              </a:spcBef>
              <a:buFont typeface="Wingdings" panose="05000000000000000000" pitchFamily="2" charset="2"/>
              <a:buChar char="Ø"/>
              <a:defRPr/>
            </a:pPr>
            <a:endParaRPr lang="de-AT" sz="1600" dirty="0">
              <a:solidFill>
                <a:srgbClr val="003399"/>
              </a:solidFill>
              <a:latin typeface="Arial" pitchFamily="34" charset="0"/>
              <a:cs typeface="Arial" pitchFamily="34" charset="0"/>
            </a:endParaRPr>
          </a:p>
          <a:p>
            <a:pPr marL="342900" indent="-342900" eaLnBrk="0" hangingPunct="0">
              <a:lnSpc>
                <a:spcPct val="125000"/>
              </a:lnSpc>
              <a:spcBef>
                <a:spcPct val="20000"/>
              </a:spcBef>
              <a:buFont typeface="Arial" panose="020B0604020202020204" pitchFamily="34" charset="0"/>
              <a:buChar char="•"/>
              <a:defRPr/>
            </a:pPr>
            <a:r>
              <a:rPr lang="de-AT" dirty="0" err="1">
                <a:solidFill>
                  <a:srgbClr val="003399"/>
                </a:solidFill>
                <a:latin typeface="Arial" pitchFamily="34" charset="0"/>
                <a:cs typeface="Arial" pitchFamily="34" charset="0"/>
              </a:rPr>
              <a:t>Systemic</a:t>
            </a:r>
            <a:r>
              <a:rPr lang="de-AT" dirty="0">
                <a:solidFill>
                  <a:srgbClr val="003399"/>
                </a:solidFill>
                <a:latin typeface="Arial" pitchFamily="34" charset="0"/>
                <a:cs typeface="Arial" pitchFamily="34" charset="0"/>
              </a:rPr>
              <a:t> </a:t>
            </a:r>
            <a:r>
              <a:rPr lang="de-AT" dirty="0" err="1">
                <a:solidFill>
                  <a:srgbClr val="003399"/>
                </a:solidFill>
                <a:latin typeface="Arial" pitchFamily="34" charset="0"/>
                <a:cs typeface="Arial" pitchFamily="34" charset="0"/>
              </a:rPr>
              <a:t>Risks</a:t>
            </a:r>
            <a:r>
              <a:rPr lang="de-AT" dirty="0">
                <a:solidFill>
                  <a:srgbClr val="003399"/>
                </a:solidFill>
                <a:latin typeface="Arial" pitchFamily="34" charset="0"/>
                <a:cs typeface="Arial" pitchFamily="34" charset="0"/>
              </a:rPr>
              <a:t>:</a:t>
            </a:r>
          </a:p>
          <a:p>
            <a:pPr marL="800100" lvl="1" indent="-342900" eaLnBrk="0" hangingPunct="0">
              <a:spcBef>
                <a:spcPct val="20000"/>
              </a:spcBef>
              <a:buFont typeface="Wingdings" panose="05000000000000000000" pitchFamily="2" charset="2"/>
              <a:buChar char="Ø"/>
              <a:defRPr/>
            </a:pPr>
            <a:r>
              <a:rPr lang="de-AT" sz="1600" dirty="0">
                <a:solidFill>
                  <a:srgbClr val="003399"/>
                </a:solidFill>
                <a:latin typeface="Arial" pitchFamily="34" charset="0"/>
                <a:cs typeface="Arial" pitchFamily="34" charset="0"/>
              </a:rPr>
              <a:t>Shortages </a:t>
            </a:r>
            <a:r>
              <a:rPr lang="de-AT" sz="1600" dirty="0" err="1">
                <a:solidFill>
                  <a:srgbClr val="003399"/>
                </a:solidFill>
                <a:latin typeface="Arial" pitchFamily="34" charset="0"/>
                <a:cs typeface="Arial" pitchFamily="34" charset="0"/>
              </a:rPr>
              <a:t>of</a:t>
            </a:r>
            <a:r>
              <a:rPr lang="de-AT" sz="1600" dirty="0">
                <a:solidFill>
                  <a:srgbClr val="003399"/>
                </a:solidFill>
                <a:latin typeface="Arial" pitchFamily="34" charset="0"/>
                <a:cs typeface="Arial" pitchFamily="34" charset="0"/>
              </a:rPr>
              <a:t> </a:t>
            </a:r>
            <a:r>
              <a:rPr lang="de-AT" sz="1600" dirty="0" err="1">
                <a:solidFill>
                  <a:srgbClr val="003399"/>
                </a:solidFill>
                <a:latin typeface="Arial" pitchFamily="34" charset="0"/>
                <a:cs typeface="Arial" pitchFamily="34" charset="0"/>
              </a:rPr>
              <a:t>coal</a:t>
            </a:r>
            <a:r>
              <a:rPr lang="de-AT" sz="1600" dirty="0">
                <a:solidFill>
                  <a:srgbClr val="003399"/>
                </a:solidFill>
                <a:latin typeface="Arial" pitchFamily="34" charset="0"/>
                <a:cs typeface="Arial" pitchFamily="34" charset="0"/>
              </a:rPr>
              <a:t> </a:t>
            </a:r>
            <a:r>
              <a:rPr lang="de-AT" sz="1600" dirty="0" err="1">
                <a:solidFill>
                  <a:srgbClr val="003399"/>
                </a:solidFill>
                <a:latin typeface="Arial" pitchFamily="34" charset="0"/>
                <a:cs typeface="Arial" pitchFamily="34" charset="0"/>
              </a:rPr>
              <a:t>production</a:t>
            </a:r>
            <a:endParaRPr lang="de-AT" sz="1600" dirty="0">
              <a:solidFill>
                <a:srgbClr val="003399"/>
              </a:solidFill>
              <a:latin typeface="Arial" pitchFamily="34" charset="0"/>
              <a:cs typeface="Arial" pitchFamily="34" charset="0"/>
            </a:endParaRPr>
          </a:p>
          <a:p>
            <a:pPr marL="800100" lvl="1" indent="-342900" eaLnBrk="0" hangingPunct="0">
              <a:spcBef>
                <a:spcPct val="20000"/>
              </a:spcBef>
              <a:buFont typeface="Wingdings" panose="05000000000000000000" pitchFamily="2" charset="2"/>
              <a:buChar char="Ø"/>
              <a:defRPr/>
            </a:pPr>
            <a:r>
              <a:rPr lang="de-AT" sz="1600" dirty="0">
                <a:solidFill>
                  <a:srgbClr val="003399"/>
                </a:solidFill>
                <a:latin typeface="Arial" pitchFamily="34" charset="0"/>
                <a:cs typeface="Arial" pitchFamily="34" charset="0"/>
              </a:rPr>
              <a:t>Food </a:t>
            </a:r>
            <a:r>
              <a:rPr lang="de-AT" sz="1600" dirty="0" err="1">
                <a:solidFill>
                  <a:srgbClr val="003399"/>
                </a:solidFill>
                <a:latin typeface="Arial" pitchFamily="34" charset="0"/>
                <a:cs typeface="Arial" pitchFamily="34" charset="0"/>
              </a:rPr>
              <a:t>shortages</a:t>
            </a:r>
            <a:endParaRPr lang="de-AT" sz="1600" dirty="0">
              <a:solidFill>
                <a:srgbClr val="003399"/>
              </a:solidFill>
              <a:latin typeface="Arial" pitchFamily="34" charset="0"/>
              <a:cs typeface="Arial" pitchFamily="34" charset="0"/>
            </a:endParaRPr>
          </a:p>
          <a:p>
            <a:pPr marL="800100" lvl="1" indent="-342900" eaLnBrk="0" hangingPunct="0">
              <a:spcBef>
                <a:spcPct val="20000"/>
              </a:spcBef>
              <a:buFont typeface="Wingdings" panose="05000000000000000000" pitchFamily="2" charset="2"/>
              <a:buChar char="Ø"/>
              <a:defRPr/>
            </a:pPr>
            <a:endParaRPr lang="de-AT" sz="1600" dirty="0">
              <a:solidFill>
                <a:srgbClr val="003399"/>
              </a:solidFill>
              <a:latin typeface="Arial" pitchFamily="34" charset="0"/>
              <a:cs typeface="Arial" pitchFamily="34" charset="0"/>
            </a:endParaRPr>
          </a:p>
          <a:p>
            <a:pPr algn="ctr" eaLnBrk="0" hangingPunct="0">
              <a:spcBef>
                <a:spcPct val="20000"/>
              </a:spcBef>
              <a:defRPr/>
            </a:pPr>
            <a:r>
              <a:rPr lang="en-US" altLang="zh-CN" sz="2000" dirty="0">
                <a:solidFill>
                  <a:srgbClr val="FF0000"/>
                </a:solidFill>
                <a:latin typeface="Arial" pitchFamily="34" charset="0"/>
                <a:cs typeface="Arial" pitchFamily="34" charset="0"/>
              </a:rPr>
              <a:t>What year happens – dry or wet ?</a:t>
            </a:r>
          </a:p>
        </p:txBody>
      </p:sp>
    </p:spTree>
    <p:extLst>
      <p:ext uri="{BB962C8B-B14F-4D97-AF65-F5344CB8AC3E}">
        <p14:creationId xmlns:p14="http://schemas.microsoft.com/office/powerpoint/2010/main" val="428183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data:image/jpeg;base64,/9j/4AAQSkZJRgABAQAAAQABAAD/2wCEAAkGBxQTEhUUEhQWFRUXGRwYGBgXFxgaFxccFRwcFhgYFxcYHCggGBwlHxcXITEhJSkrLi4uFx8zODMsNygtLisBCgoKBQUFDgUFDisZExkrKysrKysrKysrKysrKysrKysrKysrKysrKysrKysrKysrKysrKysrKysrKysrKysrK//AABEIAN4A4wMBIgACEQEDEQH/xAAcAAACAgMBAQAAAAAAAAAAAAAEBQMGAAIHAQj/xAA+EAABAwIEAwYEAwYGAgMAAAABAAIRAyEEEjFBBVFhBiJxgZHwE6Gx0TLB4RQjQlJi8QcVcoKSorLCFjRD/8QAFAEBAAAAAAAAAAAAAAAAAAAAAP/EABQRAQAAAAAAAAAAAAAAAAAAAAD/2gAMAwEAAhEDEQA/AKE6stfjGVpUbdaZkB2GrGdU1bXsq/hqneTRrkB3x1s2qUGHKZjkEtSqtWVFFVK8pICA9elyjXhKDys+xQ9NykrFQ00BLHqZrkM1EB1kErVK1qHDlPmQTAqKs5byoK5QSg2C1c5ah+i1LkGOK1LV4Ssc5BlY2QdSpdS1XoOvsgKdUstGVDKge6Fq2ogbYaqjaFa6T4V6LoPugsTattViEY+yxBRaigJRWJbdBVAg3w57ya0ik9E3TmkLIJWhTsavKTEQxiCCqF7Tb+qkqNJ7rRPiEXh+HPMSQ2b2Fz9J/VBFQw5dFjfSEzp9nHuIjT3zRGCw8WBk+EfJN8O5wtJQKv8A4idzI5DxQzuyDge6Z/JXKhUPvRFi+qDnVbs5VECJJ0IuCDp6fmgMZgqlIkPaQRz096LrTCBE8lrjuGU67CHgd4Ra3UEcj1QccFVTMqKxce7E16ZmiTVYNjYg7wCb6bKpuDmuhwIPUEfIoGIeoa77LVj7KKsbIJmPsszrSlotmlBhctS9avCicUG9R6CrvuFPKBxDu8EBdQ2Q8qZ7rIbNdAdh3Iqm66XsqIqk5A3p1DAWIRtVYgSYlt0FWamWIbcoGoEEOHbdPaDEowre8rDRpoJqNNbPxDQcrO87cwYHmheIYw0wGt/E63hO/wAk44Lwl+SWgBzv4nbeDbyUC7iHFm4UCWh9U3DZ011AP2lLMHVxWIdmOaDs0NaOsAj3a6stXsoymXVKhzOPINzfnHnPkpuGEMddsTo0D/y+3igFweJfTEOBEbnS8XDmzHy2R2Hxsus6J0vp4T9FnaJ7cuUWOrsu5OxPvVKuCAGLX3MzvpfwQXGjjy38QPjc/RHU8fP2I/P7wl9GlO1/ojGYYcx5X+iCR2Oi3pO0dfumWHxPpP8AZLv2W6Jw9MtKBm3EWS3jfAqOJaS5oa/+F4FwRcXF/JGsg2KnYy0HX6oOK42g6nUcx4gjzHkQLhDVXWT/ALWYMsrOLtzyIHlIE6HS1kgrCyDag6ykzKPDaKfIgiWj2qcNUWIQCuQlbVEPQ9RBu91kOTdTuKidCCSm5GYdyBYEZQQMWEQsQoeViDTEsuUveE3xlO5S9zLoI8GzvKwVKopsLztYdToAPf0SrBU++FN2gJe+nQZGZxk8mjQuPSCfRBv2YwBxFU1XgmDM7An7CfCyur8c8fu6IkgXIHdG0JJSrsw7W0WkiYFrOcSNCToSAZ5R0laYnilUxTpZaTTcAahv8x3M8zzHUID+IcQrCxqFvk3zO5UHC2EuLjJ8bm+5t780srnKNZm5cbl31JKY8DxQGXMb666n+Y9Bt18bBNxvDbmNDYmAPAgXO6W8CbBbMTs2R3Qb36n6fOwcZoZmbzeDvcG3ifeir1EZKoIvmPLS0R5fmguGH6mTrlAJjrl/MpnhapOrXerB9DKUYWrlAaLnlf1JTClWAM/FYOYIG3LvWQNCz/V6n8itQOT48QP0WtOoHDukO6iR5jWQtmyNf0QS0825B8BH5lMZlgmxHv34JaxjTpI/0g/QfZF0btkOkA3B1aZnXXyP6IEXbbCNqYZziQHMgjnG489FzLENGWy6r2pwjizuSd4BAzf0mbEa2P8AbmOMmXZgGmdAIA6AbIAqDUU0Iei36o1jUEWRR1WooiEPVQLaxQLnXTGq1BVWIJagsENF0S8WCHJQbtKKoHmgpU9NyBmzRYoWPssQH49mqVRdPOIjVJxcoMa/Lf34IzA5aFSrVeQXimI/1OMx4SQPCVDTpzUaNhc/Qfmte0VEhrObyAPGYA/7H5IPGV4/eOOZ8S2dO8PxO52i3MnkpqFVrG5qpJc695J6Tv8AqhqUvZm2sBHIfo1yTYfizxVLg1rhqQ4TbkOVkDfiONDriegNvyW/Ba3fl2gsOsaAD3uUqqYym4k5SJ2F46aiPnojuHVszgQIaOcfIczzKC1YjHF/cpnSJgwOZAPXSyV18TkrNPy2JNxPgYnoCjOEtBmBcE2mxnTw9PWb60+Fuq1CSJDA4TaQ6ROp/lJ8ZKBthXGox2QkWLS7+KBfXQEmeQNrwAFTMRg6GYsONE2OWYBIEkEjS+g28VYeIVH0mNpUmfGe+ZAuGgbWtqbm+4voFPAKuPxDzQYxjQ3MXMfRAogNbLWk6guPdtznZBZOy3E/hlrC+0RBJIcOYPqr9QrNcJXNW4LPSbTNJ1F4dNN0RBcJLDaxFwQOQIsQrVwWq9uFL6t8gJJEXDRJMeSB7jMcykC4kCL+i34TxaniKeam4EgajlyP2K5b2s4tVqCM1Om03IqOuANdJNt7WQ/Yj49LFN0e10HNTdmpuBOWWuHI2IN76XCDtuLphzYK5j2rwwFR0iDzHI2mN101j9juqx2s4N8QZgbgED6357+7oOa0WI1jFo2hlJvN9RpbUaIpjUELmITEhNHMsl+IbdAsqoSqUfXYgKzUGE2CicpNgoqiDWFNTULQiKSAgLFuAsQOuIaFJ6bbptxE6pXTF0ElI5XB3MfMGQPr6KPimPFUsY0GacuJNrwQI6WBlHfDGWTt9do6zCTcNpmpVquOpLdNhmk/IfIoLH2f4eH4cCDDQ6fBgqA/+U+iouDpk0n1ANIkjwj8iuodiP8A61STMVHg+lOf/b5rm3ZbGtptrUawJY4ZXRq0icp9ZHogWYZznG+/Lbl76piAQIBOl76+S9OENGAe82oyWOHnAPI/otaTphA0wPEi2AQTycJ20EtvufsV0fhDC6m0tcXE6Fwpu9HZASBK5QCQ6BubLpvYuuXh2vdOW+8bdBc+coDcTw4OBMkPaSA5gJIHXIAW6bREeM5R+M0ACrUfJsCxsebiwH1PJPHUpgi8aAW5kEeMoumwRJ2ve6BFiaLi0Z+6G94AfzbE8yL+qM7OPBZ8Nws4ZTyh1kn45xBtIufVeGg6NJuY6Kfs1ixUAe0yOaBfxrspRr1QXfEa5pLHmmBJbMFjov8AIiBEWsz4D2f+BjHlrv3WV1VjACBT+LlYWwdZNEEm1yPEvOJ4RwqCswwHCXaWO8jU6E+aJlpAeWjMG5ZGoDtYPIkadEG9aoIQmNxbchn3vI8BdAVcS7ML2lI+KYk55abajyOnW4QJ8Wz948czJtvzEaL2lTXs5nF25N1OxqCF7EFVYmNcwEFhsLUruy048XGB6gFAsr00qxLVceM9mK+HpfFfkcywJaT3Z0kEC02nqqhjHBAOFo5bzZaFyD1rUTSaoWlFUkE7QsW7QvEDLH6lLWFH4510vGqA0nuHoJ/43j5KDgmEdSzPcLFw9YkeXePqiaOoSrtH2iFJrcPQdOUd5xgxyaOcT8hqgd9luJCnUdhXmBVYCCdqhlxB8ngf7Vz9lN1Ku5tRpa4OcHtOuske+izEcTzPFUEh4MuHU3JB8bjy5X84nxc13B77vFs3MdUFm44ycLQewy1joMbTH1I+aS0RcIA4l+XJmOSQSPBG0fwzugOw1Eue0dbeV1f+BtNGmCdydegJPrb1KofDX94E7fn7+avHFcTLGMaJAANjzsB8ieoQXDA4vOARZbYzGQC1kZtyfwt6mNfBIuE43KxrTY8rSOZ8AmdPEt77YkAEuk3MiSdPJBR8BxijW+J+2Pb3pyucLQbDzTXsNjKdIGlmmDLeRBuoOM9jKD2n4bSx7oIi+UHoTcX2vb0A7O9jMQ2oGufkpy68Zja1hoJ+XJB1vB4lr25fRK8fLG5ZuXe9PJDv4Q6iaRoFzmic4cZcT/MTabSLacl7xfEy49I+fsIFmKqZQXazYdPf5pTUfJMTF9UVi6phAtdAJ5DTnsB5myCOg2/mpsDjGftIp6lol3LMf4Z6b9TGyW9q8ZVwlFmUQX2LwNCRoDshOxfDKleu95cRTFpH4nnlOwG515IHnaXjVOpUYyk2aklpMWIB1trFwT4DYxZuF4dlCiHOABAm59XOK5gMdUoY5zvhFxa4syZbhoMQG2tCsHHu1DpDnUywAAsY6A4kaOcATlA2E63QXH/Nqj3ZXCQbtpRFtnVLWv8AS0kLbiHCqNYg4ihTJH9IBg/1CCfcKv8AAu2eEZhs9WqxlW+afxneQ3Vx8P7eUe0xxQNdxNHCif3jx36kX7jdh1OptCCPtd2GpfCbUwDXZ8wBpZi4EHVwLzLY11iNpSyh/h3UNMufWa14aSG5ZbmE9wumbxExadOd44Ni6fw21QcrSMw72ckHSTz26KbjuHNehUGDrCnVINojNOrf6CRbN/cBw+k7RH0TKG/YKoZ8Q0nhn8xaQ29heNNlNh0B7YWLRoWID8ey6X5DKd46mBJNgN1T+JcTLyW0rN0Ltzzjp1QZxnixH7uiZcbFw0b4HmluB4MXOGYgA6mdPFG4LA2snWGwwNiNPURCAQdnKQhrpc7015eqR8X4IaRtcHTx5eKvVelmGt9jr5HWLmyScTDcrmuHeE66eXP+6CpMuEfRMhA5odff5qajUi2yCycDY1xIOtiD4TP5I2riiys0HSAJncDr4wq7gsWWEEHRNuK18zaT9w4Dffn6IGPafi7qdVoYJDqYFgNjJk7jS3gt/wD5QJbUaDeQ9vIvuNrwcxBtYkQUfjOGMq5XQJDBEcyN/l6rzC9lpuLHpNryJ6oIaPbpoIe5pIDQA0CTJsbac79Y2Vn7P9pmOZBdLtgQZvpBP9Ikb6bqv1Oyb3OzBzR0LTf0cPFEYLs06m1xc4PHIDKI1udSRqNRI3QX7BcQDwPr5x+aT8YcM5y6G/n+SRdjKNTIXOcfhiGtn+J38TusQBPMnkmmKugBeoW0c1SkwfzZj4M/Uj0UjtUufxMUcU7MbfBa4c7F4geaDX/EzFisKWFZ+LNmJ5Bu59bdYTfshFINaLWFj1P6FVTABr6hqRcmTHyHorfw53f5BrB/7fcoLDxDK4iAJNgd52uqrxbsIa9bOahDTqIB9Dsn9VsiemW1o96eaNdiSGdfrGqDnLuwVE4jvFxpi0TqRqSeW0dEs7eOc12WIosADQNOWnyXSsJ32knaZO9t7KpYnsgcVXL8Q5/w2/hpt1JN5cWjunSR8xuFH7OVeIVZpYM1Cye9BHw2+LnWb4Ayun9mez1agM+MrZ3E6MkBvi7V3yCsHB8C6lS+Gym2m1tmAWEc4G6qnb3B40Uy55H7PYO+G7mYGcQCATAtbmgg7W9paZbUw9GCCMpi95BMu3gDbn0vU6IQjGRpoi2FAaxlli9pmwWIF3GuJOruj8LNm8+ruaXNpAae/P3qtXPkoqnAHM/IoD8IJMA296c00+AY1kapfwgiC6AdN738T7umjKg1/WBtcWn7FBGCW252gT6LTG0fjgAHK6Y1Akbj3zW1YT+Gw5G31svBzMxzi4HX7oKRj6YzxoBY+KEBj7q6cZ4drUDQXRpt0Ntxuq1UwJazNNyYj36oBWVUYMUcoE2BlLw2PH5LYuI92QXTg/HS2A42A18BCvfBONMNreIj5riNPEkIzhlTEVaraeHa59Q6Buo6k6AdTACD6Gp8SYYEoLi9cPIpA3eDMGDlFzcacp6hUij2exs5a+LpMfEhoa6pGsQZaCfd0owvE30a4dUe5zgYcTv4NGg6IOj0qrDTb8MANAgAbRaIQdYKtYLiZp4qtS1Y4h7L2GYZreqsWGxDarZbtqNwUAVZt1Uu3lIh1GpzDmHyIcPq5XSrTukHbfCZ8KXC5pkVPId13/VxPkgq/Bq0vjfa5sSI+/qr72cfJv0b6XE+91Q+z1HNLun2/L6roXZxo77vO/kD9B69UDaqCAQLjXyN/upqjgGX215xz8VrR66C/gHaDyQXHmOynKY2jrdAl4l2p+EYpgQ4FrjqJcC0EDcaXSjhH+JDqBearHuDzm7gbItEXIjTrqlOL4NXMlxAuYE2vyCQDBVHvcGgOya7SeQnUoL/AFP8XBMCg8jm4tn0B/ND4zttUxdFzWtDKZ7pBu46O8ANFUsFwVtUzmOUXdaDP8o5H6Jw+m1gytAAGgCAIi6mplRP1UjEBzDZeqNuixBXQbnmps1vHzsoM0GEQx0wD1Pv1QPOCVmllgJAkyRePKUypPby+9t9fsq9g6hpMcHA9DPha9ttPFMKOKdaGA8nGBb/AHfYIGzqAMbSeZt6HrqtGsIka25x4iEP8d5iGthw1zR1v3YH5KdufKGOpk5Y3sANbxM3FoQe0iW6zG4+3RK+M8HMZ2Hu7tM25EchJhMGY4AQ8ODgTYiNLze40UlKqA4ac8hIg25c4J9UFA4hhi0h0EA8/vodkJ8TWV0HjPDRTcHgA0XyROxEZm+UD1CMwXZDBVho5ryNnyBETb18kFI7K8GOJxDGZczAQalyGhu8kXvoAN+S7fwuhTo0w2hTYxg2Y0CepjU9SlHAuzDcM6WnNMaCNNL38fNOqTAAQJhAl7aVjT+HXAkA5XHluD8j8lznj9UPrZho+HCPn811DjFAVaFSk7+JpE8jEg+RC5L8SaYB1aZH0KBlUqEOw9XfKWyd4uL+Z9Ex4NxT4eNF+5VgEbCbfVLsQ7NRb/Q4H1sfqq86uQQRNjbpug7RiKd0Fi6YLXB2hBB8CIKR8E7WZg1ta40zjUf6hv4qLiXaYVC5lFmZucUc0kSXyJbGgsb7oAuwdAPoiZkXmFe8BhAxhH9X11CQ8BoNYTSptgMawnUnvguEnwDvTqrFgq7XNzRDdNb2kG22hQE0KJABsYt5civOJUxl734fcEoygGkS0+tj80j7WcaZhaTi4tMggUzPfP8AKIBieeg1QVTtXXNJhIcCScrQBcRq48/1VRwYIhn8R6/izXnqhK/E3Pq/EJM/w75RsJi8WE7x5K09mMCypQq1i4Gs0m2waPxZRsZ1PSPEJqDMrY9nqhcQVMalkHVcgHeVvTKiepqZQEM0XqjDliBCbmCiKZtYidTbw+xUFaJXtOod7hA3pEQCS7MIhwsbbcpG3mOSJpkOHdAgXuYtp5A/L6KmVg6J16+76I7D1rkwCY6RHQDf633sgPptcSQCQTqNATafe/0Z0icoLRrM310v75JQ2NQJBG0x3b77aeHkmOEqmNYOkRfUiTeJ08fRBNX74y1GBw11uPA6+/UU4N1MjI4vbP8AF+MeejtTfXvTdMyzMB3Te0W8/pvr6FY0XJh1vprv52+6ArA5a9N2HdYP/Ad2vZceRH16pMWOw9XKQWkabjQxYbXnyR2HqAVKbg7KZaXRsM2vknfaLBfFpB4AztH9wfAgoDeGY0OBvuR6cr3CmbUv78fNVTguJh0EAEWiR4Hz00Vg+L3hf37+iCTFP3528JXJqVMB9Smf4ajm+Un8l1LF1Ib4aDwXMeNjJjKn9UO9+iAmjRim9s6CfRITh5HgPmU2rYiD4hAUakUzO6AfBkjMNoVg7OcPzGk3TMTV5aTTZ01dU/4lV+k7WTA+/sq0cM4k3M7JSeXOp5WkNNoYWg9RnLt/4igsGFJ/fVhcOJy8yAPhiPSoR/qHNEB7mUqbOsGd4sTtqGu9UFheIUvh0m96mM1viMe2coBb3oyzIE3mzinDaINRtyQ1tjNjN5ka2bH+9AVQxmYkv0YN7XPWduv8wVb7fdnnYimMRTeT8NmZ1M7tJ/EORAm3Q+bygwFukmo+D4Duz/xaDZC9ouJjD0n1D3sxyNAsTq0N8Pxmf7IKXwPs+GfvKv4B3jOkC6edkeGHB4OpUr919Vh7hFwIOUHcHfzQ+F7VgZW06F9pdtOumot81FWxtSuw1KphuUkACAM5IGu8ByBaKltVC5w5qJ7GDcoV5b1QFuqDmtmvB3S3M3qiKeXkUDIEc1iha9nIrECmsLlRhS1RdRQgkZUjoj2PBBtH6+9P7JZCIpHYIH/D3hxicpGh6za+/wBtUbSdNoHIj5Hfnb0SLC1yB1029/dOsNiM1h3bai0ka/lfbfmge0RBiQJ9DPhv9R5KSnSPuPl6Ja2q4AgfSx2uN+ca3RtDEGI1O1wRbr+fqgj4hgXRmp6jUR+LpE9fmU67OYovpd7+F2U66EW+hQXxy03Avy0Gx85j3plKvlLi22bXrF7/ADQA8WwrqdQwLGb3i8GeiN4fjJI+ZOtzPKJgdNV7xGt8WmbQ4apdhao0idNfIjpKBnjcZBjVc/7RVJxAPSFZOL4mXnoqjxAy4HqgjxTtPMLR+kRaF7iBonHZ8UgS6qwVNYBmBA5DWUCvA0xmBInoRbzCuWExweyPwvcTlLRduwEHW0iPBeTg3kfuw0kz3cwvYD8tk1pYGjaHRGl7oI8JjQXtYR+AA6HUDbpBd4o7HcNdTd8TDvLH5gTOZ1N865mTa03bF+aAw2Ciq3KevnsJ8L+atFcfgkyIgn6FAiwXGA14pV2/DqMMU4ktqZmgAtcR3tYKrX+INUGpRo/y94+cAT6H/kVauL4IVMM8CQQHPY7drmgwWkbgx7K5tjcd8Zwe4OLu63e8NAmepHzQPeGYQftAt/8Ak0jWxyuB8dEVRw+amLd34bRbQ3cY6ofB5w5lRrDGQZs5A/DNoEzvyTFjQAzLpoeeot4BAnq4JvJDPwTeS3xuPLXubGhI9EK7iZ/lQbswDeiPw+Aby+SVf5m7kp6XFX8kDkcPbyWJV/mtTkvUCSq25UJCLrNuoS1BAt2GCtsqzKgLpCU2wWIg6kA2np5+PsJJRKOoV4iN/wAU6ILAyjMtExO+nh6bDyRtCiRqSSbiZkE2kx8uaD4bVaQJNxc6bHl1Hz6pnSEwSfSPSPFBtRw9pzb7fRSvwQdp8l7SrT0G88xaffJSB+azbePXzQB4rDlhEXGhPig6TY/FHsi/6qxBkC99yfeyFxmBDtAATuEFJ4viO+Unq6hG8TkVHBwggx6WQiDWqzRMsLQinre5j5D81FheHVav4GyOpAHlmN/JPsNw+syC5sRvII8bT7CBR/kVctztEiJ1ErMNxCrQOV0jSxnxB6q+YOYEj30PvZRcY4ayuwgjvx3T4e9OqDTgGMDxn5+OtrT6+UKyO0HL5Ln3BHPw7zTd3bTfQidbq90KgLQRcQgE4u7Lh6x2DXH/AKn5LlgdYQuk9sKuTC1Nbw3/AJEBc5pt0t1QPsHWJaZtb2SpMPUuy2hPqgcJVkHnGiLL8oHhz5oBMRSBc4xuVF+zjkiS5etKAQYZEUcMFOGnkpGygi/ZwvVIsQV/FUr+aEc1Maom6HLEAoasLUR8NbfDQChsIikV6aa9axAVgq+V0qz4WvmAPO59NZHv6Kptaj+H1y07+vNBZ3NMTYEzt798ltScAQRMxp8j+f5rzDulo9fnyRFJl/15IJKOIBmAdJKnpVbwNB8kOaUH+qI6GP7qekYbMCeiAHi3DKGb4jqYc885uerdFmP4bTrUS1zGh1spDQC0+P5KDHVyXidAPupq9YsbT5F4HrKBN/lDMzmMqvFRuxjKY2EaeKlwPEXjuOJkWg6gixB97IfjjDSxWZp/GM3ht+SZVMCKo+M2zoGcHQnnbwQN8O4EAjvePWUSxh566pRw6oWiJ0Mfb6JzT719NkCfjWBl9N8SRIPOPBNqBGQECLXnpz9IW+IYHOE7aea8c2IHKSfJBVu3uLkMpg6nMfKw+Z+Sq9BmmshH9o6xqYhx5Q0eV/qSh6VNBPhmHX35ogiTovaGiwhBnwl62hBleyV5kJ3QTQVG6VjaR5r34ZQQlyxS/DWIP//Z"/>
          <p:cNvSpPr>
            <a:spLocks noChangeAspect="1" noChangeArrowheads="1"/>
          </p:cNvSpPr>
          <p:nvPr/>
        </p:nvSpPr>
        <p:spPr bwMode="auto">
          <a:xfrm>
            <a:off x="1143000" y="748903"/>
            <a:ext cx="228600" cy="2286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4" name="Rounded Rectangle 3"/>
          <p:cNvSpPr/>
          <p:nvPr/>
        </p:nvSpPr>
        <p:spPr>
          <a:xfrm>
            <a:off x="1493658" y="2062237"/>
            <a:ext cx="2160240" cy="3040814"/>
          </a:xfrm>
          <a:prstGeom prst="round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601671" y="1659020"/>
            <a:ext cx="2813463" cy="369332"/>
          </a:xfrm>
          <a:prstGeom prst="rect">
            <a:avLst/>
          </a:prstGeom>
          <a:noFill/>
        </p:spPr>
        <p:txBody>
          <a:bodyPr wrap="none" rtlCol="0">
            <a:spAutoFit/>
          </a:bodyPr>
          <a:lstStyle/>
          <a:p>
            <a:r>
              <a:rPr lang="en-US" b="1" dirty="0">
                <a:solidFill>
                  <a:srgbClr val="001B55"/>
                </a:solidFill>
                <a:latin typeface="Cambria"/>
                <a:cs typeface="Cambria"/>
              </a:rPr>
              <a:t>Model of sector/region A</a:t>
            </a:r>
          </a:p>
        </p:txBody>
      </p:sp>
      <p:sp>
        <p:nvSpPr>
          <p:cNvPr id="8" name="Rounded Rectangle 7"/>
          <p:cNvSpPr/>
          <p:nvPr/>
        </p:nvSpPr>
        <p:spPr>
          <a:xfrm>
            <a:off x="5436096" y="2008231"/>
            <a:ext cx="2160240" cy="3094820"/>
          </a:xfrm>
          <a:prstGeom prst="roundRect">
            <a:avLst/>
          </a:prstGeom>
          <a:solidFill>
            <a:srgbClr val="9EC59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436096" y="1646667"/>
            <a:ext cx="2795830" cy="369332"/>
          </a:xfrm>
          <a:prstGeom prst="rect">
            <a:avLst/>
          </a:prstGeom>
          <a:noFill/>
        </p:spPr>
        <p:txBody>
          <a:bodyPr wrap="none" rtlCol="0">
            <a:spAutoFit/>
          </a:bodyPr>
          <a:lstStyle/>
          <a:p>
            <a:r>
              <a:rPr lang="en-US" b="1" dirty="0">
                <a:solidFill>
                  <a:srgbClr val="008000"/>
                </a:solidFill>
                <a:latin typeface="Cambria"/>
                <a:cs typeface="Cambria"/>
              </a:rPr>
              <a:t>Model of sector/region E</a:t>
            </a:r>
          </a:p>
        </p:txBody>
      </p:sp>
      <p:sp>
        <p:nvSpPr>
          <p:cNvPr id="11" name="TextBox 10"/>
          <p:cNvSpPr txBox="1"/>
          <p:nvPr/>
        </p:nvSpPr>
        <p:spPr>
          <a:xfrm>
            <a:off x="2357754" y="2332269"/>
            <a:ext cx="235962" cy="646331"/>
          </a:xfrm>
          <a:prstGeom prst="rect">
            <a:avLst/>
          </a:prstGeom>
          <a:noFill/>
        </p:spPr>
        <p:txBody>
          <a:bodyPr wrap="none" rtlCol="0">
            <a:spAutoFit/>
          </a:bodyPr>
          <a:lstStyle/>
          <a:p>
            <a:endParaRPr lang="en-US" dirty="0">
              <a:solidFill>
                <a:srgbClr val="001B55"/>
              </a:solidFill>
              <a:latin typeface="Cambria"/>
              <a:cs typeface="Cambria"/>
            </a:endParaRPr>
          </a:p>
          <a:p>
            <a:r>
              <a:rPr lang="en-US" dirty="0">
                <a:solidFill>
                  <a:srgbClr val="001B55"/>
                </a:solidFill>
                <a:latin typeface="Cambria"/>
                <a:cs typeface="Cambria"/>
              </a:rPr>
              <a:t> </a:t>
            </a:r>
          </a:p>
        </p:txBody>
      </p:sp>
      <p:graphicFrame>
        <p:nvGraphicFramePr>
          <p:cNvPr id="7" name="Object 6"/>
          <p:cNvGraphicFramePr>
            <a:graphicFrameLocks noChangeAspect="1"/>
          </p:cNvGraphicFramePr>
          <p:nvPr/>
        </p:nvGraphicFramePr>
        <p:xfrm>
          <a:off x="1978837" y="2499332"/>
          <a:ext cx="1243013" cy="1285875"/>
        </p:xfrm>
        <a:graphic>
          <a:graphicData uri="http://schemas.openxmlformats.org/presentationml/2006/ole">
            <mc:AlternateContent xmlns:mc="http://schemas.openxmlformats.org/markup-compatibility/2006">
              <mc:Choice xmlns:v="urn:schemas-microsoft-com:vml" Requires="v">
                <p:oleObj name="Equation" r:id="rId3" imgW="952200" imgH="990360" progId="Equation.3">
                  <p:embed/>
                </p:oleObj>
              </mc:Choice>
              <mc:Fallback>
                <p:oleObj name="Equation" r:id="rId3" imgW="952200" imgH="990360" progId="Equation.3">
                  <p:embed/>
                  <p:pic>
                    <p:nvPicPr>
                      <p:cNvPr id="7" name="Object 6"/>
                      <p:cNvPicPr/>
                      <p:nvPr/>
                    </p:nvPicPr>
                    <p:blipFill>
                      <a:blip r:embed="rId4"/>
                      <a:stretch>
                        <a:fillRect/>
                      </a:stretch>
                    </p:blipFill>
                    <p:spPr>
                      <a:xfrm>
                        <a:off x="1978837" y="2499332"/>
                        <a:ext cx="1243013" cy="1285875"/>
                      </a:xfrm>
                      <a:prstGeom prst="rect">
                        <a:avLst/>
                      </a:prstGeom>
                    </p:spPr>
                  </p:pic>
                </p:oleObj>
              </mc:Fallback>
            </mc:AlternateContent>
          </a:graphicData>
        </a:graphic>
      </p:graphicFrame>
      <p:graphicFrame>
        <p:nvGraphicFramePr>
          <p:cNvPr id="12" name="Object 11"/>
          <p:cNvGraphicFramePr>
            <a:graphicFrameLocks noChangeAspect="1"/>
          </p:cNvGraphicFramePr>
          <p:nvPr/>
        </p:nvGraphicFramePr>
        <p:xfrm>
          <a:off x="5959803" y="2494230"/>
          <a:ext cx="1258491" cy="1285875"/>
        </p:xfrm>
        <a:graphic>
          <a:graphicData uri="http://schemas.openxmlformats.org/presentationml/2006/ole">
            <mc:AlternateContent xmlns:mc="http://schemas.openxmlformats.org/markup-compatibility/2006">
              <mc:Choice xmlns:v="urn:schemas-microsoft-com:vml" Requires="v">
                <p:oleObj name="Equation" r:id="rId5" imgW="965160" imgH="990360" progId="Equation.3">
                  <p:embed/>
                </p:oleObj>
              </mc:Choice>
              <mc:Fallback>
                <p:oleObj name="Equation" r:id="rId5" imgW="965160" imgH="990360" progId="Equation.3">
                  <p:embed/>
                  <p:pic>
                    <p:nvPicPr>
                      <p:cNvPr id="12" name="Object 11"/>
                      <p:cNvPicPr/>
                      <p:nvPr/>
                    </p:nvPicPr>
                    <p:blipFill>
                      <a:blip r:embed="rId6"/>
                      <a:stretch>
                        <a:fillRect/>
                      </a:stretch>
                    </p:blipFill>
                    <p:spPr>
                      <a:xfrm>
                        <a:off x="5959803" y="2494230"/>
                        <a:ext cx="1258491" cy="1285875"/>
                      </a:xfrm>
                      <a:prstGeom prst="rect">
                        <a:avLst/>
                      </a:prstGeom>
                    </p:spPr>
                  </p:pic>
                </p:oleObj>
              </mc:Fallback>
            </mc:AlternateContent>
          </a:graphicData>
        </a:graphic>
      </p:graphicFrame>
      <p:sp>
        <p:nvSpPr>
          <p:cNvPr id="13" name="TextBox 12"/>
          <p:cNvSpPr txBox="1"/>
          <p:nvPr/>
        </p:nvSpPr>
        <p:spPr>
          <a:xfrm>
            <a:off x="3884921" y="2059932"/>
            <a:ext cx="1846980" cy="369332"/>
          </a:xfrm>
          <a:prstGeom prst="rect">
            <a:avLst/>
          </a:prstGeom>
          <a:noFill/>
        </p:spPr>
        <p:txBody>
          <a:bodyPr wrap="none" rtlCol="0">
            <a:spAutoFit/>
          </a:bodyPr>
          <a:lstStyle/>
          <a:p>
            <a:r>
              <a:rPr lang="en-US" dirty="0">
                <a:solidFill>
                  <a:srgbClr val="FF6600"/>
                </a:solidFill>
                <a:latin typeface="Cambria"/>
                <a:cs typeface="Cambria"/>
              </a:rPr>
              <a:t>Minimizing costs</a:t>
            </a:r>
          </a:p>
        </p:txBody>
      </p:sp>
      <p:cxnSp>
        <p:nvCxnSpPr>
          <p:cNvPr id="5" name="Straight Arrow Connector 4"/>
          <p:cNvCxnSpPr/>
          <p:nvPr/>
        </p:nvCxnSpPr>
        <p:spPr>
          <a:xfrm flipH="1">
            <a:off x="2841602" y="2188326"/>
            <a:ext cx="1086057" cy="333905"/>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210520" y="2220382"/>
            <a:ext cx="981661" cy="262907"/>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626895" y="2589886"/>
            <a:ext cx="1782198" cy="923330"/>
          </a:xfrm>
          <a:prstGeom prst="rect">
            <a:avLst/>
          </a:prstGeom>
          <a:noFill/>
        </p:spPr>
        <p:txBody>
          <a:bodyPr wrap="square" rtlCol="0">
            <a:spAutoFit/>
          </a:bodyPr>
          <a:lstStyle/>
          <a:p>
            <a:pPr algn="ctr"/>
            <a:r>
              <a:rPr lang="en-US" dirty="0">
                <a:solidFill>
                  <a:srgbClr val="FF6600"/>
                </a:solidFill>
                <a:latin typeface="Cambria"/>
                <a:cs typeface="Cambria"/>
              </a:rPr>
              <a:t>Constraints on volume of production </a:t>
            </a:r>
          </a:p>
        </p:txBody>
      </p:sp>
      <p:cxnSp>
        <p:nvCxnSpPr>
          <p:cNvPr id="15" name="Straight Arrow Connector 14"/>
          <p:cNvCxnSpPr/>
          <p:nvPr/>
        </p:nvCxnSpPr>
        <p:spPr>
          <a:xfrm flipH="1">
            <a:off x="2875062" y="2853588"/>
            <a:ext cx="862365" cy="162124"/>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5130190" y="2770959"/>
            <a:ext cx="853241" cy="219470"/>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640397" y="3233146"/>
            <a:ext cx="1782198" cy="1200329"/>
          </a:xfrm>
          <a:prstGeom prst="rect">
            <a:avLst/>
          </a:prstGeom>
          <a:noFill/>
        </p:spPr>
        <p:txBody>
          <a:bodyPr wrap="square" rtlCol="0">
            <a:spAutoFit/>
          </a:bodyPr>
          <a:lstStyle/>
          <a:p>
            <a:pPr algn="ctr"/>
            <a:r>
              <a:rPr lang="en-US" dirty="0">
                <a:solidFill>
                  <a:srgbClr val="FF0000"/>
                </a:solidFill>
                <a:latin typeface="Cambria"/>
                <a:cs typeface="Cambria"/>
              </a:rPr>
              <a:t>Constraints on available resources (land, water, etc.)</a:t>
            </a:r>
          </a:p>
        </p:txBody>
      </p:sp>
      <p:cxnSp>
        <p:nvCxnSpPr>
          <p:cNvPr id="19" name="Straight Arrow Connector 18"/>
          <p:cNvCxnSpPr/>
          <p:nvPr/>
        </p:nvCxnSpPr>
        <p:spPr>
          <a:xfrm flipH="1" flipV="1">
            <a:off x="3066713" y="3399962"/>
            <a:ext cx="667758" cy="156024"/>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5343879" y="3347522"/>
            <a:ext cx="497263" cy="208464"/>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31" name="AutoShape 17" descr="Bildergebnis für agri culture"/>
          <p:cNvSpPr>
            <a:spLocks noChangeAspect="1" noChangeArrowheads="1"/>
          </p:cNvSpPr>
          <p:nvPr/>
        </p:nvSpPr>
        <p:spPr bwMode="auto">
          <a:xfrm>
            <a:off x="1119188"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32" name="AutoShape 19" descr="Bildergebnis für agri culture"/>
          <p:cNvSpPr>
            <a:spLocks noChangeAspect="1" noChangeArrowheads="1"/>
          </p:cNvSpPr>
          <p:nvPr/>
        </p:nvSpPr>
        <p:spPr bwMode="auto">
          <a:xfrm>
            <a:off x="1233488" y="8691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pic>
        <p:nvPicPr>
          <p:cNvPr id="35" name="Picture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6201" y="4236106"/>
            <a:ext cx="1078746" cy="717857"/>
          </a:xfrm>
          <a:prstGeom prst="rect">
            <a:avLst/>
          </a:prstGeom>
        </p:spPr>
      </p:pic>
      <p:pic>
        <p:nvPicPr>
          <p:cNvPr id="37" name="Pictur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30163" y="4236997"/>
            <a:ext cx="1062142" cy="704246"/>
          </a:xfrm>
          <a:prstGeom prst="rect">
            <a:avLst/>
          </a:prstGeom>
        </p:spPr>
      </p:pic>
      <p:sp>
        <p:nvSpPr>
          <p:cNvPr id="38" name="TextBox 37"/>
          <p:cNvSpPr txBox="1"/>
          <p:nvPr/>
        </p:nvSpPr>
        <p:spPr>
          <a:xfrm>
            <a:off x="3653898" y="4492509"/>
            <a:ext cx="1782198" cy="1477328"/>
          </a:xfrm>
          <a:prstGeom prst="rect">
            <a:avLst/>
          </a:prstGeom>
          <a:noFill/>
          <a:ln>
            <a:solidFill>
              <a:srgbClr val="FF0000"/>
            </a:solidFill>
          </a:ln>
        </p:spPr>
        <p:txBody>
          <a:bodyPr wrap="square" rtlCol="0">
            <a:spAutoFit/>
          </a:bodyPr>
          <a:lstStyle/>
          <a:p>
            <a:pPr algn="ctr"/>
            <a:r>
              <a:rPr lang="en-US" b="1" dirty="0">
                <a:solidFill>
                  <a:srgbClr val="FF0000"/>
                </a:solidFill>
                <a:latin typeface="Cambria" panose="02040503050406030204" pitchFamily="18" charset="0"/>
              </a:rPr>
              <a:t>Can be separated for simplicity but in reality are inter-linked!</a:t>
            </a:r>
          </a:p>
        </p:txBody>
      </p:sp>
      <p:sp>
        <p:nvSpPr>
          <p:cNvPr id="39" name="Up Arrow 38"/>
          <p:cNvSpPr/>
          <p:nvPr/>
        </p:nvSpPr>
        <p:spPr>
          <a:xfrm>
            <a:off x="4147468" y="3898400"/>
            <a:ext cx="727935" cy="56686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 name="Object 40"/>
          <p:cNvGraphicFramePr>
            <a:graphicFrameLocks noChangeAspect="1"/>
          </p:cNvGraphicFramePr>
          <p:nvPr/>
        </p:nvGraphicFramePr>
        <p:xfrm>
          <a:off x="3759994" y="5585943"/>
          <a:ext cx="1458516" cy="280988"/>
        </p:xfrm>
        <a:graphic>
          <a:graphicData uri="http://schemas.openxmlformats.org/presentationml/2006/ole">
            <mc:AlternateContent xmlns:mc="http://schemas.openxmlformats.org/markup-compatibility/2006">
              <mc:Choice xmlns:v="urn:schemas-microsoft-com:vml" Requires="v">
                <p:oleObj name="Equation" r:id="rId9" imgW="1117440" imgH="215640" progId="Equation.3">
                  <p:embed/>
                </p:oleObj>
              </mc:Choice>
              <mc:Fallback>
                <p:oleObj name="Equation" r:id="rId9" imgW="1117440" imgH="215640" progId="Equation.3">
                  <p:embed/>
                  <p:pic>
                    <p:nvPicPr>
                      <p:cNvPr id="41" name="Object 40"/>
                      <p:cNvPicPr/>
                      <p:nvPr/>
                    </p:nvPicPr>
                    <p:blipFill>
                      <a:blip r:embed="rId10"/>
                      <a:stretch>
                        <a:fillRect/>
                      </a:stretch>
                    </p:blipFill>
                    <p:spPr>
                      <a:xfrm>
                        <a:off x="3759994" y="5585943"/>
                        <a:ext cx="1458516" cy="280988"/>
                      </a:xfrm>
                      <a:prstGeom prst="rect">
                        <a:avLst/>
                      </a:prstGeom>
                    </p:spPr>
                  </p:pic>
                </p:oleObj>
              </mc:Fallback>
            </mc:AlternateContent>
          </a:graphicData>
        </a:graphic>
      </p:graphicFrame>
      <p:graphicFrame>
        <p:nvGraphicFramePr>
          <p:cNvPr id="43" name="Object 42"/>
          <p:cNvGraphicFramePr>
            <a:graphicFrameLocks noChangeAspect="1"/>
          </p:cNvGraphicFramePr>
          <p:nvPr/>
        </p:nvGraphicFramePr>
        <p:xfrm>
          <a:off x="1979712" y="3806907"/>
          <a:ext cx="895350" cy="280988"/>
        </p:xfrm>
        <a:graphic>
          <a:graphicData uri="http://schemas.openxmlformats.org/presentationml/2006/ole">
            <mc:AlternateContent xmlns:mc="http://schemas.openxmlformats.org/markup-compatibility/2006">
              <mc:Choice xmlns:v="urn:schemas-microsoft-com:vml" Requires="v">
                <p:oleObj name="Equation" r:id="rId11" imgW="685800" imgH="215640" progId="Equation.3">
                  <p:embed/>
                </p:oleObj>
              </mc:Choice>
              <mc:Fallback>
                <p:oleObj name="Equation" r:id="rId11" imgW="685800" imgH="215640" progId="Equation.3">
                  <p:embed/>
                  <p:pic>
                    <p:nvPicPr>
                      <p:cNvPr id="43" name="Object 42"/>
                      <p:cNvPicPr/>
                      <p:nvPr/>
                    </p:nvPicPr>
                    <p:blipFill>
                      <a:blip r:embed="rId12"/>
                      <a:stretch>
                        <a:fillRect/>
                      </a:stretch>
                    </p:blipFill>
                    <p:spPr>
                      <a:xfrm>
                        <a:off x="1979712" y="3806907"/>
                        <a:ext cx="895350" cy="280988"/>
                      </a:xfrm>
                      <a:prstGeom prst="rect">
                        <a:avLst/>
                      </a:prstGeom>
                    </p:spPr>
                  </p:pic>
                </p:oleObj>
              </mc:Fallback>
            </mc:AlternateContent>
          </a:graphicData>
        </a:graphic>
      </p:graphicFrame>
      <p:graphicFrame>
        <p:nvGraphicFramePr>
          <p:cNvPr id="44" name="Object 43"/>
          <p:cNvGraphicFramePr>
            <a:graphicFrameLocks noChangeAspect="1"/>
          </p:cNvGraphicFramePr>
          <p:nvPr/>
        </p:nvGraphicFramePr>
        <p:xfrm>
          <a:off x="5983429" y="3807149"/>
          <a:ext cx="910829" cy="280988"/>
        </p:xfrm>
        <a:graphic>
          <a:graphicData uri="http://schemas.openxmlformats.org/presentationml/2006/ole">
            <mc:AlternateContent xmlns:mc="http://schemas.openxmlformats.org/markup-compatibility/2006">
              <mc:Choice xmlns:v="urn:schemas-microsoft-com:vml" Requires="v">
                <p:oleObj name="Equation" r:id="rId13" imgW="698400" imgH="215640" progId="Equation.3">
                  <p:embed/>
                </p:oleObj>
              </mc:Choice>
              <mc:Fallback>
                <p:oleObj name="Equation" r:id="rId13" imgW="698400" imgH="215640" progId="Equation.3">
                  <p:embed/>
                  <p:pic>
                    <p:nvPicPr>
                      <p:cNvPr id="44" name="Object 43"/>
                      <p:cNvPicPr/>
                      <p:nvPr/>
                    </p:nvPicPr>
                    <p:blipFill>
                      <a:blip r:embed="rId14"/>
                      <a:stretch>
                        <a:fillRect/>
                      </a:stretch>
                    </p:blipFill>
                    <p:spPr>
                      <a:xfrm>
                        <a:off x="5983429" y="3807149"/>
                        <a:ext cx="910829" cy="280988"/>
                      </a:xfrm>
                      <a:prstGeom prst="rect">
                        <a:avLst/>
                      </a:prstGeom>
                    </p:spPr>
                  </p:pic>
                </p:oleObj>
              </mc:Fallback>
            </mc:AlternateContent>
          </a:graphicData>
        </a:graphic>
      </p:graphicFrame>
      <p:sp>
        <p:nvSpPr>
          <p:cNvPr id="50" name="Oval 49"/>
          <p:cNvSpPr/>
          <p:nvPr/>
        </p:nvSpPr>
        <p:spPr>
          <a:xfrm>
            <a:off x="3500870" y="5436918"/>
            <a:ext cx="2034250" cy="5638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946303" y="3741815"/>
            <a:ext cx="1064843" cy="4104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924504" y="3768039"/>
            <a:ext cx="1064843" cy="4104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p:nvPr/>
        </p:nvCxnSpPr>
        <p:spPr>
          <a:xfrm flipH="1">
            <a:off x="3090495" y="3682206"/>
            <a:ext cx="692050" cy="26981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5263307" y="3733559"/>
            <a:ext cx="604838" cy="208949"/>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7089172" y="3689151"/>
            <a:ext cx="542136" cy="600164"/>
          </a:xfrm>
          <a:prstGeom prst="rect">
            <a:avLst/>
          </a:prstGeom>
          <a:noFill/>
        </p:spPr>
        <p:txBody>
          <a:bodyPr wrap="none" rtlCol="0">
            <a:spAutoFit/>
          </a:bodyPr>
          <a:lstStyle/>
          <a:p>
            <a:r>
              <a:rPr lang="en-US" sz="3300" dirty="0">
                <a:solidFill>
                  <a:srgbClr val="FF0000"/>
                </a:solidFill>
                <a:sym typeface="Wingdings" panose="05000000000000000000" pitchFamily="2" charset="2"/>
              </a:rPr>
              <a:t></a:t>
            </a:r>
            <a:endParaRPr lang="en-US" sz="3300" dirty="0">
              <a:solidFill>
                <a:srgbClr val="FF0000"/>
              </a:solidFill>
            </a:endParaRPr>
          </a:p>
        </p:txBody>
      </p:sp>
      <p:sp>
        <p:nvSpPr>
          <p:cNvPr id="62" name="TextBox 61"/>
          <p:cNvSpPr txBox="1"/>
          <p:nvPr/>
        </p:nvSpPr>
        <p:spPr>
          <a:xfrm>
            <a:off x="1461296" y="3689279"/>
            <a:ext cx="542136" cy="600164"/>
          </a:xfrm>
          <a:prstGeom prst="rect">
            <a:avLst/>
          </a:prstGeom>
          <a:noFill/>
        </p:spPr>
        <p:txBody>
          <a:bodyPr wrap="none" rtlCol="0">
            <a:spAutoFit/>
          </a:bodyPr>
          <a:lstStyle/>
          <a:p>
            <a:r>
              <a:rPr lang="en-US" sz="3300" dirty="0">
                <a:solidFill>
                  <a:srgbClr val="FF0000"/>
                </a:solidFill>
                <a:sym typeface="Wingdings" panose="05000000000000000000" pitchFamily="2" charset="2"/>
              </a:rPr>
              <a:t></a:t>
            </a:r>
            <a:endParaRPr lang="en-US" sz="3300" dirty="0">
              <a:solidFill>
                <a:srgbClr val="FF0000"/>
              </a:solidFill>
            </a:endParaRPr>
          </a:p>
        </p:txBody>
      </p:sp>
      <p:sp>
        <p:nvSpPr>
          <p:cNvPr id="63" name="TextBox 62"/>
          <p:cNvSpPr txBox="1"/>
          <p:nvPr/>
        </p:nvSpPr>
        <p:spPr>
          <a:xfrm>
            <a:off x="5620360" y="5435674"/>
            <a:ext cx="1491114" cy="600164"/>
          </a:xfrm>
          <a:prstGeom prst="rect">
            <a:avLst/>
          </a:prstGeom>
          <a:noFill/>
        </p:spPr>
        <p:txBody>
          <a:bodyPr wrap="none" rtlCol="0">
            <a:spAutoFit/>
          </a:bodyPr>
          <a:lstStyle/>
          <a:p>
            <a:r>
              <a:rPr lang="en-US" sz="3300" dirty="0">
                <a:solidFill>
                  <a:srgbClr val="FF0000"/>
                </a:solidFill>
                <a:sym typeface="Wingdings" panose="05000000000000000000" pitchFamily="2" charset="2"/>
              </a:rPr>
              <a:t>  </a:t>
            </a:r>
          </a:p>
        </p:txBody>
      </p:sp>
      <p:sp>
        <p:nvSpPr>
          <p:cNvPr id="40" name="Rectangle 39"/>
          <p:cNvSpPr/>
          <p:nvPr/>
        </p:nvSpPr>
        <p:spPr>
          <a:xfrm>
            <a:off x="463591" y="953291"/>
            <a:ext cx="8237575" cy="612091"/>
          </a:xfrm>
          <a:prstGeom prst="rect">
            <a:avLst/>
          </a:prstGeom>
          <a:noFill/>
          <a:ln w="9525">
            <a:noFill/>
            <a:miter lim="800000"/>
            <a:headEnd/>
            <a:tailEnd/>
          </a:ln>
          <a:effectLst/>
          <a:extLst>
            <a:ext uri="{91240B29-F687-4F45-9708-019B960494DF}">
              <a14:hiddenLine xmlns:a14="http://schemas.microsoft.com/office/drawing/2010/main" w="12700" cap="sq"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80" tIns="34290" rIns="68580" bIns="34290" numCol="1" rtlCol="0" anchor="t" anchorCtr="0" compatLnSpc="1">
            <a:prstTxWarp prst="textNoShape">
              <a:avLst/>
            </a:prstTxWarp>
            <a:spAutoFit/>
          </a:bodyPr>
          <a:lstStyle/>
          <a:p>
            <a:pPr algn="ctr">
              <a:lnSpc>
                <a:spcPct val="90000"/>
              </a:lnSpc>
              <a:spcBef>
                <a:spcPct val="0"/>
              </a:spcBef>
            </a:pPr>
            <a:r>
              <a:rPr lang="en-US" sz="1950" dirty="0">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rPr>
              <a:t>Iterative algorithms for ML of robust distributed systems: </a:t>
            </a:r>
          </a:p>
          <a:p>
            <a:pPr algn="ctr">
              <a:lnSpc>
                <a:spcPct val="90000"/>
              </a:lnSpc>
              <a:spcBef>
                <a:spcPct val="0"/>
              </a:spcBef>
            </a:pPr>
            <a:r>
              <a:rPr lang="en-US" sz="1950" dirty="0">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rPr>
              <a:t>Distributed systems linkage with SQG iterative learning for robust decisions</a:t>
            </a:r>
          </a:p>
        </p:txBody>
      </p:sp>
      <p:sp>
        <p:nvSpPr>
          <p:cNvPr id="22" name="Slide Number Placeholder 21"/>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01BB53-E9FF-45DD-950A-D408DF9D136F}" type="slidenum">
              <a:rPr lang="en-US" smtClean="0"/>
              <a:pPr/>
              <a:t>21</a:t>
            </a:fld>
            <a:endParaRPr lang="en-US"/>
          </a:p>
        </p:txBody>
      </p:sp>
    </p:spTree>
    <p:extLst>
      <p:ext uri="{BB962C8B-B14F-4D97-AF65-F5344CB8AC3E}">
        <p14:creationId xmlns:p14="http://schemas.microsoft.com/office/powerpoint/2010/main" val="909939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493658" y="5001230"/>
            <a:ext cx="6102678" cy="48605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1493658" y="1052736"/>
            <a:ext cx="6172200" cy="490524"/>
          </a:xfrm>
          <a:noFill/>
          <a:ln w="9525">
            <a:noFill/>
            <a:miter lim="800000"/>
            <a:headEnd/>
            <a:tailEnd/>
          </a:ln>
        </p:spPr>
        <p:txBody>
          <a:bodyPr vert="horz" wrap="square" lIns="0" tIns="0" rIns="0" bIns="0" numCol="1" rtlCol="0" anchor="t" anchorCtr="0" compatLnSpc="1">
            <a:prstTxWarp prst="textNoShape">
              <a:avLst/>
            </a:prstTxWarp>
            <a:normAutofit fontScale="90000"/>
          </a:bodyPr>
          <a:lstStyle/>
          <a:p>
            <a:pPr algn="ctr"/>
            <a:r>
              <a:rPr lang="en-US" sz="2400" b="1" dirty="0">
                <a:solidFill>
                  <a:srgbClr val="C00000"/>
                </a:solidFill>
                <a:cs typeface="Cambria"/>
              </a:rPr>
              <a:t>“Naïve” approach: direct iterative exchange between models </a:t>
            </a:r>
            <a:endParaRPr lang="ru-RU" sz="2400" b="1" dirty="0">
              <a:solidFill>
                <a:srgbClr val="C00000"/>
              </a:solidFill>
              <a:cs typeface="Cambria"/>
            </a:endParaRPr>
          </a:p>
        </p:txBody>
      </p:sp>
      <p:sp>
        <p:nvSpPr>
          <p:cNvPr id="9" name="AutoShape 2" descr="data:image/jpeg;base64,/9j/4AAQSkZJRgABAQAAAQABAAD/2wCEAAkGBxQTEhUUEhQWFRUXGRwYGBgXFxgaFxccFRwcFhgYFxcYHCggGBwlHxcXITEhJSkrLi4uFx8zODMsNygtLisBCgoKBQUFDgUFDisZExkrKysrKysrKysrKysrKysrKysrKysrKysrKysrKysrKysrKysrKysrKysrKysrKysrK//AABEIAN4A4wMBIgACEQEDEQH/xAAcAAACAgMBAQAAAAAAAAAAAAAEBQMGAAIHAQj/xAA+EAABAwIEAwYEAwYGAgMAAAABAAIRAyEEEjFBBVFhBiJxgZHwE6Gx0TLB4RQjQlJi8QcVcoKSorLCFjRD/8QAFAEBAAAAAAAAAAAAAAAAAAAAAP/EABQRAQAAAAAAAAAAAAAAAAAAAAD/2gAMAwEAAhEDEQA/AKE6stfjGVpUbdaZkB2GrGdU1bXsq/hqneTRrkB3x1s2qUGHKZjkEtSqtWVFFVK8pICA9elyjXhKDys+xQ9NykrFQ00BLHqZrkM1EB1kErVK1qHDlPmQTAqKs5byoK5QSg2C1c5ah+i1LkGOK1LV4Ssc5BlY2QdSpdS1XoOvsgKdUstGVDKge6Fq2ogbYaqjaFa6T4V6LoPugsTattViEY+yxBRaigJRWJbdBVAg3w57ya0ik9E3TmkLIJWhTsavKTEQxiCCqF7Tb+qkqNJ7rRPiEXh+HPMSQ2b2Fz9J/VBFQw5dFjfSEzp9nHuIjT3zRGCw8WBk+EfJN8O5wtJQKv8A4idzI5DxQzuyDge6Z/JXKhUPvRFi+qDnVbs5VECJJ0IuCDp6fmgMZgqlIkPaQRz096LrTCBE8lrjuGU67CHgd4Ra3UEcj1QccFVTMqKxce7E16ZmiTVYNjYg7wCb6bKpuDmuhwIPUEfIoGIeoa77LVj7KKsbIJmPsszrSlotmlBhctS9avCicUG9R6CrvuFPKBxDu8EBdQ2Q8qZ7rIbNdAdh3Iqm66XsqIqk5A3p1DAWIRtVYgSYlt0FWamWIbcoGoEEOHbdPaDEowre8rDRpoJqNNbPxDQcrO87cwYHmheIYw0wGt/E63hO/wAk44Lwl+SWgBzv4nbeDbyUC7iHFm4UCWh9U3DZ011AP2lLMHVxWIdmOaDs0NaOsAj3a6stXsoymXVKhzOPINzfnHnPkpuGEMddsTo0D/y+3igFweJfTEOBEbnS8XDmzHy2R2Hxsus6J0vp4T9FnaJ7cuUWOrsu5OxPvVKuCAGLX3MzvpfwQXGjjy38QPjc/RHU8fP2I/P7wl9GlO1/ojGYYcx5X+iCR2Oi3pO0dfumWHxPpP8AZLv2W6Jw9MtKBm3EWS3jfAqOJaS5oa/+F4FwRcXF/JGsg2KnYy0HX6oOK42g6nUcx4gjzHkQLhDVXWT/ALWYMsrOLtzyIHlIE6HS1kgrCyDag6ykzKPDaKfIgiWj2qcNUWIQCuQlbVEPQ9RBu91kOTdTuKidCCSm5GYdyBYEZQQMWEQsQoeViDTEsuUveE3xlO5S9zLoI8GzvKwVKopsLztYdToAPf0SrBU++FN2gJe+nQZGZxk8mjQuPSCfRBv2YwBxFU1XgmDM7An7CfCyur8c8fu6IkgXIHdG0JJSrsw7W0WkiYFrOcSNCToSAZ5R0laYnilUxTpZaTTcAahv8x3M8zzHUID+IcQrCxqFvk3zO5UHC2EuLjJ8bm+5t780srnKNZm5cbl31JKY8DxQGXMb666n+Y9Bt18bBNxvDbmNDYmAPAgXO6W8CbBbMTs2R3Qb36n6fOwcZoZmbzeDvcG3ifeir1EZKoIvmPLS0R5fmguGH6mTrlAJjrl/MpnhapOrXerB9DKUYWrlAaLnlf1JTClWAM/FYOYIG3LvWQNCz/V6n8itQOT48QP0WtOoHDukO6iR5jWQtmyNf0QS0825B8BH5lMZlgmxHv34JaxjTpI/0g/QfZF0btkOkA3B1aZnXXyP6IEXbbCNqYZziQHMgjnG489FzLENGWy6r2pwjizuSd4BAzf0mbEa2P8AbmOMmXZgGmdAIA6AbIAqDUU0Iei36o1jUEWRR1WooiEPVQLaxQLnXTGq1BVWIJagsENF0S8WCHJQbtKKoHmgpU9NyBmzRYoWPssQH49mqVRdPOIjVJxcoMa/Lf34IzA5aFSrVeQXimI/1OMx4SQPCVDTpzUaNhc/Qfmte0VEhrObyAPGYA/7H5IPGV4/eOOZ8S2dO8PxO52i3MnkpqFVrG5qpJc695J6Tv8AqhqUvZm2sBHIfo1yTYfizxVLg1rhqQ4TbkOVkDfiONDriegNvyW/Ba3fl2gsOsaAD3uUqqYym4k5SJ2F46aiPnojuHVszgQIaOcfIczzKC1YjHF/cpnSJgwOZAPXSyV18TkrNPy2JNxPgYnoCjOEtBmBcE2mxnTw9PWb60+Fuq1CSJDA4TaQ6ROp/lJ8ZKBthXGox2QkWLS7+KBfXQEmeQNrwAFTMRg6GYsONE2OWYBIEkEjS+g28VYeIVH0mNpUmfGe+ZAuGgbWtqbm+4voFPAKuPxDzQYxjQ3MXMfRAogNbLWk6guPdtznZBZOy3E/hlrC+0RBJIcOYPqr9QrNcJXNW4LPSbTNJ1F4dNN0RBcJLDaxFwQOQIsQrVwWq9uFL6t8gJJEXDRJMeSB7jMcykC4kCL+i34TxaniKeam4EgajlyP2K5b2s4tVqCM1Om03IqOuANdJNt7WQ/Yj49LFN0e10HNTdmpuBOWWuHI2IN76XCDtuLphzYK5j2rwwFR0iDzHI2mN101j9juqx2s4N8QZgbgED6357+7oOa0WI1jFo2hlJvN9RpbUaIpjUELmITEhNHMsl+IbdAsqoSqUfXYgKzUGE2CicpNgoqiDWFNTULQiKSAgLFuAsQOuIaFJ6bbptxE6pXTF0ElI5XB3MfMGQPr6KPimPFUsY0GacuJNrwQI6WBlHfDGWTt9do6zCTcNpmpVquOpLdNhmk/IfIoLH2f4eH4cCDDQ6fBgqA/+U+iouDpk0n1ANIkjwj8iuodiP8A61STMVHg+lOf/b5rm3ZbGtptrUawJY4ZXRq0icp9ZHogWYZznG+/Lbl76piAQIBOl76+S9OENGAe82oyWOHnAPI/otaTphA0wPEi2AQTycJ20EtvufsV0fhDC6m0tcXE6Fwpu9HZASBK5QCQ6BubLpvYuuXh2vdOW+8bdBc+coDcTw4OBMkPaSA5gJIHXIAW6bREeM5R+M0ACrUfJsCxsebiwH1PJPHUpgi8aAW5kEeMoumwRJ2ve6BFiaLi0Z+6G94AfzbE8yL+qM7OPBZ8Nws4ZTyh1kn45xBtIufVeGg6NJuY6Kfs1ixUAe0yOaBfxrspRr1QXfEa5pLHmmBJbMFjov8AIiBEWsz4D2f+BjHlrv3WV1VjACBT+LlYWwdZNEEm1yPEvOJ4RwqCswwHCXaWO8jU6E+aJlpAeWjMG5ZGoDtYPIkadEG9aoIQmNxbchn3vI8BdAVcS7ML2lI+KYk55abajyOnW4QJ8Wz948czJtvzEaL2lTXs5nF25N1OxqCF7EFVYmNcwEFhsLUruy048XGB6gFAsr00qxLVceM9mK+HpfFfkcywJaT3Z0kEC02nqqhjHBAOFo5bzZaFyD1rUTSaoWlFUkE7QsW7QvEDLH6lLWFH4510vGqA0nuHoJ/43j5KDgmEdSzPcLFw9YkeXePqiaOoSrtH2iFJrcPQdOUd5xgxyaOcT8hqgd9luJCnUdhXmBVYCCdqhlxB8ngf7Vz9lN1Ku5tRpa4OcHtOuske+izEcTzPFUEh4MuHU3JB8bjy5X84nxc13B77vFs3MdUFm44ycLQewy1joMbTH1I+aS0RcIA4l+XJmOSQSPBG0fwzugOw1Eue0dbeV1f+BtNGmCdydegJPrb1KofDX94E7fn7+avHFcTLGMaJAANjzsB8ieoQXDA4vOARZbYzGQC1kZtyfwt6mNfBIuE43KxrTY8rSOZ8AmdPEt77YkAEuk3MiSdPJBR8BxijW+J+2Pb3pyucLQbDzTXsNjKdIGlmmDLeRBuoOM9jKD2n4bSx7oIi+UHoTcX2vb0A7O9jMQ2oGufkpy68Zja1hoJ+XJB1vB4lr25fRK8fLG5ZuXe9PJDv4Q6iaRoFzmic4cZcT/MTabSLacl7xfEy49I+fsIFmKqZQXazYdPf5pTUfJMTF9UVi6phAtdAJ5DTnsB5myCOg2/mpsDjGftIp6lol3LMf4Z6b9TGyW9q8ZVwlFmUQX2LwNCRoDshOxfDKleu95cRTFpH4nnlOwG515IHnaXjVOpUYyk2aklpMWIB1trFwT4DYxZuF4dlCiHOABAm59XOK5gMdUoY5zvhFxa4syZbhoMQG2tCsHHu1DpDnUywAAsY6A4kaOcATlA2E63QXH/Nqj3ZXCQbtpRFtnVLWv8AS0kLbiHCqNYg4ihTJH9IBg/1CCfcKv8AAu2eEZhs9WqxlW+afxneQ3Vx8P7eUe0xxQNdxNHCif3jx36kX7jdh1OptCCPtd2GpfCbUwDXZ8wBpZi4EHVwLzLY11iNpSyh/h3UNMufWa14aSG5ZbmE9wumbxExadOd44Ni6fw21QcrSMw72ckHSTz26KbjuHNehUGDrCnVINojNOrf6CRbN/cBw+k7RH0TKG/YKoZ8Q0nhn8xaQ29heNNlNh0B7YWLRoWID8ey6X5DKd46mBJNgN1T+JcTLyW0rN0Ltzzjp1QZxnixH7uiZcbFw0b4HmluB4MXOGYgA6mdPFG4LA2snWGwwNiNPURCAQdnKQhrpc7015eqR8X4IaRtcHTx5eKvVelmGt9jr5HWLmyScTDcrmuHeE66eXP+6CpMuEfRMhA5odff5qajUi2yCycDY1xIOtiD4TP5I2riiys0HSAJncDr4wq7gsWWEEHRNuK18zaT9w4Dffn6IGPafi7qdVoYJDqYFgNjJk7jS3gt/wD5QJbUaDeQ9vIvuNrwcxBtYkQUfjOGMq5XQJDBEcyN/l6rzC9lpuLHpNryJ6oIaPbpoIe5pIDQA0CTJsbac79Y2Vn7P9pmOZBdLtgQZvpBP9Ikb6bqv1Oyb3OzBzR0LTf0cPFEYLs06m1xc4PHIDKI1udSRqNRI3QX7BcQDwPr5x+aT8YcM5y6G/n+SRdjKNTIXOcfhiGtn+J38TusQBPMnkmmKugBeoW0c1SkwfzZj4M/Uj0UjtUufxMUcU7MbfBa4c7F4geaDX/EzFisKWFZ+LNmJ5Bu59bdYTfshFINaLWFj1P6FVTABr6hqRcmTHyHorfw53f5BrB/7fcoLDxDK4iAJNgd52uqrxbsIa9bOahDTqIB9Dsn9VsiemW1o96eaNdiSGdfrGqDnLuwVE4jvFxpi0TqRqSeW0dEs7eOc12WIosADQNOWnyXSsJ32knaZO9t7KpYnsgcVXL8Q5/w2/hpt1JN5cWjunSR8xuFH7OVeIVZpYM1Cye9BHw2+LnWb4Ayun9mez1agM+MrZ3E6MkBvi7V3yCsHB8C6lS+Gym2m1tmAWEc4G6qnb3B40Uy55H7PYO+G7mYGcQCATAtbmgg7W9paZbUw9GCCMpi95BMu3gDbn0vU6IQjGRpoi2FAaxlli9pmwWIF3GuJOruj8LNm8+ruaXNpAae/P3qtXPkoqnAHM/IoD8IJMA296c00+AY1kapfwgiC6AdN738T7umjKg1/WBtcWn7FBGCW252gT6LTG0fjgAHK6Y1Akbj3zW1YT+Gw5G31svBzMxzi4HX7oKRj6YzxoBY+KEBj7q6cZ4drUDQXRpt0Ntxuq1UwJazNNyYj36oBWVUYMUcoE2BlLw2PH5LYuI92QXTg/HS2A42A18BCvfBONMNreIj5riNPEkIzhlTEVaraeHa59Q6Buo6k6AdTACD6Gp8SYYEoLi9cPIpA3eDMGDlFzcacp6hUij2exs5a+LpMfEhoa6pGsQZaCfd0owvE30a4dUe5zgYcTv4NGg6IOj0qrDTb8MANAgAbRaIQdYKtYLiZp4qtS1Y4h7L2GYZreqsWGxDarZbtqNwUAVZt1Uu3lIh1GpzDmHyIcPq5XSrTukHbfCZ8KXC5pkVPId13/VxPkgq/Bq0vjfa5sSI+/qr72cfJv0b6XE+91Q+z1HNLun2/L6roXZxo77vO/kD9B69UDaqCAQLjXyN/upqjgGX215xz8VrR66C/gHaDyQXHmOynKY2jrdAl4l2p+EYpgQ4FrjqJcC0EDcaXSjhH+JDqBearHuDzm7gbItEXIjTrqlOL4NXMlxAuYE2vyCQDBVHvcGgOya7SeQnUoL/AFP8XBMCg8jm4tn0B/ND4zttUxdFzWtDKZ7pBu46O8ANFUsFwVtUzmOUXdaDP8o5H6Jw+m1gytAAGgCAIi6mplRP1UjEBzDZeqNuixBXQbnmps1vHzsoM0GEQx0wD1Pv1QPOCVmllgJAkyRePKUypPby+9t9fsq9g6hpMcHA9DPha9ttPFMKOKdaGA8nGBb/AHfYIGzqAMbSeZt6HrqtGsIka25x4iEP8d5iGthw1zR1v3YH5KdufKGOpk5Y3sANbxM3FoQe0iW6zG4+3RK+M8HMZ2Hu7tM25EchJhMGY4AQ8ODgTYiNLze40UlKqA4ac8hIg25c4J9UFA4hhi0h0EA8/vodkJ8TWV0HjPDRTcHgA0XyROxEZm+UD1CMwXZDBVho5ryNnyBETb18kFI7K8GOJxDGZczAQalyGhu8kXvoAN+S7fwuhTo0w2hTYxg2Y0CepjU9SlHAuzDcM6WnNMaCNNL38fNOqTAAQJhAl7aVjT+HXAkA5XHluD8j8lznj9UPrZho+HCPn811DjFAVaFSk7+JpE8jEg+RC5L8SaYB1aZH0KBlUqEOw9XfKWyd4uL+Z9Ex4NxT4eNF+5VgEbCbfVLsQ7NRb/Q4H1sfqq86uQQRNjbpug7RiKd0Fi6YLXB2hBB8CIKR8E7WZg1ta40zjUf6hv4qLiXaYVC5lFmZucUc0kSXyJbGgsb7oAuwdAPoiZkXmFe8BhAxhH9X11CQ8BoNYTSptgMawnUnvguEnwDvTqrFgq7XNzRDdNb2kG22hQE0KJABsYt5civOJUxl734fcEoygGkS0+tj80j7WcaZhaTi4tMggUzPfP8AKIBieeg1QVTtXXNJhIcCScrQBcRq48/1VRwYIhn8R6/izXnqhK/E3Pq/EJM/w75RsJi8WE7x5K09mMCypQq1i4Gs0m2waPxZRsZ1PSPEJqDMrY9nqhcQVMalkHVcgHeVvTKiepqZQEM0XqjDliBCbmCiKZtYidTbw+xUFaJXtOod7hA3pEQCS7MIhwsbbcpG3mOSJpkOHdAgXuYtp5A/L6KmVg6J16+76I7D1rkwCY6RHQDf633sgPptcSQCQTqNATafe/0Z0icoLRrM310v75JQ2NQJBG0x3b77aeHkmOEqmNYOkRfUiTeJ08fRBNX74y1GBw11uPA6+/UU4N1MjI4vbP8AF+MeejtTfXvTdMyzMB3Te0W8/pvr6FY0XJh1vprv52+6ArA5a9N2HdYP/Ad2vZceRH16pMWOw9XKQWkabjQxYbXnyR2HqAVKbg7KZaXRsM2vknfaLBfFpB4AztH9wfAgoDeGY0OBvuR6cr3CmbUv78fNVTguJh0EAEWiR4Hz00Vg+L3hf37+iCTFP3528JXJqVMB9Smf4ajm+Un8l1LF1Ib4aDwXMeNjJjKn9UO9+iAmjRim9s6CfRITh5HgPmU2rYiD4hAUakUzO6AfBkjMNoVg7OcPzGk3TMTV5aTTZ01dU/4lV+k7WTA+/sq0cM4k3M7JSeXOp5WkNNoYWg9RnLt/4igsGFJ/fVhcOJy8yAPhiPSoR/qHNEB7mUqbOsGd4sTtqGu9UFheIUvh0m96mM1viMe2coBb3oyzIE3mzinDaINRtyQ1tjNjN5ka2bH+9AVQxmYkv0YN7XPWduv8wVb7fdnnYimMRTeT8NmZ1M7tJ/EORAm3Q+bygwFukmo+D4Duz/xaDZC9ouJjD0n1D3sxyNAsTq0N8Pxmf7IKXwPs+GfvKv4B3jOkC6edkeGHB4OpUr919Vh7hFwIOUHcHfzQ+F7VgZW06F9pdtOumot81FWxtSuw1KphuUkACAM5IGu8ByBaKltVC5w5qJ7GDcoV5b1QFuqDmtmvB3S3M3qiKeXkUDIEc1iha9nIrECmsLlRhS1RdRQgkZUjoj2PBBtH6+9P7JZCIpHYIH/D3hxicpGh6za+/wBtUbSdNoHIj5Hfnb0SLC1yB1029/dOsNiM1h3bai0ka/lfbfmge0RBiQJ9DPhv9R5KSnSPuPl6Ja2q4AgfSx2uN+ca3RtDEGI1O1wRbr+fqgj4hgXRmp6jUR+LpE9fmU67OYovpd7+F2U66EW+hQXxy03Avy0Gx85j3plKvlLi22bXrF7/ADQA8WwrqdQwLGb3i8GeiN4fjJI+ZOtzPKJgdNV7xGt8WmbQ4apdhao0idNfIjpKBnjcZBjVc/7RVJxAPSFZOL4mXnoqjxAy4HqgjxTtPMLR+kRaF7iBonHZ8UgS6qwVNYBmBA5DWUCvA0xmBInoRbzCuWExweyPwvcTlLRduwEHW0iPBeTg3kfuw0kz3cwvYD8tk1pYGjaHRGl7oI8JjQXtYR+AA6HUDbpBd4o7HcNdTd8TDvLH5gTOZ1N865mTa03bF+aAw2Ciq3KevnsJ8L+atFcfgkyIgn6FAiwXGA14pV2/DqMMU4ktqZmgAtcR3tYKrX+INUGpRo/y94+cAT6H/kVauL4IVMM8CQQHPY7drmgwWkbgx7K5tjcd8Zwe4OLu63e8NAmepHzQPeGYQftAt/8Ak0jWxyuB8dEVRw+amLd34bRbQ3cY6ofB5w5lRrDGQZs5A/DNoEzvyTFjQAzLpoeeot4BAnq4JvJDPwTeS3xuPLXubGhI9EK7iZ/lQbswDeiPw+Aby+SVf5m7kp6XFX8kDkcPbyWJV/mtTkvUCSq25UJCLrNuoS1BAt2GCtsqzKgLpCU2wWIg6kA2np5+PsJJRKOoV4iN/wAU6ILAyjMtExO+nh6bDyRtCiRqSSbiZkE2kx8uaD4bVaQJNxc6bHl1Hz6pnSEwSfSPSPFBtRw9pzb7fRSvwQdp8l7SrT0G88xaffJSB+azbePXzQB4rDlhEXGhPig6TY/FHsi/6qxBkC99yfeyFxmBDtAATuEFJ4viO+Unq6hG8TkVHBwggx6WQiDWqzRMsLQinre5j5D81FheHVav4GyOpAHlmN/JPsNw+syC5sRvII8bT7CBR/kVctztEiJ1ErMNxCrQOV0jSxnxB6q+YOYEj30PvZRcY4ayuwgjvx3T4e9OqDTgGMDxn5+OtrT6+UKyO0HL5Ln3BHPw7zTd3bTfQidbq90KgLQRcQgE4u7Lh6x2DXH/AKn5LlgdYQuk9sKuTC1Nbw3/AJEBc5pt0t1QPsHWJaZtb2SpMPUuy2hPqgcJVkHnGiLL8oHhz5oBMRSBc4xuVF+zjkiS5etKAQYZEUcMFOGnkpGygi/ZwvVIsQV/FUr+aEc1Maom6HLEAoasLUR8NbfDQChsIikV6aa9axAVgq+V0qz4WvmAPO59NZHv6Kptaj+H1y07+vNBZ3NMTYEzt798ltScAQRMxp8j+f5rzDulo9fnyRFJl/15IJKOIBmAdJKnpVbwNB8kOaUH+qI6GP7qekYbMCeiAHi3DKGb4jqYc885uerdFmP4bTrUS1zGh1spDQC0+P5KDHVyXidAPupq9YsbT5F4HrKBN/lDMzmMqvFRuxjKY2EaeKlwPEXjuOJkWg6gixB97IfjjDSxWZp/GM3ht+SZVMCKo+M2zoGcHQnnbwQN8O4EAjvePWUSxh566pRw6oWiJ0Mfb6JzT719NkCfjWBl9N8SRIPOPBNqBGQECLXnpz9IW+IYHOE7aea8c2IHKSfJBVu3uLkMpg6nMfKw+Z+Sq9BmmshH9o6xqYhx5Q0eV/qSh6VNBPhmHX35ogiTovaGiwhBnwl62hBleyV5kJ3QTQVG6VjaR5r34ZQQlyxS/DWIP//Z"/>
          <p:cNvSpPr>
            <a:spLocks noChangeAspect="1" noChangeArrowheads="1"/>
          </p:cNvSpPr>
          <p:nvPr/>
        </p:nvSpPr>
        <p:spPr bwMode="auto">
          <a:xfrm>
            <a:off x="1143000" y="748903"/>
            <a:ext cx="228600" cy="2286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4" name="Rounded Rectangle 3"/>
          <p:cNvSpPr/>
          <p:nvPr/>
        </p:nvSpPr>
        <p:spPr>
          <a:xfrm>
            <a:off x="1493658" y="2286048"/>
            <a:ext cx="2160240" cy="2230724"/>
          </a:xfrm>
          <a:prstGeom prst="round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5436096" y="2278396"/>
            <a:ext cx="2160240" cy="2230724"/>
          </a:xfrm>
          <a:prstGeom prst="roundRect">
            <a:avLst/>
          </a:prstGeom>
          <a:solidFill>
            <a:srgbClr val="9EC59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357754" y="2556079"/>
            <a:ext cx="235962" cy="646331"/>
          </a:xfrm>
          <a:prstGeom prst="rect">
            <a:avLst/>
          </a:prstGeom>
          <a:noFill/>
        </p:spPr>
        <p:txBody>
          <a:bodyPr wrap="none" rtlCol="0">
            <a:spAutoFit/>
          </a:bodyPr>
          <a:lstStyle/>
          <a:p>
            <a:endParaRPr lang="en-US" dirty="0">
              <a:solidFill>
                <a:srgbClr val="001B55"/>
              </a:solidFill>
              <a:latin typeface="Cambria"/>
              <a:cs typeface="Cambria"/>
            </a:endParaRPr>
          </a:p>
          <a:p>
            <a:r>
              <a:rPr lang="en-US" dirty="0">
                <a:solidFill>
                  <a:srgbClr val="001B55"/>
                </a:solidFill>
                <a:latin typeface="Cambria"/>
                <a:cs typeface="Cambria"/>
              </a:rPr>
              <a:t> </a:t>
            </a:r>
          </a:p>
        </p:txBody>
      </p:sp>
      <p:graphicFrame>
        <p:nvGraphicFramePr>
          <p:cNvPr id="7" name="Object 6"/>
          <p:cNvGraphicFramePr>
            <a:graphicFrameLocks noChangeAspect="1"/>
          </p:cNvGraphicFramePr>
          <p:nvPr/>
        </p:nvGraphicFramePr>
        <p:xfrm>
          <a:off x="1978837" y="2723142"/>
          <a:ext cx="1243013" cy="1285875"/>
        </p:xfrm>
        <a:graphic>
          <a:graphicData uri="http://schemas.openxmlformats.org/presentationml/2006/ole">
            <mc:AlternateContent xmlns:mc="http://schemas.openxmlformats.org/markup-compatibility/2006">
              <mc:Choice xmlns:v="urn:schemas-microsoft-com:vml" Requires="v">
                <p:oleObj name="Equation" r:id="rId3" imgW="952200" imgH="990360" progId="Equation.3">
                  <p:embed/>
                </p:oleObj>
              </mc:Choice>
              <mc:Fallback>
                <p:oleObj name="Equation" r:id="rId3" imgW="952200" imgH="990360" progId="Equation.3">
                  <p:embed/>
                  <p:pic>
                    <p:nvPicPr>
                      <p:cNvPr id="7" name="Object 6"/>
                      <p:cNvPicPr/>
                      <p:nvPr/>
                    </p:nvPicPr>
                    <p:blipFill>
                      <a:blip r:embed="rId4"/>
                      <a:stretch>
                        <a:fillRect/>
                      </a:stretch>
                    </p:blipFill>
                    <p:spPr>
                      <a:xfrm>
                        <a:off x="1978837" y="2723142"/>
                        <a:ext cx="1243013" cy="1285875"/>
                      </a:xfrm>
                      <a:prstGeom prst="rect">
                        <a:avLst/>
                      </a:prstGeom>
                    </p:spPr>
                  </p:pic>
                </p:oleObj>
              </mc:Fallback>
            </mc:AlternateContent>
          </a:graphicData>
        </a:graphic>
      </p:graphicFrame>
      <p:graphicFrame>
        <p:nvGraphicFramePr>
          <p:cNvPr id="12" name="Object 11"/>
          <p:cNvGraphicFramePr>
            <a:graphicFrameLocks noChangeAspect="1"/>
          </p:cNvGraphicFramePr>
          <p:nvPr/>
        </p:nvGraphicFramePr>
        <p:xfrm>
          <a:off x="5959803" y="2718041"/>
          <a:ext cx="1258491" cy="1285875"/>
        </p:xfrm>
        <a:graphic>
          <a:graphicData uri="http://schemas.openxmlformats.org/presentationml/2006/ole">
            <mc:AlternateContent xmlns:mc="http://schemas.openxmlformats.org/markup-compatibility/2006">
              <mc:Choice xmlns:v="urn:schemas-microsoft-com:vml" Requires="v">
                <p:oleObj name="Equation" r:id="rId5" imgW="965160" imgH="990360" progId="Equation.3">
                  <p:embed/>
                </p:oleObj>
              </mc:Choice>
              <mc:Fallback>
                <p:oleObj name="Equation" r:id="rId5" imgW="965160" imgH="990360" progId="Equation.3">
                  <p:embed/>
                  <p:pic>
                    <p:nvPicPr>
                      <p:cNvPr id="12" name="Object 11"/>
                      <p:cNvPicPr/>
                      <p:nvPr/>
                    </p:nvPicPr>
                    <p:blipFill>
                      <a:blip r:embed="rId6"/>
                      <a:stretch>
                        <a:fillRect/>
                      </a:stretch>
                    </p:blipFill>
                    <p:spPr>
                      <a:xfrm>
                        <a:off x="5959803" y="2718041"/>
                        <a:ext cx="1258491" cy="1285875"/>
                      </a:xfrm>
                      <a:prstGeom prst="rect">
                        <a:avLst/>
                      </a:prstGeom>
                    </p:spPr>
                  </p:pic>
                </p:oleObj>
              </mc:Fallback>
            </mc:AlternateContent>
          </a:graphicData>
        </a:graphic>
      </p:graphicFrame>
      <p:sp>
        <p:nvSpPr>
          <p:cNvPr id="31" name="AutoShape 17" descr="Bildergebnis für agri culture"/>
          <p:cNvSpPr>
            <a:spLocks noChangeAspect="1" noChangeArrowheads="1"/>
          </p:cNvSpPr>
          <p:nvPr/>
        </p:nvSpPr>
        <p:spPr bwMode="auto">
          <a:xfrm>
            <a:off x="1119188"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32" name="AutoShape 19" descr="Bildergebnis für agri culture"/>
          <p:cNvSpPr>
            <a:spLocks noChangeAspect="1" noChangeArrowheads="1"/>
          </p:cNvSpPr>
          <p:nvPr/>
        </p:nvSpPr>
        <p:spPr bwMode="auto">
          <a:xfrm>
            <a:off x="1233488" y="8691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graphicFrame>
        <p:nvGraphicFramePr>
          <p:cNvPr id="41" name="Object 40"/>
          <p:cNvGraphicFramePr>
            <a:graphicFrameLocks noChangeAspect="1"/>
          </p:cNvGraphicFramePr>
          <p:nvPr/>
        </p:nvGraphicFramePr>
        <p:xfrm>
          <a:off x="3815740" y="5103186"/>
          <a:ext cx="1458515" cy="280988"/>
        </p:xfrm>
        <a:graphic>
          <a:graphicData uri="http://schemas.openxmlformats.org/presentationml/2006/ole">
            <mc:AlternateContent xmlns:mc="http://schemas.openxmlformats.org/markup-compatibility/2006">
              <mc:Choice xmlns:v="urn:schemas-microsoft-com:vml" Requires="v">
                <p:oleObj name="Equation" r:id="rId7" imgW="1117440" imgH="215640" progId="Equation.3">
                  <p:embed/>
                </p:oleObj>
              </mc:Choice>
              <mc:Fallback>
                <p:oleObj name="Equation" r:id="rId7" imgW="1117440" imgH="215640" progId="Equation.3">
                  <p:embed/>
                  <p:pic>
                    <p:nvPicPr>
                      <p:cNvPr id="41" name="Object 40"/>
                      <p:cNvPicPr/>
                      <p:nvPr/>
                    </p:nvPicPr>
                    <p:blipFill>
                      <a:blip r:embed="rId8"/>
                      <a:stretch>
                        <a:fillRect/>
                      </a:stretch>
                    </p:blipFill>
                    <p:spPr>
                      <a:xfrm>
                        <a:off x="3815740" y="5103186"/>
                        <a:ext cx="1458515" cy="280988"/>
                      </a:xfrm>
                      <a:prstGeom prst="rect">
                        <a:avLst/>
                      </a:prstGeom>
                    </p:spPr>
                  </p:pic>
                </p:oleObj>
              </mc:Fallback>
            </mc:AlternateContent>
          </a:graphicData>
        </a:graphic>
      </p:graphicFrame>
      <p:cxnSp>
        <p:nvCxnSpPr>
          <p:cNvPr id="24" name="Curved Connector 23"/>
          <p:cNvCxnSpPr/>
          <p:nvPr/>
        </p:nvCxnSpPr>
        <p:spPr>
          <a:xfrm rot="16200000" flipV="1">
            <a:off x="2969621" y="3627223"/>
            <a:ext cx="1409058" cy="1336649"/>
          </a:xfrm>
          <a:prstGeom prst="curvedConnector3">
            <a:avLst/>
          </a:prstGeom>
          <a:ln w="349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5" name="Object 44"/>
          <p:cNvGraphicFramePr>
            <a:graphicFrameLocks noChangeAspect="1"/>
          </p:cNvGraphicFramePr>
          <p:nvPr/>
        </p:nvGraphicFramePr>
        <p:xfrm>
          <a:off x="3777488" y="4557082"/>
          <a:ext cx="442781" cy="242450"/>
        </p:xfrm>
        <a:graphic>
          <a:graphicData uri="http://schemas.openxmlformats.org/presentationml/2006/ole">
            <mc:AlternateContent xmlns:mc="http://schemas.openxmlformats.org/markup-compatibility/2006">
              <mc:Choice xmlns:v="urn:schemas-microsoft-com:vml" Requires="v">
                <p:oleObj name="Equation" r:id="rId9" imgW="393480" imgH="215640" progId="Equation.3">
                  <p:embed/>
                </p:oleObj>
              </mc:Choice>
              <mc:Fallback>
                <p:oleObj name="Equation" r:id="rId9" imgW="393480" imgH="215640" progId="Equation.3">
                  <p:embed/>
                  <p:pic>
                    <p:nvPicPr>
                      <p:cNvPr id="45" name="Object 44"/>
                      <p:cNvPicPr/>
                      <p:nvPr/>
                    </p:nvPicPr>
                    <p:blipFill>
                      <a:blip r:embed="rId10"/>
                      <a:stretch>
                        <a:fillRect/>
                      </a:stretch>
                    </p:blipFill>
                    <p:spPr>
                      <a:xfrm>
                        <a:off x="3777488" y="4557082"/>
                        <a:ext cx="442781" cy="242450"/>
                      </a:xfrm>
                      <a:prstGeom prst="rect">
                        <a:avLst/>
                      </a:prstGeom>
                    </p:spPr>
                  </p:pic>
                </p:oleObj>
              </mc:Fallback>
            </mc:AlternateContent>
          </a:graphicData>
        </a:graphic>
      </p:graphicFrame>
      <p:graphicFrame>
        <p:nvGraphicFramePr>
          <p:cNvPr id="54" name="Object 53"/>
          <p:cNvGraphicFramePr>
            <a:graphicFrameLocks noChangeAspect="1"/>
          </p:cNvGraphicFramePr>
          <p:nvPr/>
        </p:nvGraphicFramePr>
        <p:xfrm>
          <a:off x="3467100" y="2532460"/>
          <a:ext cx="1300163" cy="241697"/>
        </p:xfrm>
        <a:graphic>
          <a:graphicData uri="http://schemas.openxmlformats.org/presentationml/2006/ole">
            <mc:AlternateContent xmlns:mc="http://schemas.openxmlformats.org/markup-compatibility/2006">
              <mc:Choice xmlns:v="urn:schemas-microsoft-com:vml" Requires="v">
                <p:oleObj name="Equation" r:id="rId11" imgW="1155600" imgH="215640" progId="Equation.3">
                  <p:embed/>
                </p:oleObj>
              </mc:Choice>
              <mc:Fallback>
                <p:oleObj name="Equation" r:id="rId11" imgW="1155600" imgH="215640" progId="Equation.3">
                  <p:embed/>
                  <p:pic>
                    <p:nvPicPr>
                      <p:cNvPr id="54" name="Object 53"/>
                      <p:cNvPicPr/>
                      <p:nvPr/>
                    </p:nvPicPr>
                    <p:blipFill>
                      <a:blip r:embed="rId12"/>
                      <a:stretch>
                        <a:fillRect/>
                      </a:stretch>
                    </p:blipFill>
                    <p:spPr>
                      <a:xfrm>
                        <a:off x="3467100" y="2532460"/>
                        <a:ext cx="1300163" cy="241697"/>
                      </a:xfrm>
                      <a:prstGeom prst="rect">
                        <a:avLst/>
                      </a:prstGeom>
                    </p:spPr>
                  </p:pic>
                </p:oleObj>
              </mc:Fallback>
            </mc:AlternateContent>
          </a:graphicData>
        </a:graphic>
      </p:graphicFrame>
      <p:cxnSp>
        <p:nvCxnSpPr>
          <p:cNvPr id="55" name="Curved Connector 54"/>
          <p:cNvCxnSpPr>
            <a:stCxn id="3" idx="0"/>
          </p:cNvCxnSpPr>
          <p:nvPr/>
        </p:nvCxnSpPr>
        <p:spPr>
          <a:xfrm rot="5400000" flipH="1" flipV="1">
            <a:off x="4415924" y="3603016"/>
            <a:ext cx="1527287" cy="1269141"/>
          </a:xfrm>
          <a:prstGeom prst="curvedConnector3">
            <a:avLst>
              <a:gd name="adj1" fmla="val 50000"/>
            </a:avLst>
          </a:prstGeom>
          <a:ln w="349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9" name="Object 58"/>
          <p:cNvGraphicFramePr>
            <a:graphicFrameLocks noChangeAspect="1"/>
          </p:cNvGraphicFramePr>
          <p:nvPr/>
        </p:nvGraphicFramePr>
        <p:xfrm>
          <a:off x="4626006" y="4617132"/>
          <a:ext cx="1393271" cy="231558"/>
        </p:xfrm>
        <a:graphic>
          <a:graphicData uri="http://schemas.openxmlformats.org/presentationml/2006/ole">
            <mc:AlternateContent xmlns:mc="http://schemas.openxmlformats.org/markup-compatibility/2006">
              <mc:Choice xmlns:v="urn:schemas-microsoft-com:vml" Requires="v">
                <p:oleObj name="Equation" r:id="rId13" imgW="1295280" imgH="215640" progId="Equation.3">
                  <p:embed/>
                </p:oleObj>
              </mc:Choice>
              <mc:Fallback>
                <p:oleObj name="Equation" r:id="rId13" imgW="1295280" imgH="215640" progId="Equation.3">
                  <p:embed/>
                  <p:pic>
                    <p:nvPicPr>
                      <p:cNvPr id="59" name="Object 58"/>
                      <p:cNvPicPr/>
                      <p:nvPr/>
                    </p:nvPicPr>
                    <p:blipFill>
                      <a:blip r:embed="rId14"/>
                      <a:stretch>
                        <a:fillRect/>
                      </a:stretch>
                    </p:blipFill>
                    <p:spPr>
                      <a:xfrm>
                        <a:off x="4626006" y="4617132"/>
                        <a:ext cx="1393271" cy="231558"/>
                      </a:xfrm>
                      <a:prstGeom prst="rect">
                        <a:avLst/>
                      </a:prstGeom>
                    </p:spPr>
                  </p:pic>
                </p:oleObj>
              </mc:Fallback>
            </mc:AlternateContent>
          </a:graphicData>
        </a:graphic>
      </p:graphicFrame>
      <p:graphicFrame>
        <p:nvGraphicFramePr>
          <p:cNvPr id="19" name="Object 18"/>
          <p:cNvGraphicFramePr>
            <a:graphicFrameLocks noChangeAspect="1"/>
          </p:cNvGraphicFramePr>
          <p:nvPr/>
        </p:nvGraphicFramePr>
        <p:xfrm>
          <a:off x="4512469" y="3107533"/>
          <a:ext cx="900113" cy="241697"/>
        </p:xfrm>
        <a:graphic>
          <a:graphicData uri="http://schemas.openxmlformats.org/presentationml/2006/ole">
            <mc:AlternateContent xmlns:mc="http://schemas.openxmlformats.org/markup-compatibility/2006">
              <mc:Choice xmlns:v="urn:schemas-microsoft-com:vml" Requires="v">
                <p:oleObj name="Equation" r:id="rId15" imgW="799920" imgH="215640" progId="Equation.3">
                  <p:embed/>
                </p:oleObj>
              </mc:Choice>
              <mc:Fallback>
                <p:oleObj name="Equation" r:id="rId15" imgW="799920" imgH="215640" progId="Equation.3">
                  <p:embed/>
                  <p:pic>
                    <p:nvPicPr>
                      <p:cNvPr id="19" name="Object 18"/>
                      <p:cNvPicPr/>
                      <p:nvPr/>
                    </p:nvPicPr>
                    <p:blipFill>
                      <a:blip r:embed="rId16"/>
                      <a:stretch>
                        <a:fillRect/>
                      </a:stretch>
                    </p:blipFill>
                    <p:spPr>
                      <a:xfrm>
                        <a:off x="4512469" y="3107533"/>
                        <a:ext cx="900113" cy="241697"/>
                      </a:xfrm>
                      <a:prstGeom prst="rect">
                        <a:avLst/>
                      </a:prstGeom>
                    </p:spPr>
                  </p:pic>
                </p:oleObj>
              </mc:Fallback>
            </mc:AlternateContent>
          </a:graphicData>
        </a:graphic>
      </p:graphicFrame>
      <p:cxnSp>
        <p:nvCxnSpPr>
          <p:cNvPr id="20" name="Curved Connector 19"/>
          <p:cNvCxnSpPr/>
          <p:nvPr/>
        </p:nvCxnSpPr>
        <p:spPr>
          <a:xfrm rot="5400000">
            <a:off x="3927314" y="3970283"/>
            <a:ext cx="1596041" cy="474385"/>
          </a:xfrm>
          <a:prstGeom prst="curvedConnector3">
            <a:avLst>
              <a:gd name="adj1" fmla="val 50000"/>
            </a:avLst>
          </a:prstGeom>
          <a:ln w="349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3" name="Object 22"/>
          <p:cNvGraphicFramePr>
            <a:graphicFrameLocks noChangeAspect="1"/>
          </p:cNvGraphicFramePr>
          <p:nvPr/>
        </p:nvGraphicFramePr>
        <p:xfrm>
          <a:off x="4948238" y="3652837"/>
          <a:ext cx="457200" cy="242888"/>
        </p:xfrm>
        <a:graphic>
          <a:graphicData uri="http://schemas.openxmlformats.org/presentationml/2006/ole">
            <mc:AlternateContent xmlns:mc="http://schemas.openxmlformats.org/markup-compatibility/2006">
              <mc:Choice xmlns:v="urn:schemas-microsoft-com:vml" Requires="v">
                <p:oleObj name="Equation" r:id="rId17" imgW="406080" imgH="215640" progId="Equation.3">
                  <p:embed/>
                </p:oleObj>
              </mc:Choice>
              <mc:Fallback>
                <p:oleObj name="Equation" r:id="rId17" imgW="406080" imgH="215640" progId="Equation.3">
                  <p:embed/>
                  <p:pic>
                    <p:nvPicPr>
                      <p:cNvPr id="23" name="Object 22"/>
                      <p:cNvPicPr/>
                      <p:nvPr/>
                    </p:nvPicPr>
                    <p:blipFill>
                      <a:blip r:embed="rId18"/>
                      <a:stretch>
                        <a:fillRect/>
                      </a:stretch>
                    </p:blipFill>
                    <p:spPr>
                      <a:xfrm>
                        <a:off x="4948238" y="3652837"/>
                        <a:ext cx="457200" cy="242888"/>
                      </a:xfrm>
                      <a:prstGeom prst="rect">
                        <a:avLst/>
                      </a:prstGeom>
                    </p:spPr>
                  </p:pic>
                </p:oleObj>
              </mc:Fallback>
            </mc:AlternateContent>
          </a:graphicData>
        </a:graphic>
      </p:graphicFrame>
      <p:cxnSp>
        <p:nvCxnSpPr>
          <p:cNvPr id="25" name="Curved Connector 24"/>
          <p:cNvCxnSpPr/>
          <p:nvPr/>
        </p:nvCxnSpPr>
        <p:spPr>
          <a:xfrm rot="10800000" flipV="1">
            <a:off x="5443242" y="3135036"/>
            <a:ext cx="370900" cy="147638"/>
          </a:xfrm>
          <a:prstGeom prst="curvedConnector3">
            <a:avLst>
              <a:gd name="adj1" fmla="val 50000"/>
            </a:avLst>
          </a:prstGeom>
          <a:ln w="349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flipV="1">
            <a:off x="3203639" y="2539801"/>
            <a:ext cx="907764" cy="129030"/>
          </a:xfrm>
          <a:prstGeom prst="curvedConnector4">
            <a:avLst>
              <a:gd name="adj1" fmla="val 37806"/>
              <a:gd name="adj2" fmla="val 232876"/>
            </a:avLst>
          </a:prstGeom>
          <a:ln w="349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urved Connector 28"/>
          <p:cNvCxnSpPr/>
          <p:nvPr/>
        </p:nvCxnSpPr>
        <p:spPr>
          <a:xfrm rot="16200000" flipV="1">
            <a:off x="2999126" y="3512381"/>
            <a:ext cx="1561395" cy="1287321"/>
          </a:xfrm>
          <a:prstGeom prst="curvedConnector3">
            <a:avLst/>
          </a:prstGeom>
          <a:ln w="349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4" name="Object 33"/>
          <p:cNvGraphicFramePr>
            <a:graphicFrameLocks noChangeAspect="1"/>
          </p:cNvGraphicFramePr>
          <p:nvPr/>
        </p:nvGraphicFramePr>
        <p:xfrm>
          <a:off x="3200400" y="3677842"/>
          <a:ext cx="1463279" cy="211931"/>
        </p:xfrm>
        <a:graphic>
          <a:graphicData uri="http://schemas.openxmlformats.org/presentationml/2006/ole">
            <mc:AlternateContent xmlns:mc="http://schemas.openxmlformats.org/markup-compatibility/2006">
              <mc:Choice xmlns:v="urn:schemas-microsoft-com:vml" Requires="v">
                <p:oleObj name="Equation" r:id="rId19" imgW="1485720" imgH="215640" progId="Equation.3">
                  <p:embed/>
                </p:oleObj>
              </mc:Choice>
              <mc:Fallback>
                <p:oleObj name="Equation" r:id="rId19" imgW="1485720" imgH="215640" progId="Equation.3">
                  <p:embed/>
                  <p:pic>
                    <p:nvPicPr>
                      <p:cNvPr id="34" name="Object 33"/>
                      <p:cNvPicPr/>
                      <p:nvPr/>
                    </p:nvPicPr>
                    <p:blipFill>
                      <a:blip r:embed="rId20"/>
                      <a:stretch>
                        <a:fillRect/>
                      </a:stretch>
                    </p:blipFill>
                    <p:spPr>
                      <a:xfrm>
                        <a:off x="3200400" y="3677842"/>
                        <a:ext cx="1463279" cy="211931"/>
                      </a:xfrm>
                      <a:prstGeom prst="rect">
                        <a:avLst/>
                      </a:prstGeom>
                    </p:spPr>
                  </p:pic>
                </p:oleObj>
              </mc:Fallback>
            </mc:AlternateContent>
          </a:graphicData>
        </a:graphic>
      </p:graphicFrame>
      <p:sp>
        <p:nvSpPr>
          <p:cNvPr id="6" name="Slide Number Placeholder 5"/>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01BB53-E9FF-45DD-950A-D408DF9D136F}" type="slidenum">
              <a:rPr lang="en-US" smtClean="0"/>
              <a:pPr/>
              <a:t>22</a:t>
            </a:fld>
            <a:endParaRPr lang="en-US"/>
          </a:p>
        </p:txBody>
      </p:sp>
    </p:spTree>
    <p:extLst>
      <p:ext uri="{BB962C8B-B14F-4D97-AF65-F5344CB8AC3E}">
        <p14:creationId xmlns:p14="http://schemas.microsoft.com/office/powerpoint/2010/main" val="522810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528419" y="4701365"/>
            <a:ext cx="6102678" cy="48605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1493658" y="1052736"/>
            <a:ext cx="6172200" cy="805693"/>
          </a:xfrm>
          <a:noFill/>
          <a:ln w="9525">
            <a:noFill/>
            <a:miter lim="800000"/>
            <a:headEnd/>
            <a:tailEnd/>
          </a:ln>
        </p:spPr>
        <p:txBody>
          <a:bodyPr vert="horz" wrap="square" lIns="0" tIns="0" rIns="0" bIns="0" numCol="1" rtlCol="0" anchor="t" anchorCtr="0" compatLnSpc="1">
            <a:prstTxWarp prst="textNoShape">
              <a:avLst/>
            </a:prstTxWarp>
            <a:normAutofit/>
          </a:bodyPr>
          <a:lstStyle/>
          <a:p>
            <a:pPr algn="ctr"/>
            <a:r>
              <a:rPr lang="en-US" sz="2400" b="1" dirty="0">
                <a:solidFill>
                  <a:srgbClr val="C00000"/>
                </a:solidFill>
                <a:cs typeface="Cambria"/>
              </a:rPr>
              <a:t>“Naïve” approach: example – dependence on the initial condition!</a:t>
            </a:r>
            <a:endParaRPr lang="ru-RU" sz="2400" b="1" dirty="0">
              <a:solidFill>
                <a:srgbClr val="C00000"/>
              </a:solidFill>
              <a:cs typeface="Cambria"/>
            </a:endParaRPr>
          </a:p>
        </p:txBody>
      </p:sp>
      <p:sp>
        <p:nvSpPr>
          <p:cNvPr id="9" name="AutoShape 2" descr="data:image/jpeg;base64,/9j/4AAQSkZJRgABAQAAAQABAAD/2wCEAAkGBxQTEhUUEhQWFRUXGRwYGBgXFxgaFxccFRwcFhgYFxcYHCggGBwlHxcXITEhJSkrLi4uFx8zODMsNygtLisBCgoKBQUFDgUFDisZExkrKysrKysrKysrKysrKysrKysrKysrKysrKysrKysrKysrKysrKysrKysrKysrKysrK//AABEIAN4A4wMBIgACEQEDEQH/xAAcAAACAgMBAQAAAAAAAAAAAAAEBQMGAAIHAQj/xAA+EAABAwIEAwYEAwYGAgMAAAABAAIRAyEEEjFBBVFhBiJxgZHwE6Gx0TLB4RQjQlJi8QcVcoKSorLCFjRD/8QAFAEBAAAAAAAAAAAAAAAAAAAAAP/EABQRAQAAAAAAAAAAAAAAAAAAAAD/2gAMAwEAAhEDEQA/AKE6stfjGVpUbdaZkB2GrGdU1bXsq/hqneTRrkB3x1s2qUGHKZjkEtSqtWVFFVK8pICA9elyjXhKDys+xQ9NykrFQ00BLHqZrkM1EB1kErVK1qHDlPmQTAqKs5byoK5QSg2C1c5ah+i1LkGOK1LV4Ssc5BlY2QdSpdS1XoOvsgKdUstGVDKge6Fq2ogbYaqjaFa6T4V6LoPugsTattViEY+yxBRaigJRWJbdBVAg3w57ya0ik9E3TmkLIJWhTsavKTEQxiCCqF7Tb+qkqNJ7rRPiEXh+HPMSQ2b2Fz9J/VBFQw5dFjfSEzp9nHuIjT3zRGCw8WBk+EfJN8O5wtJQKv8A4idzI5DxQzuyDge6Z/JXKhUPvRFi+qDnVbs5VECJJ0IuCDp6fmgMZgqlIkPaQRz096LrTCBE8lrjuGU67CHgd4Ra3UEcj1QccFVTMqKxce7E16ZmiTVYNjYg7wCb6bKpuDmuhwIPUEfIoGIeoa77LVj7KKsbIJmPsszrSlotmlBhctS9avCicUG9R6CrvuFPKBxDu8EBdQ2Q8qZ7rIbNdAdh3Iqm66XsqIqk5A3p1DAWIRtVYgSYlt0FWamWIbcoGoEEOHbdPaDEowre8rDRpoJqNNbPxDQcrO87cwYHmheIYw0wGt/E63hO/wAk44Lwl+SWgBzv4nbeDbyUC7iHFm4UCWh9U3DZ011AP2lLMHVxWIdmOaDs0NaOsAj3a6stXsoymXVKhzOPINzfnHnPkpuGEMddsTo0D/y+3igFweJfTEOBEbnS8XDmzHy2R2Hxsus6J0vp4T9FnaJ7cuUWOrsu5OxPvVKuCAGLX3MzvpfwQXGjjy38QPjc/RHU8fP2I/P7wl9GlO1/ojGYYcx5X+iCR2Oi3pO0dfumWHxPpP8AZLv2W6Jw9MtKBm3EWS3jfAqOJaS5oa/+F4FwRcXF/JGsg2KnYy0HX6oOK42g6nUcx4gjzHkQLhDVXWT/ALWYMsrOLtzyIHlIE6HS1kgrCyDag6ykzKPDaKfIgiWj2qcNUWIQCuQlbVEPQ9RBu91kOTdTuKidCCSm5GYdyBYEZQQMWEQsQoeViDTEsuUveE3xlO5S9zLoI8GzvKwVKopsLztYdToAPf0SrBU++FN2gJe+nQZGZxk8mjQuPSCfRBv2YwBxFU1XgmDM7An7CfCyur8c8fu6IkgXIHdG0JJSrsw7W0WkiYFrOcSNCToSAZ5R0laYnilUxTpZaTTcAahv8x3M8zzHUID+IcQrCxqFvk3zO5UHC2EuLjJ8bm+5t780srnKNZm5cbl31JKY8DxQGXMb666n+Y9Bt18bBNxvDbmNDYmAPAgXO6W8CbBbMTs2R3Qb36n6fOwcZoZmbzeDvcG3ifeir1EZKoIvmPLS0R5fmguGH6mTrlAJjrl/MpnhapOrXerB9DKUYWrlAaLnlf1JTClWAM/FYOYIG3LvWQNCz/V6n8itQOT48QP0WtOoHDukO6iR5jWQtmyNf0QS0825B8BH5lMZlgmxHv34JaxjTpI/0g/QfZF0btkOkA3B1aZnXXyP6IEXbbCNqYZziQHMgjnG489FzLENGWy6r2pwjizuSd4BAzf0mbEa2P8AbmOMmXZgGmdAIA6AbIAqDUU0Iei36o1jUEWRR1WooiEPVQLaxQLnXTGq1BVWIJagsENF0S8WCHJQbtKKoHmgpU9NyBmzRYoWPssQH49mqVRdPOIjVJxcoMa/Lf34IzA5aFSrVeQXimI/1OMx4SQPCVDTpzUaNhc/Qfmte0VEhrObyAPGYA/7H5IPGV4/eOOZ8S2dO8PxO52i3MnkpqFVrG5qpJc695J6Tv8AqhqUvZm2sBHIfo1yTYfizxVLg1rhqQ4TbkOVkDfiONDriegNvyW/Ba3fl2gsOsaAD3uUqqYym4k5SJ2F46aiPnojuHVszgQIaOcfIczzKC1YjHF/cpnSJgwOZAPXSyV18TkrNPy2JNxPgYnoCjOEtBmBcE2mxnTw9PWb60+Fuq1CSJDA4TaQ6ROp/lJ8ZKBthXGox2QkWLS7+KBfXQEmeQNrwAFTMRg6GYsONE2OWYBIEkEjS+g28VYeIVH0mNpUmfGe+ZAuGgbWtqbm+4voFPAKuPxDzQYxjQ3MXMfRAogNbLWk6guPdtznZBZOy3E/hlrC+0RBJIcOYPqr9QrNcJXNW4LPSbTNJ1F4dNN0RBcJLDaxFwQOQIsQrVwWq9uFL6t8gJJEXDRJMeSB7jMcykC4kCL+i34TxaniKeam4EgajlyP2K5b2s4tVqCM1Om03IqOuANdJNt7WQ/Yj49LFN0e10HNTdmpuBOWWuHI2IN76XCDtuLphzYK5j2rwwFR0iDzHI2mN101j9juqx2s4N8QZgbgED6357+7oOa0WI1jFo2hlJvN9RpbUaIpjUELmITEhNHMsl+IbdAsqoSqUfXYgKzUGE2CicpNgoqiDWFNTULQiKSAgLFuAsQOuIaFJ6bbptxE6pXTF0ElI5XB3MfMGQPr6KPimPFUsY0GacuJNrwQI6WBlHfDGWTt9do6zCTcNpmpVquOpLdNhmk/IfIoLH2f4eH4cCDDQ6fBgqA/+U+iouDpk0n1ANIkjwj8iuodiP8A61STMVHg+lOf/b5rm3ZbGtptrUawJY4ZXRq0icp9ZHogWYZznG+/Lbl76piAQIBOl76+S9OENGAe82oyWOHnAPI/otaTphA0wPEi2AQTycJ20EtvufsV0fhDC6m0tcXE6Fwpu9HZASBK5QCQ6BubLpvYuuXh2vdOW+8bdBc+coDcTw4OBMkPaSA5gJIHXIAW6bREeM5R+M0ACrUfJsCxsebiwH1PJPHUpgi8aAW5kEeMoumwRJ2ve6BFiaLi0Z+6G94AfzbE8yL+qM7OPBZ8Nws4ZTyh1kn45xBtIufVeGg6NJuY6Kfs1ixUAe0yOaBfxrspRr1QXfEa5pLHmmBJbMFjov8AIiBEWsz4D2f+BjHlrv3WV1VjACBT+LlYWwdZNEEm1yPEvOJ4RwqCswwHCXaWO8jU6E+aJlpAeWjMG5ZGoDtYPIkadEG9aoIQmNxbchn3vI8BdAVcS7ML2lI+KYk55abajyOnW4QJ8Wz948czJtvzEaL2lTXs5nF25N1OxqCF7EFVYmNcwEFhsLUruy048XGB6gFAsr00qxLVceM9mK+HpfFfkcywJaT3Z0kEC02nqqhjHBAOFo5bzZaFyD1rUTSaoWlFUkE7QsW7QvEDLH6lLWFH4510vGqA0nuHoJ/43j5KDgmEdSzPcLFw9YkeXePqiaOoSrtH2iFJrcPQdOUd5xgxyaOcT8hqgd9luJCnUdhXmBVYCCdqhlxB8ngf7Vz9lN1Ku5tRpa4OcHtOuske+izEcTzPFUEh4MuHU3JB8bjy5X84nxc13B77vFs3MdUFm44ycLQewy1joMbTH1I+aS0RcIA4l+XJmOSQSPBG0fwzugOw1Eue0dbeV1f+BtNGmCdydegJPrb1KofDX94E7fn7+avHFcTLGMaJAANjzsB8ieoQXDA4vOARZbYzGQC1kZtyfwt6mNfBIuE43KxrTY8rSOZ8AmdPEt77YkAEuk3MiSdPJBR8BxijW+J+2Pb3pyucLQbDzTXsNjKdIGlmmDLeRBuoOM9jKD2n4bSx7oIi+UHoTcX2vb0A7O9jMQ2oGufkpy68Zja1hoJ+XJB1vB4lr25fRK8fLG5ZuXe9PJDv4Q6iaRoFzmic4cZcT/MTabSLacl7xfEy49I+fsIFmKqZQXazYdPf5pTUfJMTF9UVi6phAtdAJ5DTnsB5myCOg2/mpsDjGftIp6lol3LMf4Z6b9TGyW9q8ZVwlFmUQX2LwNCRoDshOxfDKleu95cRTFpH4nnlOwG515IHnaXjVOpUYyk2aklpMWIB1trFwT4DYxZuF4dlCiHOABAm59XOK5gMdUoY5zvhFxa4syZbhoMQG2tCsHHu1DpDnUywAAsY6A4kaOcATlA2E63QXH/Nqj3ZXCQbtpRFtnVLWv8AS0kLbiHCqNYg4ihTJH9IBg/1CCfcKv8AAu2eEZhs9WqxlW+afxneQ3Vx8P7eUe0xxQNdxNHCif3jx36kX7jdh1OptCCPtd2GpfCbUwDXZ8wBpZi4EHVwLzLY11iNpSyh/h3UNMufWa14aSG5ZbmE9wumbxExadOd44Ni6fw21QcrSMw72ckHSTz26KbjuHNehUGDrCnVINojNOrf6CRbN/cBw+k7RH0TKG/YKoZ8Q0nhn8xaQ29heNNlNh0B7YWLRoWID8ey6X5DKd46mBJNgN1T+JcTLyW0rN0Ltzzjp1QZxnixH7uiZcbFw0b4HmluB4MXOGYgA6mdPFG4LA2snWGwwNiNPURCAQdnKQhrpc7015eqR8X4IaRtcHTx5eKvVelmGt9jr5HWLmyScTDcrmuHeE66eXP+6CpMuEfRMhA5odff5qajUi2yCycDY1xIOtiD4TP5I2riiys0HSAJncDr4wq7gsWWEEHRNuK18zaT9w4Dffn6IGPafi7qdVoYJDqYFgNjJk7jS3gt/wD5QJbUaDeQ9vIvuNrwcxBtYkQUfjOGMq5XQJDBEcyN/l6rzC9lpuLHpNryJ6oIaPbpoIe5pIDQA0CTJsbac79Y2Vn7P9pmOZBdLtgQZvpBP9Ikb6bqv1Oyb3OzBzR0LTf0cPFEYLs06m1xc4PHIDKI1udSRqNRI3QX7BcQDwPr5x+aT8YcM5y6G/n+SRdjKNTIXOcfhiGtn+J38TusQBPMnkmmKugBeoW0c1SkwfzZj4M/Uj0UjtUufxMUcU7MbfBa4c7F4geaDX/EzFisKWFZ+LNmJ5Bu59bdYTfshFINaLWFj1P6FVTABr6hqRcmTHyHorfw53f5BrB/7fcoLDxDK4iAJNgd52uqrxbsIa9bOahDTqIB9Dsn9VsiemW1o96eaNdiSGdfrGqDnLuwVE4jvFxpi0TqRqSeW0dEs7eOc12WIosADQNOWnyXSsJ32knaZO9t7KpYnsgcVXL8Q5/w2/hpt1JN5cWjunSR8xuFH7OVeIVZpYM1Cye9BHw2+LnWb4Ayun9mez1agM+MrZ3E6MkBvi7V3yCsHB8C6lS+Gym2m1tmAWEc4G6qnb3B40Uy55H7PYO+G7mYGcQCATAtbmgg7W9paZbUw9GCCMpi95BMu3gDbn0vU6IQjGRpoi2FAaxlli9pmwWIF3GuJOruj8LNm8+ruaXNpAae/P3qtXPkoqnAHM/IoD8IJMA296c00+AY1kapfwgiC6AdN738T7umjKg1/WBtcWn7FBGCW252gT6LTG0fjgAHK6Y1Akbj3zW1YT+Gw5G31svBzMxzi4HX7oKRj6YzxoBY+KEBj7q6cZ4drUDQXRpt0Ntxuq1UwJazNNyYj36oBWVUYMUcoE2BlLw2PH5LYuI92QXTg/HS2A42A18BCvfBONMNreIj5riNPEkIzhlTEVaraeHa59Q6Buo6k6AdTACD6Gp8SYYEoLi9cPIpA3eDMGDlFzcacp6hUij2exs5a+LpMfEhoa6pGsQZaCfd0owvE30a4dUe5zgYcTv4NGg6IOj0qrDTb8MANAgAbRaIQdYKtYLiZp4qtS1Y4h7L2GYZreqsWGxDarZbtqNwUAVZt1Uu3lIh1GpzDmHyIcPq5XSrTukHbfCZ8KXC5pkVPId13/VxPkgq/Bq0vjfa5sSI+/qr72cfJv0b6XE+91Q+z1HNLun2/L6roXZxo77vO/kD9B69UDaqCAQLjXyN/upqjgGX215xz8VrR66C/gHaDyQXHmOynKY2jrdAl4l2p+EYpgQ4FrjqJcC0EDcaXSjhH+JDqBearHuDzm7gbItEXIjTrqlOL4NXMlxAuYE2vyCQDBVHvcGgOya7SeQnUoL/AFP8XBMCg8jm4tn0B/ND4zttUxdFzWtDKZ7pBu46O8ANFUsFwVtUzmOUXdaDP8o5H6Jw+m1gytAAGgCAIi6mplRP1UjEBzDZeqNuixBXQbnmps1vHzsoM0GEQx0wD1Pv1QPOCVmllgJAkyRePKUypPby+9t9fsq9g6hpMcHA9DPha9ttPFMKOKdaGA8nGBb/AHfYIGzqAMbSeZt6HrqtGsIka25x4iEP8d5iGthw1zR1v3YH5KdufKGOpk5Y3sANbxM3FoQe0iW6zG4+3RK+M8HMZ2Hu7tM25EchJhMGY4AQ8ODgTYiNLze40UlKqA4ac8hIg25c4J9UFA4hhi0h0EA8/vodkJ8TWV0HjPDRTcHgA0XyROxEZm+UD1CMwXZDBVho5ryNnyBETb18kFI7K8GOJxDGZczAQalyGhu8kXvoAN+S7fwuhTo0w2hTYxg2Y0CepjU9SlHAuzDcM6WnNMaCNNL38fNOqTAAQJhAl7aVjT+HXAkA5XHluD8j8lznj9UPrZho+HCPn811DjFAVaFSk7+JpE8jEg+RC5L8SaYB1aZH0KBlUqEOw9XfKWyd4uL+Z9Ex4NxT4eNF+5VgEbCbfVLsQ7NRb/Q4H1sfqq86uQQRNjbpug7RiKd0Fi6YLXB2hBB8CIKR8E7WZg1ta40zjUf6hv4qLiXaYVC5lFmZucUc0kSXyJbGgsb7oAuwdAPoiZkXmFe8BhAxhH9X11CQ8BoNYTSptgMawnUnvguEnwDvTqrFgq7XNzRDdNb2kG22hQE0KJABsYt5civOJUxl734fcEoygGkS0+tj80j7WcaZhaTi4tMggUzPfP8AKIBieeg1QVTtXXNJhIcCScrQBcRq48/1VRwYIhn8R6/izXnqhK/E3Pq/EJM/w75RsJi8WE7x5K09mMCypQq1i4Gs0m2waPxZRsZ1PSPEJqDMrY9nqhcQVMalkHVcgHeVvTKiepqZQEM0XqjDliBCbmCiKZtYidTbw+xUFaJXtOod7hA3pEQCS7MIhwsbbcpG3mOSJpkOHdAgXuYtp5A/L6KmVg6J16+76I7D1rkwCY6RHQDf633sgPptcSQCQTqNATafe/0Z0icoLRrM310v75JQ2NQJBG0x3b77aeHkmOEqmNYOkRfUiTeJ08fRBNX74y1GBw11uPA6+/UU4N1MjI4vbP8AF+MeejtTfXvTdMyzMB3Te0W8/pvr6FY0XJh1vprv52+6ArA5a9N2HdYP/Ad2vZceRH16pMWOw9XKQWkabjQxYbXnyR2HqAVKbg7KZaXRsM2vknfaLBfFpB4AztH9wfAgoDeGY0OBvuR6cr3CmbUv78fNVTguJh0EAEWiR4Hz00Vg+L3hf37+iCTFP3528JXJqVMB9Smf4ajm+Un8l1LF1Ib4aDwXMeNjJjKn9UO9+iAmjRim9s6CfRITh5HgPmU2rYiD4hAUakUzO6AfBkjMNoVg7OcPzGk3TMTV5aTTZ01dU/4lV+k7WTA+/sq0cM4k3M7JSeXOp5WkNNoYWg9RnLt/4igsGFJ/fVhcOJy8yAPhiPSoR/qHNEB7mUqbOsGd4sTtqGu9UFheIUvh0m96mM1viMe2coBb3oyzIE3mzinDaINRtyQ1tjNjN5ka2bH+9AVQxmYkv0YN7XPWduv8wVb7fdnnYimMRTeT8NmZ1M7tJ/EORAm3Q+bygwFukmo+D4Duz/xaDZC9ouJjD0n1D3sxyNAsTq0N8Pxmf7IKXwPs+GfvKv4B3jOkC6edkeGHB4OpUr919Vh7hFwIOUHcHfzQ+F7VgZW06F9pdtOumot81FWxtSuw1KphuUkACAM5IGu8ByBaKltVC5w5qJ7GDcoV5b1QFuqDmtmvB3S3M3qiKeXkUDIEc1iha9nIrECmsLlRhS1RdRQgkZUjoj2PBBtH6+9P7JZCIpHYIH/D3hxicpGh6za+/wBtUbSdNoHIj5Hfnb0SLC1yB1029/dOsNiM1h3bai0ka/lfbfmge0RBiQJ9DPhv9R5KSnSPuPl6Ja2q4AgfSx2uN+ca3RtDEGI1O1wRbr+fqgj4hgXRmp6jUR+LpE9fmU67OYovpd7+F2U66EW+hQXxy03Avy0Gx85j3plKvlLi22bXrF7/ADQA8WwrqdQwLGb3i8GeiN4fjJI+ZOtzPKJgdNV7xGt8WmbQ4apdhao0idNfIjpKBnjcZBjVc/7RVJxAPSFZOL4mXnoqjxAy4HqgjxTtPMLR+kRaF7iBonHZ8UgS6qwVNYBmBA5DWUCvA0xmBInoRbzCuWExweyPwvcTlLRduwEHW0iPBeTg3kfuw0kz3cwvYD8tk1pYGjaHRGl7oI8JjQXtYR+AA6HUDbpBd4o7HcNdTd8TDvLH5gTOZ1N865mTa03bF+aAw2Ciq3KevnsJ8L+atFcfgkyIgn6FAiwXGA14pV2/DqMMU4ktqZmgAtcR3tYKrX+INUGpRo/y94+cAT6H/kVauL4IVMM8CQQHPY7drmgwWkbgx7K5tjcd8Zwe4OLu63e8NAmepHzQPeGYQftAt/8Ak0jWxyuB8dEVRw+amLd34bRbQ3cY6ofB5w5lRrDGQZs5A/DNoEzvyTFjQAzLpoeeot4BAnq4JvJDPwTeS3xuPLXubGhI9EK7iZ/lQbswDeiPw+Aby+SVf5m7kp6XFX8kDkcPbyWJV/mtTkvUCSq25UJCLrNuoS1BAt2GCtsqzKgLpCU2wWIg6kA2np5+PsJJRKOoV4iN/wAU6ILAyjMtExO+nh6bDyRtCiRqSSbiZkE2kx8uaD4bVaQJNxc6bHl1Hz6pnSEwSfSPSPFBtRw9pzb7fRSvwQdp8l7SrT0G88xaffJSB+azbePXzQB4rDlhEXGhPig6TY/FHsi/6qxBkC99yfeyFxmBDtAATuEFJ4viO+Unq6hG8TkVHBwggx6WQiDWqzRMsLQinre5j5D81FheHVav4GyOpAHlmN/JPsNw+syC5sRvII8bT7CBR/kVctztEiJ1ErMNxCrQOV0jSxnxB6q+YOYEj30PvZRcY4ayuwgjvx3T4e9OqDTgGMDxn5+OtrT6+UKyO0HL5Ln3BHPw7zTd3bTfQidbq90KgLQRcQgE4u7Lh6x2DXH/AKn5LlgdYQuk9sKuTC1Nbw3/AJEBc5pt0t1QPsHWJaZtb2SpMPUuy2hPqgcJVkHnGiLL8oHhz5oBMRSBc4xuVF+zjkiS5etKAQYZEUcMFOGnkpGygi/ZwvVIsQV/FUr+aEc1Maom6HLEAoasLUR8NbfDQChsIikV6aa9axAVgq+V0qz4WvmAPO59NZHv6Kptaj+H1y07+vNBZ3NMTYEzt798ltScAQRMxp8j+f5rzDulo9fnyRFJl/15IJKOIBmAdJKnpVbwNB8kOaUH+qI6GP7qekYbMCeiAHi3DKGb4jqYc885uerdFmP4bTrUS1zGh1spDQC0+P5KDHVyXidAPupq9YsbT5F4HrKBN/lDMzmMqvFRuxjKY2EaeKlwPEXjuOJkWg6gixB97IfjjDSxWZp/GM3ht+SZVMCKo+M2zoGcHQnnbwQN8O4EAjvePWUSxh566pRw6oWiJ0Mfb6JzT719NkCfjWBl9N8SRIPOPBNqBGQECLXnpz9IW+IYHOE7aea8c2IHKSfJBVu3uLkMpg6nMfKw+Z+Sq9BmmshH9o6xqYhx5Q0eV/qSh6VNBPhmHX35ogiTovaGiwhBnwl62hBleyV5kJ3QTQVG6VjaR5r34ZQQlyxS/DWIP//Z"/>
          <p:cNvSpPr>
            <a:spLocks noChangeAspect="1" noChangeArrowheads="1"/>
          </p:cNvSpPr>
          <p:nvPr/>
        </p:nvSpPr>
        <p:spPr bwMode="auto">
          <a:xfrm>
            <a:off x="1143000" y="748903"/>
            <a:ext cx="228600" cy="2286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4" name="Rounded Rectangle 3"/>
          <p:cNvSpPr/>
          <p:nvPr/>
        </p:nvSpPr>
        <p:spPr>
          <a:xfrm>
            <a:off x="1493658" y="2286048"/>
            <a:ext cx="2160240" cy="2230724"/>
          </a:xfrm>
          <a:prstGeom prst="round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5436096" y="2278396"/>
            <a:ext cx="2160240" cy="2230724"/>
          </a:xfrm>
          <a:prstGeom prst="roundRect">
            <a:avLst/>
          </a:prstGeom>
          <a:solidFill>
            <a:srgbClr val="9EC59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357754" y="2556079"/>
            <a:ext cx="235962" cy="646331"/>
          </a:xfrm>
          <a:prstGeom prst="rect">
            <a:avLst/>
          </a:prstGeom>
          <a:noFill/>
        </p:spPr>
        <p:txBody>
          <a:bodyPr wrap="none" rtlCol="0">
            <a:spAutoFit/>
          </a:bodyPr>
          <a:lstStyle/>
          <a:p>
            <a:endParaRPr lang="en-US" dirty="0">
              <a:solidFill>
                <a:srgbClr val="001B55"/>
              </a:solidFill>
              <a:latin typeface="Cambria"/>
              <a:cs typeface="Cambria"/>
            </a:endParaRPr>
          </a:p>
          <a:p>
            <a:r>
              <a:rPr lang="en-US" dirty="0">
                <a:solidFill>
                  <a:srgbClr val="001B55"/>
                </a:solidFill>
                <a:latin typeface="Cambria"/>
                <a:cs typeface="Cambria"/>
              </a:rPr>
              <a:t> </a:t>
            </a:r>
          </a:p>
        </p:txBody>
      </p:sp>
      <p:graphicFrame>
        <p:nvGraphicFramePr>
          <p:cNvPr id="7" name="Object 6"/>
          <p:cNvGraphicFramePr>
            <a:graphicFrameLocks noChangeAspect="1"/>
          </p:cNvGraphicFramePr>
          <p:nvPr/>
        </p:nvGraphicFramePr>
        <p:xfrm>
          <a:off x="1978837" y="2723142"/>
          <a:ext cx="1243013" cy="1285875"/>
        </p:xfrm>
        <a:graphic>
          <a:graphicData uri="http://schemas.openxmlformats.org/presentationml/2006/ole">
            <mc:AlternateContent xmlns:mc="http://schemas.openxmlformats.org/markup-compatibility/2006">
              <mc:Choice xmlns:v="urn:schemas-microsoft-com:vml" Requires="v">
                <p:oleObj name="Equation" r:id="rId3" imgW="952200" imgH="990360" progId="Equation.3">
                  <p:embed/>
                </p:oleObj>
              </mc:Choice>
              <mc:Fallback>
                <p:oleObj name="Equation" r:id="rId3" imgW="952200" imgH="990360" progId="Equation.3">
                  <p:embed/>
                  <p:pic>
                    <p:nvPicPr>
                      <p:cNvPr id="7" name="Object 6"/>
                      <p:cNvPicPr/>
                      <p:nvPr/>
                    </p:nvPicPr>
                    <p:blipFill>
                      <a:blip r:embed="rId4"/>
                      <a:stretch>
                        <a:fillRect/>
                      </a:stretch>
                    </p:blipFill>
                    <p:spPr>
                      <a:xfrm>
                        <a:off x="1978837" y="2723142"/>
                        <a:ext cx="1243013" cy="1285875"/>
                      </a:xfrm>
                      <a:prstGeom prst="rect">
                        <a:avLst/>
                      </a:prstGeom>
                    </p:spPr>
                  </p:pic>
                </p:oleObj>
              </mc:Fallback>
            </mc:AlternateContent>
          </a:graphicData>
        </a:graphic>
      </p:graphicFrame>
      <p:graphicFrame>
        <p:nvGraphicFramePr>
          <p:cNvPr id="12" name="Object 11"/>
          <p:cNvGraphicFramePr>
            <a:graphicFrameLocks noChangeAspect="1"/>
          </p:cNvGraphicFramePr>
          <p:nvPr/>
        </p:nvGraphicFramePr>
        <p:xfrm>
          <a:off x="5959803" y="2718041"/>
          <a:ext cx="1258491" cy="1285875"/>
        </p:xfrm>
        <a:graphic>
          <a:graphicData uri="http://schemas.openxmlformats.org/presentationml/2006/ole">
            <mc:AlternateContent xmlns:mc="http://schemas.openxmlformats.org/markup-compatibility/2006">
              <mc:Choice xmlns:v="urn:schemas-microsoft-com:vml" Requires="v">
                <p:oleObj name="Equation" r:id="rId5" imgW="965160" imgH="990360" progId="Equation.3">
                  <p:embed/>
                </p:oleObj>
              </mc:Choice>
              <mc:Fallback>
                <p:oleObj name="Equation" r:id="rId5" imgW="965160" imgH="990360" progId="Equation.3">
                  <p:embed/>
                  <p:pic>
                    <p:nvPicPr>
                      <p:cNvPr id="12" name="Object 11"/>
                      <p:cNvPicPr/>
                      <p:nvPr/>
                    </p:nvPicPr>
                    <p:blipFill>
                      <a:blip r:embed="rId6"/>
                      <a:stretch>
                        <a:fillRect/>
                      </a:stretch>
                    </p:blipFill>
                    <p:spPr>
                      <a:xfrm>
                        <a:off x="5959803" y="2718041"/>
                        <a:ext cx="1258491" cy="1285875"/>
                      </a:xfrm>
                      <a:prstGeom prst="rect">
                        <a:avLst/>
                      </a:prstGeom>
                    </p:spPr>
                  </p:pic>
                </p:oleObj>
              </mc:Fallback>
            </mc:AlternateContent>
          </a:graphicData>
        </a:graphic>
      </p:graphicFrame>
      <p:sp>
        <p:nvSpPr>
          <p:cNvPr id="31" name="AutoShape 17" descr="Bildergebnis für agri culture"/>
          <p:cNvSpPr>
            <a:spLocks noChangeAspect="1" noChangeArrowheads="1"/>
          </p:cNvSpPr>
          <p:nvPr/>
        </p:nvSpPr>
        <p:spPr bwMode="auto">
          <a:xfrm>
            <a:off x="1119188"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32" name="AutoShape 19" descr="Bildergebnis für agri culture"/>
          <p:cNvSpPr>
            <a:spLocks noChangeAspect="1" noChangeArrowheads="1"/>
          </p:cNvSpPr>
          <p:nvPr/>
        </p:nvSpPr>
        <p:spPr bwMode="auto">
          <a:xfrm>
            <a:off x="1233488" y="8691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graphicFrame>
        <p:nvGraphicFramePr>
          <p:cNvPr id="41" name="Object 40"/>
          <p:cNvGraphicFramePr>
            <a:graphicFrameLocks noChangeAspect="1"/>
          </p:cNvGraphicFramePr>
          <p:nvPr/>
        </p:nvGraphicFramePr>
        <p:xfrm>
          <a:off x="3850501" y="4803898"/>
          <a:ext cx="1458515" cy="280988"/>
        </p:xfrm>
        <a:graphic>
          <a:graphicData uri="http://schemas.openxmlformats.org/presentationml/2006/ole">
            <mc:AlternateContent xmlns:mc="http://schemas.openxmlformats.org/markup-compatibility/2006">
              <mc:Choice xmlns:v="urn:schemas-microsoft-com:vml" Requires="v">
                <p:oleObj name="Equation" r:id="rId7" imgW="1117440" imgH="215640" progId="Equation.3">
                  <p:embed/>
                </p:oleObj>
              </mc:Choice>
              <mc:Fallback>
                <p:oleObj name="Equation" r:id="rId7" imgW="1117440" imgH="215640" progId="Equation.3">
                  <p:embed/>
                  <p:pic>
                    <p:nvPicPr>
                      <p:cNvPr id="41" name="Object 40"/>
                      <p:cNvPicPr/>
                      <p:nvPr/>
                    </p:nvPicPr>
                    <p:blipFill>
                      <a:blip r:embed="rId8"/>
                      <a:stretch>
                        <a:fillRect/>
                      </a:stretch>
                    </p:blipFill>
                    <p:spPr>
                      <a:xfrm>
                        <a:off x="3850501" y="4803898"/>
                        <a:ext cx="1458515" cy="280988"/>
                      </a:xfrm>
                      <a:prstGeom prst="rect">
                        <a:avLst/>
                      </a:prstGeom>
                    </p:spPr>
                  </p:pic>
                </p:oleObj>
              </mc:Fallback>
            </mc:AlternateContent>
          </a:graphicData>
        </a:graphic>
      </p:graphicFrame>
      <p:sp>
        <p:nvSpPr>
          <p:cNvPr id="6" name="Slide Number Placeholder 5"/>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01BB53-E9FF-45DD-950A-D408DF9D136F}" type="slidenum">
              <a:rPr lang="en-US" smtClean="0"/>
              <a:pPr/>
              <a:t>23</a:t>
            </a:fld>
            <a:endParaRPr lang="en-US"/>
          </a:p>
        </p:txBody>
      </p:sp>
    </p:spTree>
    <p:extLst>
      <p:ext uri="{BB962C8B-B14F-4D97-AF65-F5344CB8AC3E}">
        <p14:creationId xmlns:p14="http://schemas.microsoft.com/office/powerpoint/2010/main" val="3827601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516157" y="4843097"/>
            <a:ext cx="6102678" cy="48605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1493658" y="944725"/>
            <a:ext cx="6172200" cy="892286"/>
          </a:xfrm>
          <a:noFill/>
          <a:ln w="9525">
            <a:noFill/>
            <a:miter lim="800000"/>
            <a:headEnd/>
            <a:tailEnd/>
          </a:ln>
        </p:spPr>
        <p:txBody>
          <a:bodyPr vert="horz" wrap="square" lIns="0" tIns="0" rIns="0" bIns="0" numCol="1" rtlCol="0" anchor="t" anchorCtr="0" compatLnSpc="1">
            <a:prstTxWarp prst="textNoShape">
              <a:avLst/>
            </a:prstTxWarp>
            <a:normAutofit/>
          </a:bodyPr>
          <a:lstStyle/>
          <a:p>
            <a:pPr algn="ctr"/>
            <a:r>
              <a:rPr lang="en-US" sz="2400" b="1" dirty="0">
                <a:solidFill>
                  <a:srgbClr val="C00000"/>
                </a:solidFill>
                <a:cs typeface="Cambria"/>
              </a:rPr>
              <a:t>Hard linking approach: minimization of the overall welfare function </a:t>
            </a:r>
            <a:endParaRPr lang="ru-RU" sz="2400" b="1" dirty="0">
              <a:solidFill>
                <a:srgbClr val="C00000"/>
              </a:solidFill>
              <a:cs typeface="Cambria"/>
            </a:endParaRPr>
          </a:p>
        </p:txBody>
      </p:sp>
      <p:sp>
        <p:nvSpPr>
          <p:cNvPr id="9" name="AutoShape 2" descr="data:image/jpeg;base64,/9j/4AAQSkZJRgABAQAAAQABAAD/2wCEAAkGBxQTEhUUEhQWFRUXGRwYGBgXFxgaFxccFRwcFhgYFxcYHCggGBwlHxcXITEhJSkrLi4uFx8zODMsNygtLisBCgoKBQUFDgUFDisZExkrKysrKysrKysrKysrKysrKysrKysrKysrKysrKysrKysrKysrKysrKysrKysrKysrK//AABEIAN4A4wMBIgACEQEDEQH/xAAcAAACAgMBAQAAAAAAAAAAAAAEBQMGAAIHAQj/xAA+EAABAwIEAwYEAwYGAgMAAAABAAIRAyEEEjFBBVFhBiJxgZHwE6Gx0TLB4RQjQlJi8QcVcoKSorLCFjRD/8QAFAEBAAAAAAAAAAAAAAAAAAAAAP/EABQRAQAAAAAAAAAAAAAAAAAAAAD/2gAMAwEAAhEDEQA/AKE6stfjGVpUbdaZkB2GrGdU1bXsq/hqneTRrkB3x1s2qUGHKZjkEtSqtWVFFVK8pICA9elyjXhKDys+xQ9NykrFQ00BLHqZrkM1EB1kErVK1qHDlPmQTAqKs5byoK5QSg2C1c5ah+i1LkGOK1LV4Ssc5BlY2QdSpdS1XoOvsgKdUstGVDKge6Fq2ogbYaqjaFa6T4V6LoPugsTattViEY+yxBRaigJRWJbdBVAg3w57ya0ik9E3TmkLIJWhTsavKTEQxiCCqF7Tb+qkqNJ7rRPiEXh+HPMSQ2b2Fz9J/VBFQw5dFjfSEzp9nHuIjT3zRGCw8WBk+EfJN8O5wtJQKv8A4idzI5DxQzuyDge6Z/JXKhUPvRFi+qDnVbs5VECJJ0IuCDp6fmgMZgqlIkPaQRz096LrTCBE8lrjuGU67CHgd4Ra3UEcj1QccFVTMqKxce7E16ZmiTVYNjYg7wCb6bKpuDmuhwIPUEfIoGIeoa77LVj7KKsbIJmPsszrSlotmlBhctS9avCicUG9R6CrvuFPKBxDu8EBdQ2Q8qZ7rIbNdAdh3Iqm66XsqIqk5A3p1DAWIRtVYgSYlt0FWamWIbcoGoEEOHbdPaDEowre8rDRpoJqNNbPxDQcrO87cwYHmheIYw0wGt/E63hO/wAk44Lwl+SWgBzv4nbeDbyUC7iHFm4UCWh9U3DZ011AP2lLMHVxWIdmOaDs0NaOsAj3a6stXsoymXVKhzOPINzfnHnPkpuGEMddsTo0D/y+3igFweJfTEOBEbnS8XDmzHy2R2Hxsus6J0vp4T9FnaJ7cuUWOrsu5OxPvVKuCAGLX3MzvpfwQXGjjy38QPjc/RHU8fP2I/P7wl9GlO1/ojGYYcx5X+iCR2Oi3pO0dfumWHxPpP8AZLv2W6Jw9MtKBm3EWS3jfAqOJaS5oa/+F4FwRcXF/JGsg2KnYy0HX6oOK42g6nUcx4gjzHkQLhDVXWT/ALWYMsrOLtzyIHlIE6HS1kgrCyDag6ykzKPDaKfIgiWj2qcNUWIQCuQlbVEPQ9RBu91kOTdTuKidCCSm5GYdyBYEZQQMWEQsQoeViDTEsuUveE3xlO5S9zLoI8GzvKwVKopsLztYdToAPf0SrBU++FN2gJe+nQZGZxk8mjQuPSCfRBv2YwBxFU1XgmDM7An7CfCyur8c8fu6IkgXIHdG0JJSrsw7W0WkiYFrOcSNCToSAZ5R0laYnilUxTpZaTTcAahv8x3M8zzHUID+IcQrCxqFvk3zO5UHC2EuLjJ8bm+5t780srnKNZm5cbl31JKY8DxQGXMb666n+Y9Bt18bBNxvDbmNDYmAPAgXO6W8CbBbMTs2R3Qb36n6fOwcZoZmbzeDvcG3ifeir1EZKoIvmPLS0R5fmguGH6mTrlAJjrl/MpnhapOrXerB9DKUYWrlAaLnlf1JTClWAM/FYOYIG3LvWQNCz/V6n8itQOT48QP0WtOoHDukO6iR5jWQtmyNf0QS0825B8BH5lMZlgmxHv34JaxjTpI/0g/QfZF0btkOkA3B1aZnXXyP6IEXbbCNqYZziQHMgjnG489FzLENGWy6r2pwjizuSd4BAzf0mbEa2P8AbmOMmXZgGmdAIA6AbIAqDUU0Iei36o1jUEWRR1WooiEPVQLaxQLnXTGq1BVWIJagsENF0S8WCHJQbtKKoHmgpU9NyBmzRYoWPssQH49mqVRdPOIjVJxcoMa/Lf34IzA5aFSrVeQXimI/1OMx4SQPCVDTpzUaNhc/Qfmte0VEhrObyAPGYA/7H5IPGV4/eOOZ8S2dO8PxO52i3MnkpqFVrG5qpJc695J6Tv8AqhqUvZm2sBHIfo1yTYfizxVLg1rhqQ4TbkOVkDfiONDriegNvyW/Ba3fl2gsOsaAD3uUqqYym4k5SJ2F46aiPnojuHVszgQIaOcfIczzKC1YjHF/cpnSJgwOZAPXSyV18TkrNPy2JNxPgYnoCjOEtBmBcE2mxnTw9PWb60+Fuq1CSJDA4TaQ6ROp/lJ8ZKBthXGox2QkWLS7+KBfXQEmeQNrwAFTMRg6GYsONE2OWYBIEkEjS+g28VYeIVH0mNpUmfGe+ZAuGgbWtqbm+4voFPAKuPxDzQYxjQ3MXMfRAogNbLWk6guPdtznZBZOy3E/hlrC+0RBJIcOYPqr9QrNcJXNW4LPSbTNJ1F4dNN0RBcJLDaxFwQOQIsQrVwWq9uFL6t8gJJEXDRJMeSB7jMcykC4kCL+i34TxaniKeam4EgajlyP2K5b2s4tVqCM1Om03IqOuANdJNt7WQ/Yj49LFN0e10HNTdmpuBOWWuHI2IN76XCDtuLphzYK5j2rwwFR0iDzHI2mN101j9juqx2s4N8QZgbgED6357+7oOa0WI1jFo2hlJvN9RpbUaIpjUELmITEhNHMsl+IbdAsqoSqUfXYgKzUGE2CicpNgoqiDWFNTULQiKSAgLFuAsQOuIaFJ6bbptxE6pXTF0ElI5XB3MfMGQPr6KPimPFUsY0GacuJNrwQI6WBlHfDGWTt9do6zCTcNpmpVquOpLdNhmk/IfIoLH2f4eH4cCDDQ6fBgqA/+U+iouDpk0n1ANIkjwj8iuodiP8A61STMVHg+lOf/b5rm3ZbGtptrUawJY4ZXRq0icp9ZHogWYZznG+/Lbl76piAQIBOl76+S9OENGAe82oyWOHnAPI/otaTphA0wPEi2AQTycJ20EtvufsV0fhDC6m0tcXE6Fwpu9HZASBK5QCQ6BubLpvYuuXh2vdOW+8bdBc+coDcTw4OBMkPaSA5gJIHXIAW6bREeM5R+M0ACrUfJsCxsebiwH1PJPHUpgi8aAW5kEeMoumwRJ2ve6BFiaLi0Z+6G94AfzbE8yL+qM7OPBZ8Nws4ZTyh1kn45xBtIufVeGg6NJuY6Kfs1ixUAe0yOaBfxrspRr1QXfEa5pLHmmBJbMFjov8AIiBEWsz4D2f+BjHlrv3WV1VjACBT+LlYWwdZNEEm1yPEvOJ4RwqCswwHCXaWO8jU6E+aJlpAeWjMG5ZGoDtYPIkadEG9aoIQmNxbchn3vI8BdAVcS7ML2lI+KYk55abajyOnW4QJ8Wz948czJtvzEaL2lTXs5nF25N1OxqCF7EFVYmNcwEFhsLUruy048XGB6gFAsr00qxLVceM9mK+HpfFfkcywJaT3Z0kEC02nqqhjHBAOFo5bzZaFyD1rUTSaoWlFUkE7QsW7QvEDLH6lLWFH4510vGqA0nuHoJ/43j5KDgmEdSzPcLFw9YkeXePqiaOoSrtH2iFJrcPQdOUd5xgxyaOcT8hqgd9luJCnUdhXmBVYCCdqhlxB8ngf7Vz9lN1Ku5tRpa4OcHtOuske+izEcTzPFUEh4MuHU3JB8bjy5X84nxc13B77vFs3MdUFm44ycLQewy1joMbTH1I+aS0RcIA4l+XJmOSQSPBG0fwzugOw1Eue0dbeV1f+BtNGmCdydegJPrb1KofDX94E7fn7+avHFcTLGMaJAANjzsB8ieoQXDA4vOARZbYzGQC1kZtyfwt6mNfBIuE43KxrTY8rSOZ8AmdPEt77YkAEuk3MiSdPJBR8BxijW+J+2Pb3pyucLQbDzTXsNjKdIGlmmDLeRBuoOM9jKD2n4bSx7oIi+UHoTcX2vb0A7O9jMQ2oGufkpy68Zja1hoJ+XJB1vB4lr25fRK8fLG5ZuXe9PJDv4Q6iaRoFzmic4cZcT/MTabSLacl7xfEy49I+fsIFmKqZQXazYdPf5pTUfJMTF9UVi6phAtdAJ5DTnsB5myCOg2/mpsDjGftIp6lol3LMf4Z6b9TGyW9q8ZVwlFmUQX2LwNCRoDshOxfDKleu95cRTFpH4nnlOwG515IHnaXjVOpUYyk2aklpMWIB1trFwT4DYxZuF4dlCiHOABAm59XOK5gMdUoY5zvhFxa4syZbhoMQG2tCsHHu1DpDnUywAAsY6A4kaOcATlA2E63QXH/Nqj3ZXCQbtpRFtnVLWv8AS0kLbiHCqNYg4ihTJH9IBg/1CCfcKv8AAu2eEZhs9WqxlW+afxneQ3Vx8P7eUe0xxQNdxNHCif3jx36kX7jdh1OptCCPtd2GpfCbUwDXZ8wBpZi4EHVwLzLY11iNpSyh/h3UNMufWa14aSG5ZbmE9wumbxExadOd44Ni6fw21QcrSMw72ckHSTz26KbjuHNehUGDrCnVINojNOrf6CRbN/cBw+k7RH0TKG/YKoZ8Q0nhn8xaQ29heNNlNh0B7YWLRoWID8ey6X5DKd46mBJNgN1T+JcTLyW0rN0Ltzzjp1QZxnixH7uiZcbFw0b4HmluB4MXOGYgA6mdPFG4LA2snWGwwNiNPURCAQdnKQhrpc7015eqR8X4IaRtcHTx5eKvVelmGt9jr5HWLmyScTDcrmuHeE66eXP+6CpMuEfRMhA5odff5qajUi2yCycDY1xIOtiD4TP5I2riiys0HSAJncDr4wq7gsWWEEHRNuK18zaT9w4Dffn6IGPafi7qdVoYJDqYFgNjJk7jS3gt/wD5QJbUaDeQ9vIvuNrwcxBtYkQUfjOGMq5XQJDBEcyN/l6rzC9lpuLHpNryJ6oIaPbpoIe5pIDQA0CTJsbac79Y2Vn7P9pmOZBdLtgQZvpBP9Ikb6bqv1Oyb3OzBzR0LTf0cPFEYLs06m1xc4PHIDKI1udSRqNRI3QX7BcQDwPr5x+aT8YcM5y6G/n+SRdjKNTIXOcfhiGtn+J38TusQBPMnkmmKugBeoW0c1SkwfzZj4M/Uj0UjtUufxMUcU7MbfBa4c7F4geaDX/EzFisKWFZ+LNmJ5Bu59bdYTfshFINaLWFj1P6FVTABr6hqRcmTHyHorfw53f5BrB/7fcoLDxDK4iAJNgd52uqrxbsIa9bOahDTqIB9Dsn9VsiemW1o96eaNdiSGdfrGqDnLuwVE4jvFxpi0TqRqSeW0dEs7eOc12WIosADQNOWnyXSsJ32knaZO9t7KpYnsgcVXL8Q5/w2/hpt1JN5cWjunSR8xuFH7OVeIVZpYM1Cye9BHw2+LnWb4Ayun9mez1agM+MrZ3E6MkBvi7V3yCsHB8C6lS+Gym2m1tmAWEc4G6qnb3B40Uy55H7PYO+G7mYGcQCATAtbmgg7W9paZbUw9GCCMpi95BMu3gDbn0vU6IQjGRpoi2FAaxlli9pmwWIF3GuJOruj8LNm8+ruaXNpAae/P3qtXPkoqnAHM/IoD8IJMA296c00+AY1kapfwgiC6AdN738T7umjKg1/WBtcWn7FBGCW252gT6LTG0fjgAHK6Y1Akbj3zW1YT+Gw5G31svBzMxzi4HX7oKRj6YzxoBY+KEBj7q6cZ4drUDQXRpt0Ntxuq1UwJazNNyYj36oBWVUYMUcoE2BlLw2PH5LYuI92QXTg/HS2A42A18BCvfBONMNreIj5riNPEkIzhlTEVaraeHa59Q6Buo6k6AdTACD6Gp8SYYEoLi9cPIpA3eDMGDlFzcacp6hUij2exs5a+LpMfEhoa6pGsQZaCfd0owvE30a4dUe5zgYcTv4NGg6IOj0qrDTb8MANAgAbRaIQdYKtYLiZp4qtS1Y4h7L2GYZreqsWGxDarZbtqNwUAVZt1Uu3lIh1GpzDmHyIcPq5XSrTukHbfCZ8KXC5pkVPId13/VxPkgq/Bq0vjfa5sSI+/qr72cfJv0b6XE+91Q+z1HNLun2/L6roXZxo77vO/kD9B69UDaqCAQLjXyN/upqjgGX215xz8VrR66C/gHaDyQXHmOynKY2jrdAl4l2p+EYpgQ4FrjqJcC0EDcaXSjhH+JDqBearHuDzm7gbItEXIjTrqlOL4NXMlxAuYE2vyCQDBVHvcGgOya7SeQnUoL/AFP8XBMCg8jm4tn0B/ND4zttUxdFzWtDKZ7pBu46O8ANFUsFwVtUzmOUXdaDP8o5H6Jw+m1gytAAGgCAIi6mplRP1UjEBzDZeqNuixBXQbnmps1vHzsoM0GEQx0wD1Pv1QPOCVmllgJAkyRePKUypPby+9t9fsq9g6hpMcHA9DPha9ttPFMKOKdaGA8nGBb/AHfYIGzqAMbSeZt6HrqtGsIka25x4iEP8d5iGthw1zR1v3YH5KdufKGOpk5Y3sANbxM3FoQe0iW6zG4+3RK+M8HMZ2Hu7tM25EchJhMGY4AQ8ODgTYiNLze40UlKqA4ac8hIg25c4J9UFA4hhi0h0EA8/vodkJ8TWV0HjPDRTcHgA0XyROxEZm+UD1CMwXZDBVho5ryNnyBETb18kFI7K8GOJxDGZczAQalyGhu8kXvoAN+S7fwuhTo0w2hTYxg2Y0CepjU9SlHAuzDcM6WnNMaCNNL38fNOqTAAQJhAl7aVjT+HXAkA5XHluD8j8lznj9UPrZho+HCPn811DjFAVaFSk7+JpE8jEg+RC5L8SaYB1aZH0KBlUqEOw9XfKWyd4uL+Z9Ex4NxT4eNF+5VgEbCbfVLsQ7NRb/Q4H1sfqq86uQQRNjbpug7RiKd0Fi6YLXB2hBB8CIKR8E7WZg1ta40zjUf6hv4qLiXaYVC5lFmZucUc0kSXyJbGgsb7oAuwdAPoiZkXmFe8BhAxhH9X11CQ8BoNYTSptgMawnUnvguEnwDvTqrFgq7XNzRDdNb2kG22hQE0KJABsYt5civOJUxl734fcEoygGkS0+tj80j7WcaZhaTi4tMggUzPfP8AKIBieeg1QVTtXXNJhIcCScrQBcRq48/1VRwYIhn8R6/izXnqhK/E3Pq/EJM/w75RsJi8WE7x5K09mMCypQq1i4Gs0m2waPxZRsZ1PSPEJqDMrY9nqhcQVMalkHVcgHeVvTKiepqZQEM0XqjDliBCbmCiKZtYidTbw+xUFaJXtOod7hA3pEQCS7MIhwsbbcpG3mOSJpkOHdAgXuYtp5A/L6KmVg6J16+76I7D1rkwCY6RHQDf633sgPptcSQCQTqNATafe/0Z0icoLRrM310v75JQ2NQJBG0x3b77aeHkmOEqmNYOkRfUiTeJ08fRBNX74y1GBw11uPA6+/UU4N1MjI4vbP8AF+MeejtTfXvTdMyzMB3Te0W8/pvr6FY0XJh1vprv52+6ArA5a9N2HdYP/Ad2vZceRH16pMWOw9XKQWkabjQxYbXnyR2HqAVKbg7KZaXRsM2vknfaLBfFpB4AztH9wfAgoDeGY0OBvuR6cr3CmbUv78fNVTguJh0EAEWiR4Hz00Vg+L3hf37+iCTFP3528JXJqVMB9Smf4ajm+Un8l1LF1Ib4aDwXMeNjJjKn9UO9+iAmjRim9s6CfRITh5HgPmU2rYiD4hAUakUzO6AfBkjMNoVg7OcPzGk3TMTV5aTTZ01dU/4lV+k7WTA+/sq0cM4k3M7JSeXOp5WkNNoYWg9RnLt/4igsGFJ/fVhcOJy8yAPhiPSoR/qHNEB7mUqbOsGd4sTtqGu9UFheIUvh0m96mM1viMe2coBb3oyzIE3mzinDaINRtyQ1tjNjN5ka2bH+9AVQxmYkv0YN7XPWduv8wVb7fdnnYimMRTeT8NmZ1M7tJ/EORAm3Q+bygwFukmo+D4Duz/xaDZC9ouJjD0n1D3sxyNAsTq0N8Pxmf7IKXwPs+GfvKv4B3jOkC6edkeGHB4OpUr919Vh7hFwIOUHcHfzQ+F7VgZW06F9pdtOumot81FWxtSuw1KphuUkACAM5IGu8ByBaKltVC5w5qJ7GDcoV5b1QFuqDmtmvB3S3M3qiKeXkUDIEc1iha9nIrECmsLlRhS1RdRQgkZUjoj2PBBtH6+9P7JZCIpHYIH/D3hxicpGh6za+/wBtUbSdNoHIj5Hfnb0SLC1yB1029/dOsNiM1h3bai0ka/lfbfmge0RBiQJ9DPhv9R5KSnSPuPl6Ja2q4AgfSx2uN+ca3RtDEGI1O1wRbr+fqgj4hgXRmp6jUR+LpE9fmU67OYovpd7+F2U66EW+hQXxy03Avy0Gx85j3plKvlLi22bXrF7/ADQA8WwrqdQwLGb3i8GeiN4fjJI+ZOtzPKJgdNV7xGt8WmbQ4apdhao0idNfIjpKBnjcZBjVc/7RVJxAPSFZOL4mXnoqjxAy4HqgjxTtPMLR+kRaF7iBonHZ8UgS6qwVNYBmBA5DWUCvA0xmBInoRbzCuWExweyPwvcTlLRduwEHW0iPBeTg3kfuw0kz3cwvYD8tk1pYGjaHRGl7oI8JjQXtYR+AA6HUDbpBd4o7HcNdTd8TDvLH5gTOZ1N865mTa03bF+aAw2Ciq3KevnsJ8L+atFcfgkyIgn6FAiwXGA14pV2/DqMMU4ktqZmgAtcR3tYKrX+INUGpRo/y94+cAT6H/kVauL4IVMM8CQQHPY7drmgwWkbgx7K5tjcd8Zwe4OLu63e8NAmepHzQPeGYQftAt/8Ak0jWxyuB8dEVRw+amLd34bRbQ3cY6ofB5w5lRrDGQZs5A/DNoEzvyTFjQAzLpoeeot4BAnq4JvJDPwTeS3xuPLXubGhI9EK7iZ/lQbswDeiPw+Aby+SVf5m7kp6XFX8kDkcPbyWJV/mtTkvUCSq25UJCLrNuoS1BAt2GCtsqzKgLpCU2wWIg6kA2np5+PsJJRKOoV4iN/wAU6ILAyjMtExO+nh6bDyRtCiRqSSbiZkE2kx8uaD4bVaQJNxc6bHl1Hz6pnSEwSfSPSPFBtRw9pzb7fRSvwQdp8l7SrT0G88xaffJSB+azbePXzQB4rDlhEXGhPig6TY/FHsi/6qxBkC99yfeyFxmBDtAATuEFJ4viO+Unq6hG8TkVHBwggx6WQiDWqzRMsLQinre5j5D81FheHVav4GyOpAHlmN/JPsNw+syC5sRvII8bT7CBR/kVctztEiJ1ErMNxCrQOV0jSxnxB6q+YOYEj30PvZRcY4ayuwgjvx3T4e9OqDTgGMDxn5+OtrT6+UKyO0HL5Ln3BHPw7zTd3bTfQidbq90KgLQRcQgE4u7Lh6x2DXH/AKn5LlgdYQuk9sKuTC1Nbw3/AJEBc5pt0t1QPsHWJaZtb2SpMPUuy2hPqgcJVkHnGiLL8oHhz5oBMRSBc4xuVF+zjkiS5etKAQYZEUcMFOGnkpGygi/ZwvVIsQV/FUr+aEc1Maom6HLEAoasLUR8NbfDQChsIikV6aa9axAVgq+V0qz4WvmAPO59NZHv6Kptaj+H1y07+vNBZ3NMTYEzt798ltScAQRMxp8j+f5rzDulo9fnyRFJl/15IJKOIBmAdJKnpVbwNB8kOaUH+qI6GP7qekYbMCeiAHi3DKGb4jqYc885uerdFmP4bTrUS1zGh1spDQC0+P5KDHVyXidAPupq9YsbT5F4HrKBN/lDMzmMqvFRuxjKY2EaeKlwPEXjuOJkWg6gixB97IfjjDSxWZp/GM3ht+SZVMCKo+M2zoGcHQnnbwQN8O4EAjvePWUSxh566pRw6oWiJ0Mfb6JzT719NkCfjWBl9N8SRIPOPBNqBGQECLXnpz9IW+IYHOE7aea8c2IHKSfJBVu3uLkMpg6nMfKw+Z+Sq9BmmshH9o6xqYhx5Q0eV/qSh6VNBPhmHX35ogiTovaGiwhBnwl62hBleyV5kJ3QTQVG6VjaR5r34ZQQlyxS/DWIP//Z"/>
          <p:cNvSpPr>
            <a:spLocks noChangeAspect="1" noChangeArrowheads="1"/>
          </p:cNvSpPr>
          <p:nvPr/>
        </p:nvSpPr>
        <p:spPr bwMode="auto">
          <a:xfrm>
            <a:off x="1143000" y="748903"/>
            <a:ext cx="228600" cy="2286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4" name="Rounded Rectangle 3"/>
          <p:cNvSpPr/>
          <p:nvPr/>
        </p:nvSpPr>
        <p:spPr>
          <a:xfrm>
            <a:off x="1859802" y="2438194"/>
            <a:ext cx="2160240" cy="2230724"/>
          </a:xfrm>
          <a:prstGeom prst="round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4818671" y="2460336"/>
            <a:ext cx="2160240" cy="2230724"/>
          </a:xfrm>
          <a:prstGeom prst="roundRect">
            <a:avLst/>
          </a:prstGeom>
          <a:solidFill>
            <a:srgbClr val="9EC59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357754" y="2556079"/>
            <a:ext cx="235962" cy="646331"/>
          </a:xfrm>
          <a:prstGeom prst="rect">
            <a:avLst/>
          </a:prstGeom>
          <a:noFill/>
        </p:spPr>
        <p:txBody>
          <a:bodyPr wrap="none" rtlCol="0">
            <a:spAutoFit/>
          </a:bodyPr>
          <a:lstStyle/>
          <a:p>
            <a:endParaRPr lang="en-US" dirty="0">
              <a:solidFill>
                <a:srgbClr val="001B55"/>
              </a:solidFill>
              <a:latin typeface="Cambria"/>
              <a:cs typeface="Cambria"/>
            </a:endParaRPr>
          </a:p>
          <a:p>
            <a:r>
              <a:rPr lang="en-US" dirty="0">
                <a:solidFill>
                  <a:srgbClr val="001B55"/>
                </a:solidFill>
                <a:latin typeface="Cambria"/>
                <a:cs typeface="Cambria"/>
              </a:rPr>
              <a:t> </a:t>
            </a:r>
          </a:p>
        </p:txBody>
      </p:sp>
      <p:graphicFrame>
        <p:nvGraphicFramePr>
          <p:cNvPr id="7" name="Object 6"/>
          <p:cNvGraphicFramePr>
            <a:graphicFrameLocks noChangeAspect="1"/>
          </p:cNvGraphicFramePr>
          <p:nvPr/>
        </p:nvGraphicFramePr>
        <p:xfrm>
          <a:off x="2094311" y="2947989"/>
          <a:ext cx="1010840" cy="889397"/>
        </p:xfrm>
        <a:graphic>
          <a:graphicData uri="http://schemas.openxmlformats.org/presentationml/2006/ole">
            <mc:AlternateContent xmlns:mc="http://schemas.openxmlformats.org/markup-compatibility/2006">
              <mc:Choice xmlns:v="urn:schemas-microsoft-com:vml" Requires="v">
                <p:oleObj name="Equation" r:id="rId3" imgW="774360" imgH="685800" progId="Equation.3">
                  <p:embed/>
                </p:oleObj>
              </mc:Choice>
              <mc:Fallback>
                <p:oleObj name="Equation" r:id="rId3" imgW="774360" imgH="685800" progId="Equation.3">
                  <p:embed/>
                  <p:pic>
                    <p:nvPicPr>
                      <p:cNvPr id="7" name="Object 6"/>
                      <p:cNvPicPr/>
                      <p:nvPr/>
                    </p:nvPicPr>
                    <p:blipFill>
                      <a:blip r:embed="rId4"/>
                      <a:stretch>
                        <a:fillRect/>
                      </a:stretch>
                    </p:blipFill>
                    <p:spPr>
                      <a:xfrm>
                        <a:off x="2094311" y="2947989"/>
                        <a:ext cx="1010840" cy="889397"/>
                      </a:xfrm>
                      <a:prstGeom prst="rect">
                        <a:avLst/>
                      </a:prstGeom>
                    </p:spPr>
                  </p:pic>
                </p:oleObj>
              </mc:Fallback>
            </mc:AlternateContent>
          </a:graphicData>
        </a:graphic>
      </p:graphicFrame>
      <p:graphicFrame>
        <p:nvGraphicFramePr>
          <p:cNvPr id="12" name="Object 11"/>
          <p:cNvGraphicFramePr>
            <a:graphicFrameLocks noChangeAspect="1"/>
          </p:cNvGraphicFramePr>
          <p:nvPr/>
        </p:nvGraphicFramePr>
        <p:xfrm>
          <a:off x="5436395" y="2956322"/>
          <a:ext cx="959644" cy="889397"/>
        </p:xfrm>
        <a:graphic>
          <a:graphicData uri="http://schemas.openxmlformats.org/presentationml/2006/ole">
            <mc:AlternateContent xmlns:mc="http://schemas.openxmlformats.org/markup-compatibility/2006">
              <mc:Choice xmlns:v="urn:schemas-microsoft-com:vml" Requires="v">
                <p:oleObj name="Equation" r:id="rId5" imgW="736560" imgH="685800" progId="Equation.3">
                  <p:embed/>
                </p:oleObj>
              </mc:Choice>
              <mc:Fallback>
                <p:oleObj name="Equation" r:id="rId5" imgW="736560" imgH="685800" progId="Equation.3">
                  <p:embed/>
                  <p:pic>
                    <p:nvPicPr>
                      <p:cNvPr id="12" name="Object 11"/>
                      <p:cNvPicPr/>
                      <p:nvPr/>
                    </p:nvPicPr>
                    <p:blipFill>
                      <a:blip r:embed="rId6"/>
                      <a:stretch>
                        <a:fillRect/>
                      </a:stretch>
                    </p:blipFill>
                    <p:spPr>
                      <a:xfrm>
                        <a:off x="5436395" y="2956322"/>
                        <a:ext cx="959644" cy="889397"/>
                      </a:xfrm>
                      <a:prstGeom prst="rect">
                        <a:avLst/>
                      </a:prstGeom>
                    </p:spPr>
                  </p:pic>
                </p:oleObj>
              </mc:Fallback>
            </mc:AlternateContent>
          </a:graphicData>
        </a:graphic>
      </p:graphicFrame>
      <p:sp>
        <p:nvSpPr>
          <p:cNvPr id="31" name="AutoShape 17" descr="Bildergebnis für agri culture"/>
          <p:cNvSpPr>
            <a:spLocks noChangeAspect="1" noChangeArrowheads="1"/>
          </p:cNvSpPr>
          <p:nvPr/>
        </p:nvSpPr>
        <p:spPr bwMode="auto">
          <a:xfrm>
            <a:off x="1119188"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32" name="AutoShape 19" descr="Bildergebnis für agri culture"/>
          <p:cNvSpPr>
            <a:spLocks noChangeAspect="1" noChangeArrowheads="1"/>
          </p:cNvSpPr>
          <p:nvPr/>
        </p:nvSpPr>
        <p:spPr bwMode="auto">
          <a:xfrm>
            <a:off x="1233488" y="8691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graphicFrame>
        <p:nvGraphicFramePr>
          <p:cNvPr id="41" name="Object 40"/>
          <p:cNvGraphicFramePr>
            <a:graphicFrameLocks noChangeAspect="1"/>
          </p:cNvGraphicFramePr>
          <p:nvPr/>
        </p:nvGraphicFramePr>
        <p:xfrm>
          <a:off x="3838239" y="5028904"/>
          <a:ext cx="1458515" cy="280988"/>
        </p:xfrm>
        <a:graphic>
          <a:graphicData uri="http://schemas.openxmlformats.org/presentationml/2006/ole">
            <mc:AlternateContent xmlns:mc="http://schemas.openxmlformats.org/markup-compatibility/2006">
              <mc:Choice xmlns:v="urn:schemas-microsoft-com:vml" Requires="v">
                <p:oleObj name="Equation" r:id="rId7" imgW="1117440" imgH="215640" progId="Equation.3">
                  <p:embed/>
                </p:oleObj>
              </mc:Choice>
              <mc:Fallback>
                <p:oleObj name="Equation" r:id="rId7" imgW="1117440" imgH="215640" progId="Equation.3">
                  <p:embed/>
                  <p:pic>
                    <p:nvPicPr>
                      <p:cNvPr id="41" name="Object 40"/>
                      <p:cNvPicPr/>
                      <p:nvPr/>
                    </p:nvPicPr>
                    <p:blipFill>
                      <a:blip r:embed="rId8"/>
                      <a:stretch>
                        <a:fillRect/>
                      </a:stretch>
                    </p:blipFill>
                    <p:spPr>
                      <a:xfrm>
                        <a:off x="3838239" y="5028904"/>
                        <a:ext cx="1458515" cy="280988"/>
                      </a:xfrm>
                      <a:prstGeom prst="rect">
                        <a:avLst/>
                      </a:prstGeom>
                    </p:spPr>
                  </p:pic>
                </p:oleObj>
              </mc:Fallback>
            </mc:AlternateContent>
          </a:graphicData>
        </a:graphic>
      </p:graphicFrame>
      <p:sp>
        <p:nvSpPr>
          <p:cNvPr id="26" name="Rounded Rectangle 25"/>
          <p:cNvSpPr/>
          <p:nvPr/>
        </p:nvSpPr>
        <p:spPr>
          <a:xfrm>
            <a:off x="1493657" y="1828114"/>
            <a:ext cx="6102678" cy="48605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Object 27"/>
          <p:cNvGraphicFramePr>
            <a:graphicFrameLocks noChangeAspect="1"/>
          </p:cNvGraphicFramePr>
          <p:nvPr/>
        </p:nvGraphicFramePr>
        <p:xfrm>
          <a:off x="3278069" y="1876035"/>
          <a:ext cx="2021681" cy="395288"/>
        </p:xfrm>
        <a:graphic>
          <a:graphicData uri="http://schemas.openxmlformats.org/presentationml/2006/ole">
            <mc:AlternateContent xmlns:mc="http://schemas.openxmlformats.org/markup-compatibility/2006">
              <mc:Choice xmlns:v="urn:schemas-microsoft-com:vml" Requires="v">
                <p:oleObj name="Equation" r:id="rId9" imgW="1549080" imgH="304560" progId="Equation.3">
                  <p:embed/>
                </p:oleObj>
              </mc:Choice>
              <mc:Fallback>
                <p:oleObj name="Equation" r:id="rId9" imgW="1549080" imgH="304560" progId="Equation.3">
                  <p:embed/>
                  <p:pic>
                    <p:nvPicPr>
                      <p:cNvPr id="28" name="Object 27"/>
                      <p:cNvPicPr/>
                      <p:nvPr/>
                    </p:nvPicPr>
                    <p:blipFill>
                      <a:blip r:embed="rId10"/>
                      <a:stretch>
                        <a:fillRect/>
                      </a:stretch>
                    </p:blipFill>
                    <p:spPr>
                      <a:xfrm>
                        <a:off x="3278069" y="1876035"/>
                        <a:ext cx="2021681" cy="395288"/>
                      </a:xfrm>
                      <a:prstGeom prst="rect">
                        <a:avLst/>
                      </a:prstGeom>
                    </p:spPr>
                  </p:pic>
                </p:oleObj>
              </mc:Fallback>
            </mc:AlternateContent>
          </a:graphicData>
        </a:graphic>
      </p:graphicFrame>
      <p:sp>
        <p:nvSpPr>
          <p:cNvPr id="30" name="Rectangle 29"/>
          <p:cNvSpPr/>
          <p:nvPr/>
        </p:nvSpPr>
        <p:spPr>
          <a:xfrm>
            <a:off x="2146058" y="5379664"/>
            <a:ext cx="4802207" cy="646331"/>
          </a:xfrm>
          <a:prstGeom prst="rect">
            <a:avLst/>
          </a:prstGeom>
        </p:spPr>
        <p:txBody>
          <a:bodyPr wrap="square">
            <a:spAutoFit/>
          </a:bodyPr>
          <a:lstStyle/>
          <a:p>
            <a:r>
              <a:rPr lang="en-US" b="1" dirty="0">
                <a:solidFill>
                  <a:srgbClr val="FF0000"/>
                </a:solidFill>
                <a:latin typeface="Cambria"/>
                <a:cs typeface="Cambria"/>
              </a:rPr>
              <a:t>Implementation may be challenging – computing time, needs to re-code etc.</a:t>
            </a:r>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01BB53-E9FF-45DD-950A-D408DF9D136F}" type="slidenum">
              <a:rPr lang="en-US" smtClean="0"/>
              <a:pPr/>
              <a:t>24</a:t>
            </a:fld>
            <a:endParaRPr lang="en-US"/>
          </a:p>
        </p:txBody>
      </p:sp>
    </p:spTree>
    <p:extLst>
      <p:ext uri="{BB962C8B-B14F-4D97-AF65-F5344CB8AC3E}">
        <p14:creationId xmlns:p14="http://schemas.microsoft.com/office/powerpoint/2010/main" val="595685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93658" y="1052736"/>
            <a:ext cx="6172200" cy="486054"/>
          </a:xfrm>
          <a:noFill/>
          <a:ln w="9525">
            <a:noFill/>
            <a:miter lim="800000"/>
            <a:headEnd/>
            <a:tailEnd/>
          </a:ln>
        </p:spPr>
        <p:txBody>
          <a:bodyPr vert="horz" wrap="square" lIns="0" tIns="0" rIns="0" bIns="0" numCol="1" rtlCol="0" anchor="t" anchorCtr="0" compatLnSpc="1">
            <a:prstTxWarp prst="textNoShape">
              <a:avLst/>
            </a:prstTxWarp>
            <a:normAutofit fontScale="90000"/>
          </a:bodyPr>
          <a:lstStyle/>
          <a:p>
            <a:pPr algn="ctr"/>
            <a:r>
              <a:rPr lang="en-US" sz="2400" b="1" dirty="0">
                <a:solidFill>
                  <a:srgbClr val="C00000"/>
                </a:solidFill>
                <a:cs typeface="Cambria"/>
              </a:rPr>
              <a:t>Linking models via a central “hub” under uncertainty and asymmetric information</a:t>
            </a:r>
          </a:p>
        </p:txBody>
      </p:sp>
      <p:sp>
        <p:nvSpPr>
          <p:cNvPr id="9" name="AutoShape 2" descr="data:image/jpeg;base64,/9j/4AAQSkZJRgABAQAAAQABAAD/2wCEAAkGBxQTEhUUEhQWFRUXGRwYGBgXFxgaFxccFRwcFhgYFxcYHCggGBwlHxcXITEhJSkrLi4uFx8zODMsNygtLisBCgoKBQUFDgUFDisZExkrKysrKysrKysrKysrKysrKysrKysrKysrKysrKysrKysrKysrKysrKysrKysrKysrK//AABEIAN4A4wMBIgACEQEDEQH/xAAcAAACAgMBAQAAAAAAAAAAAAAEBQMGAAIHAQj/xAA+EAABAwIEAwYEAwYGAgMAAAABAAIRAyEEEjFBBVFhBiJxgZHwE6Gx0TLB4RQjQlJi8QcVcoKSorLCFjRD/8QAFAEBAAAAAAAAAAAAAAAAAAAAAP/EABQRAQAAAAAAAAAAAAAAAAAAAAD/2gAMAwEAAhEDEQA/AKE6stfjGVpUbdaZkB2GrGdU1bXsq/hqneTRrkB3x1s2qUGHKZjkEtSqtWVFFVK8pICA9elyjXhKDys+xQ9NykrFQ00BLHqZrkM1EB1kErVK1qHDlPmQTAqKs5byoK5QSg2C1c5ah+i1LkGOK1LV4Ssc5BlY2QdSpdS1XoOvsgKdUstGVDKge6Fq2ogbYaqjaFa6T4V6LoPugsTattViEY+yxBRaigJRWJbdBVAg3w57ya0ik9E3TmkLIJWhTsavKTEQxiCCqF7Tb+qkqNJ7rRPiEXh+HPMSQ2b2Fz9J/VBFQw5dFjfSEzp9nHuIjT3zRGCw8WBk+EfJN8O5wtJQKv8A4idzI5DxQzuyDge6Z/JXKhUPvRFi+qDnVbs5VECJJ0IuCDp6fmgMZgqlIkPaQRz096LrTCBE8lrjuGU67CHgd4Ra3UEcj1QccFVTMqKxce7E16ZmiTVYNjYg7wCb6bKpuDmuhwIPUEfIoGIeoa77LVj7KKsbIJmPsszrSlotmlBhctS9avCicUG9R6CrvuFPKBxDu8EBdQ2Q8qZ7rIbNdAdh3Iqm66XsqIqk5A3p1DAWIRtVYgSYlt0FWamWIbcoGoEEOHbdPaDEowre8rDRpoJqNNbPxDQcrO87cwYHmheIYw0wGt/E63hO/wAk44Lwl+SWgBzv4nbeDbyUC7iHFm4UCWh9U3DZ011AP2lLMHVxWIdmOaDs0NaOsAj3a6stXsoymXVKhzOPINzfnHnPkpuGEMddsTo0D/y+3igFweJfTEOBEbnS8XDmzHy2R2Hxsus6J0vp4T9FnaJ7cuUWOrsu5OxPvVKuCAGLX3MzvpfwQXGjjy38QPjc/RHU8fP2I/P7wl9GlO1/ojGYYcx5X+iCR2Oi3pO0dfumWHxPpP8AZLv2W6Jw9MtKBm3EWS3jfAqOJaS5oa/+F4FwRcXF/JGsg2KnYy0HX6oOK42g6nUcx4gjzHkQLhDVXWT/ALWYMsrOLtzyIHlIE6HS1kgrCyDag6ykzKPDaKfIgiWj2qcNUWIQCuQlbVEPQ9RBu91kOTdTuKidCCSm5GYdyBYEZQQMWEQsQoeViDTEsuUveE3xlO5S9zLoI8GzvKwVKopsLztYdToAPf0SrBU++FN2gJe+nQZGZxk8mjQuPSCfRBv2YwBxFU1XgmDM7An7CfCyur8c8fu6IkgXIHdG0JJSrsw7W0WkiYFrOcSNCToSAZ5R0laYnilUxTpZaTTcAahv8x3M8zzHUID+IcQrCxqFvk3zO5UHC2EuLjJ8bm+5t780srnKNZm5cbl31JKY8DxQGXMb666n+Y9Bt18bBNxvDbmNDYmAPAgXO6W8CbBbMTs2R3Qb36n6fOwcZoZmbzeDvcG3ifeir1EZKoIvmPLS0R5fmguGH6mTrlAJjrl/MpnhapOrXerB9DKUYWrlAaLnlf1JTClWAM/FYOYIG3LvWQNCz/V6n8itQOT48QP0WtOoHDukO6iR5jWQtmyNf0QS0825B8BH5lMZlgmxHv34JaxjTpI/0g/QfZF0btkOkA3B1aZnXXyP6IEXbbCNqYZziQHMgjnG489FzLENGWy6r2pwjizuSd4BAzf0mbEa2P8AbmOMmXZgGmdAIA6AbIAqDUU0Iei36o1jUEWRR1WooiEPVQLaxQLnXTGq1BVWIJagsENF0S8WCHJQbtKKoHmgpU9NyBmzRYoWPssQH49mqVRdPOIjVJxcoMa/Lf34IzA5aFSrVeQXimI/1OMx4SQPCVDTpzUaNhc/Qfmte0VEhrObyAPGYA/7H5IPGV4/eOOZ8S2dO8PxO52i3MnkpqFVrG5qpJc695J6Tv8AqhqUvZm2sBHIfo1yTYfizxVLg1rhqQ4TbkOVkDfiONDriegNvyW/Ba3fl2gsOsaAD3uUqqYym4k5SJ2F46aiPnojuHVszgQIaOcfIczzKC1YjHF/cpnSJgwOZAPXSyV18TkrNPy2JNxPgYnoCjOEtBmBcE2mxnTw9PWb60+Fuq1CSJDA4TaQ6ROp/lJ8ZKBthXGox2QkWLS7+KBfXQEmeQNrwAFTMRg6GYsONE2OWYBIEkEjS+g28VYeIVH0mNpUmfGe+ZAuGgbWtqbm+4voFPAKuPxDzQYxjQ3MXMfRAogNbLWk6guPdtznZBZOy3E/hlrC+0RBJIcOYPqr9QrNcJXNW4LPSbTNJ1F4dNN0RBcJLDaxFwQOQIsQrVwWq9uFL6t8gJJEXDRJMeSB7jMcykC4kCL+i34TxaniKeam4EgajlyP2K5b2s4tVqCM1Om03IqOuANdJNt7WQ/Yj49LFN0e10HNTdmpuBOWWuHI2IN76XCDtuLphzYK5j2rwwFR0iDzHI2mN101j9juqx2s4N8QZgbgED6357+7oOa0WI1jFo2hlJvN9RpbUaIpjUELmITEhNHMsl+IbdAsqoSqUfXYgKzUGE2CicpNgoqiDWFNTULQiKSAgLFuAsQOuIaFJ6bbptxE6pXTF0ElI5XB3MfMGQPr6KPimPFUsY0GacuJNrwQI6WBlHfDGWTt9do6zCTcNpmpVquOpLdNhmk/IfIoLH2f4eH4cCDDQ6fBgqA/+U+iouDpk0n1ANIkjwj8iuodiP8A61STMVHg+lOf/b5rm3ZbGtptrUawJY4ZXRq0icp9ZHogWYZznG+/Lbl76piAQIBOl76+S9OENGAe82oyWOHnAPI/otaTphA0wPEi2AQTycJ20EtvufsV0fhDC6m0tcXE6Fwpu9HZASBK5QCQ6BubLpvYuuXh2vdOW+8bdBc+coDcTw4OBMkPaSA5gJIHXIAW6bREeM5R+M0ACrUfJsCxsebiwH1PJPHUpgi8aAW5kEeMoumwRJ2ve6BFiaLi0Z+6G94AfzbE8yL+qM7OPBZ8Nws4ZTyh1kn45xBtIufVeGg6NJuY6Kfs1ixUAe0yOaBfxrspRr1QXfEa5pLHmmBJbMFjov8AIiBEWsz4D2f+BjHlrv3WV1VjACBT+LlYWwdZNEEm1yPEvOJ4RwqCswwHCXaWO8jU6E+aJlpAeWjMG5ZGoDtYPIkadEG9aoIQmNxbchn3vI8BdAVcS7ML2lI+KYk55abajyOnW4QJ8Wz948czJtvzEaL2lTXs5nF25N1OxqCF7EFVYmNcwEFhsLUruy048XGB6gFAsr00qxLVceM9mK+HpfFfkcywJaT3Z0kEC02nqqhjHBAOFo5bzZaFyD1rUTSaoWlFUkE7QsW7QvEDLH6lLWFH4510vGqA0nuHoJ/43j5KDgmEdSzPcLFw9YkeXePqiaOoSrtH2iFJrcPQdOUd5xgxyaOcT8hqgd9luJCnUdhXmBVYCCdqhlxB8ngf7Vz9lN1Ku5tRpa4OcHtOuske+izEcTzPFUEh4MuHU3JB8bjy5X84nxc13B77vFs3MdUFm44ycLQewy1joMbTH1I+aS0RcIA4l+XJmOSQSPBG0fwzugOw1Eue0dbeV1f+BtNGmCdydegJPrb1KofDX94E7fn7+avHFcTLGMaJAANjzsB8ieoQXDA4vOARZbYzGQC1kZtyfwt6mNfBIuE43KxrTY8rSOZ8AmdPEt77YkAEuk3MiSdPJBR8BxijW+J+2Pb3pyucLQbDzTXsNjKdIGlmmDLeRBuoOM9jKD2n4bSx7oIi+UHoTcX2vb0A7O9jMQ2oGufkpy68Zja1hoJ+XJB1vB4lr25fRK8fLG5ZuXe9PJDv4Q6iaRoFzmic4cZcT/MTabSLacl7xfEy49I+fsIFmKqZQXazYdPf5pTUfJMTF9UVi6phAtdAJ5DTnsB5myCOg2/mpsDjGftIp6lol3LMf4Z6b9TGyW9q8ZVwlFmUQX2LwNCRoDshOxfDKleu95cRTFpH4nnlOwG515IHnaXjVOpUYyk2aklpMWIB1trFwT4DYxZuF4dlCiHOABAm59XOK5gMdUoY5zvhFxa4syZbhoMQG2tCsHHu1DpDnUywAAsY6A4kaOcATlA2E63QXH/Nqj3ZXCQbtpRFtnVLWv8AS0kLbiHCqNYg4ihTJH9IBg/1CCfcKv8AAu2eEZhs9WqxlW+afxneQ3Vx8P7eUe0xxQNdxNHCif3jx36kX7jdh1OptCCPtd2GpfCbUwDXZ8wBpZi4EHVwLzLY11iNpSyh/h3UNMufWa14aSG5ZbmE9wumbxExadOd44Ni6fw21QcrSMw72ckHSTz26KbjuHNehUGDrCnVINojNOrf6CRbN/cBw+k7RH0TKG/YKoZ8Q0nhn8xaQ29heNNlNh0B7YWLRoWID8ey6X5DKd46mBJNgN1T+JcTLyW0rN0Ltzzjp1QZxnixH7uiZcbFw0b4HmluB4MXOGYgA6mdPFG4LA2snWGwwNiNPURCAQdnKQhrpc7015eqR8X4IaRtcHTx5eKvVelmGt9jr5HWLmyScTDcrmuHeE66eXP+6CpMuEfRMhA5odff5qajUi2yCycDY1xIOtiD4TP5I2riiys0HSAJncDr4wq7gsWWEEHRNuK18zaT9w4Dffn6IGPafi7qdVoYJDqYFgNjJk7jS3gt/wD5QJbUaDeQ9vIvuNrwcxBtYkQUfjOGMq5XQJDBEcyN/l6rzC9lpuLHpNryJ6oIaPbpoIe5pIDQA0CTJsbac79Y2Vn7P9pmOZBdLtgQZvpBP9Ikb6bqv1Oyb3OzBzR0LTf0cPFEYLs06m1xc4PHIDKI1udSRqNRI3QX7BcQDwPr5x+aT8YcM5y6G/n+SRdjKNTIXOcfhiGtn+J38TusQBPMnkmmKugBeoW0c1SkwfzZj4M/Uj0UjtUufxMUcU7MbfBa4c7F4geaDX/EzFisKWFZ+LNmJ5Bu59bdYTfshFINaLWFj1P6FVTABr6hqRcmTHyHorfw53f5BrB/7fcoLDxDK4iAJNgd52uqrxbsIa9bOahDTqIB9Dsn9VsiemW1o96eaNdiSGdfrGqDnLuwVE4jvFxpi0TqRqSeW0dEs7eOc12WIosADQNOWnyXSsJ32knaZO9t7KpYnsgcVXL8Q5/w2/hpt1JN5cWjunSR8xuFH7OVeIVZpYM1Cye9BHw2+LnWb4Ayun9mez1agM+MrZ3E6MkBvi7V3yCsHB8C6lS+Gym2m1tmAWEc4G6qnb3B40Uy55H7PYO+G7mYGcQCATAtbmgg7W9paZbUw9GCCMpi95BMu3gDbn0vU6IQjGRpoi2FAaxlli9pmwWIF3GuJOruj8LNm8+ruaXNpAae/P3qtXPkoqnAHM/IoD8IJMA296c00+AY1kapfwgiC6AdN738T7umjKg1/WBtcWn7FBGCW252gT6LTG0fjgAHK6Y1Akbj3zW1YT+Gw5G31svBzMxzi4HX7oKRj6YzxoBY+KEBj7q6cZ4drUDQXRpt0Ntxuq1UwJazNNyYj36oBWVUYMUcoE2BlLw2PH5LYuI92QXTg/HS2A42A18BCvfBONMNreIj5riNPEkIzhlTEVaraeHa59Q6Buo6k6AdTACD6Gp8SYYEoLi9cPIpA3eDMGDlFzcacp6hUij2exs5a+LpMfEhoa6pGsQZaCfd0owvE30a4dUe5zgYcTv4NGg6IOj0qrDTb8MANAgAbRaIQdYKtYLiZp4qtS1Y4h7L2GYZreqsWGxDarZbtqNwUAVZt1Uu3lIh1GpzDmHyIcPq5XSrTukHbfCZ8KXC5pkVPId13/VxPkgq/Bq0vjfa5sSI+/qr72cfJv0b6XE+91Q+z1HNLun2/L6roXZxo77vO/kD9B69UDaqCAQLjXyN/upqjgGX215xz8VrR66C/gHaDyQXHmOynKY2jrdAl4l2p+EYpgQ4FrjqJcC0EDcaXSjhH+JDqBearHuDzm7gbItEXIjTrqlOL4NXMlxAuYE2vyCQDBVHvcGgOya7SeQnUoL/AFP8XBMCg8jm4tn0B/ND4zttUxdFzWtDKZ7pBu46O8ANFUsFwVtUzmOUXdaDP8o5H6Jw+m1gytAAGgCAIi6mplRP1UjEBzDZeqNuixBXQbnmps1vHzsoM0GEQx0wD1Pv1QPOCVmllgJAkyRePKUypPby+9t9fsq9g6hpMcHA9DPha9ttPFMKOKdaGA8nGBb/AHfYIGzqAMbSeZt6HrqtGsIka25x4iEP8d5iGthw1zR1v3YH5KdufKGOpk5Y3sANbxM3FoQe0iW6zG4+3RK+M8HMZ2Hu7tM25EchJhMGY4AQ8ODgTYiNLze40UlKqA4ac8hIg25c4J9UFA4hhi0h0EA8/vodkJ8TWV0HjPDRTcHgA0XyROxEZm+UD1CMwXZDBVho5ryNnyBETb18kFI7K8GOJxDGZczAQalyGhu8kXvoAN+S7fwuhTo0w2hTYxg2Y0CepjU9SlHAuzDcM6WnNMaCNNL38fNOqTAAQJhAl7aVjT+HXAkA5XHluD8j8lznj9UPrZho+HCPn811DjFAVaFSk7+JpE8jEg+RC5L8SaYB1aZH0KBlUqEOw9XfKWyd4uL+Z9Ex4NxT4eNF+5VgEbCbfVLsQ7NRb/Q4H1sfqq86uQQRNjbpug7RiKd0Fi6YLXB2hBB8CIKR8E7WZg1ta40zjUf6hv4qLiXaYVC5lFmZucUc0kSXyJbGgsb7oAuwdAPoiZkXmFe8BhAxhH9X11CQ8BoNYTSptgMawnUnvguEnwDvTqrFgq7XNzRDdNb2kG22hQE0KJABsYt5civOJUxl734fcEoygGkS0+tj80j7WcaZhaTi4tMggUzPfP8AKIBieeg1QVTtXXNJhIcCScrQBcRq48/1VRwYIhn8R6/izXnqhK/E3Pq/EJM/w75RsJi8WE7x5K09mMCypQq1i4Gs0m2waPxZRsZ1PSPEJqDMrY9nqhcQVMalkHVcgHeVvTKiepqZQEM0XqjDliBCbmCiKZtYidTbw+xUFaJXtOod7hA3pEQCS7MIhwsbbcpG3mOSJpkOHdAgXuYtp5A/L6KmVg6J16+76I7D1rkwCY6RHQDf633sgPptcSQCQTqNATafe/0Z0icoLRrM310v75JQ2NQJBG0x3b77aeHkmOEqmNYOkRfUiTeJ08fRBNX74y1GBw11uPA6+/UU4N1MjI4vbP8AF+MeejtTfXvTdMyzMB3Te0W8/pvr6FY0XJh1vprv52+6ArA5a9N2HdYP/Ad2vZceRH16pMWOw9XKQWkabjQxYbXnyR2HqAVKbg7KZaXRsM2vknfaLBfFpB4AztH9wfAgoDeGY0OBvuR6cr3CmbUv78fNVTguJh0EAEWiR4Hz00Vg+L3hf37+iCTFP3528JXJqVMB9Smf4ajm+Un8l1LF1Ib4aDwXMeNjJjKn9UO9+iAmjRim9s6CfRITh5HgPmU2rYiD4hAUakUzO6AfBkjMNoVg7OcPzGk3TMTV5aTTZ01dU/4lV+k7WTA+/sq0cM4k3M7JSeXOp5WkNNoYWg9RnLt/4igsGFJ/fVhcOJy8yAPhiPSoR/qHNEB7mUqbOsGd4sTtqGu9UFheIUvh0m96mM1viMe2coBb3oyzIE3mzinDaINRtyQ1tjNjN5ka2bH+9AVQxmYkv0YN7XPWduv8wVb7fdnnYimMRTeT8NmZ1M7tJ/EORAm3Q+bygwFukmo+D4Duz/xaDZC9ouJjD0n1D3sxyNAsTq0N8Pxmf7IKXwPs+GfvKv4B3jOkC6edkeGHB4OpUr919Vh7hFwIOUHcHfzQ+F7VgZW06F9pdtOumot81FWxtSuw1KphuUkACAM5IGu8ByBaKltVC5w5qJ7GDcoV5b1QFuqDmtmvB3S3M3qiKeXkUDIEc1iha9nIrECmsLlRhS1RdRQgkZUjoj2PBBtH6+9P7JZCIpHYIH/D3hxicpGh6za+/wBtUbSdNoHIj5Hfnb0SLC1yB1029/dOsNiM1h3bai0ka/lfbfmge0RBiQJ9DPhv9R5KSnSPuPl6Ja2q4AgfSx2uN+ca3RtDEGI1O1wRbr+fqgj4hgXRmp6jUR+LpE9fmU67OYovpd7+F2U66EW+hQXxy03Avy0Gx85j3plKvlLi22bXrF7/ADQA8WwrqdQwLGb3i8GeiN4fjJI+ZOtzPKJgdNV7xGt8WmbQ4apdhao0idNfIjpKBnjcZBjVc/7RVJxAPSFZOL4mXnoqjxAy4HqgjxTtPMLR+kRaF7iBonHZ8UgS6qwVNYBmBA5DWUCvA0xmBInoRbzCuWExweyPwvcTlLRduwEHW0iPBeTg3kfuw0kz3cwvYD8tk1pYGjaHRGl7oI8JjQXtYR+AA6HUDbpBd4o7HcNdTd8TDvLH5gTOZ1N865mTa03bF+aAw2Ciq3KevnsJ8L+atFcfgkyIgn6FAiwXGA14pV2/DqMMU4ktqZmgAtcR3tYKrX+INUGpRo/y94+cAT6H/kVauL4IVMM8CQQHPY7drmgwWkbgx7K5tjcd8Zwe4OLu63e8NAmepHzQPeGYQftAt/8Ak0jWxyuB8dEVRw+amLd34bRbQ3cY6ofB5w5lRrDGQZs5A/DNoEzvyTFjQAzLpoeeot4BAnq4JvJDPwTeS3xuPLXubGhI9EK7iZ/lQbswDeiPw+Aby+SVf5m7kp6XFX8kDkcPbyWJV/mtTkvUCSq25UJCLrNuoS1BAt2GCtsqzKgLpCU2wWIg6kA2np5+PsJJRKOoV4iN/wAU6ILAyjMtExO+nh6bDyRtCiRqSSbiZkE2kx8uaD4bVaQJNxc6bHl1Hz6pnSEwSfSPSPFBtRw9pzb7fRSvwQdp8l7SrT0G88xaffJSB+azbePXzQB4rDlhEXGhPig6TY/FHsi/6qxBkC99yfeyFxmBDtAATuEFJ4viO+Unq6hG8TkVHBwggx6WQiDWqzRMsLQinre5j5D81FheHVav4GyOpAHlmN/JPsNw+syC5sRvII8bT7CBR/kVctztEiJ1ErMNxCrQOV0jSxnxB6q+YOYEj30PvZRcY4ayuwgjvx3T4e9OqDTgGMDxn5+OtrT6+UKyO0HL5Ln3BHPw7zTd3bTfQidbq90KgLQRcQgE4u7Lh6x2DXH/AKn5LlgdYQuk9sKuTC1Nbw3/AJEBc5pt0t1QPsHWJaZtb2SpMPUuy2hPqgcJVkHnGiLL8oHhz5oBMRSBc4xuVF+zjkiS5etKAQYZEUcMFOGnkpGygi/ZwvVIsQV/FUr+aEc1Maom6HLEAoasLUR8NbfDQChsIikV6aa9axAVgq+V0qz4WvmAPO59NZHv6Kptaj+H1y07+vNBZ3NMTYEzt798ltScAQRMxp8j+f5rzDulo9fnyRFJl/15IJKOIBmAdJKnpVbwNB8kOaUH+qI6GP7qekYbMCeiAHi3DKGb4jqYc885uerdFmP4bTrUS1zGh1spDQC0+P5KDHVyXidAPupq9YsbT5F4HrKBN/lDMzmMqvFRuxjKY2EaeKlwPEXjuOJkWg6gixB97IfjjDSxWZp/GM3ht+SZVMCKo+M2zoGcHQnnbwQN8O4EAjvePWUSxh566pRw6oWiJ0Mfb6JzT719NkCfjWBl9N8SRIPOPBNqBGQECLXnpz9IW+IYHOE7aea8c2IHKSfJBVu3uLkMpg6nMfKw+Z+Sq9BmmshH9o6xqYhx5Q0eV/qSh6VNBPhmHX35ogiTovaGiwhBnwl62hBleyV5kJ3QTQVG6VjaR5r34ZQQlyxS/DWIP//Z"/>
          <p:cNvSpPr>
            <a:spLocks noChangeAspect="1" noChangeArrowheads="1"/>
          </p:cNvSpPr>
          <p:nvPr/>
        </p:nvSpPr>
        <p:spPr bwMode="auto">
          <a:xfrm>
            <a:off x="1143000" y="748903"/>
            <a:ext cx="228600" cy="2286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31" name="AutoShape 17" descr="Bildergebnis für agri culture"/>
          <p:cNvSpPr>
            <a:spLocks noChangeAspect="1" noChangeArrowheads="1"/>
          </p:cNvSpPr>
          <p:nvPr/>
        </p:nvSpPr>
        <p:spPr bwMode="auto">
          <a:xfrm>
            <a:off x="1119188"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32" name="AutoShape 19" descr="Bildergebnis für agri culture"/>
          <p:cNvSpPr>
            <a:spLocks noChangeAspect="1" noChangeArrowheads="1"/>
          </p:cNvSpPr>
          <p:nvPr/>
        </p:nvSpPr>
        <p:spPr bwMode="auto">
          <a:xfrm>
            <a:off x="1233488" y="8691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6" name="Rounded Rectangle 5"/>
          <p:cNvSpPr/>
          <p:nvPr/>
        </p:nvSpPr>
        <p:spPr>
          <a:xfrm>
            <a:off x="1578848" y="4443150"/>
            <a:ext cx="6102678" cy="1470126"/>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655499" y="2340273"/>
            <a:ext cx="2646471" cy="1665554"/>
          </a:xfrm>
          <a:prstGeom prst="round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4900006" y="2373082"/>
            <a:ext cx="2553500" cy="1665554"/>
          </a:xfrm>
          <a:prstGeom prst="roundRect">
            <a:avLst/>
          </a:prstGeom>
          <a:solidFill>
            <a:srgbClr val="9EC59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357754" y="2556079"/>
            <a:ext cx="235962" cy="646331"/>
          </a:xfrm>
          <a:prstGeom prst="rect">
            <a:avLst/>
          </a:prstGeom>
          <a:noFill/>
        </p:spPr>
        <p:txBody>
          <a:bodyPr wrap="none" rtlCol="0">
            <a:spAutoFit/>
          </a:bodyPr>
          <a:lstStyle/>
          <a:p>
            <a:endParaRPr lang="en-US" dirty="0">
              <a:solidFill>
                <a:srgbClr val="001B55"/>
              </a:solidFill>
              <a:latin typeface="Cambria"/>
              <a:cs typeface="Cambria"/>
            </a:endParaRPr>
          </a:p>
          <a:p>
            <a:r>
              <a:rPr lang="en-US" dirty="0">
                <a:solidFill>
                  <a:srgbClr val="001B55"/>
                </a:solidFill>
                <a:latin typeface="Cambria"/>
                <a:cs typeface="Cambria"/>
              </a:rPr>
              <a:t> </a:t>
            </a:r>
          </a:p>
        </p:txBody>
      </p:sp>
      <p:graphicFrame>
        <p:nvGraphicFramePr>
          <p:cNvPr id="11" name="Object 10"/>
          <p:cNvGraphicFramePr>
            <a:graphicFrameLocks noChangeAspect="1"/>
          </p:cNvGraphicFramePr>
          <p:nvPr/>
        </p:nvGraphicFramePr>
        <p:xfrm>
          <a:off x="5110207" y="2678257"/>
          <a:ext cx="2337197" cy="1004888"/>
        </p:xfrm>
        <a:graphic>
          <a:graphicData uri="http://schemas.openxmlformats.org/presentationml/2006/ole">
            <mc:AlternateContent xmlns:mc="http://schemas.openxmlformats.org/markup-compatibility/2006">
              <mc:Choice xmlns:v="urn:schemas-microsoft-com:vml" Requires="v">
                <p:oleObj name="Equation" r:id="rId3" imgW="1790640" imgH="774360" progId="Equation.3">
                  <p:embed/>
                </p:oleObj>
              </mc:Choice>
              <mc:Fallback>
                <p:oleObj name="Equation" r:id="rId3" imgW="1790640" imgH="774360" progId="Equation.3">
                  <p:embed/>
                  <p:pic>
                    <p:nvPicPr>
                      <p:cNvPr id="11" name="Object 10"/>
                      <p:cNvPicPr/>
                      <p:nvPr/>
                    </p:nvPicPr>
                    <p:blipFill>
                      <a:blip r:embed="rId4"/>
                      <a:stretch>
                        <a:fillRect/>
                      </a:stretch>
                    </p:blipFill>
                    <p:spPr>
                      <a:xfrm>
                        <a:off x="5110207" y="2678257"/>
                        <a:ext cx="2337197" cy="1004888"/>
                      </a:xfrm>
                      <a:prstGeom prst="rect">
                        <a:avLst/>
                      </a:prstGeom>
                    </p:spPr>
                  </p:pic>
                </p:oleObj>
              </mc:Fallback>
            </mc:AlternateContent>
          </a:graphicData>
        </a:graphic>
      </p:graphicFrame>
      <p:graphicFrame>
        <p:nvGraphicFramePr>
          <p:cNvPr id="20" name="Object 19"/>
          <p:cNvGraphicFramePr>
            <a:graphicFrameLocks noChangeAspect="1"/>
          </p:cNvGraphicFramePr>
          <p:nvPr/>
        </p:nvGraphicFramePr>
        <p:xfrm>
          <a:off x="2612231" y="1736377"/>
          <a:ext cx="3811191" cy="396479"/>
        </p:xfrm>
        <a:graphic>
          <a:graphicData uri="http://schemas.openxmlformats.org/presentationml/2006/ole">
            <mc:AlternateContent xmlns:mc="http://schemas.openxmlformats.org/markup-compatibility/2006">
              <mc:Choice xmlns:v="urn:schemas-microsoft-com:vml" Requires="v">
                <p:oleObj name="Equation" r:id="rId5" imgW="2920680" imgH="304560" progId="Equation.3">
                  <p:embed/>
                </p:oleObj>
              </mc:Choice>
              <mc:Fallback>
                <p:oleObj name="Equation" r:id="rId5" imgW="2920680" imgH="304560" progId="Equation.3">
                  <p:embed/>
                  <p:pic>
                    <p:nvPicPr>
                      <p:cNvPr id="20" name="Object 19"/>
                      <p:cNvPicPr/>
                      <p:nvPr/>
                    </p:nvPicPr>
                    <p:blipFill>
                      <a:blip r:embed="rId6"/>
                      <a:stretch>
                        <a:fillRect/>
                      </a:stretch>
                    </p:blipFill>
                    <p:spPr>
                      <a:xfrm>
                        <a:off x="2612231" y="1736377"/>
                        <a:ext cx="3811191" cy="396479"/>
                      </a:xfrm>
                      <a:prstGeom prst="rect">
                        <a:avLst/>
                      </a:prstGeom>
                    </p:spPr>
                  </p:pic>
                </p:oleObj>
              </mc:Fallback>
            </mc:AlternateContent>
          </a:graphicData>
        </a:graphic>
      </p:graphicFrame>
      <p:graphicFrame>
        <p:nvGraphicFramePr>
          <p:cNvPr id="21" name="Object 20"/>
          <p:cNvGraphicFramePr>
            <a:graphicFrameLocks noChangeAspect="1"/>
          </p:cNvGraphicFramePr>
          <p:nvPr/>
        </p:nvGraphicFramePr>
        <p:xfrm>
          <a:off x="1924436" y="2703415"/>
          <a:ext cx="2337197" cy="1004888"/>
        </p:xfrm>
        <a:graphic>
          <a:graphicData uri="http://schemas.openxmlformats.org/presentationml/2006/ole">
            <mc:AlternateContent xmlns:mc="http://schemas.openxmlformats.org/markup-compatibility/2006">
              <mc:Choice xmlns:v="urn:schemas-microsoft-com:vml" Requires="v">
                <p:oleObj name="Equation" r:id="rId7" imgW="1790640" imgH="774360" progId="Equation.3">
                  <p:embed/>
                </p:oleObj>
              </mc:Choice>
              <mc:Fallback>
                <p:oleObj name="Equation" r:id="rId7" imgW="1790640" imgH="774360" progId="Equation.3">
                  <p:embed/>
                  <p:pic>
                    <p:nvPicPr>
                      <p:cNvPr id="21" name="Object 20"/>
                      <p:cNvPicPr/>
                      <p:nvPr/>
                    </p:nvPicPr>
                    <p:blipFill>
                      <a:blip r:embed="rId8"/>
                      <a:stretch>
                        <a:fillRect/>
                      </a:stretch>
                    </p:blipFill>
                    <p:spPr>
                      <a:xfrm>
                        <a:off x="1924436" y="2703415"/>
                        <a:ext cx="2337197" cy="1004888"/>
                      </a:xfrm>
                      <a:prstGeom prst="rect">
                        <a:avLst/>
                      </a:prstGeom>
                    </p:spPr>
                  </p:pic>
                </p:oleObj>
              </mc:Fallback>
            </mc:AlternateContent>
          </a:graphicData>
        </a:graphic>
      </p:graphicFrame>
      <p:graphicFrame>
        <p:nvGraphicFramePr>
          <p:cNvPr id="22" name="Object 21"/>
          <p:cNvGraphicFramePr>
            <a:graphicFrameLocks noChangeAspect="1"/>
          </p:cNvGraphicFramePr>
          <p:nvPr/>
        </p:nvGraphicFramePr>
        <p:xfrm>
          <a:off x="2690739" y="4699844"/>
          <a:ext cx="3825478" cy="889397"/>
        </p:xfrm>
        <a:graphic>
          <a:graphicData uri="http://schemas.openxmlformats.org/presentationml/2006/ole">
            <mc:AlternateContent xmlns:mc="http://schemas.openxmlformats.org/markup-compatibility/2006">
              <mc:Choice xmlns:v="urn:schemas-microsoft-com:vml" Requires="v">
                <p:oleObj name="Equation" r:id="rId9" imgW="2933640" imgH="685800" progId="Equation.3">
                  <p:embed/>
                </p:oleObj>
              </mc:Choice>
              <mc:Fallback>
                <p:oleObj name="Equation" r:id="rId9" imgW="2933640" imgH="685800" progId="Equation.3">
                  <p:embed/>
                  <p:pic>
                    <p:nvPicPr>
                      <p:cNvPr id="22" name="Object 21"/>
                      <p:cNvPicPr/>
                      <p:nvPr/>
                    </p:nvPicPr>
                    <p:blipFill>
                      <a:blip r:embed="rId10"/>
                      <a:stretch>
                        <a:fillRect/>
                      </a:stretch>
                    </p:blipFill>
                    <p:spPr>
                      <a:xfrm>
                        <a:off x="2690739" y="4699844"/>
                        <a:ext cx="3825478" cy="889397"/>
                      </a:xfrm>
                      <a:prstGeom prst="rect">
                        <a:avLst/>
                      </a:prstGeom>
                    </p:spPr>
                  </p:pic>
                </p:oleObj>
              </mc:Fallback>
            </mc:AlternateContent>
          </a:graphicData>
        </a:graphic>
      </p:graphicFrame>
      <p:graphicFrame>
        <p:nvGraphicFramePr>
          <p:cNvPr id="23" name="Object 22"/>
          <p:cNvGraphicFramePr>
            <a:graphicFrameLocks noChangeAspect="1"/>
          </p:cNvGraphicFramePr>
          <p:nvPr/>
        </p:nvGraphicFramePr>
        <p:xfrm>
          <a:off x="2786064" y="4004836"/>
          <a:ext cx="513160" cy="279797"/>
        </p:xfrm>
        <a:graphic>
          <a:graphicData uri="http://schemas.openxmlformats.org/presentationml/2006/ole">
            <mc:AlternateContent xmlns:mc="http://schemas.openxmlformats.org/markup-compatibility/2006">
              <mc:Choice xmlns:v="urn:schemas-microsoft-com:vml" Requires="v">
                <p:oleObj name="Equation" r:id="rId11" imgW="393480" imgH="215640" progId="Equation.3">
                  <p:embed/>
                </p:oleObj>
              </mc:Choice>
              <mc:Fallback>
                <p:oleObj name="Equation" r:id="rId11" imgW="393480" imgH="215640" progId="Equation.3">
                  <p:embed/>
                  <p:pic>
                    <p:nvPicPr>
                      <p:cNvPr id="23" name="Object 22"/>
                      <p:cNvPicPr/>
                      <p:nvPr/>
                    </p:nvPicPr>
                    <p:blipFill>
                      <a:blip r:embed="rId12"/>
                      <a:stretch>
                        <a:fillRect/>
                      </a:stretch>
                    </p:blipFill>
                    <p:spPr>
                      <a:xfrm>
                        <a:off x="2786064" y="4004836"/>
                        <a:ext cx="513160" cy="279797"/>
                      </a:xfrm>
                      <a:prstGeom prst="rect">
                        <a:avLst/>
                      </a:prstGeom>
                    </p:spPr>
                  </p:pic>
                </p:oleObj>
              </mc:Fallback>
            </mc:AlternateContent>
          </a:graphicData>
        </a:graphic>
      </p:graphicFrame>
      <p:graphicFrame>
        <p:nvGraphicFramePr>
          <p:cNvPr id="24" name="Object 23"/>
          <p:cNvGraphicFramePr>
            <a:graphicFrameLocks noChangeAspect="1"/>
          </p:cNvGraphicFramePr>
          <p:nvPr/>
        </p:nvGraphicFramePr>
        <p:xfrm>
          <a:off x="5931656" y="4013299"/>
          <a:ext cx="513160" cy="279797"/>
        </p:xfrm>
        <a:graphic>
          <a:graphicData uri="http://schemas.openxmlformats.org/presentationml/2006/ole">
            <mc:AlternateContent xmlns:mc="http://schemas.openxmlformats.org/markup-compatibility/2006">
              <mc:Choice xmlns:v="urn:schemas-microsoft-com:vml" Requires="v">
                <p:oleObj name="Equation" r:id="rId13" imgW="393480" imgH="215640" progId="Equation.3">
                  <p:embed/>
                </p:oleObj>
              </mc:Choice>
              <mc:Fallback>
                <p:oleObj name="Equation" r:id="rId13" imgW="393480" imgH="215640" progId="Equation.3">
                  <p:embed/>
                  <p:pic>
                    <p:nvPicPr>
                      <p:cNvPr id="24" name="Object 23"/>
                      <p:cNvPicPr/>
                      <p:nvPr/>
                    </p:nvPicPr>
                    <p:blipFill>
                      <a:blip r:embed="rId14"/>
                      <a:stretch>
                        <a:fillRect/>
                      </a:stretch>
                    </p:blipFill>
                    <p:spPr>
                      <a:xfrm>
                        <a:off x="5931656" y="4013299"/>
                        <a:ext cx="513160" cy="279797"/>
                      </a:xfrm>
                      <a:prstGeom prst="rect">
                        <a:avLst/>
                      </a:prstGeom>
                    </p:spPr>
                  </p:pic>
                </p:oleObj>
              </mc:Fallback>
            </mc:AlternateContent>
          </a:graphicData>
        </a:graphic>
      </p:graphicFrame>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01BB53-E9FF-45DD-950A-D408DF9D136F}" type="slidenum">
              <a:rPr lang="en-US" smtClean="0"/>
              <a:pPr/>
              <a:t>25</a:t>
            </a:fld>
            <a:endParaRPr lang="en-US"/>
          </a:p>
        </p:txBody>
      </p:sp>
    </p:spTree>
    <p:extLst>
      <p:ext uri="{BB962C8B-B14F-4D97-AF65-F5344CB8AC3E}">
        <p14:creationId xmlns:p14="http://schemas.microsoft.com/office/powerpoint/2010/main" val="860174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93658" y="1052736"/>
            <a:ext cx="6172200" cy="486054"/>
          </a:xfrm>
          <a:noFill/>
          <a:ln w="9525">
            <a:noFill/>
            <a:miter lim="800000"/>
            <a:headEnd/>
            <a:tailEnd/>
          </a:ln>
        </p:spPr>
        <p:txBody>
          <a:bodyPr vert="horz" wrap="square" lIns="0" tIns="0" rIns="0" bIns="0" numCol="1" rtlCol="0" anchor="t" anchorCtr="0" compatLnSpc="1">
            <a:prstTxWarp prst="textNoShape">
              <a:avLst/>
            </a:prstTxWarp>
            <a:normAutofit/>
          </a:bodyPr>
          <a:lstStyle/>
          <a:p>
            <a:pPr algn="ctr"/>
            <a:r>
              <a:rPr lang="en-US" sz="2400" b="1" dirty="0">
                <a:solidFill>
                  <a:srgbClr val="C00000"/>
                </a:solidFill>
                <a:cs typeface="Cambria"/>
              </a:rPr>
              <a:t>Convergence theorem</a:t>
            </a:r>
          </a:p>
        </p:txBody>
      </p:sp>
      <p:sp>
        <p:nvSpPr>
          <p:cNvPr id="9" name="AutoShape 2" descr="data:image/jpeg;base64,/9j/4AAQSkZJRgABAQAAAQABAAD/2wCEAAkGBxQTEhUUEhQWFRUXGRwYGBgXFxgaFxccFRwcFhgYFxcYHCggGBwlHxcXITEhJSkrLi4uFx8zODMsNygtLisBCgoKBQUFDgUFDisZExkrKysrKysrKysrKysrKysrKysrKysrKysrKysrKysrKysrKysrKysrKysrKysrKysrK//AABEIAN4A4wMBIgACEQEDEQH/xAAcAAACAgMBAQAAAAAAAAAAAAAEBQMGAAIHAQj/xAA+EAABAwIEAwYEAwYGAgMAAAABAAIRAyEEEjFBBVFhBiJxgZHwE6Gx0TLB4RQjQlJi8QcVcoKSorLCFjRD/8QAFAEBAAAAAAAAAAAAAAAAAAAAAP/EABQRAQAAAAAAAAAAAAAAAAAAAAD/2gAMAwEAAhEDEQA/AKE6stfjGVpUbdaZkB2GrGdU1bXsq/hqneTRrkB3x1s2qUGHKZjkEtSqtWVFFVK8pICA9elyjXhKDys+xQ9NykrFQ00BLHqZrkM1EB1kErVK1qHDlPmQTAqKs5byoK5QSg2C1c5ah+i1LkGOK1LV4Ssc5BlY2QdSpdS1XoOvsgKdUstGVDKge6Fq2ogbYaqjaFa6T4V6LoPugsTattViEY+yxBRaigJRWJbdBVAg3w57ya0ik9E3TmkLIJWhTsavKTEQxiCCqF7Tb+qkqNJ7rRPiEXh+HPMSQ2b2Fz9J/VBFQw5dFjfSEzp9nHuIjT3zRGCw8WBk+EfJN8O5wtJQKv8A4idzI5DxQzuyDge6Z/JXKhUPvRFi+qDnVbs5VECJJ0IuCDp6fmgMZgqlIkPaQRz096LrTCBE8lrjuGU67CHgd4Ra3UEcj1QccFVTMqKxce7E16ZmiTVYNjYg7wCb6bKpuDmuhwIPUEfIoGIeoa77LVj7KKsbIJmPsszrSlotmlBhctS9avCicUG9R6CrvuFPKBxDu8EBdQ2Q8qZ7rIbNdAdh3Iqm66XsqIqk5A3p1DAWIRtVYgSYlt0FWamWIbcoGoEEOHbdPaDEowre8rDRpoJqNNbPxDQcrO87cwYHmheIYw0wGt/E63hO/wAk44Lwl+SWgBzv4nbeDbyUC7iHFm4UCWh9U3DZ011AP2lLMHVxWIdmOaDs0NaOsAj3a6stXsoymXVKhzOPINzfnHnPkpuGEMddsTo0D/y+3igFweJfTEOBEbnS8XDmzHy2R2Hxsus6J0vp4T9FnaJ7cuUWOrsu5OxPvVKuCAGLX3MzvpfwQXGjjy38QPjc/RHU8fP2I/P7wl9GlO1/ojGYYcx5X+iCR2Oi3pO0dfumWHxPpP8AZLv2W6Jw9MtKBm3EWS3jfAqOJaS5oa/+F4FwRcXF/JGsg2KnYy0HX6oOK42g6nUcx4gjzHkQLhDVXWT/ALWYMsrOLtzyIHlIE6HS1kgrCyDag6ykzKPDaKfIgiWj2qcNUWIQCuQlbVEPQ9RBu91kOTdTuKidCCSm5GYdyBYEZQQMWEQsQoeViDTEsuUveE3xlO5S9zLoI8GzvKwVKopsLztYdToAPf0SrBU++FN2gJe+nQZGZxk8mjQuPSCfRBv2YwBxFU1XgmDM7An7CfCyur8c8fu6IkgXIHdG0JJSrsw7W0WkiYFrOcSNCToSAZ5R0laYnilUxTpZaTTcAahv8x3M8zzHUID+IcQrCxqFvk3zO5UHC2EuLjJ8bm+5t780srnKNZm5cbl31JKY8DxQGXMb666n+Y9Bt18bBNxvDbmNDYmAPAgXO6W8CbBbMTs2R3Qb36n6fOwcZoZmbzeDvcG3ifeir1EZKoIvmPLS0R5fmguGH6mTrlAJjrl/MpnhapOrXerB9DKUYWrlAaLnlf1JTClWAM/FYOYIG3LvWQNCz/V6n8itQOT48QP0WtOoHDukO6iR5jWQtmyNf0QS0825B8BH5lMZlgmxHv34JaxjTpI/0g/QfZF0btkOkA3B1aZnXXyP6IEXbbCNqYZziQHMgjnG489FzLENGWy6r2pwjizuSd4BAzf0mbEa2P8AbmOMmXZgGmdAIA6AbIAqDUU0Iei36o1jUEWRR1WooiEPVQLaxQLnXTGq1BVWIJagsENF0S8WCHJQbtKKoHmgpU9NyBmzRYoWPssQH49mqVRdPOIjVJxcoMa/Lf34IzA5aFSrVeQXimI/1OMx4SQPCVDTpzUaNhc/Qfmte0VEhrObyAPGYA/7H5IPGV4/eOOZ8S2dO8PxO52i3MnkpqFVrG5qpJc695J6Tv8AqhqUvZm2sBHIfo1yTYfizxVLg1rhqQ4TbkOVkDfiONDriegNvyW/Ba3fl2gsOsaAD3uUqqYym4k5SJ2F46aiPnojuHVszgQIaOcfIczzKC1YjHF/cpnSJgwOZAPXSyV18TkrNPy2JNxPgYnoCjOEtBmBcE2mxnTw9PWb60+Fuq1CSJDA4TaQ6ROp/lJ8ZKBthXGox2QkWLS7+KBfXQEmeQNrwAFTMRg6GYsONE2OWYBIEkEjS+g28VYeIVH0mNpUmfGe+ZAuGgbWtqbm+4voFPAKuPxDzQYxjQ3MXMfRAogNbLWk6guPdtznZBZOy3E/hlrC+0RBJIcOYPqr9QrNcJXNW4LPSbTNJ1F4dNN0RBcJLDaxFwQOQIsQrVwWq9uFL6t8gJJEXDRJMeSB7jMcykC4kCL+i34TxaniKeam4EgajlyP2K5b2s4tVqCM1Om03IqOuANdJNt7WQ/Yj49LFN0e10HNTdmpuBOWWuHI2IN76XCDtuLphzYK5j2rwwFR0iDzHI2mN101j9juqx2s4N8QZgbgED6357+7oOa0WI1jFo2hlJvN9RpbUaIpjUELmITEhNHMsl+IbdAsqoSqUfXYgKzUGE2CicpNgoqiDWFNTULQiKSAgLFuAsQOuIaFJ6bbptxE6pXTF0ElI5XB3MfMGQPr6KPimPFUsY0GacuJNrwQI6WBlHfDGWTt9do6zCTcNpmpVquOpLdNhmk/IfIoLH2f4eH4cCDDQ6fBgqA/+U+iouDpk0n1ANIkjwj8iuodiP8A61STMVHg+lOf/b5rm3ZbGtptrUawJY4ZXRq0icp9ZHogWYZznG+/Lbl76piAQIBOl76+S9OENGAe82oyWOHnAPI/otaTphA0wPEi2AQTycJ20EtvufsV0fhDC6m0tcXE6Fwpu9HZASBK5QCQ6BubLpvYuuXh2vdOW+8bdBc+coDcTw4OBMkPaSA5gJIHXIAW6bREeM5R+M0ACrUfJsCxsebiwH1PJPHUpgi8aAW5kEeMoumwRJ2ve6BFiaLi0Z+6G94AfzbE8yL+qM7OPBZ8Nws4ZTyh1kn45xBtIufVeGg6NJuY6Kfs1ixUAe0yOaBfxrspRr1QXfEa5pLHmmBJbMFjov8AIiBEWsz4D2f+BjHlrv3WV1VjACBT+LlYWwdZNEEm1yPEvOJ4RwqCswwHCXaWO8jU6E+aJlpAeWjMG5ZGoDtYPIkadEG9aoIQmNxbchn3vI8BdAVcS7ML2lI+KYk55abajyOnW4QJ8Wz948czJtvzEaL2lTXs5nF25N1OxqCF7EFVYmNcwEFhsLUruy048XGB6gFAsr00qxLVceM9mK+HpfFfkcywJaT3Z0kEC02nqqhjHBAOFo5bzZaFyD1rUTSaoWlFUkE7QsW7QvEDLH6lLWFH4510vGqA0nuHoJ/43j5KDgmEdSzPcLFw9YkeXePqiaOoSrtH2iFJrcPQdOUd5xgxyaOcT8hqgd9luJCnUdhXmBVYCCdqhlxB8ngf7Vz9lN1Ku5tRpa4OcHtOuske+izEcTzPFUEh4MuHU3JB8bjy5X84nxc13B77vFs3MdUFm44ycLQewy1joMbTH1I+aS0RcIA4l+XJmOSQSPBG0fwzugOw1Eue0dbeV1f+BtNGmCdydegJPrb1KofDX94E7fn7+avHFcTLGMaJAANjzsB8ieoQXDA4vOARZbYzGQC1kZtyfwt6mNfBIuE43KxrTY8rSOZ8AmdPEt77YkAEuk3MiSdPJBR8BxijW+J+2Pb3pyucLQbDzTXsNjKdIGlmmDLeRBuoOM9jKD2n4bSx7oIi+UHoTcX2vb0A7O9jMQ2oGufkpy68Zja1hoJ+XJB1vB4lr25fRK8fLG5ZuXe9PJDv4Q6iaRoFzmic4cZcT/MTabSLacl7xfEy49I+fsIFmKqZQXazYdPf5pTUfJMTF9UVi6phAtdAJ5DTnsB5myCOg2/mpsDjGftIp6lol3LMf4Z6b9TGyW9q8ZVwlFmUQX2LwNCRoDshOxfDKleu95cRTFpH4nnlOwG515IHnaXjVOpUYyk2aklpMWIB1trFwT4DYxZuF4dlCiHOABAm59XOK5gMdUoY5zvhFxa4syZbhoMQG2tCsHHu1DpDnUywAAsY6A4kaOcATlA2E63QXH/Nqj3ZXCQbtpRFtnVLWv8AS0kLbiHCqNYg4ihTJH9IBg/1CCfcKv8AAu2eEZhs9WqxlW+afxneQ3Vx8P7eUe0xxQNdxNHCif3jx36kX7jdh1OptCCPtd2GpfCbUwDXZ8wBpZi4EHVwLzLY11iNpSyh/h3UNMufWa14aSG5ZbmE9wumbxExadOd44Ni6fw21QcrSMw72ckHSTz26KbjuHNehUGDrCnVINojNOrf6CRbN/cBw+k7RH0TKG/YKoZ8Q0nhn8xaQ29heNNlNh0B7YWLRoWID8ey6X5DKd46mBJNgN1T+JcTLyW0rN0Ltzzjp1QZxnixH7uiZcbFw0b4HmluB4MXOGYgA6mdPFG4LA2snWGwwNiNPURCAQdnKQhrpc7015eqR8X4IaRtcHTx5eKvVelmGt9jr5HWLmyScTDcrmuHeE66eXP+6CpMuEfRMhA5odff5qajUi2yCycDY1xIOtiD4TP5I2riiys0HSAJncDr4wq7gsWWEEHRNuK18zaT9w4Dffn6IGPafi7qdVoYJDqYFgNjJk7jS3gt/wD5QJbUaDeQ9vIvuNrwcxBtYkQUfjOGMq5XQJDBEcyN/l6rzC9lpuLHpNryJ6oIaPbpoIe5pIDQA0CTJsbac79Y2Vn7P9pmOZBdLtgQZvpBP9Ikb6bqv1Oyb3OzBzR0LTf0cPFEYLs06m1xc4PHIDKI1udSRqNRI3QX7BcQDwPr5x+aT8YcM5y6G/n+SRdjKNTIXOcfhiGtn+J38TusQBPMnkmmKugBeoW0c1SkwfzZj4M/Uj0UjtUufxMUcU7MbfBa4c7F4geaDX/EzFisKWFZ+LNmJ5Bu59bdYTfshFINaLWFj1P6FVTABr6hqRcmTHyHorfw53f5BrB/7fcoLDxDK4iAJNgd52uqrxbsIa9bOahDTqIB9Dsn9VsiemW1o96eaNdiSGdfrGqDnLuwVE4jvFxpi0TqRqSeW0dEs7eOc12WIosADQNOWnyXSsJ32knaZO9t7KpYnsgcVXL8Q5/w2/hpt1JN5cWjunSR8xuFH7OVeIVZpYM1Cye9BHw2+LnWb4Ayun9mez1agM+MrZ3E6MkBvi7V3yCsHB8C6lS+Gym2m1tmAWEc4G6qnb3B40Uy55H7PYO+G7mYGcQCATAtbmgg7W9paZbUw9GCCMpi95BMu3gDbn0vU6IQjGRpoi2FAaxlli9pmwWIF3GuJOruj8LNm8+ruaXNpAae/P3qtXPkoqnAHM/IoD8IJMA296c00+AY1kapfwgiC6AdN738T7umjKg1/WBtcWn7FBGCW252gT6LTG0fjgAHK6Y1Akbj3zW1YT+Gw5G31svBzMxzi4HX7oKRj6YzxoBY+KEBj7q6cZ4drUDQXRpt0Ntxuq1UwJazNNyYj36oBWVUYMUcoE2BlLw2PH5LYuI92QXTg/HS2A42A18BCvfBONMNreIj5riNPEkIzhlTEVaraeHa59Q6Buo6k6AdTACD6Gp8SYYEoLi9cPIpA3eDMGDlFzcacp6hUij2exs5a+LpMfEhoa6pGsQZaCfd0owvE30a4dUe5zgYcTv4NGg6IOj0qrDTb8MANAgAbRaIQdYKtYLiZp4qtS1Y4h7L2GYZreqsWGxDarZbtqNwUAVZt1Uu3lIh1GpzDmHyIcPq5XSrTukHbfCZ8KXC5pkVPId13/VxPkgq/Bq0vjfa5sSI+/qr72cfJv0b6XE+91Q+z1HNLun2/L6roXZxo77vO/kD9B69UDaqCAQLjXyN/upqjgGX215xz8VrR66C/gHaDyQXHmOynKY2jrdAl4l2p+EYpgQ4FrjqJcC0EDcaXSjhH+JDqBearHuDzm7gbItEXIjTrqlOL4NXMlxAuYE2vyCQDBVHvcGgOya7SeQnUoL/AFP8XBMCg8jm4tn0B/ND4zttUxdFzWtDKZ7pBu46O8ANFUsFwVtUzmOUXdaDP8o5H6Jw+m1gytAAGgCAIi6mplRP1UjEBzDZeqNuixBXQbnmps1vHzsoM0GEQx0wD1Pv1QPOCVmllgJAkyRePKUypPby+9t9fsq9g6hpMcHA9DPha9ttPFMKOKdaGA8nGBb/AHfYIGzqAMbSeZt6HrqtGsIka25x4iEP8d5iGthw1zR1v3YH5KdufKGOpk5Y3sANbxM3FoQe0iW6zG4+3RK+M8HMZ2Hu7tM25EchJhMGY4AQ8ODgTYiNLze40UlKqA4ac8hIg25c4J9UFA4hhi0h0EA8/vodkJ8TWV0HjPDRTcHgA0XyROxEZm+UD1CMwXZDBVho5ryNnyBETb18kFI7K8GOJxDGZczAQalyGhu8kXvoAN+S7fwuhTo0w2hTYxg2Y0CepjU9SlHAuzDcM6WnNMaCNNL38fNOqTAAQJhAl7aVjT+HXAkA5XHluD8j8lznj9UPrZho+HCPn811DjFAVaFSk7+JpE8jEg+RC5L8SaYB1aZH0KBlUqEOw9XfKWyd4uL+Z9Ex4NxT4eNF+5VgEbCbfVLsQ7NRb/Q4H1sfqq86uQQRNjbpug7RiKd0Fi6YLXB2hBB8CIKR8E7WZg1ta40zjUf6hv4qLiXaYVC5lFmZucUc0kSXyJbGgsb7oAuwdAPoiZkXmFe8BhAxhH9X11CQ8BoNYTSptgMawnUnvguEnwDvTqrFgq7XNzRDdNb2kG22hQE0KJABsYt5civOJUxl734fcEoygGkS0+tj80j7WcaZhaTi4tMggUzPfP8AKIBieeg1QVTtXXNJhIcCScrQBcRq48/1VRwYIhn8R6/izXnqhK/E3Pq/EJM/w75RsJi8WE7x5K09mMCypQq1i4Gs0m2waPxZRsZ1PSPEJqDMrY9nqhcQVMalkHVcgHeVvTKiepqZQEM0XqjDliBCbmCiKZtYidTbw+xUFaJXtOod7hA3pEQCS7MIhwsbbcpG3mOSJpkOHdAgXuYtp5A/L6KmVg6J16+76I7D1rkwCY6RHQDf633sgPptcSQCQTqNATafe/0Z0icoLRrM310v75JQ2NQJBG0x3b77aeHkmOEqmNYOkRfUiTeJ08fRBNX74y1GBw11uPA6+/UU4N1MjI4vbP8AF+MeejtTfXvTdMyzMB3Te0W8/pvr6FY0XJh1vprv52+6ArA5a9N2HdYP/Ad2vZceRH16pMWOw9XKQWkabjQxYbXnyR2HqAVKbg7KZaXRsM2vknfaLBfFpB4AztH9wfAgoDeGY0OBvuR6cr3CmbUv78fNVTguJh0EAEWiR4Hz00Vg+L3hf37+iCTFP3528JXJqVMB9Smf4ajm+Un8l1LF1Ib4aDwXMeNjJjKn9UO9+iAmjRim9s6CfRITh5HgPmU2rYiD4hAUakUzO6AfBkjMNoVg7OcPzGk3TMTV5aTTZ01dU/4lV+k7WTA+/sq0cM4k3M7JSeXOp5WkNNoYWg9RnLt/4igsGFJ/fVhcOJy8yAPhiPSoR/qHNEB7mUqbOsGd4sTtqGu9UFheIUvh0m96mM1viMe2coBb3oyzIE3mzinDaINRtyQ1tjNjN5ka2bH+9AVQxmYkv0YN7XPWduv8wVb7fdnnYimMRTeT8NmZ1M7tJ/EORAm3Q+bygwFukmo+D4Duz/xaDZC9ouJjD0n1D3sxyNAsTq0N8Pxmf7IKXwPs+GfvKv4B3jOkC6edkeGHB4OpUr919Vh7hFwIOUHcHfzQ+F7VgZW06F9pdtOumot81FWxtSuw1KphuUkACAM5IGu8ByBaKltVC5w5qJ7GDcoV5b1QFuqDmtmvB3S3M3qiKeXkUDIEc1iha9nIrECmsLlRhS1RdRQgkZUjoj2PBBtH6+9P7JZCIpHYIH/D3hxicpGh6za+/wBtUbSdNoHIj5Hfnb0SLC1yB1029/dOsNiM1h3bai0ka/lfbfmge0RBiQJ9DPhv9R5KSnSPuPl6Ja2q4AgfSx2uN+ca3RtDEGI1O1wRbr+fqgj4hgXRmp6jUR+LpE9fmU67OYovpd7+F2U66EW+hQXxy03Avy0Gx85j3plKvlLi22bXrF7/ADQA8WwrqdQwLGb3i8GeiN4fjJI+ZOtzPKJgdNV7xGt8WmbQ4apdhao0idNfIjpKBnjcZBjVc/7RVJxAPSFZOL4mXnoqjxAy4HqgjxTtPMLR+kRaF7iBonHZ8UgS6qwVNYBmBA5DWUCvA0xmBInoRbzCuWExweyPwvcTlLRduwEHW0iPBeTg3kfuw0kz3cwvYD8tk1pYGjaHRGl7oI8JjQXtYR+AA6HUDbpBd4o7HcNdTd8TDvLH5gTOZ1N865mTa03bF+aAw2Ciq3KevnsJ8L+atFcfgkyIgn6FAiwXGA14pV2/DqMMU4ktqZmgAtcR3tYKrX+INUGpRo/y94+cAT6H/kVauL4IVMM8CQQHPY7drmgwWkbgx7K5tjcd8Zwe4OLu63e8NAmepHzQPeGYQftAt/8Ak0jWxyuB8dEVRw+amLd34bRbQ3cY6ofB5w5lRrDGQZs5A/DNoEzvyTFjQAzLpoeeot4BAnq4JvJDPwTeS3xuPLXubGhI9EK7iZ/lQbswDeiPw+Aby+SVf5m7kp6XFX8kDkcPbyWJV/mtTkvUCSq25UJCLrNuoS1BAt2GCtsqzKgLpCU2wWIg6kA2np5+PsJJRKOoV4iN/wAU6ILAyjMtExO+nh6bDyRtCiRqSSbiZkE2kx8uaD4bVaQJNxc6bHl1Hz6pnSEwSfSPSPFBtRw9pzb7fRSvwQdp8l7SrT0G88xaffJSB+azbePXzQB4rDlhEXGhPig6TY/FHsi/6qxBkC99yfeyFxmBDtAATuEFJ4viO+Unq6hG8TkVHBwggx6WQiDWqzRMsLQinre5j5D81FheHVav4GyOpAHlmN/JPsNw+syC5sRvII8bT7CBR/kVctztEiJ1ErMNxCrQOV0jSxnxB6q+YOYEj30PvZRcY4ayuwgjvx3T4e9OqDTgGMDxn5+OtrT6+UKyO0HL5Ln3BHPw7zTd3bTfQidbq90KgLQRcQgE4u7Lh6x2DXH/AKn5LlgdYQuk9sKuTC1Nbw3/AJEBc5pt0t1QPsHWJaZtb2SpMPUuy2hPqgcJVkHnGiLL8oHhz5oBMRSBc4xuVF+zjkiS5etKAQYZEUcMFOGnkpGygi/ZwvVIsQV/FUr+aEc1Maom6HLEAoasLUR8NbfDQChsIikV6aa9axAVgq+V0qz4WvmAPO59NZHv6Kptaj+H1y07+vNBZ3NMTYEzt798ltScAQRMxp8j+f5rzDulo9fnyRFJl/15IJKOIBmAdJKnpVbwNB8kOaUH+qI6GP7qekYbMCeiAHi3DKGb4jqYc885uerdFmP4bTrUS1zGh1spDQC0+P5KDHVyXidAPupq9YsbT5F4HrKBN/lDMzmMqvFRuxjKY2EaeKlwPEXjuOJkWg6gixB97IfjjDSxWZp/GM3ht+SZVMCKo+M2zoGcHQnnbwQN8O4EAjvePWUSxh566pRw6oWiJ0Mfb6JzT719NkCfjWBl9N8SRIPOPBNqBGQECLXnpz9IW+IYHOE7aea8c2IHKSfJBVu3uLkMpg6nMfKw+Z+Sq9BmmshH9o6xqYhx5Q0eV/qSh6VNBPhmHX35ogiTovaGiwhBnwl62hBleyV5kJ3QTQVG6VjaR5r34ZQQlyxS/DWIP//Z"/>
          <p:cNvSpPr>
            <a:spLocks noChangeAspect="1" noChangeArrowheads="1"/>
          </p:cNvSpPr>
          <p:nvPr/>
        </p:nvSpPr>
        <p:spPr bwMode="auto">
          <a:xfrm>
            <a:off x="1143000" y="748903"/>
            <a:ext cx="228600" cy="2286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31" name="AutoShape 17" descr="Bildergebnis für agri culture"/>
          <p:cNvSpPr>
            <a:spLocks noChangeAspect="1" noChangeArrowheads="1"/>
          </p:cNvSpPr>
          <p:nvPr/>
        </p:nvSpPr>
        <p:spPr bwMode="auto">
          <a:xfrm>
            <a:off x="1119188"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32" name="AutoShape 19" descr="Bildergebnis für agri culture"/>
          <p:cNvSpPr>
            <a:spLocks noChangeAspect="1" noChangeArrowheads="1"/>
          </p:cNvSpPr>
          <p:nvPr/>
        </p:nvSpPr>
        <p:spPr bwMode="auto">
          <a:xfrm>
            <a:off x="1233488" y="8691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6" name="Rounded Rectangle 5"/>
          <p:cNvSpPr/>
          <p:nvPr/>
        </p:nvSpPr>
        <p:spPr>
          <a:xfrm>
            <a:off x="1493658" y="1862826"/>
            <a:ext cx="6102678" cy="3024336"/>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357754" y="2556079"/>
            <a:ext cx="235962" cy="646331"/>
          </a:xfrm>
          <a:prstGeom prst="rect">
            <a:avLst/>
          </a:prstGeom>
          <a:noFill/>
        </p:spPr>
        <p:txBody>
          <a:bodyPr wrap="none" rtlCol="0">
            <a:spAutoFit/>
          </a:bodyPr>
          <a:lstStyle/>
          <a:p>
            <a:endParaRPr lang="en-US" dirty="0">
              <a:solidFill>
                <a:srgbClr val="001B55"/>
              </a:solidFill>
              <a:latin typeface="Cambria"/>
              <a:cs typeface="Cambria"/>
            </a:endParaRPr>
          </a:p>
          <a:p>
            <a:r>
              <a:rPr lang="en-US" dirty="0">
                <a:solidFill>
                  <a:srgbClr val="001B55"/>
                </a:solidFill>
                <a:latin typeface="Cambria"/>
                <a:cs typeface="Cambria"/>
              </a:rPr>
              <a:t> </a:t>
            </a:r>
          </a:p>
        </p:txBody>
      </p:sp>
      <p:sp>
        <p:nvSpPr>
          <p:cNvPr id="3" name="TextBox 2"/>
          <p:cNvSpPr txBox="1"/>
          <p:nvPr/>
        </p:nvSpPr>
        <p:spPr>
          <a:xfrm>
            <a:off x="1717633" y="2044590"/>
            <a:ext cx="550151" cy="369332"/>
          </a:xfrm>
          <a:prstGeom prst="rect">
            <a:avLst/>
          </a:prstGeom>
          <a:noFill/>
        </p:spPr>
        <p:txBody>
          <a:bodyPr wrap="none" rtlCol="0">
            <a:spAutoFit/>
          </a:bodyPr>
          <a:lstStyle/>
          <a:p>
            <a:r>
              <a:rPr lang="en-US" dirty="0">
                <a:latin typeface="Cambria" panose="02040503050406030204" pitchFamily="18" charset="0"/>
              </a:rPr>
              <a:t>Let </a:t>
            </a:r>
          </a:p>
        </p:txBody>
      </p:sp>
      <p:graphicFrame>
        <p:nvGraphicFramePr>
          <p:cNvPr id="4" name="Object 3"/>
          <p:cNvGraphicFramePr>
            <a:graphicFrameLocks noChangeAspect="1"/>
          </p:cNvGraphicFramePr>
          <p:nvPr/>
        </p:nvGraphicFramePr>
        <p:xfrm>
          <a:off x="2500716" y="1923086"/>
          <a:ext cx="2862263" cy="506015"/>
        </p:xfrm>
        <a:graphic>
          <a:graphicData uri="http://schemas.openxmlformats.org/presentationml/2006/ole">
            <mc:AlternateContent xmlns:mc="http://schemas.openxmlformats.org/markup-compatibility/2006">
              <mc:Choice xmlns:v="urn:schemas-microsoft-com:vml" Requires="v">
                <p:oleObj name="Equation" r:id="rId3" imgW="2438280" imgH="431640" progId="Equation.3">
                  <p:embed/>
                </p:oleObj>
              </mc:Choice>
              <mc:Fallback>
                <p:oleObj name="Equation" r:id="rId3" imgW="2438280" imgH="431640" progId="Equation.3">
                  <p:embed/>
                  <p:pic>
                    <p:nvPicPr>
                      <p:cNvPr id="4" name="Object 3"/>
                      <p:cNvPicPr/>
                      <p:nvPr/>
                    </p:nvPicPr>
                    <p:blipFill>
                      <a:blip r:embed="rId4"/>
                      <a:stretch>
                        <a:fillRect/>
                      </a:stretch>
                    </p:blipFill>
                    <p:spPr>
                      <a:xfrm>
                        <a:off x="2500716" y="1923086"/>
                        <a:ext cx="2862263" cy="506015"/>
                      </a:xfrm>
                      <a:prstGeom prst="rect">
                        <a:avLst/>
                      </a:prstGeom>
                    </p:spPr>
                  </p:pic>
                </p:oleObj>
              </mc:Fallback>
            </mc:AlternateContent>
          </a:graphicData>
        </a:graphic>
      </p:graphicFrame>
      <p:graphicFrame>
        <p:nvGraphicFramePr>
          <p:cNvPr id="18" name="Object 17"/>
          <p:cNvGraphicFramePr>
            <a:graphicFrameLocks noChangeAspect="1"/>
          </p:cNvGraphicFramePr>
          <p:nvPr/>
        </p:nvGraphicFramePr>
        <p:xfrm>
          <a:off x="2496254" y="2489360"/>
          <a:ext cx="2743200" cy="267890"/>
        </p:xfrm>
        <a:graphic>
          <a:graphicData uri="http://schemas.openxmlformats.org/presentationml/2006/ole">
            <mc:AlternateContent xmlns:mc="http://schemas.openxmlformats.org/markup-compatibility/2006">
              <mc:Choice xmlns:v="urn:schemas-microsoft-com:vml" Requires="v">
                <p:oleObj name="Equation" r:id="rId5" imgW="2336760" imgH="228600" progId="Equation.3">
                  <p:embed/>
                </p:oleObj>
              </mc:Choice>
              <mc:Fallback>
                <p:oleObj name="Equation" r:id="rId5" imgW="2336760" imgH="228600" progId="Equation.3">
                  <p:embed/>
                  <p:pic>
                    <p:nvPicPr>
                      <p:cNvPr id="18" name="Object 17"/>
                      <p:cNvPicPr/>
                      <p:nvPr/>
                    </p:nvPicPr>
                    <p:blipFill>
                      <a:blip r:embed="rId6"/>
                      <a:stretch>
                        <a:fillRect/>
                      </a:stretch>
                    </p:blipFill>
                    <p:spPr>
                      <a:xfrm>
                        <a:off x="2496254" y="2489360"/>
                        <a:ext cx="2743200" cy="267890"/>
                      </a:xfrm>
                      <a:prstGeom prst="rect">
                        <a:avLst/>
                      </a:prstGeom>
                    </p:spPr>
                  </p:pic>
                </p:oleObj>
              </mc:Fallback>
            </mc:AlternateContent>
          </a:graphicData>
        </a:graphic>
      </p:graphicFrame>
      <p:sp>
        <p:nvSpPr>
          <p:cNvPr id="19" name="TextBox 18"/>
          <p:cNvSpPr txBox="1"/>
          <p:nvPr/>
        </p:nvSpPr>
        <p:spPr>
          <a:xfrm>
            <a:off x="1712187" y="2451616"/>
            <a:ext cx="739305" cy="369332"/>
          </a:xfrm>
          <a:prstGeom prst="rect">
            <a:avLst/>
          </a:prstGeom>
          <a:noFill/>
        </p:spPr>
        <p:txBody>
          <a:bodyPr wrap="none" rtlCol="0">
            <a:spAutoFit/>
          </a:bodyPr>
          <a:lstStyle/>
          <a:p>
            <a:r>
              <a:rPr lang="en-US" dirty="0">
                <a:latin typeface="Cambria" panose="02040503050406030204" pitchFamily="18" charset="0"/>
              </a:rPr>
              <a:t>Then </a:t>
            </a:r>
          </a:p>
        </p:txBody>
      </p:sp>
      <p:sp>
        <p:nvSpPr>
          <p:cNvPr id="25" name="TextBox 24"/>
          <p:cNvSpPr txBox="1"/>
          <p:nvPr/>
        </p:nvSpPr>
        <p:spPr>
          <a:xfrm>
            <a:off x="1712187" y="3077659"/>
            <a:ext cx="805798" cy="369332"/>
          </a:xfrm>
          <a:prstGeom prst="rect">
            <a:avLst/>
          </a:prstGeom>
          <a:noFill/>
        </p:spPr>
        <p:txBody>
          <a:bodyPr wrap="none" rtlCol="0">
            <a:spAutoFit/>
          </a:bodyPr>
          <a:lstStyle/>
          <a:p>
            <a:r>
              <a:rPr lang="en-US" dirty="0">
                <a:latin typeface="Cambria" panose="02040503050406030204" pitchFamily="18" charset="0"/>
              </a:rPr>
              <a:t>where</a:t>
            </a:r>
          </a:p>
        </p:txBody>
      </p:sp>
      <p:graphicFrame>
        <p:nvGraphicFramePr>
          <p:cNvPr id="26" name="Object 25"/>
          <p:cNvGraphicFramePr>
            <a:graphicFrameLocks noChangeAspect="1"/>
          </p:cNvGraphicFramePr>
          <p:nvPr/>
        </p:nvGraphicFramePr>
        <p:xfrm>
          <a:off x="2496253" y="3086768"/>
          <a:ext cx="1042988" cy="535781"/>
        </p:xfrm>
        <a:graphic>
          <a:graphicData uri="http://schemas.openxmlformats.org/presentationml/2006/ole">
            <mc:AlternateContent xmlns:mc="http://schemas.openxmlformats.org/markup-compatibility/2006">
              <mc:Choice xmlns:v="urn:schemas-microsoft-com:vml" Requires="v">
                <p:oleObj name="Equation" r:id="rId7" imgW="888840" imgH="457200" progId="Equation.3">
                  <p:embed/>
                </p:oleObj>
              </mc:Choice>
              <mc:Fallback>
                <p:oleObj name="Equation" r:id="rId7" imgW="888840" imgH="457200" progId="Equation.3">
                  <p:embed/>
                  <p:pic>
                    <p:nvPicPr>
                      <p:cNvPr id="26" name="Object 25"/>
                      <p:cNvPicPr/>
                      <p:nvPr/>
                    </p:nvPicPr>
                    <p:blipFill>
                      <a:blip r:embed="rId8"/>
                      <a:stretch>
                        <a:fillRect/>
                      </a:stretch>
                    </p:blipFill>
                    <p:spPr>
                      <a:xfrm>
                        <a:off x="2496253" y="3086768"/>
                        <a:ext cx="1042988" cy="535781"/>
                      </a:xfrm>
                      <a:prstGeom prst="rect">
                        <a:avLst/>
                      </a:prstGeom>
                    </p:spPr>
                  </p:pic>
                </p:oleObj>
              </mc:Fallback>
            </mc:AlternateContent>
          </a:graphicData>
        </a:graphic>
      </p:graphicFrame>
      <p:graphicFrame>
        <p:nvGraphicFramePr>
          <p:cNvPr id="27" name="Object 26"/>
          <p:cNvGraphicFramePr>
            <a:graphicFrameLocks noChangeAspect="1"/>
          </p:cNvGraphicFramePr>
          <p:nvPr/>
        </p:nvGraphicFramePr>
        <p:xfrm>
          <a:off x="3653899" y="3072129"/>
          <a:ext cx="2370535" cy="1599009"/>
        </p:xfrm>
        <a:graphic>
          <a:graphicData uri="http://schemas.openxmlformats.org/presentationml/2006/ole">
            <mc:AlternateContent xmlns:mc="http://schemas.openxmlformats.org/markup-compatibility/2006">
              <mc:Choice xmlns:v="urn:schemas-microsoft-com:vml" Requires="v">
                <p:oleObj name="Equation" r:id="rId9" imgW="1815840" imgH="1231560" progId="Equation.3">
                  <p:embed/>
                </p:oleObj>
              </mc:Choice>
              <mc:Fallback>
                <p:oleObj name="Equation" r:id="rId9" imgW="1815840" imgH="1231560" progId="Equation.3">
                  <p:embed/>
                  <p:pic>
                    <p:nvPicPr>
                      <p:cNvPr id="27" name="Object 26"/>
                      <p:cNvPicPr/>
                      <p:nvPr/>
                    </p:nvPicPr>
                    <p:blipFill>
                      <a:blip r:embed="rId10"/>
                      <a:stretch>
                        <a:fillRect/>
                      </a:stretch>
                    </p:blipFill>
                    <p:spPr>
                      <a:xfrm>
                        <a:off x="3653899" y="3072129"/>
                        <a:ext cx="2370535" cy="1599009"/>
                      </a:xfrm>
                      <a:prstGeom prst="rect">
                        <a:avLst/>
                      </a:prstGeom>
                    </p:spPr>
                  </p:pic>
                </p:oleObj>
              </mc:Fallback>
            </mc:AlternateContent>
          </a:graphicData>
        </a:graphic>
      </p:graphicFrame>
      <p:sp>
        <p:nvSpPr>
          <p:cNvPr id="15" name="Rectangle 14"/>
          <p:cNvSpPr/>
          <p:nvPr/>
        </p:nvSpPr>
        <p:spPr>
          <a:xfrm>
            <a:off x="1042681" y="5467369"/>
            <a:ext cx="7004633" cy="923330"/>
          </a:xfrm>
          <a:prstGeom prst="rect">
            <a:avLst/>
          </a:prstGeom>
        </p:spPr>
        <p:txBody>
          <a:bodyPr wrap="square">
            <a:spAutoFit/>
          </a:bodyPr>
          <a:lstStyle/>
          <a:p>
            <a:pPr marL="214313" indent="-214313">
              <a:buFont typeface="Arial" panose="020B0604020202020204" pitchFamily="34" charset="0"/>
              <a:buChar char="•"/>
            </a:pPr>
            <a:r>
              <a:rPr lang="en-US" dirty="0">
                <a:solidFill>
                  <a:srgbClr val="001B55"/>
                </a:solidFill>
                <a:latin typeface="Cambria" panose="02040503050406030204" pitchFamily="18" charset="0"/>
              </a:rPr>
              <a:t>Yuri </a:t>
            </a:r>
            <a:r>
              <a:rPr lang="en-US" dirty="0" err="1">
                <a:solidFill>
                  <a:srgbClr val="001B55"/>
                </a:solidFill>
                <a:latin typeface="Cambria" panose="02040503050406030204" pitchFamily="18" charset="0"/>
              </a:rPr>
              <a:t>Ermoliev</a:t>
            </a:r>
            <a:r>
              <a:rPr lang="en-US" dirty="0">
                <a:solidFill>
                  <a:srgbClr val="001B55"/>
                </a:solidFill>
                <a:latin typeface="Cambria" panose="02040503050406030204" pitchFamily="18" charset="0"/>
              </a:rPr>
              <a:t> (1988), Yuri </a:t>
            </a:r>
            <a:r>
              <a:rPr lang="en-US" dirty="0" err="1">
                <a:solidFill>
                  <a:srgbClr val="001B55"/>
                </a:solidFill>
                <a:latin typeface="Cambria" panose="02040503050406030204" pitchFamily="18" charset="0"/>
              </a:rPr>
              <a:t>Ermoliev</a:t>
            </a:r>
            <a:r>
              <a:rPr lang="en-US" dirty="0">
                <a:solidFill>
                  <a:srgbClr val="001B55"/>
                </a:solidFill>
                <a:latin typeface="Cambria" panose="02040503050406030204" pitchFamily="18" charset="0"/>
              </a:rPr>
              <a:t> et al. ( 2017, 2019) for Deterministic and stochastic cases</a:t>
            </a:r>
          </a:p>
          <a:p>
            <a:pPr marL="214313" indent="-214313">
              <a:buFont typeface="Arial" panose="020B0604020202020204" pitchFamily="34" charset="0"/>
              <a:buChar char="•"/>
            </a:pPr>
            <a:endParaRPr lang="en-US" dirty="0">
              <a:solidFill>
                <a:srgbClr val="001B55"/>
              </a:solidFill>
              <a:latin typeface="Cambria" panose="02040503050406030204" pitchFamily="18" charset="0"/>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01BB53-E9FF-45DD-950A-D408DF9D136F}" type="slidenum">
              <a:rPr lang="en-US" smtClean="0"/>
              <a:pPr/>
              <a:t>26</a:t>
            </a:fld>
            <a:endParaRPr lang="en-US"/>
          </a:p>
        </p:txBody>
      </p:sp>
    </p:spTree>
    <p:extLst>
      <p:ext uri="{BB962C8B-B14F-4D97-AF65-F5344CB8AC3E}">
        <p14:creationId xmlns:p14="http://schemas.microsoft.com/office/powerpoint/2010/main" val="2780902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F27DD2-11E6-4FF9-881F-D22217C0B419}"/>
              </a:ext>
            </a:extLst>
          </p:cNvPr>
          <p:cNvSpPr txBox="1"/>
          <p:nvPr/>
        </p:nvSpPr>
        <p:spPr>
          <a:xfrm>
            <a:off x="611560" y="548580"/>
            <a:ext cx="8163093" cy="6309420"/>
          </a:xfrm>
          <a:prstGeom prst="rect">
            <a:avLst/>
          </a:prstGeom>
          <a:noFill/>
        </p:spPr>
        <p:txBody>
          <a:bodyPr wrap="square" rtlCol="0">
            <a:spAutoFit/>
          </a:bodyPr>
          <a:lstStyle/>
          <a:p>
            <a:pPr algn="just"/>
            <a:r>
              <a:rPr lang="en-US" sz="1600" dirty="0">
                <a:solidFill>
                  <a:srgbClr val="001B55"/>
                </a:solidFill>
                <a:latin typeface="Cambria"/>
                <a:cs typeface="Cambria"/>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linkage algorithms solve the problem of linking distributed models, e.g., sectorial and/or regional, into an inter-sectorial inter-regional integrated models</a:t>
            </a:r>
            <a:endParaRPr lang="en-US" sz="1600" dirty="0">
              <a:solidFill>
                <a:srgbClr val="001B55"/>
              </a:solidFill>
              <a:latin typeface="Cambria"/>
              <a:cs typeface="Cambria"/>
            </a:endParaRPr>
          </a:p>
          <a:p>
            <a:pPr algn="just"/>
            <a:endParaRPr lang="en-US" sz="1600" dirty="0">
              <a:solidFill>
                <a:srgbClr val="001B55"/>
              </a:solidFill>
              <a:latin typeface="Cambria"/>
              <a:cs typeface="Cambria"/>
            </a:endParaRPr>
          </a:p>
          <a:p>
            <a:pPr algn="just"/>
            <a:r>
              <a:rPr lang="en-US" sz="1600" dirty="0">
                <a:solidFill>
                  <a:srgbClr val="001B55"/>
                </a:solidFill>
                <a:latin typeface="Cambria"/>
                <a:cs typeface="Cambria"/>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linkage problem can be viewed as a general endogenous reinforced learning problem of how software agents (models) take decisions in order to maximize the “cumulative reward". </a:t>
            </a:r>
            <a:endParaRPr lang="en-US" sz="1600" dirty="0">
              <a:solidFill>
                <a:srgbClr val="FF0000"/>
              </a:solidFill>
              <a:latin typeface="Cambria"/>
              <a:cs typeface="Cambria"/>
            </a:endParaRPr>
          </a:p>
          <a:p>
            <a:pPr algn="just"/>
            <a:endParaRPr lang="en-US" sz="1600" dirty="0">
              <a:solidFill>
                <a:srgbClr val="001B55"/>
              </a:solidFill>
              <a:latin typeface="Cambria"/>
              <a:cs typeface="Cambria"/>
            </a:endParaRPr>
          </a:p>
          <a:p>
            <a:pPr algn="just"/>
            <a:r>
              <a:rPr lang="en-US" sz="1600" dirty="0">
                <a:solidFill>
                  <a:srgbClr val="001B55"/>
                </a:solidFill>
                <a:latin typeface="Cambria"/>
                <a:cs typeface="Cambria"/>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we illustrate the importance of the iterative “learning” solution algorithms based on stochastic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quasigradient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(SQG) procedures for robust of-line and on-line decisions involving large-scale Machine Learning, Big Data analysis, Distributed Models Linkage, and robust decision-making problems.</a:t>
            </a:r>
            <a:endParaRPr lang="en-US" sz="1600" dirty="0">
              <a:solidFill>
                <a:srgbClr val="001B55"/>
              </a:solidFill>
              <a:latin typeface="Cambria"/>
              <a:cs typeface="Cambria"/>
            </a:endParaRPr>
          </a:p>
          <a:p>
            <a:pPr algn="just"/>
            <a:endParaRPr lang="en-US" sz="1600" dirty="0">
              <a:solidFill>
                <a:srgbClr val="001B55"/>
              </a:solidFill>
              <a:latin typeface="Cambria"/>
              <a:cs typeface="Cambria"/>
            </a:endParaRPr>
          </a:p>
          <a:p>
            <a:pPr algn="just"/>
            <a:r>
              <a:rPr lang="en-US" sz="1600" dirty="0">
                <a:solidFill>
                  <a:srgbClr val="001B55"/>
                </a:solidFill>
                <a:latin typeface="Cambria"/>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Advanced robust statistical analysis and machine learning models of, in general, nonstationary stochastic optimization allow to account for potential distributional shifts, heavy tails,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nonstationarities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data streams that can mislead traditional statistical and machine learning models, in particular, deep neural learning or deep artificial neural network (ANN).</a:t>
            </a:r>
          </a:p>
          <a:p>
            <a:pPr algn="just"/>
            <a:endParaRPr lang="en-US" sz="1600" dirty="0">
              <a:solidFill>
                <a:srgbClr val="001B55"/>
              </a:solidFill>
              <a:latin typeface="Cambria"/>
            </a:endParaRPr>
          </a:p>
          <a:p>
            <a:pPr algn="just"/>
            <a:r>
              <a:rPr lang="en-US" sz="1600" dirty="0">
                <a:solidFill>
                  <a:srgbClr val="001B55"/>
                </a:solidFill>
                <a:latin typeface="Cambria"/>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For highly nonconvex models such as the deep ANN network, the SQGs allow to avoid local solutions. In cases of nonstationary data, the SQGs allow for sequential revisions and adaptation of parameters to the changing environment, possibly, based on of-line adaptive simulations.</a:t>
            </a:r>
            <a:r>
              <a:rPr lang="en-US" sz="1600" dirty="0">
                <a:solidFill>
                  <a:srgbClr val="001B55"/>
                </a:solidFill>
                <a:latin typeface="Cambria"/>
              </a:rPr>
              <a:t> </a:t>
            </a:r>
          </a:p>
          <a:p>
            <a:pPr algn="just"/>
            <a:endParaRPr lang="en-US" sz="1600" dirty="0">
              <a:solidFill>
                <a:srgbClr val="001B55"/>
              </a:solidFill>
              <a:latin typeface="Cambria"/>
            </a:endParaRPr>
          </a:p>
        </p:txBody>
      </p:sp>
    </p:spTree>
    <p:extLst>
      <p:ext uri="{BB962C8B-B14F-4D97-AF65-F5344CB8AC3E}">
        <p14:creationId xmlns:p14="http://schemas.microsoft.com/office/powerpoint/2010/main" val="357311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2DDB03-117D-4B14-86F6-8CBB2E1463D2}"/>
              </a:ext>
            </a:extLst>
          </p:cNvPr>
          <p:cNvPicPr>
            <a:picLocks noChangeAspect="1"/>
          </p:cNvPicPr>
          <p:nvPr/>
        </p:nvPicPr>
        <p:blipFill>
          <a:blip r:embed="rId2"/>
          <a:stretch>
            <a:fillRect/>
          </a:stretch>
        </p:blipFill>
        <p:spPr>
          <a:xfrm>
            <a:off x="1845115" y="0"/>
            <a:ext cx="5453769" cy="6858000"/>
          </a:xfrm>
          <a:prstGeom prst="rect">
            <a:avLst/>
          </a:prstGeom>
        </p:spPr>
      </p:pic>
    </p:spTree>
    <p:extLst>
      <p:ext uri="{BB962C8B-B14F-4D97-AF65-F5344CB8AC3E}">
        <p14:creationId xmlns:p14="http://schemas.microsoft.com/office/powerpoint/2010/main" val="3075355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Рисунок 5" descr="Integrated_Modeli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063825"/>
            <a:ext cx="3950568" cy="560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Прямоугольник 8"/>
          <p:cNvSpPr>
            <a:spLocks noChangeArrowheads="1"/>
          </p:cNvSpPr>
          <p:nvPr/>
        </p:nvSpPr>
        <p:spPr bwMode="auto">
          <a:xfrm>
            <a:off x="0" y="116632"/>
            <a:ext cx="9144000" cy="584775"/>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algn="ctr" eaLnBrk="0" hangingPunct="0"/>
            <a:r>
              <a:rPr lang="en-US" altLang="en-US" sz="2000" b="1" dirty="0">
                <a:solidFill>
                  <a:srgbClr val="C00000"/>
                </a:solidFill>
                <a:latin typeface="+mj-lt"/>
                <a:ea typeface="+mj-ea"/>
              </a:rPr>
              <a:t>Integrated modeling, Data Harmonization, Capacity Building</a:t>
            </a:r>
            <a:endParaRPr lang="ru-RU" altLang="en-US" sz="2000" b="1" dirty="0">
              <a:solidFill>
                <a:srgbClr val="C00000"/>
              </a:solidFill>
              <a:latin typeface="+mj-lt"/>
              <a:ea typeface="+mj-ea"/>
            </a:endParaRPr>
          </a:p>
        </p:txBody>
      </p:sp>
      <p:pic>
        <p:nvPicPr>
          <p:cNvPr id="17411" name="Рисунок 4" descr="Integrated_Managemen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201664"/>
            <a:ext cx="3962202" cy="556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C4E23F04-5143-4F12-9D6B-EBDF1C37ECF2}"/>
              </a:ext>
            </a:extLst>
          </p:cNvPr>
          <p:cNvPicPr>
            <a:picLocks noChangeAspect="1"/>
          </p:cNvPicPr>
          <p:nvPr/>
        </p:nvPicPr>
        <p:blipFill>
          <a:blip r:embed="rId4"/>
          <a:stretch>
            <a:fillRect/>
          </a:stretch>
        </p:blipFill>
        <p:spPr>
          <a:xfrm>
            <a:off x="5193432" y="1302514"/>
            <a:ext cx="3950568" cy="5555486"/>
          </a:xfrm>
          <a:prstGeom prst="rect">
            <a:avLst/>
          </a:prstGeom>
        </p:spPr>
      </p:pic>
    </p:spTree>
    <p:extLst>
      <p:ext uri="{BB962C8B-B14F-4D97-AF65-F5344CB8AC3E}">
        <p14:creationId xmlns:p14="http://schemas.microsoft.com/office/powerpoint/2010/main" val="2969993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1208648" y="357737"/>
            <a:ext cx="6858000" cy="646331"/>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gn="ctr" eaLnBrk="0" hangingPunct="0">
              <a:defRPr sz="2500" b="1">
                <a:solidFill>
                  <a:srgbClr val="C00000"/>
                </a:solidFill>
                <a:latin typeface="+mj-lt"/>
                <a:ea typeface="+mj-ea"/>
                <a:cs typeface="Cambria"/>
              </a:defRPr>
            </a:lvl1pPr>
            <a:lvl2pPr eaLnBrk="0" hangingPunct="0">
              <a:defRPr sz="4000">
                <a:solidFill>
                  <a:srgbClr val="003399"/>
                </a:solidFill>
                <a:latin typeface="Arial Narrow" pitchFamily="34" charset="0"/>
              </a:defRPr>
            </a:lvl2pPr>
            <a:lvl3pPr eaLnBrk="0" hangingPunct="0">
              <a:defRPr sz="4000">
                <a:solidFill>
                  <a:srgbClr val="003399"/>
                </a:solidFill>
                <a:latin typeface="Arial Narrow" pitchFamily="34" charset="0"/>
              </a:defRPr>
            </a:lvl3pPr>
            <a:lvl4pPr eaLnBrk="0" hangingPunct="0">
              <a:defRPr sz="4000">
                <a:solidFill>
                  <a:srgbClr val="003399"/>
                </a:solidFill>
                <a:latin typeface="Arial Narrow" pitchFamily="34" charset="0"/>
              </a:defRPr>
            </a:lvl4pPr>
            <a:lvl5pPr eaLnBrk="0" hangingPunct="0">
              <a:defRPr sz="4000">
                <a:solidFill>
                  <a:srgbClr val="003399"/>
                </a:solidFill>
                <a:latin typeface="Arial Narrow" pitchFamily="34" charset="0"/>
              </a:defRPr>
            </a:lvl5pPr>
            <a:lvl6pPr marL="457200" fontAlgn="base">
              <a:spcBef>
                <a:spcPct val="0"/>
              </a:spcBef>
              <a:spcAft>
                <a:spcPct val="0"/>
              </a:spcAft>
              <a:defRPr sz="4000">
                <a:solidFill>
                  <a:srgbClr val="003399"/>
                </a:solidFill>
                <a:latin typeface="Arial Narrow" pitchFamily="34" charset="0"/>
              </a:defRPr>
            </a:lvl6pPr>
            <a:lvl7pPr marL="914400" fontAlgn="base">
              <a:spcBef>
                <a:spcPct val="0"/>
              </a:spcBef>
              <a:spcAft>
                <a:spcPct val="0"/>
              </a:spcAft>
              <a:defRPr sz="4000">
                <a:solidFill>
                  <a:srgbClr val="003399"/>
                </a:solidFill>
                <a:latin typeface="Arial Narrow" pitchFamily="34" charset="0"/>
              </a:defRPr>
            </a:lvl7pPr>
            <a:lvl8pPr marL="1371600" fontAlgn="base">
              <a:spcBef>
                <a:spcPct val="0"/>
              </a:spcBef>
              <a:spcAft>
                <a:spcPct val="0"/>
              </a:spcAft>
              <a:defRPr sz="4000">
                <a:solidFill>
                  <a:srgbClr val="003399"/>
                </a:solidFill>
                <a:latin typeface="Arial Narrow" pitchFamily="34" charset="0"/>
              </a:defRPr>
            </a:lvl8pPr>
            <a:lvl9pPr marL="1828800" fontAlgn="base">
              <a:spcBef>
                <a:spcPct val="0"/>
              </a:spcBef>
              <a:spcAft>
                <a:spcPct val="0"/>
              </a:spcAft>
              <a:defRPr sz="4000">
                <a:solidFill>
                  <a:srgbClr val="003399"/>
                </a:solidFill>
                <a:latin typeface="Arial Narrow" pitchFamily="34" charset="0"/>
              </a:defRPr>
            </a:lvl9pPr>
          </a:lstStyle>
          <a:p>
            <a:r>
              <a:rPr lang="en-US" altLang="ru-RU" sz="2000" dirty="0"/>
              <a:t>Advanced Analysis of Systemic Interdependencies</a:t>
            </a:r>
            <a:endParaRPr lang="uk-UA" altLang="ru-RU" sz="2000" dirty="0"/>
          </a:p>
        </p:txBody>
      </p:sp>
      <p:sp>
        <p:nvSpPr>
          <p:cNvPr id="20483" name="Rectangle 6"/>
          <p:cNvSpPr>
            <a:spLocks noChangeArrowheads="1"/>
          </p:cNvSpPr>
          <p:nvPr/>
        </p:nvSpPr>
        <p:spPr bwMode="auto">
          <a:xfrm>
            <a:off x="3652839" y="3212325"/>
            <a:ext cx="1837135" cy="9715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b="1" dirty="0"/>
              <a:t>Multi-model NEXUS analysis and systemic security management</a:t>
            </a:r>
            <a:endParaRPr lang="ru-RU" altLang="ru-RU" sz="1350" b="1" dirty="0"/>
          </a:p>
        </p:txBody>
      </p:sp>
      <p:sp>
        <p:nvSpPr>
          <p:cNvPr id="20484" name="Rectangle 7"/>
          <p:cNvSpPr>
            <a:spLocks noChangeArrowheads="1"/>
          </p:cNvSpPr>
          <p:nvPr/>
        </p:nvSpPr>
        <p:spPr bwMode="auto">
          <a:xfrm>
            <a:off x="1547813" y="2078850"/>
            <a:ext cx="1296591" cy="809625"/>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b="1" dirty="0"/>
              <a:t>Energy</a:t>
            </a:r>
            <a:endParaRPr lang="ru-RU" altLang="ru-RU" sz="1350" b="1" dirty="0"/>
          </a:p>
        </p:txBody>
      </p:sp>
      <p:sp>
        <p:nvSpPr>
          <p:cNvPr id="20485" name="Rectangle 8"/>
          <p:cNvSpPr>
            <a:spLocks noChangeArrowheads="1"/>
          </p:cNvSpPr>
          <p:nvPr/>
        </p:nvSpPr>
        <p:spPr bwMode="auto">
          <a:xfrm>
            <a:off x="1494236" y="4562494"/>
            <a:ext cx="1296590" cy="809625"/>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b="1" dirty="0"/>
              <a:t>Water</a:t>
            </a:r>
            <a:endParaRPr lang="ru-RU" altLang="ru-RU" sz="1350" b="1" dirty="0"/>
          </a:p>
        </p:txBody>
      </p:sp>
      <p:sp>
        <p:nvSpPr>
          <p:cNvPr id="20486" name="Rectangle 9"/>
          <p:cNvSpPr>
            <a:spLocks noChangeArrowheads="1"/>
          </p:cNvSpPr>
          <p:nvPr/>
        </p:nvSpPr>
        <p:spPr bwMode="auto">
          <a:xfrm>
            <a:off x="6354367" y="4562494"/>
            <a:ext cx="1296590" cy="80962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b="1" dirty="0"/>
              <a:t>Socio -Economic</a:t>
            </a:r>
            <a:endParaRPr lang="ru-RU" altLang="ru-RU" sz="1350" b="1" dirty="0"/>
          </a:p>
        </p:txBody>
      </p:sp>
      <p:sp>
        <p:nvSpPr>
          <p:cNvPr id="20487" name="Rectangle 10"/>
          <p:cNvSpPr>
            <a:spLocks noChangeArrowheads="1"/>
          </p:cNvSpPr>
          <p:nvPr/>
        </p:nvSpPr>
        <p:spPr bwMode="auto">
          <a:xfrm>
            <a:off x="6407944" y="2078850"/>
            <a:ext cx="1296591" cy="809625"/>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b="1" dirty="0"/>
              <a:t>Agriculture</a:t>
            </a:r>
            <a:endParaRPr lang="ru-RU" altLang="ru-RU" sz="1350" b="1" dirty="0"/>
          </a:p>
        </p:txBody>
      </p:sp>
      <p:sp>
        <p:nvSpPr>
          <p:cNvPr id="20488" name="Text Box 602"/>
          <p:cNvSpPr txBox="1">
            <a:spLocks noChangeArrowheads="1"/>
          </p:cNvSpPr>
          <p:nvPr/>
        </p:nvSpPr>
        <p:spPr bwMode="auto">
          <a:xfrm>
            <a:off x="1346204" y="2916168"/>
            <a:ext cx="2160984" cy="1560427"/>
          </a:xfrm>
          <a:prstGeom prst="rect">
            <a:avLst/>
          </a:prstGeom>
          <a:noFill/>
          <a:ln>
            <a:noFill/>
          </a:ln>
          <a:effectLst/>
          <a:extLst>
            <a:ext uri="{909E8E84-426E-40DD-AFC4-6F175D3DCCD1}">
              <a14:hiddenFill xmlns:a14="http://schemas.microsoft.com/office/drawing/2010/main">
                <a:solidFill>
                  <a:srgbClr val="C0C0C0">
                    <a:alpha val="30196"/>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ct val="20000"/>
              </a:spcAft>
              <a:buFontTx/>
              <a:buNone/>
            </a:pPr>
            <a:r>
              <a:rPr lang="en-US" altLang="en-US" sz="900" dirty="0"/>
              <a:t>Energy security and water security;  supply standards; </a:t>
            </a:r>
            <a:r>
              <a:rPr lang="en-US" altLang="en-US" sz="900" dirty="0">
                <a:solidFill>
                  <a:srgbClr val="FF0000"/>
                </a:solidFill>
              </a:rPr>
              <a:t>Energy, food, water prices; D</a:t>
            </a:r>
            <a:r>
              <a:rPr lang="en-US" altLang="en-US" sz="900" dirty="0"/>
              <a:t>iversification of energy supply; </a:t>
            </a:r>
          </a:p>
          <a:p>
            <a:pPr eaLnBrk="1" hangingPunct="1">
              <a:spcBef>
                <a:spcPct val="0"/>
              </a:spcBef>
              <a:spcAft>
                <a:spcPct val="20000"/>
              </a:spcAft>
              <a:buFontTx/>
              <a:buNone/>
            </a:pPr>
            <a:r>
              <a:rPr lang="en-US" altLang="en-US" sz="900" dirty="0"/>
              <a:t>Ex-ante and ex-post risk management; </a:t>
            </a:r>
            <a:r>
              <a:rPr lang="en-US" altLang="en-US" sz="900" dirty="0">
                <a:solidFill>
                  <a:srgbClr val="FF0000"/>
                </a:solidFill>
              </a:rPr>
              <a:t>electricity supply security;</a:t>
            </a:r>
          </a:p>
          <a:p>
            <a:pPr eaLnBrk="1" hangingPunct="1">
              <a:spcBef>
                <a:spcPct val="0"/>
              </a:spcBef>
              <a:spcAft>
                <a:spcPct val="20000"/>
              </a:spcAft>
              <a:buFontTx/>
              <a:buNone/>
            </a:pPr>
            <a:r>
              <a:rPr lang="en-US" altLang="en-US" sz="900" dirty="0"/>
              <a:t>global and local threats to electricity supply systems; endogenous risks; cyberattacks;</a:t>
            </a:r>
          </a:p>
          <a:p>
            <a:pPr eaLnBrk="1" hangingPunct="1">
              <a:spcBef>
                <a:spcPct val="0"/>
              </a:spcBef>
              <a:spcAft>
                <a:spcPct val="20000"/>
              </a:spcAft>
              <a:buFontTx/>
              <a:buNone/>
            </a:pPr>
            <a:r>
              <a:rPr lang="en-US" altLang="en-US" sz="900" dirty="0"/>
              <a:t>protection of critical infrastructure</a:t>
            </a:r>
            <a:endParaRPr lang="ru-RU" altLang="en-US" sz="900" dirty="0"/>
          </a:p>
        </p:txBody>
      </p:sp>
      <p:sp>
        <p:nvSpPr>
          <p:cNvPr id="20489" name="Text Box 605"/>
          <p:cNvSpPr txBox="1">
            <a:spLocks noChangeArrowheads="1"/>
          </p:cNvSpPr>
          <p:nvPr/>
        </p:nvSpPr>
        <p:spPr bwMode="auto">
          <a:xfrm>
            <a:off x="3232455" y="4930178"/>
            <a:ext cx="2645569" cy="819455"/>
          </a:xfrm>
          <a:prstGeom prst="rect">
            <a:avLst/>
          </a:prstGeom>
          <a:noFill/>
          <a:ln>
            <a:noFill/>
          </a:ln>
          <a:effectLst/>
          <a:extLst>
            <a:ext uri="{909E8E84-426E-40DD-AFC4-6F175D3DCCD1}">
              <a14:hiddenFill xmlns:a14="http://schemas.microsoft.com/office/drawing/2010/main">
                <a:solidFill>
                  <a:srgbClr val="C0C0C0">
                    <a:alpha val="30196"/>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ct val="25000"/>
              </a:spcAft>
              <a:buFontTx/>
              <a:buNone/>
            </a:pPr>
            <a:r>
              <a:rPr lang="en-US" altLang="en-US" sz="900" dirty="0"/>
              <a:t>Control of water resources and supply-demand (</a:t>
            </a:r>
            <a:r>
              <a:rPr lang="en-US" altLang="en-US" sz="900" dirty="0" err="1"/>
              <a:t>im</a:t>
            </a:r>
            <a:r>
              <a:rPr lang="en-US" altLang="en-US" sz="900" dirty="0"/>
              <a:t>)balances; reliability; monitoring of infrastructure; monitoring of water resources vulnerability and accessibility; </a:t>
            </a:r>
          </a:p>
          <a:p>
            <a:pPr eaLnBrk="1" hangingPunct="1">
              <a:spcBef>
                <a:spcPct val="0"/>
              </a:spcBef>
              <a:spcAft>
                <a:spcPct val="25000"/>
              </a:spcAft>
              <a:buFontTx/>
              <a:buNone/>
            </a:pPr>
            <a:r>
              <a:rPr lang="en-US" altLang="en-US" sz="900" dirty="0"/>
              <a:t>Monitoring &amp; control of water contamination;</a:t>
            </a:r>
          </a:p>
        </p:txBody>
      </p:sp>
      <p:sp>
        <p:nvSpPr>
          <p:cNvPr id="20490" name="Text Box 604"/>
          <p:cNvSpPr txBox="1">
            <a:spLocks noChangeArrowheads="1"/>
          </p:cNvSpPr>
          <p:nvPr/>
        </p:nvSpPr>
        <p:spPr bwMode="auto">
          <a:xfrm>
            <a:off x="5811761" y="3181521"/>
            <a:ext cx="2269331" cy="1228028"/>
          </a:xfrm>
          <a:prstGeom prst="rect">
            <a:avLst/>
          </a:prstGeom>
          <a:noFill/>
          <a:ln>
            <a:noFill/>
          </a:ln>
          <a:effectLst/>
          <a:extLst>
            <a:ext uri="{909E8E84-426E-40DD-AFC4-6F175D3DCCD1}">
              <a14:hiddenFill xmlns:a14="http://schemas.microsoft.com/office/drawing/2010/main">
                <a:solidFill>
                  <a:srgbClr val="C0C0C0">
                    <a:alpha val="30196"/>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ct val="20000"/>
              </a:spcAft>
              <a:buFontTx/>
              <a:buNone/>
            </a:pPr>
            <a:r>
              <a:rPr lang="en-US" altLang="en-US" sz="900" dirty="0"/>
              <a:t>Incomes; economic and population growth; demand changes; life and nutrition standards; prices;</a:t>
            </a:r>
          </a:p>
          <a:p>
            <a:pPr eaLnBrk="1" hangingPunct="1">
              <a:spcBef>
                <a:spcPct val="0"/>
              </a:spcBef>
              <a:spcAft>
                <a:spcPct val="20000"/>
              </a:spcAft>
              <a:buFontTx/>
              <a:buNone/>
            </a:pPr>
            <a:r>
              <a:rPr lang="en-US" altLang="en-US" sz="900" dirty="0"/>
              <a:t>Impacts of energy prices on food prices; Dependencies between agricultural and energy markets through bio-fuels; Agricultural subsidies; renewables subsidies, etc.  </a:t>
            </a:r>
            <a:endParaRPr lang="ru-RU" altLang="en-US" sz="900" dirty="0"/>
          </a:p>
        </p:txBody>
      </p:sp>
      <p:sp>
        <p:nvSpPr>
          <p:cNvPr id="20491" name="Text Box 603"/>
          <p:cNvSpPr txBox="1">
            <a:spLocks noChangeArrowheads="1"/>
          </p:cNvSpPr>
          <p:nvPr/>
        </p:nvSpPr>
        <p:spPr bwMode="auto">
          <a:xfrm>
            <a:off x="3223023" y="1826816"/>
            <a:ext cx="2969419" cy="1117229"/>
          </a:xfrm>
          <a:prstGeom prst="rect">
            <a:avLst/>
          </a:prstGeom>
          <a:noFill/>
          <a:ln>
            <a:noFill/>
          </a:ln>
          <a:effectLst/>
          <a:extLst>
            <a:ext uri="{909E8E84-426E-40DD-AFC4-6F175D3DCCD1}">
              <a14:hiddenFill xmlns:a14="http://schemas.microsoft.com/office/drawing/2010/main">
                <a:solidFill>
                  <a:srgbClr val="C0C0C0">
                    <a:alpha val="30196"/>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20000"/>
              </a:spcAft>
              <a:buNone/>
            </a:pPr>
            <a:r>
              <a:rPr lang="en-US" altLang="en-US" sz="900" dirty="0">
                <a:solidFill>
                  <a:srgbClr val="FF0000"/>
                </a:solidFill>
              </a:rPr>
              <a:t>Growing demand vs environmental standards (SDGs);</a:t>
            </a:r>
          </a:p>
          <a:p>
            <a:pPr>
              <a:spcBef>
                <a:spcPct val="0"/>
              </a:spcBef>
              <a:spcAft>
                <a:spcPct val="20000"/>
              </a:spcAft>
              <a:buNone/>
            </a:pPr>
            <a:r>
              <a:rPr lang="en-US" altLang="en-US" sz="900" dirty="0">
                <a:solidFill>
                  <a:srgbClr val="FF0000"/>
                </a:solidFill>
              </a:rPr>
              <a:t>Food security, </a:t>
            </a:r>
            <a:r>
              <a:rPr lang="en-US" altLang="en-US" sz="900" dirty="0"/>
              <a:t>electricity infrastructure innovations and investments; </a:t>
            </a:r>
            <a:r>
              <a:rPr lang="en-US" altLang="en-US" sz="900" dirty="0">
                <a:solidFill>
                  <a:srgbClr val="FF0000"/>
                </a:solidFill>
              </a:rPr>
              <a:t>systemic security; </a:t>
            </a:r>
            <a:r>
              <a:rPr lang="en-US" altLang="en-US" sz="900" dirty="0"/>
              <a:t>increasing returns vs sunk costs;</a:t>
            </a:r>
            <a:endParaRPr lang="ru-RU" altLang="en-US" sz="900" dirty="0"/>
          </a:p>
          <a:p>
            <a:pPr eaLnBrk="1" hangingPunct="1">
              <a:spcBef>
                <a:spcPct val="0"/>
              </a:spcBef>
              <a:spcAft>
                <a:spcPct val="20000"/>
              </a:spcAft>
              <a:buFontTx/>
              <a:buNone/>
            </a:pPr>
            <a:r>
              <a:rPr lang="en-US" altLang="en-US" sz="900" dirty="0"/>
              <a:t>climate change and uncertainty; strategic- and operational planning; long- vs short-term decisions; competition for resources, </a:t>
            </a:r>
            <a:r>
              <a:rPr lang="en-US" altLang="en-US" sz="900" dirty="0" err="1"/>
              <a:t>etc</a:t>
            </a:r>
            <a:endParaRPr lang="ru-RU" altLang="en-US" sz="900" dirty="0"/>
          </a:p>
        </p:txBody>
      </p:sp>
      <p:sp>
        <p:nvSpPr>
          <p:cNvPr id="20492" name="AutoShape 17"/>
          <p:cNvSpPr>
            <a:spLocks noChangeArrowheads="1"/>
          </p:cNvSpPr>
          <p:nvPr/>
        </p:nvSpPr>
        <p:spPr bwMode="auto">
          <a:xfrm rot="-1424970">
            <a:off x="2839641" y="4216022"/>
            <a:ext cx="809625" cy="323850"/>
          </a:xfrm>
          <a:prstGeom prst="lef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350"/>
          </a:p>
        </p:txBody>
      </p:sp>
      <p:sp>
        <p:nvSpPr>
          <p:cNvPr id="20493" name="AutoShape 18"/>
          <p:cNvSpPr>
            <a:spLocks noChangeArrowheads="1"/>
          </p:cNvSpPr>
          <p:nvPr/>
        </p:nvSpPr>
        <p:spPr bwMode="auto">
          <a:xfrm rot="-1424970">
            <a:off x="5543550" y="2834897"/>
            <a:ext cx="809625" cy="323850"/>
          </a:xfrm>
          <a:prstGeom prst="lef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350"/>
          </a:p>
        </p:txBody>
      </p:sp>
      <p:sp>
        <p:nvSpPr>
          <p:cNvPr id="20494" name="AutoShape 19"/>
          <p:cNvSpPr>
            <a:spLocks noChangeArrowheads="1"/>
          </p:cNvSpPr>
          <p:nvPr/>
        </p:nvSpPr>
        <p:spPr bwMode="auto">
          <a:xfrm rot="1813388">
            <a:off x="5489972" y="4238644"/>
            <a:ext cx="809625" cy="323850"/>
          </a:xfrm>
          <a:prstGeom prst="lef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350"/>
          </a:p>
        </p:txBody>
      </p:sp>
      <p:sp>
        <p:nvSpPr>
          <p:cNvPr id="20495" name="AutoShape 20"/>
          <p:cNvSpPr>
            <a:spLocks noChangeArrowheads="1"/>
          </p:cNvSpPr>
          <p:nvPr/>
        </p:nvSpPr>
        <p:spPr bwMode="auto">
          <a:xfrm rot="1813388">
            <a:off x="2844404" y="2888475"/>
            <a:ext cx="809625" cy="323850"/>
          </a:xfrm>
          <a:prstGeom prst="lef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350"/>
          </a:p>
        </p:txBody>
      </p:sp>
      <p:sp>
        <p:nvSpPr>
          <p:cNvPr id="20496" name="AutoShape 21"/>
          <p:cNvSpPr>
            <a:spLocks noChangeArrowheads="1"/>
          </p:cNvSpPr>
          <p:nvPr/>
        </p:nvSpPr>
        <p:spPr bwMode="auto">
          <a:xfrm rot="-5400000">
            <a:off x="4516041" y="3243282"/>
            <a:ext cx="572691" cy="4832747"/>
          </a:xfrm>
          <a:prstGeom prst="curvedRightArrow">
            <a:avLst>
              <a:gd name="adj1" fmla="val 33325"/>
              <a:gd name="adj2" fmla="val 202098"/>
              <a:gd name="adj3" fmla="val 58514"/>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350"/>
          </a:p>
        </p:txBody>
      </p:sp>
      <p:sp>
        <p:nvSpPr>
          <p:cNvPr id="20497" name="AutoShape 22"/>
          <p:cNvSpPr>
            <a:spLocks noChangeArrowheads="1"/>
          </p:cNvSpPr>
          <p:nvPr/>
        </p:nvSpPr>
        <p:spPr bwMode="auto">
          <a:xfrm rot="5400000">
            <a:off x="4058841" y="-594103"/>
            <a:ext cx="485775" cy="4860131"/>
          </a:xfrm>
          <a:prstGeom prst="curvedRightArrow">
            <a:avLst>
              <a:gd name="adj1" fmla="val 39510"/>
              <a:gd name="adj2" fmla="val 239608"/>
              <a:gd name="adj3" fmla="val 58514"/>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350"/>
          </a:p>
        </p:txBody>
      </p:sp>
      <p:sp>
        <p:nvSpPr>
          <p:cNvPr id="20498" name="AutoShape 23"/>
          <p:cNvSpPr>
            <a:spLocks noChangeArrowheads="1"/>
          </p:cNvSpPr>
          <p:nvPr/>
        </p:nvSpPr>
        <p:spPr bwMode="auto">
          <a:xfrm rot="5400000">
            <a:off x="9526" y="3509981"/>
            <a:ext cx="2753915" cy="215504"/>
          </a:xfrm>
          <a:prstGeom prst="curvedUpArrow">
            <a:avLst>
              <a:gd name="adj1" fmla="val 140036"/>
              <a:gd name="adj2" fmla="val 395616"/>
              <a:gd name="adj3" fmla="val 55801"/>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350"/>
          </a:p>
        </p:txBody>
      </p:sp>
      <p:sp>
        <p:nvSpPr>
          <p:cNvPr id="20499" name="AutoShape 24"/>
          <p:cNvSpPr>
            <a:spLocks noChangeArrowheads="1"/>
          </p:cNvSpPr>
          <p:nvPr/>
        </p:nvSpPr>
        <p:spPr bwMode="auto">
          <a:xfrm rot="-5400000">
            <a:off x="6435329" y="3563560"/>
            <a:ext cx="2753916" cy="215503"/>
          </a:xfrm>
          <a:prstGeom prst="curvedUpArrow">
            <a:avLst>
              <a:gd name="adj1" fmla="val 140037"/>
              <a:gd name="adj2" fmla="val 395617"/>
              <a:gd name="adj3" fmla="val 55801"/>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350"/>
          </a:p>
        </p:txBody>
      </p:sp>
    </p:spTree>
    <p:extLst>
      <p:ext uri="{BB962C8B-B14F-4D97-AF65-F5344CB8AC3E}">
        <p14:creationId xmlns:p14="http://schemas.microsoft.com/office/powerpoint/2010/main" val="1512899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31750" y="183193"/>
            <a:ext cx="9144000" cy="707886"/>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defPPr>
              <a:defRPr lang="en-US"/>
            </a:defPPr>
            <a:lvl1pPr algn="ctr" eaLnBrk="0" hangingPunct="0">
              <a:defRPr sz="2000" b="1">
                <a:solidFill>
                  <a:srgbClr val="C00000"/>
                </a:solidFill>
                <a:latin typeface="+mj-lt"/>
                <a:ea typeface="+mj-ea"/>
              </a:defRPr>
            </a:lvl1pPr>
          </a:lstStyle>
          <a:p>
            <a:r>
              <a:rPr lang="en-US" altLang="ru-RU" dirty="0"/>
              <a:t>Integrated Approach to FEWES systems Analysis,</a:t>
            </a:r>
          </a:p>
          <a:p>
            <a:r>
              <a:rPr lang="en-US" altLang="ru-RU" dirty="0"/>
              <a:t>Approaches to hard and soft linkage of models</a:t>
            </a:r>
            <a:endParaRPr lang="uk-UA" altLang="ru-RU" dirty="0"/>
          </a:p>
        </p:txBody>
      </p:sp>
      <p:sp>
        <p:nvSpPr>
          <p:cNvPr id="22531" name="Text Box 1095"/>
          <p:cNvSpPr txBox="1">
            <a:spLocks noChangeArrowheads="1"/>
          </p:cNvSpPr>
          <p:nvPr/>
        </p:nvSpPr>
        <p:spPr bwMode="auto">
          <a:xfrm>
            <a:off x="1475656" y="5085184"/>
            <a:ext cx="720090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3744" tIns="61869" rIns="123744" bIns="61869">
            <a:spAutoFit/>
          </a:bodyPr>
          <a:lstStyle>
            <a:lvl1pPr marL="466725" indent="-466725" defTabSz="884238">
              <a:spcBef>
                <a:spcPct val="20000"/>
              </a:spcBef>
              <a:buChar char="•"/>
              <a:defRPr sz="3200">
                <a:solidFill>
                  <a:schemeClr val="tx1"/>
                </a:solidFill>
                <a:latin typeface="Arial" panose="020B0604020202020204" pitchFamily="34" charset="0"/>
              </a:defRPr>
            </a:lvl1pPr>
            <a:lvl2pPr marL="742950" indent="-285750" defTabSz="884238">
              <a:spcBef>
                <a:spcPct val="20000"/>
              </a:spcBef>
              <a:buChar char="–"/>
              <a:defRPr sz="2800">
                <a:solidFill>
                  <a:schemeClr val="tx1"/>
                </a:solidFill>
                <a:latin typeface="Arial" panose="020B0604020202020204" pitchFamily="34" charset="0"/>
              </a:defRPr>
            </a:lvl2pPr>
            <a:lvl3pPr marL="1143000" indent="-228600" defTabSz="884238">
              <a:spcBef>
                <a:spcPct val="20000"/>
              </a:spcBef>
              <a:buChar char="•"/>
              <a:defRPr sz="2400">
                <a:solidFill>
                  <a:schemeClr val="tx1"/>
                </a:solidFill>
                <a:latin typeface="Arial" panose="020B0604020202020204" pitchFamily="34" charset="0"/>
              </a:defRPr>
            </a:lvl3pPr>
            <a:lvl4pPr marL="1600200" indent="-228600" defTabSz="884238">
              <a:spcBef>
                <a:spcPct val="20000"/>
              </a:spcBef>
              <a:buChar char="–"/>
              <a:defRPr sz="2000">
                <a:solidFill>
                  <a:schemeClr val="tx1"/>
                </a:solidFill>
                <a:latin typeface="Arial" panose="020B0604020202020204" pitchFamily="34" charset="0"/>
              </a:defRPr>
            </a:lvl4pPr>
            <a:lvl5pPr marL="2057400" indent="-228600" defTabSz="884238">
              <a:spcBef>
                <a:spcPct val="20000"/>
              </a:spcBef>
              <a:buChar char="»"/>
              <a:defRPr sz="2000">
                <a:solidFill>
                  <a:schemeClr val="tx1"/>
                </a:solidFill>
                <a:latin typeface="Arial" panose="020B0604020202020204" pitchFamily="34" charset="0"/>
              </a:defRPr>
            </a:lvl5pPr>
            <a:lvl6pPr marL="2514600" indent="-228600" defTabSz="8842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42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42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4238"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5000"/>
              </a:spcBef>
              <a:buClr>
                <a:schemeClr val="hlink"/>
              </a:buClr>
              <a:buFont typeface="Wingdings" panose="05000000000000000000" pitchFamily="2" charset="2"/>
              <a:buChar char="n"/>
            </a:pPr>
            <a:r>
              <a:rPr lang="en-GB" altLang="en-US" sz="1400" dirty="0"/>
              <a:t>Integrating large scale sectoral and regional models with global models (GLOBIOM, GAINS, MESSAGE) developing probabilistic robust non-Bayesian rescaling procedures.</a:t>
            </a:r>
          </a:p>
          <a:p>
            <a:pPr algn="just" eaLnBrk="1" hangingPunct="1">
              <a:spcBef>
                <a:spcPct val="35000"/>
              </a:spcBef>
              <a:buClr>
                <a:schemeClr val="hlink"/>
              </a:buClr>
              <a:buFont typeface="Wingdings" panose="05000000000000000000" pitchFamily="2" charset="2"/>
              <a:buChar char="n"/>
            </a:pPr>
            <a:r>
              <a:rPr lang="en-GB" altLang="en-US" sz="1400" dirty="0"/>
              <a:t>Development of quantile-based indicators</a:t>
            </a:r>
          </a:p>
          <a:p>
            <a:pPr algn="just" eaLnBrk="1" hangingPunct="1">
              <a:spcBef>
                <a:spcPct val="35000"/>
              </a:spcBef>
              <a:buClr>
                <a:schemeClr val="hlink"/>
              </a:buClr>
              <a:buFont typeface="Wingdings" panose="05000000000000000000" pitchFamily="2" charset="2"/>
              <a:buChar char="n"/>
            </a:pPr>
            <a:r>
              <a:rPr lang="en-GB" altLang="en-US" sz="1400" dirty="0"/>
              <a:t>Analysis of rural areas developments, micro financing, insurance, credits, etc.</a:t>
            </a:r>
          </a:p>
          <a:p>
            <a:pPr algn="just" eaLnBrk="1" hangingPunct="1">
              <a:spcBef>
                <a:spcPct val="35000"/>
              </a:spcBef>
              <a:buClr>
                <a:schemeClr val="hlink"/>
              </a:buClr>
              <a:buFont typeface="Wingdings" panose="05000000000000000000" pitchFamily="2" charset="2"/>
              <a:buChar char="n"/>
            </a:pPr>
            <a:endParaRPr lang="en-GB" altLang="en-US" sz="1400" dirty="0"/>
          </a:p>
        </p:txBody>
      </p:sp>
      <p:sp>
        <p:nvSpPr>
          <p:cNvPr id="22532" name="Text Box 1095"/>
          <p:cNvSpPr txBox="1">
            <a:spLocks noChangeArrowheads="1"/>
          </p:cNvSpPr>
          <p:nvPr/>
        </p:nvSpPr>
        <p:spPr bwMode="auto">
          <a:xfrm>
            <a:off x="-31750" y="1052513"/>
            <a:ext cx="8278813" cy="342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3744" tIns="61869" rIns="123744" bIns="61869">
            <a:spAutoFit/>
          </a:bodyPr>
          <a:lstStyle>
            <a:lvl1pPr marL="466725" indent="-466725" defTabSz="884238">
              <a:spcBef>
                <a:spcPct val="20000"/>
              </a:spcBef>
              <a:buChar char="•"/>
              <a:defRPr sz="3200">
                <a:solidFill>
                  <a:schemeClr val="tx1"/>
                </a:solidFill>
                <a:latin typeface="Arial" panose="020B0604020202020204" pitchFamily="34" charset="0"/>
              </a:defRPr>
            </a:lvl1pPr>
            <a:lvl2pPr marL="742950" indent="-285750" defTabSz="884238">
              <a:spcBef>
                <a:spcPct val="20000"/>
              </a:spcBef>
              <a:buChar char="–"/>
              <a:defRPr sz="2800">
                <a:solidFill>
                  <a:schemeClr val="tx1"/>
                </a:solidFill>
                <a:latin typeface="Arial" panose="020B0604020202020204" pitchFamily="34" charset="0"/>
              </a:defRPr>
            </a:lvl2pPr>
            <a:lvl3pPr marL="1143000" indent="-228600" defTabSz="884238">
              <a:spcBef>
                <a:spcPct val="20000"/>
              </a:spcBef>
              <a:buChar char="•"/>
              <a:defRPr sz="2400">
                <a:solidFill>
                  <a:schemeClr val="tx1"/>
                </a:solidFill>
                <a:latin typeface="Arial" panose="020B0604020202020204" pitchFamily="34" charset="0"/>
              </a:defRPr>
            </a:lvl3pPr>
            <a:lvl4pPr marL="1600200" indent="-228600" defTabSz="884238">
              <a:spcBef>
                <a:spcPct val="20000"/>
              </a:spcBef>
              <a:buChar char="–"/>
              <a:defRPr sz="2000">
                <a:solidFill>
                  <a:schemeClr val="tx1"/>
                </a:solidFill>
                <a:latin typeface="Arial" panose="020B0604020202020204" pitchFamily="34" charset="0"/>
              </a:defRPr>
            </a:lvl4pPr>
            <a:lvl5pPr marL="2057400" indent="-228600" defTabSz="884238">
              <a:spcBef>
                <a:spcPct val="20000"/>
              </a:spcBef>
              <a:buChar char="»"/>
              <a:defRPr sz="2000">
                <a:solidFill>
                  <a:schemeClr val="tx1"/>
                </a:solidFill>
                <a:latin typeface="Arial" panose="020B0604020202020204" pitchFamily="34" charset="0"/>
              </a:defRPr>
            </a:lvl5pPr>
            <a:lvl6pPr marL="2514600" indent="-228600" defTabSz="8842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42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42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4238"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5000"/>
              </a:spcBef>
              <a:buClr>
                <a:schemeClr val="hlink"/>
              </a:buClr>
              <a:buFont typeface="Wingdings" panose="05000000000000000000" pitchFamily="2" charset="2"/>
              <a:buChar char="n"/>
            </a:pPr>
            <a:r>
              <a:rPr lang="en-GB" altLang="en-US" sz="1600"/>
              <a:t>Different large-scale models exist describing separate activities and systems of a real economy and resource management, e.g., energy, agriculture, water, etc.</a:t>
            </a:r>
          </a:p>
          <a:p>
            <a:pPr algn="just" eaLnBrk="1" hangingPunct="1">
              <a:spcBef>
                <a:spcPct val="35000"/>
              </a:spcBef>
              <a:buClr>
                <a:schemeClr val="hlink"/>
              </a:buClr>
              <a:buFont typeface="Wingdings" panose="05000000000000000000" pitchFamily="2" charset="2"/>
              <a:buChar char="n"/>
            </a:pPr>
            <a:r>
              <a:rPr lang="en-GB" altLang="en-US" sz="1600"/>
              <a:t>The research addresses challenging methodological task of linking the models under inherent uncertainties and risks. </a:t>
            </a:r>
          </a:p>
          <a:p>
            <a:pPr algn="just" eaLnBrk="1" hangingPunct="1">
              <a:spcBef>
                <a:spcPct val="35000"/>
              </a:spcBef>
              <a:buClr>
                <a:schemeClr val="hlink"/>
              </a:buClr>
              <a:buFont typeface="Wingdings" panose="05000000000000000000" pitchFamily="2" charset="2"/>
              <a:buChar char="n"/>
            </a:pPr>
            <a:r>
              <a:rPr lang="en-US" altLang="en-US" sz="1600"/>
              <a:t>The models have exogenous variables which describe interactions between the activities and systems. One can consider these variables as endogenous or as decision variables when the submodels are linked together. </a:t>
            </a:r>
          </a:p>
          <a:p>
            <a:pPr algn="just" eaLnBrk="1" hangingPunct="1">
              <a:spcBef>
                <a:spcPct val="35000"/>
              </a:spcBef>
              <a:buClr>
                <a:schemeClr val="hlink"/>
              </a:buClr>
              <a:buFont typeface="Wingdings" panose="05000000000000000000" pitchFamily="2" charset="2"/>
              <a:buChar char="n"/>
            </a:pPr>
            <a:r>
              <a:rPr lang="en-US" altLang="en-US" sz="1600"/>
              <a:t>Possible ways to formulate the problem of linkage mathematically and possibilities for applying methods of optimization under uncertainty and risk have been considered. </a:t>
            </a:r>
          </a:p>
          <a:p>
            <a:pPr algn="just" eaLnBrk="1" hangingPunct="1">
              <a:spcBef>
                <a:spcPct val="35000"/>
              </a:spcBef>
              <a:buClr>
                <a:schemeClr val="hlink"/>
              </a:buClr>
              <a:buFont typeface="Wingdings" panose="05000000000000000000" pitchFamily="2" charset="2"/>
              <a:buChar char="n"/>
            </a:pPr>
            <a:r>
              <a:rPr lang="en-US" altLang="en-US" sz="1600"/>
              <a:t>The integrated model incorporates quantile-based indicators and factors reflecting intra- and inter-model uncertainties, risks, and security constraints. </a:t>
            </a:r>
            <a:endParaRPr lang="en-GB" altLang="en-US" sz="1600"/>
          </a:p>
        </p:txBody>
      </p:sp>
      <p:sp>
        <p:nvSpPr>
          <p:cNvPr id="22533" name="Text Box 1095"/>
          <p:cNvSpPr txBox="1">
            <a:spLocks noChangeArrowheads="1"/>
          </p:cNvSpPr>
          <p:nvPr/>
        </p:nvSpPr>
        <p:spPr bwMode="auto">
          <a:xfrm>
            <a:off x="431800" y="4652963"/>
            <a:ext cx="82804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3744" tIns="61869" rIns="123744" bIns="61869">
            <a:spAutoFit/>
          </a:bodyPr>
          <a:lstStyle>
            <a:lvl1pPr defTabSz="884238">
              <a:spcBef>
                <a:spcPct val="20000"/>
              </a:spcBef>
              <a:buChar char="•"/>
              <a:defRPr sz="3200">
                <a:solidFill>
                  <a:schemeClr val="tx1"/>
                </a:solidFill>
                <a:latin typeface="Arial" panose="020B0604020202020204" pitchFamily="34" charset="0"/>
              </a:defRPr>
            </a:lvl1pPr>
            <a:lvl2pPr marL="742950" indent="-285750" defTabSz="884238">
              <a:spcBef>
                <a:spcPct val="20000"/>
              </a:spcBef>
              <a:buChar char="–"/>
              <a:defRPr sz="2800">
                <a:solidFill>
                  <a:schemeClr val="tx1"/>
                </a:solidFill>
                <a:latin typeface="Arial" panose="020B0604020202020204" pitchFamily="34" charset="0"/>
              </a:defRPr>
            </a:lvl2pPr>
            <a:lvl3pPr marL="1143000" indent="-228600" defTabSz="884238">
              <a:spcBef>
                <a:spcPct val="20000"/>
              </a:spcBef>
              <a:buChar char="•"/>
              <a:defRPr sz="2400">
                <a:solidFill>
                  <a:schemeClr val="tx1"/>
                </a:solidFill>
                <a:latin typeface="Arial" panose="020B0604020202020204" pitchFamily="34" charset="0"/>
              </a:defRPr>
            </a:lvl3pPr>
            <a:lvl4pPr marL="1600200" indent="-228600" defTabSz="884238">
              <a:spcBef>
                <a:spcPct val="20000"/>
              </a:spcBef>
              <a:buChar char="–"/>
              <a:defRPr sz="2000">
                <a:solidFill>
                  <a:schemeClr val="tx1"/>
                </a:solidFill>
                <a:latin typeface="Arial" panose="020B0604020202020204" pitchFamily="34" charset="0"/>
              </a:defRPr>
            </a:lvl4pPr>
            <a:lvl5pPr marL="2057400" indent="-228600" defTabSz="884238">
              <a:spcBef>
                <a:spcPct val="20000"/>
              </a:spcBef>
              <a:buChar char="»"/>
              <a:defRPr sz="2000">
                <a:solidFill>
                  <a:schemeClr val="tx1"/>
                </a:solidFill>
                <a:latin typeface="Arial" panose="020B0604020202020204" pitchFamily="34" charset="0"/>
              </a:defRPr>
            </a:lvl5pPr>
            <a:lvl6pPr marL="2514600" indent="-228600" defTabSz="8842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842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842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84238"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5000"/>
              </a:spcBef>
              <a:buClr>
                <a:schemeClr val="hlink"/>
              </a:buClr>
              <a:buFontTx/>
              <a:buNone/>
            </a:pPr>
            <a:r>
              <a:rPr lang="en-GB" altLang="en-US" sz="1600" dirty="0"/>
              <a:t>Key issues:</a:t>
            </a:r>
          </a:p>
        </p:txBody>
      </p:sp>
    </p:spTree>
    <p:extLst>
      <p:ext uri="{BB962C8B-B14F-4D97-AF65-F5344CB8AC3E}">
        <p14:creationId xmlns:p14="http://schemas.microsoft.com/office/powerpoint/2010/main" val="2574817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439484-B71C-4776-A89D-0FBC04AEBC85}"/>
              </a:ext>
            </a:extLst>
          </p:cNvPr>
          <p:cNvPicPr>
            <a:picLocks noChangeAspect="1"/>
          </p:cNvPicPr>
          <p:nvPr/>
        </p:nvPicPr>
        <p:blipFill>
          <a:blip r:embed="rId2"/>
          <a:stretch>
            <a:fillRect/>
          </a:stretch>
        </p:blipFill>
        <p:spPr>
          <a:xfrm>
            <a:off x="1123454" y="440203"/>
            <a:ext cx="7050347" cy="2628757"/>
          </a:xfrm>
          <a:prstGeom prst="rect">
            <a:avLst/>
          </a:prstGeom>
        </p:spPr>
      </p:pic>
      <p:grpSp>
        <p:nvGrpSpPr>
          <p:cNvPr id="5" name="Group 4">
            <a:extLst>
              <a:ext uri="{FF2B5EF4-FFF2-40B4-BE49-F238E27FC236}">
                <a16:creationId xmlns:a16="http://schemas.microsoft.com/office/drawing/2014/main" id="{2EFDBC5E-94E4-4CB9-83D4-3E5B6E589B31}"/>
              </a:ext>
            </a:extLst>
          </p:cNvPr>
          <p:cNvGrpSpPr/>
          <p:nvPr/>
        </p:nvGrpSpPr>
        <p:grpSpPr>
          <a:xfrm>
            <a:off x="1123454" y="3284984"/>
            <a:ext cx="7192962" cy="3312367"/>
            <a:chOff x="2233384" y="287383"/>
            <a:chExt cx="8039264" cy="3391882"/>
          </a:xfrm>
        </p:grpSpPr>
        <p:pic>
          <p:nvPicPr>
            <p:cNvPr id="6" name="Picture 5">
              <a:extLst>
                <a:ext uri="{FF2B5EF4-FFF2-40B4-BE49-F238E27FC236}">
                  <a16:creationId xmlns:a16="http://schemas.microsoft.com/office/drawing/2014/main" id="{96D50EA8-DCA8-4BD0-93D3-3A117E32B362}"/>
                </a:ext>
              </a:extLst>
            </p:cNvPr>
            <p:cNvPicPr>
              <a:picLocks noChangeAspect="1"/>
            </p:cNvPicPr>
            <p:nvPr/>
          </p:nvPicPr>
          <p:blipFill>
            <a:blip r:embed="rId3"/>
            <a:stretch>
              <a:fillRect/>
            </a:stretch>
          </p:blipFill>
          <p:spPr>
            <a:xfrm>
              <a:off x="2238111" y="287383"/>
              <a:ext cx="7875142" cy="1123950"/>
            </a:xfrm>
            <a:prstGeom prst="rect">
              <a:avLst/>
            </a:prstGeom>
          </p:spPr>
        </p:pic>
        <p:pic>
          <p:nvPicPr>
            <p:cNvPr id="7" name="Picture 6">
              <a:extLst>
                <a:ext uri="{FF2B5EF4-FFF2-40B4-BE49-F238E27FC236}">
                  <a16:creationId xmlns:a16="http://schemas.microsoft.com/office/drawing/2014/main" id="{955A9B86-1CA2-476A-B211-27521763D2B7}"/>
                </a:ext>
              </a:extLst>
            </p:cNvPr>
            <p:cNvPicPr>
              <a:picLocks noChangeAspect="1"/>
            </p:cNvPicPr>
            <p:nvPr/>
          </p:nvPicPr>
          <p:blipFill>
            <a:blip r:embed="rId4"/>
            <a:stretch>
              <a:fillRect/>
            </a:stretch>
          </p:blipFill>
          <p:spPr>
            <a:xfrm>
              <a:off x="2233384" y="1471643"/>
              <a:ext cx="8039264" cy="2207622"/>
            </a:xfrm>
            <a:prstGeom prst="rect">
              <a:avLst/>
            </a:prstGeom>
          </p:spPr>
        </p:pic>
      </p:grpSp>
      <p:cxnSp>
        <p:nvCxnSpPr>
          <p:cNvPr id="10" name="Straight Connector 9">
            <a:extLst>
              <a:ext uri="{FF2B5EF4-FFF2-40B4-BE49-F238E27FC236}">
                <a16:creationId xmlns:a16="http://schemas.microsoft.com/office/drawing/2014/main" id="{BD561FF1-44F4-4431-9218-C0A1CCEF37A4}"/>
              </a:ext>
            </a:extLst>
          </p:cNvPr>
          <p:cNvCxnSpPr>
            <a:cxnSpLocks/>
          </p:cNvCxnSpPr>
          <p:nvPr/>
        </p:nvCxnSpPr>
        <p:spPr>
          <a:xfrm>
            <a:off x="2123728" y="1844824"/>
            <a:ext cx="3816424"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FB46532-6DCF-4132-91D6-26AE202AA9E9}"/>
              </a:ext>
            </a:extLst>
          </p:cNvPr>
          <p:cNvCxnSpPr>
            <a:cxnSpLocks/>
          </p:cNvCxnSpPr>
          <p:nvPr/>
        </p:nvCxnSpPr>
        <p:spPr>
          <a:xfrm>
            <a:off x="1691680" y="1124744"/>
            <a:ext cx="518457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49F1A09-2589-4A0E-9443-760976919C45}"/>
              </a:ext>
            </a:extLst>
          </p:cNvPr>
          <p:cNvCxnSpPr>
            <a:cxnSpLocks/>
          </p:cNvCxnSpPr>
          <p:nvPr/>
        </p:nvCxnSpPr>
        <p:spPr>
          <a:xfrm>
            <a:off x="1979712" y="3822074"/>
            <a:ext cx="331236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1374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a:xfrm>
            <a:off x="758450" y="223837"/>
            <a:ext cx="7793037" cy="534988"/>
          </a:xfrm>
          <a:noFill/>
          <a:ln w="9525">
            <a:noFill/>
            <a:miter lim="800000"/>
            <a:headEnd/>
            <a:tailEnd/>
          </a:ln>
        </p:spPr>
        <p:txBody>
          <a:bodyPr vert="horz" wrap="square" lIns="0" tIns="0" rIns="0" bIns="0" numCol="1" anchor="t" anchorCtr="0" compatLnSpc="1">
            <a:prstTxWarp prst="textNoShape">
              <a:avLst/>
            </a:prstTxWarp>
            <a:normAutofit/>
          </a:bodyPr>
          <a:lstStyle/>
          <a:p>
            <a:pPr algn="ctr"/>
            <a:r>
              <a:rPr lang="en-US" altLang="en-US" sz="2000" b="1" kern="1200" dirty="0">
                <a:solidFill>
                  <a:srgbClr val="C00000"/>
                </a:solidFill>
                <a:latin typeface="+mj-lt"/>
                <a:cs typeface="+mn-cs"/>
              </a:rPr>
              <a:t>Discontinuous mode and median, continuous mean</a:t>
            </a:r>
          </a:p>
        </p:txBody>
      </p:sp>
      <p:sp>
        <p:nvSpPr>
          <p:cNvPr id="9" name="Slide Number Placeholder 5"/>
          <p:cNvSpPr>
            <a:spLocks noGrp="1"/>
          </p:cNvSpPr>
          <p:nvPr>
            <p:ph type="sldNum" sz="quarter" idx="11"/>
          </p:nvPr>
        </p:nvSpPr>
        <p:spPr>
          <a:xfrm>
            <a:off x="6553200" y="6245225"/>
            <a:ext cx="2133600" cy="476250"/>
          </a:xfrm>
          <a:prstGeom prst="rect">
            <a:avLst/>
          </a:prstGeom>
        </p:spPr>
        <p:txBody>
          <a:bodyPr/>
          <a:lstStyle/>
          <a:p>
            <a:fld id="{2DADAE2A-9CA9-491A-A8D0-BFC5FB470392}" type="slidenum">
              <a:rPr lang="en-US" altLang="en-US"/>
              <a:pPr/>
              <a:t>9</a:t>
            </a:fld>
            <a:endParaRPr lang="en-US" altLang="en-US"/>
          </a:p>
        </p:txBody>
      </p:sp>
      <p:pic>
        <p:nvPicPr>
          <p:cNvPr id="7173" name="Picture 5" descr="less complex form plus l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341438"/>
            <a:ext cx="8424862" cy="5227637"/>
          </a:xfrm>
          <a:prstGeom prst="rect">
            <a:avLst/>
          </a:prstGeom>
          <a:noFill/>
          <a:extLst>
            <a:ext uri="{909E8E84-426E-40DD-AFC4-6F175D3DCCD1}">
              <a14:hiddenFill xmlns:a14="http://schemas.microsoft.com/office/drawing/2010/main">
                <a:solidFill>
                  <a:srgbClr val="FFFFFF"/>
                </a:solidFill>
              </a14:hiddenFill>
            </a:ext>
          </a:extLst>
        </p:spPr>
      </p:pic>
      <p:sp>
        <p:nvSpPr>
          <p:cNvPr id="7175" name="Text Box 7"/>
          <p:cNvSpPr txBox="1">
            <a:spLocks noChangeArrowheads="1"/>
          </p:cNvSpPr>
          <p:nvPr/>
        </p:nvSpPr>
        <p:spPr bwMode="auto">
          <a:xfrm>
            <a:off x="3429000" y="60960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Times New Roman" panose="02020603050405020304" pitchFamily="18" charset="0"/>
              </a:rPr>
              <a:t>x</a:t>
            </a:r>
          </a:p>
        </p:txBody>
      </p:sp>
      <p:sp>
        <p:nvSpPr>
          <p:cNvPr id="7176" name="Text Box 8"/>
          <p:cNvSpPr txBox="1">
            <a:spLocks noChangeArrowheads="1"/>
          </p:cNvSpPr>
          <p:nvPr/>
        </p:nvSpPr>
        <p:spPr bwMode="auto">
          <a:xfrm>
            <a:off x="8001000" y="50292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Times New Roman" panose="02020603050405020304" pitchFamily="18" charset="0"/>
              </a:rPr>
              <a:t>y</a:t>
            </a:r>
          </a:p>
        </p:txBody>
      </p:sp>
      <p:sp>
        <p:nvSpPr>
          <p:cNvPr id="7177" name="Text Box 9"/>
          <p:cNvSpPr txBox="1">
            <a:spLocks noChangeArrowheads="1"/>
          </p:cNvSpPr>
          <p:nvPr/>
        </p:nvSpPr>
        <p:spPr bwMode="auto">
          <a:xfrm>
            <a:off x="7092950" y="1484313"/>
            <a:ext cx="16764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solidFill>
                  <a:srgbClr val="FF0000"/>
                </a:solidFill>
              </a:rPr>
              <a:t>Mean</a:t>
            </a:r>
          </a:p>
          <a:p>
            <a:pPr>
              <a:spcBef>
                <a:spcPct val="50000"/>
              </a:spcBef>
            </a:pPr>
            <a:r>
              <a:rPr lang="en-US" altLang="en-US" sz="1600" b="1">
                <a:solidFill>
                  <a:srgbClr val="006600"/>
                </a:solidFill>
              </a:rPr>
              <a:t>Median</a:t>
            </a:r>
          </a:p>
          <a:p>
            <a:pPr>
              <a:spcBef>
                <a:spcPct val="50000"/>
              </a:spcBef>
            </a:pPr>
            <a:r>
              <a:rPr lang="en-US" altLang="en-US" sz="1600" b="1">
                <a:solidFill>
                  <a:srgbClr val="800000"/>
                </a:solidFill>
              </a:rPr>
              <a:t>Mode</a:t>
            </a:r>
          </a:p>
        </p:txBody>
      </p:sp>
      <p:sp>
        <p:nvSpPr>
          <p:cNvPr id="7178" name="Text Box 10"/>
          <p:cNvSpPr txBox="1">
            <a:spLocks noChangeArrowheads="1"/>
          </p:cNvSpPr>
          <p:nvPr/>
        </p:nvSpPr>
        <p:spPr bwMode="auto">
          <a:xfrm>
            <a:off x="539750" y="758825"/>
            <a:ext cx="6257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anose="05000000000000000000" pitchFamily="2" charset="2"/>
              <a:buChar char="§"/>
            </a:pPr>
            <a:r>
              <a:rPr lang="en-US" altLang="en-US"/>
              <a:t>  Standard regression curves vs probabilistic dependencies</a:t>
            </a:r>
          </a:p>
        </p:txBody>
      </p:sp>
      <p:sp>
        <p:nvSpPr>
          <p:cNvPr id="7179" name="Text Box 11"/>
          <p:cNvSpPr txBox="1">
            <a:spLocks noChangeArrowheads="1"/>
          </p:cNvSpPr>
          <p:nvPr/>
        </p:nvSpPr>
        <p:spPr bwMode="auto">
          <a:xfrm>
            <a:off x="8604250" y="6564313"/>
            <a:ext cx="2682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4</a:t>
            </a:r>
          </a:p>
        </p:txBody>
      </p:sp>
    </p:spTree>
    <p:extLst>
      <p:ext uri="{BB962C8B-B14F-4D97-AF65-F5344CB8AC3E}">
        <p14:creationId xmlns:p14="http://schemas.microsoft.com/office/powerpoint/2010/main" val="670045246"/>
      </p:ext>
    </p:extLst>
  </p:cSld>
  <p:clrMapOvr>
    <a:masterClrMapping/>
  </p:clrMapOvr>
</p:sld>
</file>

<file path=ppt/theme/theme1.xml><?xml version="1.0" encoding="utf-8"?>
<a:theme xmlns:a="http://schemas.openxmlformats.org/drawingml/2006/main" name="iiasa-pptx-template-dark-&amp;-light">
  <a:themeElements>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iasa-light-version">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iiasa-pptx-template-dark-&amp;-light</Template>
  <TotalTime>26362</TotalTime>
  <Words>2422</Words>
  <Application>Microsoft Office PowerPoint</Application>
  <PresentationFormat>On-screen Show (4:3)</PresentationFormat>
  <Paragraphs>294</Paragraphs>
  <Slides>26</Slides>
  <Notes>15</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8" baseType="lpstr">
      <vt:lpstr>Adobe Garamond Pro</vt:lpstr>
      <vt:lpstr>Arial</vt:lpstr>
      <vt:lpstr>Arial Narrow</vt:lpstr>
      <vt:lpstr>Calibri</vt:lpstr>
      <vt:lpstr>Cambria</vt:lpstr>
      <vt:lpstr>CMR8</vt:lpstr>
      <vt:lpstr>Symbol</vt:lpstr>
      <vt:lpstr>Times New Roman</vt:lpstr>
      <vt:lpstr>Wingdings</vt:lpstr>
      <vt:lpstr>iiasa-pptx-template-dark-&amp;-light</vt:lpstr>
      <vt:lpstr>iiasa-light-version</vt:lpstr>
      <vt:lpstr>Equation</vt:lpstr>
      <vt:lpstr>PowerPoint Presentation</vt:lpstr>
      <vt:lpstr>      Modeling and management of interdependent food-water-energy-health security nexus  First stage: 2012 – 2016; Second stage: 2017 – 2021; Third stage: 2022 – 2026  </vt:lpstr>
      <vt:lpstr>PowerPoint Presentation</vt:lpstr>
      <vt:lpstr>PowerPoint Presentation</vt:lpstr>
      <vt:lpstr>PowerPoint Presentation</vt:lpstr>
      <vt:lpstr>PowerPoint Presentation</vt:lpstr>
      <vt:lpstr>PowerPoint Presentation</vt:lpstr>
      <vt:lpstr>PowerPoint Presentation</vt:lpstr>
      <vt:lpstr>Discontinuous mode and median, continuous mean</vt:lpstr>
      <vt:lpstr>PowerPoint Presentation</vt:lpstr>
      <vt:lpstr>PowerPoint Presentation</vt:lpstr>
      <vt:lpstr>PowerPoint Presentation</vt:lpstr>
      <vt:lpstr>Joint Research Centre, European Commission (2009)</vt:lpstr>
      <vt:lpstr>Dynamic Nutrients Management Model  under Weather Variability</vt:lpstr>
      <vt:lpstr>PowerPoint Presentation</vt:lpstr>
      <vt:lpstr>PowerPoint Presentation</vt:lpstr>
      <vt:lpstr>PowerPoint Presentation</vt:lpstr>
      <vt:lpstr>Linkage energy-agricultural-water models and Climate Change scenarios </vt:lpstr>
      <vt:lpstr>PowerPoint Presentation</vt:lpstr>
      <vt:lpstr>Linkage of energy-agricultural-water models</vt:lpstr>
      <vt:lpstr>PowerPoint Presentation</vt:lpstr>
      <vt:lpstr>“Naïve” approach: direct iterative exchange between models </vt:lpstr>
      <vt:lpstr>“Naïve” approach: example – dependence on the initial condition!</vt:lpstr>
      <vt:lpstr>Hard linking approach: minimization of the overall welfare function </vt:lpstr>
      <vt:lpstr>Linking models via a central “hub” under uncertainty and asymmetric information</vt:lpstr>
      <vt:lpstr>Convergence theorem</vt:lpstr>
    </vt:vector>
  </TitlesOfParts>
  <Company>IIASA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teply</dc:creator>
  <cp:lastModifiedBy>ERMOLIEVA Tatiana</cp:lastModifiedBy>
  <cp:revision>543</cp:revision>
  <cp:lastPrinted>2020-02-21T10:40:00Z</cp:lastPrinted>
  <dcterms:created xsi:type="dcterms:W3CDTF">2012-04-11T12:26:19Z</dcterms:created>
  <dcterms:modified xsi:type="dcterms:W3CDTF">2022-12-13T12:50:06Z</dcterms:modified>
</cp:coreProperties>
</file>