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460" r:id="rId3"/>
    <p:sldId id="466" r:id="rId4"/>
    <p:sldId id="467" r:id="rId5"/>
    <p:sldId id="488" r:id="rId6"/>
    <p:sldId id="489" r:id="rId7"/>
    <p:sldId id="491" r:id="rId8"/>
    <p:sldId id="326" r:id="rId9"/>
    <p:sldId id="469" r:id="rId10"/>
    <p:sldId id="263" r:id="rId11"/>
    <p:sldId id="493" r:id="rId12"/>
    <p:sldId id="483" r:id="rId13"/>
    <p:sldId id="498" r:id="rId14"/>
    <p:sldId id="465" r:id="rId15"/>
    <p:sldId id="464" r:id="rId16"/>
    <p:sldId id="462" r:id="rId17"/>
    <p:sldId id="258" r:id="rId18"/>
    <p:sldId id="477" r:id="rId19"/>
    <p:sldId id="259" r:id="rId20"/>
    <p:sldId id="486" r:id="rId21"/>
    <p:sldId id="487"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0" autoAdjust="0"/>
    <p:restoredTop sz="94660"/>
  </p:normalViewPr>
  <p:slideViewPr>
    <p:cSldViewPr snapToGrid="0">
      <p:cViewPr varScale="1">
        <p:scale>
          <a:sx n="64" d="100"/>
          <a:sy n="64"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vl1pPr>
          </a:lstStyle>
          <a:p>
            <a:fld id="{ADF4A48E-2676-49B8-8385-D78B5436EA8B}" type="datetimeFigureOut">
              <a:rPr lang="en-US" smtClean="0"/>
              <a:t>12/13/2022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1087A315-B46B-4D9D-8705-57D89FABAF6E}" type="slidenum">
              <a:rPr lang="en-US" smtClean="0"/>
              <a:t>‹#›</a:t>
            </a:fld>
            <a:endParaRPr lang="en-US"/>
          </a:p>
        </p:txBody>
      </p:sp>
    </p:spTree>
    <p:extLst>
      <p:ext uri="{BB962C8B-B14F-4D97-AF65-F5344CB8AC3E}">
        <p14:creationId xmlns:p14="http://schemas.microsoft.com/office/powerpoint/2010/main" val="103783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DBF32-94F7-4FD5-9DDB-C0F235DFB885}" type="slidenum">
              <a:rPr lang="ru-RU" altLang="ru-RU"/>
              <a:pPr>
                <a:spcBef>
                  <a:spcPct val="0"/>
                </a:spcBef>
              </a:pPr>
              <a:t>2</a:t>
            </a:fld>
            <a:endParaRPr lang="ru-RU"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Three fundamental elements (energy) security:  ―Physical supply: availability and accessibility; ―Economic: affordability;  ―Environmental sustainability: acceptability. Most important factor determining the energy system is risks, which depend on how the system is considered as a whole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emphasis on a systemic approach to risk management: regulating the system as a whole, not just its individual components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Systemic risks is risks in a complex “network” driven by supply-demand-price relations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Framework that can be scaled to capture the key components and relationships at different levels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tool which helps identify regional energy security gaps and self-sufficiency levels depending on various other factors and areas of priority</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A tool which allows to set the priorities and initiate a discussion with decision-makers</a:t>
            </a:r>
            <a:endParaRPr lang="ru-RU" altLang="ru-RU" dirty="0">
              <a:latin typeface="Arial" panose="020B0604020202020204" pitchFamily="34" charset="0"/>
            </a:endParaRP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International (traditional) energy security frameworks were developed primarily following the crude oil supply disruptions of the 1970s</a:t>
            </a: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Significant changes in energy markets over the last 40 years</a:t>
            </a:r>
          </a:p>
          <a:p>
            <a:pPr marL="171450" indent="-171450" eaLnBrk="1" hangingPunct="1">
              <a:buFontTx/>
              <a:buChar char="-"/>
            </a:pPr>
            <a:r>
              <a:rPr lang="en-US" sz="1200" kern="1200" dirty="0">
                <a:solidFill>
                  <a:schemeClr val="tx1"/>
                </a:solidFill>
                <a:effectLst/>
                <a:latin typeface="+mn-lt"/>
                <a:ea typeface="+mn-ea"/>
                <a:cs typeface="+mn-cs"/>
              </a:rPr>
              <a:t>•Increased diversification of the fuel mix, with oil use displaced by increasing use of coal and natural gas. </a:t>
            </a:r>
          </a:p>
          <a:p>
            <a:pPr marL="171450" indent="-171450" eaLnBrk="1" hangingPunct="1">
              <a:buFontTx/>
              <a:buChar char="-"/>
            </a:pPr>
            <a:r>
              <a:rPr lang="en-US" sz="1200" kern="1200" dirty="0">
                <a:solidFill>
                  <a:schemeClr val="tx1"/>
                </a:solidFill>
                <a:effectLst/>
                <a:latin typeface="+mn-lt"/>
                <a:ea typeface="+mn-ea"/>
                <a:cs typeface="+mn-cs"/>
              </a:rPr>
              <a:t>•A shift in consumption patterns towards non-OECD emerging economies.</a:t>
            </a:r>
          </a:p>
          <a:p>
            <a:pPr marL="171450" indent="-171450" eaLnBrk="1" hangingPunct="1">
              <a:buFontTx/>
              <a:buChar char="-"/>
            </a:pPr>
            <a:r>
              <a:rPr lang="en-US" sz="1200" kern="1200" dirty="0">
                <a:solidFill>
                  <a:schemeClr val="tx1"/>
                </a:solidFill>
                <a:effectLst/>
                <a:latin typeface="+mn-lt"/>
                <a:ea typeface="+mn-ea"/>
                <a:cs typeface="+mn-cs"/>
              </a:rPr>
              <a:t>•Changes in the structure of the international crude oil market, from vertically integrated market of the 1970’s to the current segmented and highly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market. </a:t>
            </a:r>
          </a:p>
          <a:p>
            <a:pPr marL="171450" indent="-171450" eaLnBrk="1" hangingPunct="1">
              <a:buFontTx/>
              <a:buChar char="-"/>
            </a:pPr>
            <a:r>
              <a:rPr lang="en-US" sz="1200" kern="1200" dirty="0">
                <a:solidFill>
                  <a:schemeClr val="tx1"/>
                </a:solidFill>
                <a:effectLst/>
                <a:latin typeface="+mn-lt"/>
                <a:ea typeface="+mn-ea"/>
                <a:cs typeface="+mn-cs"/>
              </a:rPr>
              <a:t>•The move from long term contracts to an increasing share of spot transactions and the emergence of oil futures and derivatives markets, increasing the depth and liquidity of the market.</a:t>
            </a:r>
          </a:p>
          <a:p>
            <a:pPr marL="171450" indent="-171450" eaLnBrk="1" hangingPunct="1">
              <a:buFontTx/>
              <a:buChar char="-"/>
            </a:pPr>
            <a:r>
              <a:rPr lang="en-US" sz="1200" kern="1200" dirty="0">
                <a:solidFill>
                  <a:schemeClr val="tx1"/>
                </a:solidFill>
                <a:effectLst/>
                <a:latin typeface="+mn-lt"/>
                <a:ea typeface="+mn-ea"/>
                <a:cs typeface="+mn-cs"/>
              </a:rPr>
              <a:t>•New causes of imbalance between supply and demand beyond geopolitical shocks to crude oil supply. For example, refinery shutdowns (e.g. Hurricane Katrina 2005), demand surges (e.g. Asia 2013) and the loss of specific types of crude (Libya 2011</a:t>
            </a:r>
          </a:p>
          <a:p>
            <a:pPr marL="171450" indent="-171450" eaLnBrk="1" hangingPunct="1">
              <a:buFontTx/>
              <a:buChar char="-"/>
            </a:pPr>
            <a:endParaRPr lang="ru-RU" altLang="ru-RU" dirty="0">
              <a:latin typeface="Arial" panose="020B0604020202020204" pitchFamily="34" charset="0"/>
            </a:endParaRPr>
          </a:p>
        </p:txBody>
      </p:sp>
    </p:spTree>
    <p:extLst>
      <p:ext uri="{BB962C8B-B14F-4D97-AF65-F5344CB8AC3E}">
        <p14:creationId xmlns:p14="http://schemas.microsoft.com/office/powerpoint/2010/main" val="31279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3</a:t>
            </a:fld>
            <a:endParaRPr lang="en-US"/>
          </a:p>
        </p:txBody>
      </p:sp>
    </p:spTree>
    <p:extLst>
      <p:ext uri="{BB962C8B-B14F-4D97-AF65-F5344CB8AC3E}">
        <p14:creationId xmlns:p14="http://schemas.microsoft.com/office/powerpoint/2010/main" val="1651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mc:AlternateContent xmlns:mc="http://schemas.openxmlformats.org/markup-compatibility/2006" xmlns:a14="http://schemas.microsoft.com/office/drawing/2010/main">
        <mc:Choice Requires="a14">
          <p:sp>
            <p:nvSpPr>
              <p:cNvPr id="56323"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𝜔</m:t>
                    </m:r>
                  </m:oMath>
                </a14:m>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𝜔</m:t>
                    </m:r>
                  </m:oMath>
                </a14:m>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14:m>
                  <m:oMath xmlns:m="http://schemas.openxmlformats.org/officeDocument/2006/math">
                    <m:sSubSup>
                      <m:sSubSupPr>
                        <m:ctrlPr>
                          <a:rPr lang="en-US" sz="1800" i="1">
                            <a:solidFill>
                              <a:srgbClr val="000000"/>
                            </a:solidFill>
                            <a:effectLst/>
                            <a:latin typeface="Cambria Math" panose="02040503050406030204" pitchFamily="18" charset="0"/>
                            <a:ea typeface="SimSun" panose="02010600030101010101" pitchFamily="2" charset="-122"/>
                          </a:rPr>
                        </m:ctrlPr>
                      </m:sSubSupPr>
                      <m:e>
                        <m:r>
                          <a:rPr lang="en-US" sz="1800" i="1">
                            <a:solidFill>
                              <a:srgbClr val="000000"/>
                            </a:solidFill>
                            <a:effectLst/>
                            <a:latin typeface="Cambria Math" panose="02040503050406030204" pitchFamily="18" charset="0"/>
                            <a:ea typeface="SimSun" panose="02010600030101010101" pitchFamily="2" charset="-122"/>
                          </a:rPr>
                          <m:t>𝛼</m:t>
                        </m:r>
                        <m:r>
                          <a:rPr lang="en-US" sz="1800">
                            <a:solidFill>
                              <a:srgbClr val="000000"/>
                            </a:solidFill>
                            <a:effectLst/>
                            <a:latin typeface="Cambria Math" panose="02040503050406030204" pitchFamily="18" charset="0"/>
                            <a:ea typeface="SimSun" panose="02010600030101010101" pitchFamily="2" charset="-122"/>
                          </a:rPr>
                          <m:t>&gt;</m:t>
                        </m:r>
                        <m:r>
                          <a:rPr lang="en-US" sz="1800" i="1">
                            <a:solidFill>
                              <a:srgbClr val="000000"/>
                            </a:solidFill>
                            <a:effectLst/>
                            <a:latin typeface="Cambria Math" panose="02040503050406030204" pitchFamily="18" charset="0"/>
                            <a:ea typeface="SimSun" panose="02010600030101010101" pitchFamily="2" charset="-122"/>
                          </a:rPr>
                          <m:t>𝑐</m:t>
                        </m:r>
                      </m:e>
                      <m:sub/>
                      <m:sup/>
                    </m:sSubSup>
                  </m:oMath>
                </a14:m>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𝛽</m:t>
                    </m:r>
                    <m:r>
                      <a:rPr lang="en-US" sz="1800">
                        <a:solidFill>
                          <a:srgbClr val="000000"/>
                        </a:solidFill>
                        <a:effectLst/>
                        <a:latin typeface="Cambria Math" panose="02040503050406030204" pitchFamily="18" charset="0"/>
                        <a:ea typeface="SimSun" panose="02010600030101010101" pitchFamily="2" charset="-122"/>
                      </a:rPr>
                      <m:t>&lt;</m:t>
                    </m:r>
                    <m:r>
                      <a:rPr lang="en-US" sz="1800" i="1">
                        <a:solidFill>
                          <a:srgbClr val="000000"/>
                        </a:solidFill>
                        <a:effectLst/>
                        <a:latin typeface="Cambria Math" panose="02040503050406030204" pitchFamily="18" charset="0"/>
                        <a:ea typeface="SimSun" panose="02010600030101010101" pitchFamily="2" charset="-122"/>
                      </a:rPr>
                      <m:t>𝑐</m:t>
                    </m:r>
                  </m:oMath>
                </a14:m>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Choice>
        <mc:Fallback xmlns="">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r>
                  <a:rPr lang="en-US" sz="1200" i="0" kern="1200">
                    <a:solidFill>
                      <a:schemeClr val="tx1"/>
                    </a:solidFill>
                    <a:effectLst/>
                    <a:latin typeface="+mn-lt"/>
                    <a:ea typeface="+mn-ea"/>
                    <a:cs typeface="+mn-cs"/>
                  </a:rPr>
                  <a:t>𝜔</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r>
                  <a:rPr lang="en-US" sz="1800" i="0">
                    <a:solidFill>
                      <a:srgbClr val="000000"/>
                    </a:solidFill>
                    <a:effectLst/>
                    <a:latin typeface="Cambria Math" panose="02040503050406030204" pitchFamily="18" charset="0"/>
                    <a:ea typeface="SimSun" panose="02010600030101010101" pitchFamily="2" charset="-122"/>
                  </a:rPr>
                  <a:t>𝜔</a:t>
                </a:r>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r>
                  <a:rPr lang="en-US" sz="1800" i="0">
                    <a:solidFill>
                      <a:srgbClr val="000000"/>
                    </a:solidFill>
                    <a:effectLst/>
                    <a:latin typeface="Cambria Math" panose="02040503050406030204" pitchFamily="18" charset="0"/>
                    <a:ea typeface="SimSun" panose="02010600030101010101" pitchFamily="2" charset="-122"/>
                  </a:rPr>
                  <a:t>〖𝛼&gt;𝑐〗_^ </a:t>
                </a:r>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r>
                  <a:rPr lang="en-US" sz="1800" i="0">
                    <a:solidFill>
                      <a:srgbClr val="000000"/>
                    </a:solidFill>
                    <a:effectLst/>
                    <a:latin typeface="Cambria Math" panose="02040503050406030204" pitchFamily="18" charset="0"/>
                    <a:ea typeface="SimSun" panose="02010600030101010101" pitchFamily="2" charset="-122"/>
                  </a:rPr>
                  <a:t>𝛽&lt;𝑐</a:t>
                </a:r>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Fallback>
      </mc:AlternateContent>
    </p:spTree>
    <p:extLst>
      <p:ext uri="{BB962C8B-B14F-4D97-AF65-F5344CB8AC3E}">
        <p14:creationId xmlns:p14="http://schemas.microsoft.com/office/powerpoint/2010/main" val="252345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75F53D-8683-4B58-B93A-1C064150747E}" type="datetime1">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349191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382057-7EB6-48B1-96CC-DB249121AA76}" type="datetime1">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78669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0231D-F6D2-44E0-8F06-EBAF4A66A6ED}" type="datetime1">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149269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8B6497-541E-4F9E-9034-2D271CA70EE3}" type="slidenum">
              <a:rPr lang="en-US"/>
              <a:pPr>
                <a:defRPr/>
              </a:pPr>
              <a:t>‹#›</a:t>
            </a:fld>
            <a:endParaRPr lang="en-US"/>
          </a:p>
        </p:txBody>
      </p:sp>
    </p:spTree>
    <p:extLst>
      <p:ext uri="{BB962C8B-B14F-4D97-AF65-F5344CB8AC3E}">
        <p14:creationId xmlns:p14="http://schemas.microsoft.com/office/powerpoint/2010/main" val="51782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A8BD8-1AC1-4623-AB21-046EC373B413}" type="datetime1">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95647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3E750-C0AD-4838-A156-D7658B0BDD79}" type="datetime1">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100643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952DDE-A0A6-4000-B3D9-58D69B0CEF20}" type="datetime1">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218163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D0F40-5714-4C9E-A0AB-7C52ED473EF1}" type="datetime1">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148707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9FB882-9B7D-4354-8AF0-353A51C46738}" type="datetime1">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207230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44C36-15DA-4C5A-90A7-15C87F648D2B}" type="datetime1">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416713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FB983-0D0D-4082-B1A0-F9497D64BE67}" type="datetime1">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4664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212EC5-6DAF-4451-814C-9E4EF8DBDB70}" type="datetime1">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1BB53-E9FF-45DD-950A-D408DF9D136F}" type="slidenum">
              <a:rPr lang="en-US" smtClean="0"/>
              <a:t>‹#›</a:t>
            </a:fld>
            <a:endParaRPr lang="en-US"/>
          </a:p>
        </p:txBody>
      </p:sp>
    </p:spTree>
    <p:extLst>
      <p:ext uri="{BB962C8B-B14F-4D97-AF65-F5344CB8AC3E}">
        <p14:creationId xmlns:p14="http://schemas.microsoft.com/office/powerpoint/2010/main" val="42912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3C487-AA58-4F46-ABF6-DEDE040F72B1}" type="datetime1">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1BB53-E9FF-45DD-950A-D408DF9D136F}" type="slidenum">
              <a:rPr lang="en-US" smtClean="0"/>
              <a:t>‹#›</a:t>
            </a:fld>
            <a:endParaRPr lang="en-US"/>
          </a:p>
        </p:txBody>
      </p:sp>
    </p:spTree>
    <p:extLst>
      <p:ext uri="{BB962C8B-B14F-4D97-AF65-F5344CB8AC3E}">
        <p14:creationId xmlns:p14="http://schemas.microsoft.com/office/powerpoint/2010/main" val="280180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kalsky@iiasa.ac.at" TargetMode="External"/><Relationship Id="rId2" Type="http://schemas.openxmlformats.org/officeDocument/2006/relationships/hyperlink" Target="mailto:balkovic@iiasa.ac.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wmf"/><Relationship Id="rId7" Type="http://schemas.microsoft.com/office/2007/relationships/hdphoto" Target="../media/hdphoto1.wdp"/><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33" y="824810"/>
            <a:ext cx="11548534" cy="2371034"/>
          </a:xfrm>
          <a:prstGeom prst="rect">
            <a:avLst/>
          </a:prstGeom>
        </p:spPr>
        <p:txBody>
          <a:bodyPr wrap="square">
            <a:spAutoFit/>
          </a:bodyPr>
          <a:lstStyle/>
          <a:p>
            <a:pPr algn="ctr"/>
            <a:endParaRPr lang="en-US"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endParaRPr>
          </a:p>
          <a:p>
            <a:pPr marL="0" marR="0" indent="450215" algn="ctr">
              <a:lnSpc>
                <a:spcPct val="11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Big Data, Artificial Intelligence and Machine Learning problems for Robust Food-Water-Energy NEXUS Analysis and </a:t>
            </a:r>
          </a:p>
          <a:p>
            <a:pPr marL="0" marR="0" indent="450215" algn="ctr">
              <a:lnSpc>
                <a:spcPct val="11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Risk-Adjusted Agricultural Insurance Schemes </a:t>
            </a:r>
          </a:p>
          <a:p>
            <a:pPr algn="ctr"/>
            <a:endParaRPr lang="en-US" sz="2600" b="1" dirty="0">
              <a:solidFill>
                <a:srgbClr val="FF0000"/>
              </a:solidFill>
            </a:endParaRPr>
          </a:p>
        </p:txBody>
      </p:sp>
      <p:sp>
        <p:nvSpPr>
          <p:cNvPr id="5" name="Rectangle 3"/>
          <p:cNvSpPr>
            <a:spLocks noGrp="1" noChangeArrowheads="1"/>
          </p:cNvSpPr>
          <p:nvPr>
            <p:ph type="subTitle" idx="1"/>
          </p:nvPr>
        </p:nvSpPr>
        <p:spPr>
          <a:xfrm>
            <a:off x="321733" y="3429000"/>
            <a:ext cx="11548534" cy="2025489"/>
          </a:xfrm>
        </p:spPr>
        <p:txBody>
          <a:bodyPr>
            <a:normAutofit fontScale="92500" lnSpcReduction="20000"/>
          </a:bodyPr>
          <a:lstStyle/>
          <a:p>
            <a:r>
              <a:rPr lang="en-US" sz="2000" b="1" dirty="0"/>
              <a:t> </a:t>
            </a:r>
            <a:endParaRPr lang="en-US" sz="2000" b="1" dirty="0">
              <a:solidFill>
                <a:srgbClr val="336699"/>
              </a:solidFill>
              <a:latin typeface="Cambria"/>
              <a:cs typeface="Cambria"/>
            </a:endParaRPr>
          </a:p>
          <a:p>
            <a:r>
              <a:rPr lang="en-US" sz="2100" b="1" dirty="0">
                <a:solidFill>
                  <a:srgbClr val="336699"/>
                </a:solidFill>
                <a:latin typeface="Cambria"/>
              </a:rPr>
              <a:t>Tatiana Ermolieva, </a:t>
            </a:r>
          </a:p>
          <a:p>
            <a:r>
              <a:rPr lang="en-US" sz="2100" b="1" dirty="0">
                <a:solidFill>
                  <a:srgbClr val="336699"/>
                </a:solidFill>
                <a:latin typeface="Cambria"/>
              </a:rPr>
              <a:t>Yurii M. </a:t>
            </a:r>
            <a:r>
              <a:rPr lang="en-US" sz="2100" b="1" dirty="0" err="1">
                <a:solidFill>
                  <a:srgbClr val="336699"/>
                </a:solidFill>
                <a:latin typeface="Cambria"/>
              </a:rPr>
              <a:t>Ermoliev</a:t>
            </a:r>
            <a:r>
              <a:rPr lang="en-US" sz="2100" b="1" dirty="0">
                <a:solidFill>
                  <a:srgbClr val="336699"/>
                </a:solidFill>
                <a:latin typeface="Cambria"/>
              </a:rPr>
              <a:t>, Anatoliy G. </a:t>
            </a:r>
            <a:r>
              <a:rPr lang="ru-RU" sz="2100" b="1" dirty="0">
                <a:solidFill>
                  <a:srgbClr val="336699"/>
                </a:solidFill>
                <a:latin typeface="Cambria"/>
              </a:rPr>
              <a:t>Zagorodny</a:t>
            </a:r>
            <a:r>
              <a:rPr lang="uk-UA" sz="2100" b="1" dirty="0">
                <a:solidFill>
                  <a:srgbClr val="336699"/>
                </a:solidFill>
                <a:latin typeface="Cambria"/>
              </a:rPr>
              <a:t>,</a:t>
            </a:r>
            <a:r>
              <a:rPr lang="en-US" sz="2100" b="1" dirty="0">
                <a:solidFill>
                  <a:srgbClr val="336699"/>
                </a:solidFill>
                <a:latin typeface="Cambria"/>
              </a:rPr>
              <a:t> </a:t>
            </a:r>
            <a:r>
              <a:rPr lang="en-US" sz="2100" b="1" dirty="0" err="1">
                <a:solidFill>
                  <a:srgbClr val="336699"/>
                </a:solidFill>
                <a:latin typeface="Cambria"/>
              </a:rPr>
              <a:t>Vjacheslav</a:t>
            </a:r>
            <a:r>
              <a:rPr lang="en-US" sz="2100" b="1" dirty="0">
                <a:solidFill>
                  <a:srgbClr val="336699"/>
                </a:solidFill>
                <a:latin typeface="Cambria"/>
              </a:rPr>
              <a:t> L.</a:t>
            </a:r>
            <a:r>
              <a:rPr lang="uk-UA" sz="2100" b="1" dirty="0">
                <a:solidFill>
                  <a:srgbClr val="336699"/>
                </a:solidFill>
                <a:latin typeface="Cambria"/>
              </a:rPr>
              <a:t> </a:t>
            </a:r>
            <a:r>
              <a:rPr lang="ru-RU" sz="2100" b="1" dirty="0">
                <a:solidFill>
                  <a:srgbClr val="336699"/>
                </a:solidFill>
                <a:latin typeface="Cambria"/>
              </a:rPr>
              <a:t>Bogdanov</a:t>
            </a:r>
            <a:r>
              <a:rPr lang="uk-UA" sz="2100" b="1" dirty="0">
                <a:solidFill>
                  <a:srgbClr val="336699"/>
                </a:solidFill>
                <a:latin typeface="Cambria"/>
              </a:rPr>
              <a:t>, </a:t>
            </a:r>
            <a:endParaRPr lang="en-US" sz="2100" b="1" dirty="0">
              <a:solidFill>
                <a:srgbClr val="336699"/>
              </a:solidFill>
              <a:latin typeface="Cambria"/>
            </a:endParaRPr>
          </a:p>
          <a:p>
            <a:r>
              <a:rPr lang="en-US" sz="2100" b="1" dirty="0">
                <a:solidFill>
                  <a:srgbClr val="336699"/>
                </a:solidFill>
                <a:latin typeface="Cambria"/>
              </a:rPr>
              <a:t>Pavel S. Knopov, Vasyl M. Gorbachuk, Vladimir A. </a:t>
            </a:r>
            <a:r>
              <a:rPr lang="en-US" sz="2100" b="1" dirty="0" err="1">
                <a:solidFill>
                  <a:srgbClr val="336699"/>
                </a:solidFill>
                <a:latin typeface="Cambria"/>
              </a:rPr>
              <a:t>Zaslavskyi</a:t>
            </a:r>
            <a:r>
              <a:rPr lang="en-US" sz="2100" b="1" dirty="0">
                <a:solidFill>
                  <a:srgbClr val="336699"/>
                </a:solidFill>
                <a:latin typeface="Cambria"/>
              </a:rPr>
              <a:t>, </a:t>
            </a:r>
          </a:p>
          <a:p>
            <a:r>
              <a:rPr lang="en-US" sz="2100" b="1" dirty="0">
                <a:solidFill>
                  <a:srgbClr val="336699"/>
                </a:solidFill>
                <a:latin typeface="Cambria"/>
              </a:rPr>
              <a:t>Petr </a:t>
            </a:r>
            <a:r>
              <a:rPr lang="en-US" sz="2100" b="1" dirty="0" err="1">
                <a:solidFill>
                  <a:srgbClr val="336699"/>
                </a:solidFill>
                <a:latin typeface="Cambria"/>
              </a:rPr>
              <a:t>Havlik</a:t>
            </a:r>
            <a:r>
              <a:rPr lang="en-US" sz="2100" b="1" dirty="0">
                <a:solidFill>
                  <a:srgbClr val="336699"/>
                </a:solidFill>
                <a:latin typeface="Cambria"/>
              </a:rPr>
              <a:t>, Andrey </a:t>
            </a:r>
            <a:r>
              <a:rPr lang="en-US" sz="2100" b="1" dirty="0" err="1">
                <a:solidFill>
                  <a:srgbClr val="336699"/>
                </a:solidFill>
                <a:latin typeface="Cambria"/>
              </a:rPr>
              <a:t>Lessa</a:t>
            </a:r>
            <a:r>
              <a:rPr lang="en-US" sz="2100" b="1" dirty="0">
                <a:solidFill>
                  <a:srgbClr val="336699"/>
                </a:solidFill>
                <a:latin typeface="Cambria"/>
              </a:rPr>
              <a:t> </a:t>
            </a:r>
            <a:r>
              <a:rPr lang="en-US" sz="2100" b="1" dirty="0" err="1">
                <a:solidFill>
                  <a:srgbClr val="336699"/>
                </a:solidFill>
                <a:latin typeface="Cambria"/>
              </a:rPr>
              <a:t>Derci</a:t>
            </a:r>
            <a:r>
              <a:rPr lang="en-US" sz="2100" b="1" dirty="0">
                <a:solidFill>
                  <a:srgbClr val="336699"/>
                </a:solidFill>
                <a:latin typeface="Cambria"/>
              </a:rPr>
              <a:t> </a:t>
            </a:r>
            <a:r>
              <a:rPr lang="en-US" sz="2100" b="1" dirty="0" err="1">
                <a:solidFill>
                  <a:srgbClr val="336699"/>
                </a:solidFill>
                <a:latin typeface="Cambria"/>
              </a:rPr>
              <a:t>Augustynczik</a:t>
            </a:r>
            <a:r>
              <a:rPr lang="en-US" sz="2100" b="1" dirty="0">
                <a:solidFill>
                  <a:srgbClr val="336699"/>
                </a:solidFill>
                <a:latin typeface="Cambria"/>
              </a:rPr>
              <a:t>, Rastislav </a:t>
            </a:r>
            <a:r>
              <a:rPr lang="en-US" sz="2100" b="1" dirty="0" err="1">
                <a:solidFill>
                  <a:srgbClr val="336699"/>
                </a:solidFill>
                <a:latin typeface="Cambria"/>
              </a:rPr>
              <a:t>Skalsky</a:t>
            </a:r>
            <a:r>
              <a:rPr lang="en-US" sz="2100" b="1" dirty="0">
                <a:solidFill>
                  <a:srgbClr val="336699"/>
                </a:solidFill>
                <a:latin typeface="Cambria"/>
              </a:rPr>
              <a:t>, Juraj </a:t>
            </a:r>
            <a:r>
              <a:rPr lang="en-US" sz="2100" b="1" dirty="0" err="1">
                <a:solidFill>
                  <a:srgbClr val="336699"/>
                </a:solidFill>
                <a:latin typeface="Cambria"/>
              </a:rPr>
              <a:t>Balkovic</a:t>
            </a:r>
            <a:r>
              <a:rPr lang="en-US" sz="2100" b="1" dirty="0">
                <a:solidFill>
                  <a:srgbClr val="336699"/>
                </a:solidFill>
                <a:latin typeface="Cambria"/>
              </a:rPr>
              <a:t>,</a:t>
            </a:r>
          </a:p>
          <a:p>
            <a:r>
              <a:rPr lang="en-US" sz="2100" b="1" dirty="0">
                <a:solidFill>
                  <a:srgbClr val="336699"/>
                </a:solidFill>
                <a:latin typeface="Cambria"/>
              </a:rPr>
              <a:t>Christian </a:t>
            </a:r>
            <a:r>
              <a:rPr lang="en-US" sz="2100" b="1" dirty="0" err="1">
                <a:solidFill>
                  <a:srgbClr val="336699"/>
                </a:solidFill>
                <a:latin typeface="Cambria"/>
              </a:rPr>
              <a:t>Folberth</a:t>
            </a:r>
            <a:r>
              <a:rPr lang="en-US" sz="2100" b="1" dirty="0">
                <a:solidFill>
                  <a:srgbClr val="336699"/>
                </a:solidFill>
                <a:latin typeface="Cambria"/>
              </a:rPr>
              <a:t>, Taher </a:t>
            </a:r>
            <a:r>
              <a:rPr lang="en-US" sz="2100" b="1" dirty="0" err="1">
                <a:solidFill>
                  <a:srgbClr val="336699"/>
                </a:solidFill>
                <a:latin typeface="Cambria"/>
              </a:rPr>
              <a:t>Kahil</a:t>
            </a:r>
            <a:r>
              <a:rPr lang="en-US" sz="2100" b="1" dirty="0">
                <a:solidFill>
                  <a:srgbClr val="336699"/>
                </a:solidFill>
                <a:latin typeface="Cambria"/>
              </a:rPr>
              <a:t> , Gang Wang.</a:t>
            </a:r>
          </a:p>
          <a:p>
            <a:endParaRPr lang="en-US" sz="2100" b="1" dirty="0">
              <a:solidFill>
                <a:srgbClr val="336699"/>
              </a:solidFill>
              <a:latin typeface="Cambria"/>
            </a:endParaRPr>
          </a:p>
          <a:p>
            <a:endParaRPr lang="en-US" sz="2000" b="1" dirty="0">
              <a:solidFill>
                <a:srgbClr val="336699"/>
              </a:solidFill>
              <a:latin typeface="Cambria"/>
              <a:cs typeface="Cambria"/>
            </a:endParaRPr>
          </a:p>
        </p:txBody>
      </p:sp>
      <p:sp>
        <p:nvSpPr>
          <p:cNvPr id="6" name="Slide Number Placeholder 5"/>
          <p:cNvSpPr>
            <a:spLocks noGrp="1"/>
          </p:cNvSpPr>
          <p:nvPr>
            <p:ph type="sldNum" sz="quarter" idx="12"/>
          </p:nvPr>
        </p:nvSpPr>
        <p:spPr/>
        <p:txBody>
          <a:bodyPr/>
          <a:lstStyle/>
          <a:p>
            <a:fld id="{D401BB53-E9FF-45DD-950A-D408DF9D136F}" type="slidenum">
              <a:rPr lang="en-US" smtClean="0"/>
              <a:t>1</a:t>
            </a:fld>
            <a:endParaRPr lang="en-US"/>
          </a:p>
        </p:txBody>
      </p:sp>
      <p:sp>
        <p:nvSpPr>
          <p:cNvPr id="7" name="TextBox 6">
            <a:extLst>
              <a:ext uri="{FF2B5EF4-FFF2-40B4-BE49-F238E27FC236}">
                <a16:creationId xmlns:a16="http://schemas.microsoft.com/office/drawing/2014/main" id="{3F20FD50-A773-45BF-B9F5-251A10A88699}"/>
              </a:ext>
            </a:extLst>
          </p:cNvPr>
          <p:cNvSpPr txBox="1"/>
          <p:nvPr/>
        </p:nvSpPr>
        <p:spPr>
          <a:xfrm>
            <a:off x="2263515" y="6017796"/>
            <a:ext cx="9766089" cy="677108"/>
          </a:xfrm>
          <a:prstGeom prst="rect">
            <a:avLst/>
          </a:prstGeom>
          <a:noFill/>
        </p:spPr>
        <p:txBody>
          <a:bodyPr wrap="square">
            <a:spAutoFit/>
          </a:bodyPr>
          <a:lstStyle/>
          <a:p>
            <a:pPr algn="l"/>
            <a:endParaRPr lang="en-US" sz="2000" b="0" i="0" u="none" strike="noStrike" baseline="0" dirty="0">
              <a:solidFill>
                <a:srgbClr val="C00000"/>
              </a:solidFill>
              <a:latin typeface="Times New Roman" panose="02020603050405020304" pitchFamily="18" charset="0"/>
            </a:endParaRPr>
          </a:p>
          <a:p>
            <a:r>
              <a:rPr lang="ru-RU" sz="1800" b="1" i="0" u="none" strike="noStrike" baseline="0" dirty="0">
                <a:solidFill>
                  <a:srgbClr val="C00000"/>
                </a:solidFill>
                <a:latin typeface="Times New Roman" panose="02020603050405020304" pitchFamily="18" charset="0"/>
              </a:rPr>
              <a:t>Міжнародн</a:t>
            </a:r>
            <a:r>
              <a:rPr lang="en-US" sz="1800" b="1" i="0" u="none" strike="noStrike" baseline="0" dirty="0">
                <a:solidFill>
                  <a:srgbClr val="C00000"/>
                </a:solidFill>
                <a:latin typeface="Times New Roman" panose="02020603050405020304" pitchFamily="18" charset="0"/>
              </a:rPr>
              <a:t>a</a:t>
            </a:r>
            <a:r>
              <a:rPr lang="ru-RU" sz="1800" b="1" i="0" u="none" strike="noStrike" baseline="0" dirty="0">
                <a:solidFill>
                  <a:srgbClr val="C00000"/>
                </a:solidFill>
                <a:latin typeface="Times New Roman" panose="02020603050405020304" pitchFamily="18" charset="0"/>
              </a:rPr>
              <a:t> науково-практичн</a:t>
            </a:r>
            <a:r>
              <a:rPr lang="en-US" sz="1800" b="1" i="0" u="none" strike="noStrike" baseline="0" dirty="0">
                <a:solidFill>
                  <a:srgbClr val="C00000"/>
                </a:solidFill>
                <a:latin typeface="Times New Roman" panose="02020603050405020304" pitchFamily="18" charset="0"/>
              </a:rPr>
              <a:t>a</a:t>
            </a:r>
            <a:r>
              <a:rPr lang="ru-RU" sz="1800" b="1" i="0" u="none" strike="noStrike" baseline="0" dirty="0">
                <a:solidFill>
                  <a:srgbClr val="C00000"/>
                </a:solidFill>
                <a:latin typeface="Times New Roman" panose="02020603050405020304" pitchFamily="18" charset="0"/>
              </a:rPr>
              <a:t> конференції «Глушковські читання»</a:t>
            </a:r>
            <a:r>
              <a:rPr lang="en-US" sz="1800" b="1" i="0" u="none" strike="noStrike" baseline="0" dirty="0">
                <a:solidFill>
                  <a:srgbClr val="C00000"/>
                </a:solidFill>
                <a:latin typeface="Times New Roman" panose="02020603050405020304" pitchFamily="18" charset="0"/>
              </a:rPr>
              <a:t>, 8</a:t>
            </a:r>
            <a:r>
              <a:rPr lang="en-US" sz="1800" b="1" i="0" u="none" strike="noStrike" baseline="30000" dirty="0">
                <a:solidFill>
                  <a:srgbClr val="C00000"/>
                </a:solidFill>
                <a:latin typeface="Times New Roman" panose="02020603050405020304" pitchFamily="18" charset="0"/>
              </a:rPr>
              <a:t>th</a:t>
            </a:r>
            <a:r>
              <a:rPr lang="en-US" sz="1800" b="1" i="0" u="none" strike="noStrike" baseline="0" dirty="0">
                <a:solidFill>
                  <a:srgbClr val="C00000"/>
                </a:solidFill>
                <a:latin typeface="Times New Roman" panose="02020603050405020304" pitchFamily="18" charset="0"/>
              </a:rPr>
              <a:t> December, 2022</a:t>
            </a:r>
            <a:endParaRPr lang="en-US" dirty="0">
              <a:solidFill>
                <a:srgbClr val="C00000"/>
              </a:solidFill>
            </a:endParaRPr>
          </a:p>
        </p:txBody>
      </p:sp>
    </p:spTree>
    <p:extLst>
      <p:ext uri="{BB962C8B-B14F-4D97-AF65-F5344CB8AC3E}">
        <p14:creationId xmlns:p14="http://schemas.microsoft.com/office/powerpoint/2010/main" val="390108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2279" y="151111"/>
            <a:ext cx="93185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0"/>
              </a:spcBef>
              <a:spcAft>
                <a:spcPct val="0"/>
              </a:spcAft>
            </a:pPr>
            <a:r>
              <a:rPr lang="en-US" sz="2800" dirty="0">
                <a:solidFill>
                  <a:srgbClr val="CC0000"/>
                </a:solidFill>
                <a:latin typeface="Arial" panose="020B0604020202020204" pitchFamily="34" charset="0"/>
              </a:rPr>
              <a:t>Goodness of fit: smooth vs non-smooth loss/goal function</a:t>
            </a:r>
          </a:p>
        </p:txBody>
      </p:sp>
      <p:sp>
        <p:nvSpPr>
          <p:cNvPr id="5" name="Rectangle 4"/>
          <p:cNvSpPr/>
          <p:nvPr/>
        </p:nvSpPr>
        <p:spPr>
          <a:xfrm>
            <a:off x="324853" y="785660"/>
            <a:ext cx="11766884" cy="1508105"/>
          </a:xfrm>
          <a:prstGeom prst="rect">
            <a:avLst/>
          </a:prstGeom>
        </p:spPr>
        <p:txBody>
          <a:bodyPr wrap="square">
            <a:spAutoFit/>
          </a:bodyPr>
          <a:lstStyle/>
          <a:p>
            <a:r>
              <a:rPr lang="en-US" dirty="0"/>
              <a:t>Gradient vs generalized gradient – problem with gradient descent method</a:t>
            </a:r>
          </a:p>
          <a:p>
            <a:endParaRPr lang="en-US" sz="1000" dirty="0"/>
          </a:p>
          <a:p>
            <a:r>
              <a:rPr lang="en-US" dirty="0"/>
              <a:t>Non-smooth goal functions based on quantile loss/regret function (the loss incurred in case of catastrophic losses) </a:t>
            </a:r>
          </a:p>
          <a:p>
            <a:endParaRPr lang="en-US" sz="1000" dirty="0"/>
          </a:p>
          <a:p>
            <a:r>
              <a:rPr lang="en-US" dirty="0"/>
              <a:t>Loss function has to be selected consistently with the actual, acceptable, or required variations (spread) of independent and dependent (predicted) variables in the context of a particular applied problem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3" y="2267657"/>
            <a:ext cx="5518621" cy="4502033"/>
          </a:xfrm>
          <a:prstGeom prst="rect">
            <a:avLst/>
          </a:prstGeom>
        </p:spPr>
      </p:pic>
      <p:grpSp>
        <p:nvGrpSpPr>
          <p:cNvPr id="11" name="Group 10"/>
          <p:cNvGrpSpPr/>
          <p:nvPr/>
        </p:nvGrpSpPr>
        <p:grpSpPr>
          <a:xfrm>
            <a:off x="7481587" y="2542837"/>
            <a:ext cx="3737113" cy="2743200"/>
            <a:chOff x="6334539" y="2319130"/>
            <a:chExt cx="3737113" cy="2743200"/>
          </a:xfrm>
        </p:grpSpPr>
        <p:cxnSp>
          <p:nvCxnSpPr>
            <p:cNvPr id="3" name="Straight Connector 2"/>
            <p:cNvCxnSpPr/>
            <p:nvPr/>
          </p:nvCxnSpPr>
          <p:spPr>
            <a:xfrm>
              <a:off x="6334539" y="2398643"/>
              <a:ext cx="1987826" cy="2637183"/>
            </a:xfrm>
            <a:prstGeom prst="line">
              <a:avLst/>
            </a:prstGeom>
            <a:ln w="44450" cmpd="thickThi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335617" y="2319130"/>
              <a:ext cx="1736035" cy="2743200"/>
            </a:xfrm>
            <a:prstGeom prst="line">
              <a:avLst/>
            </a:prstGeom>
            <a:ln w="44450" cmpd="thickThi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8548386" y="4829713"/>
            <a:ext cx="1842053" cy="94964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00788" y="5259533"/>
            <a:ext cx="1755913" cy="2650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75500" y="4694198"/>
            <a:ext cx="1981201" cy="108516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9356770" y="5105015"/>
            <a:ext cx="695739" cy="67434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16091" y="5975364"/>
            <a:ext cx="2133148" cy="369332"/>
          </a:xfrm>
          <a:prstGeom prst="rect">
            <a:avLst/>
          </a:prstGeom>
          <a:noFill/>
        </p:spPr>
        <p:txBody>
          <a:bodyPr wrap="none" rtlCol="0">
            <a:spAutoFit/>
          </a:bodyPr>
          <a:lstStyle/>
          <a:p>
            <a:r>
              <a:rPr lang="en-US" dirty="0"/>
              <a:t>Generalized gradient</a:t>
            </a:r>
          </a:p>
        </p:txBody>
      </p:sp>
      <p:sp>
        <p:nvSpPr>
          <p:cNvPr id="8" name="Slide Number Placeholder 7"/>
          <p:cNvSpPr>
            <a:spLocks noGrp="1"/>
          </p:cNvSpPr>
          <p:nvPr>
            <p:ph type="sldNum" sz="quarter" idx="12"/>
          </p:nvPr>
        </p:nvSpPr>
        <p:spPr/>
        <p:txBody>
          <a:bodyPr/>
          <a:lstStyle/>
          <a:p>
            <a:fld id="{D401BB53-E9FF-45DD-950A-D408DF9D136F}" type="slidenum">
              <a:rPr lang="en-US" smtClean="0"/>
              <a:t>10</a:t>
            </a:fld>
            <a:endParaRPr lang="en-US"/>
          </a:p>
        </p:txBody>
      </p:sp>
    </p:spTree>
    <p:extLst>
      <p:ext uri="{BB962C8B-B14F-4D97-AF65-F5344CB8AC3E}">
        <p14:creationId xmlns:p14="http://schemas.microsoft.com/office/powerpoint/2010/main" val="268575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
          <p:cNvSpPr txBox="1">
            <a:spLocks noChangeArrowheads="1"/>
          </p:cNvSpPr>
          <p:nvPr/>
        </p:nvSpPr>
        <p:spPr bwMode="auto">
          <a:xfrm>
            <a:off x="1222376" y="76201"/>
            <a:ext cx="9293225" cy="503237"/>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General robust estimation problem</a:t>
            </a:r>
          </a:p>
        </p:txBody>
      </p:sp>
      <p:pic>
        <p:nvPicPr>
          <p:cNvPr id="28" name="Picture 27">
            <a:extLst>
              <a:ext uri="{FF2B5EF4-FFF2-40B4-BE49-F238E27FC236}">
                <a16:creationId xmlns:a16="http://schemas.microsoft.com/office/drawing/2014/main" id="{AFECBDE9-0D30-442F-9B01-ACF2C2BAC727}"/>
              </a:ext>
            </a:extLst>
          </p:cNvPr>
          <p:cNvPicPr>
            <a:picLocks noChangeAspect="1"/>
          </p:cNvPicPr>
          <p:nvPr/>
        </p:nvPicPr>
        <p:blipFill>
          <a:blip r:embed="rId3"/>
          <a:stretch>
            <a:fillRect/>
          </a:stretch>
        </p:blipFill>
        <p:spPr>
          <a:xfrm>
            <a:off x="2209800" y="685800"/>
            <a:ext cx="7620000" cy="6062132"/>
          </a:xfrm>
          <a:prstGeom prst="rect">
            <a:avLst/>
          </a:prstGeom>
        </p:spPr>
      </p:pic>
    </p:spTree>
    <p:extLst>
      <p:ext uri="{BB962C8B-B14F-4D97-AF65-F5344CB8AC3E}">
        <p14:creationId xmlns:p14="http://schemas.microsoft.com/office/powerpoint/2010/main" val="426578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2C017-A308-4689-8586-57DFFADCBEFD}"/>
              </a:ext>
            </a:extLst>
          </p:cNvPr>
          <p:cNvPicPr>
            <a:picLocks noChangeAspect="1"/>
          </p:cNvPicPr>
          <p:nvPr/>
        </p:nvPicPr>
        <p:blipFill>
          <a:blip r:embed="rId2"/>
          <a:stretch>
            <a:fillRect/>
          </a:stretch>
        </p:blipFill>
        <p:spPr>
          <a:xfrm>
            <a:off x="2363654" y="762000"/>
            <a:ext cx="7466147" cy="5924912"/>
          </a:xfrm>
          <a:prstGeom prst="rect">
            <a:avLst/>
          </a:prstGeom>
        </p:spPr>
      </p:pic>
    </p:spTree>
    <p:extLst>
      <p:ext uri="{BB962C8B-B14F-4D97-AF65-F5344CB8AC3E}">
        <p14:creationId xmlns:p14="http://schemas.microsoft.com/office/powerpoint/2010/main" val="412841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1F2D2B-7AE3-FB61-D272-2DFFE23D88A8}"/>
              </a:ext>
            </a:extLst>
          </p:cNvPr>
          <p:cNvSpPr>
            <a:spLocks noGrp="1"/>
          </p:cNvSpPr>
          <p:nvPr>
            <p:ph type="sldNum" sz="quarter" idx="12"/>
          </p:nvPr>
        </p:nvSpPr>
        <p:spPr/>
        <p:txBody>
          <a:bodyPr/>
          <a:lstStyle/>
          <a:p>
            <a:fld id="{D401BB53-E9FF-45DD-950A-D408DF9D136F}" type="slidenum">
              <a:rPr lang="en-US" smtClean="0"/>
              <a:t>13</a:t>
            </a:fld>
            <a:endParaRPr lang="en-US"/>
          </a:p>
        </p:txBody>
      </p:sp>
      <p:pic>
        <p:nvPicPr>
          <p:cNvPr id="5" name="Picture 4">
            <a:extLst>
              <a:ext uri="{FF2B5EF4-FFF2-40B4-BE49-F238E27FC236}">
                <a16:creationId xmlns:a16="http://schemas.microsoft.com/office/drawing/2014/main" id="{10EEA825-2128-40A9-84BD-8E75BF6175AC}"/>
              </a:ext>
            </a:extLst>
          </p:cNvPr>
          <p:cNvPicPr>
            <a:picLocks noChangeAspect="1"/>
          </p:cNvPicPr>
          <p:nvPr/>
        </p:nvPicPr>
        <p:blipFill>
          <a:blip r:embed="rId2"/>
          <a:stretch>
            <a:fillRect/>
          </a:stretch>
        </p:blipFill>
        <p:spPr>
          <a:xfrm>
            <a:off x="2888978" y="1076013"/>
            <a:ext cx="6341895" cy="3274289"/>
          </a:xfrm>
          <a:prstGeom prst="rect">
            <a:avLst/>
          </a:prstGeom>
        </p:spPr>
      </p:pic>
      <p:pic>
        <p:nvPicPr>
          <p:cNvPr id="6" name="Picture 5">
            <a:extLst>
              <a:ext uri="{FF2B5EF4-FFF2-40B4-BE49-F238E27FC236}">
                <a16:creationId xmlns:a16="http://schemas.microsoft.com/office/drawing/2014/main" id="{461139C2-B5D6-44B3-A1AE-8F7BBE7C2A4C}"/>
              </a:ext>
            </a:extLst>
          </p:cNvPr>
          <p:cNvPicPr>
            <a:picLocks noChangeAspect="1"/>
          </p:cNvPicPr>
          <p:nvPr/>
        </p:nvPicPr>
        <p:blipFill>
          <a:blip r:embed="rId3"/>
          <a:stretch>
            <a:fillRect/>
          </a:stretch>
        </p:blipFill>
        <p:spPr>
          <a:xfrm>
            <a:off x="2910325" y="4470373"/>
            <a:ext cx="6392696" cy="1436314"/>
          </a:xfrm>
          <a:prstGeom prst="rect">
            <a:avLst/>
          </a:prstGeom>
        </p:spPr>
      </p:pic>
      <p:sp>
        <p:nvSpPr>
          <p:cNvPr id="2" name="Rectangle 1">
            <a:extLst>
              <a:ext uri="{FF2B5EF4-FFF2-40B4-BE49-F238E27FC236}">
                <a16:creationId xmlns:a16="http://schemas.microsoft.com/office/drawing/2014/main" id="{B07A6633-2578-59E2-583B-A814966678BD}"/>
              </a:ext>
            </a:extLst>
          </p:cNvPr>
          <p:cNvSpPr/>
          <p:nvPr/>
        </p:nvSpPr>
        <p:spPr>
          <a:xfrm>
            <a:off x="1828800" y="200891"/>
            <a:ext cx="8610600" cy="511935"/>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Percentile (Quantile) regression</a:t>
            </a:r>
          </a:p>
        </p:txBody>
      </p:sp>
    </p:spTree>
    <p:extLst>
      <p:ext uri="{BB962C8B-B14F-4D97-AF65-F5344CB8AC3E}">
        <p14:creationId xmlns:p14="http://schemas.microsoft.com/office/powerpoint/2010/main" val="33699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094D2-F0CB-49DF-A9BB-A0E83CB55690}"/>
              </a:ext>
            </a:extLst>
          </p:cNvPr>
          <p:cNvSpPr>
            <a:spLocks noGrp="1"/>
          </p:cNvSpPr>
          <p:nvPr>
            <p:ph type="sldNum" sz="quarter" idx="12"/>
          </p:nvPr>
        </p:nvSpPr>
        <p:spPr/>
        <p:txBody>
          <a:bodyPr/>
          <a:lstStyle/>
          <a:p>
            <a:fld id="{D401BB53-E9FF-45DD-950A-D408DF9D136F}" type="slidenum">
              <a:rPr lang="en-US" smtClean="0"/>
              <a:t>14</a:t>
            </a:fld>
            <a:endParaRPr lang="en-US"/>
          </a:p>
        </p:txBody>
      </p:sp>
      <p:pic>
        <p:nvPicPr>
          <p:cNvPr id="6" name="Picture 5">
            <a:extLst>
              <a:ext uri="{FF2B5EF4-FFF2-40B4-BE49-F238E27FC236}">
                <a16:creationId xmlns:a16="http://schemas.microsoft.com/office/drawing/2014/main" id="{77A79F18-940E-4E3D-A8FF-508F7E3FB0A7}"/>
              </a:ext>
            </a:extLst>
          </p:cNvPr>
          <p:cNvPicPr>
            <a:picLocks noChangeAspect="1"/>
          </p:cNvPicPr>
          <p:nvPr/>
        </p:nvPicPr>
        <p:blipFill>
          <a:blip r:embed="rId2"/>
          <a:stretch>
            <a:fillRect/>
          </a:stretch>
        </p:blipFill>
        <p:spPr>
          <a:xfrm>
            <a:off x="1905901" y="136525"/>
            <a:ext cx="8354723" cy="4392118"/>
          </a:xfrm>
          <a:prstGeom prst="rect">
            <a:avLst/>
          </a:prstGeom>
        </p:spPr>
      </p:pic>
      <p:pic>
        <p:nvPicPr>
          <p:cNvPr id="8" name="Picture 7">
            <a:extLst>
              <a:ext uri="{FF2B5EF4-FFF2-40B4-BE49-F238E27FC236}">
                <a16:creationId xmlns:a16="http://schemas.microsoft.com/office/drawing/2014/main" id="{D832F8DB-93A1-45C1-ACA5-78568F77DED1}"/>
              </a:ext>
            </a:extLst>
          </p:cNvPr>
          <p:cNvPicPr>
            <a:picLocks noChangeAspect="1"/>
          </p:cNvPicPr>
          <p:nvPr/>
        </p:nvPicPr>
        <p:blipFill>
          <a:blip r:embed="rId3"/>
          <a:stretch>
            <a:fillRect/>
          </a:stretch>
        </p:blipFill>
        <p:spPr>
          <a:xfrm>
            <a:off x="1893164" y="4804295"/>
            <a:ext cx="8367460" cy="2053705"/>
          </a:xfrm>
          <a:prstGeom prst="rect">
            <a:avLst/>
          </a:prstGeom>
        </p:spPr>
      </p:pic>
    </p:spTree>
    <p:extLst>
      <p:ext uri="{BB962C8B-B14F-4D97-AF65-F5344CB8AC3E}">
        <p14:creationId xmlns:p14="http://schemas.microsoft.com/office/powerpoint/2010/main" val="122663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F8FDE-DD98-4F14-BD3A-60D6931DBFD0}"/>
              </a:ext>
            </a:extLst>
          </p:cNvPr>
          <p:cNvSpPr>
            <a:spLocks noGrp="1"/>
          </p:cNvSpPr>
          <p:nvPr>
            <p:ph type="sldNum" sz="quarter" idx="12"/>
          </p:nvPr>
        </p:nvSpPr>
        <p:spPr/>
        <p:txBody>
          <a:bodyPr/>
          <a:lstStyle/>
          <a:p>
            <a:fld id="{D401BB53-E9FF-45DD-950A-D408DF9D136F}" type="slidenum">
              <a:rPr lang="en-US" smtClean="0"/>
              <a:t>15</a:t>
            </a:fld>
            <a:endParaRPr lang="en-US"/>
          </a:p>
        </p:txBody>
      </p:sp>
      <p:pic>
        <p:nvPicPr>
          <p:cNvPr id="6" name="Picture 5">
            <a:extLst>
              <a:ext uri="{FF2B5EF4-FFF2-40B4-BE49-F238E27FC236}">
                <a16:creationId xmlns:a16="http://schemas.microsoft.com/office/drawing/2014/main" id="{69D0FA37-96B1-483C-89A6-35CAC3BF5636}"/>
              </a:ext>
            </a:extLst>
          </p:cNvPr>
          <p:cNvPicPr>
            <a:picLocks noChangeAspect="1"/>
          </p:cNvPicPr>
          <p:nvPr/>
        </p:nvPicPr>
        <p:blipFill>
          <a:blip r:embed="rId2"/>
          <a:stretch>
            <a:fillRect/>
          </a:stretch>
        </p:blipFill>
        <p:spPr>
          <a:xfrm>
            <a:off x="2048733" y="909499"/>
            <a:ext cx="7933467" cy="5039001"/>
          </a:xfrm>
          <a:prstGeom prst="rect">
            <a:avLst/>
          </a:prstGeom>
        </p:spPr>
      </p:pic>
    </p:spTree>
    <p:extLst>
      <p:ext uri="{BB962C8B-B14F-4D97-AF65-F5344CB8AC3E}">
        <p14:creationId xmlns:p14="http://schemas.microsoft.com/office/powerpoint/2010/main" val="146102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76F88A-DB1B-4C14-A4F8-3F5C8A52209E}"/>
              </a:ext>
            </a:extLst>
          </p:cNvPr>
          <p:cNvSpPr>
            <a:spLocks noGrp="1"/>
          </p:cNvSpPr>
          <p:nvPr>
            <p:ph type="sldNum" sz="quarter" idx="12"/>
          </p:nvPr>
        </p:nvSpPr>
        <p:spPr/>
        <p:txBody>
          <a:bodyPr/>
          <a:lstStyle/>
          <a:p>
            <a:fld id="{D401BB53-E9FF-45DD-950A-D408DF9D136F}" type="slidenum">
              <a:rPr lang="en-US" smtClean="0"/>
              <a:t>16</a:t>
            </a:fld>
            <a:endParaRPr lang="en-US"/>
          </a:p>
        </p:txBody>
      </p:sp>
      <p:sp>
        <p:nvSpPr>
          <p:cNvPr id="5" name="Rectangle 5">
            <a:extLst>
              <a:ext uri="{FF2B5EF4-FFF2-40B4-BE49-F238E27FC236}">
                <a16:creationId xmlns:a16="http://schemas.microsoft.com/office/drawing/2014/main" id="{FD0D3902-33B0-422C-BE86-A5A9265C7393}"/>
              </a:ext>
            </a:extLst>
          </p:cNvPr>
          <p:cNvSpPr>
            <a:spLocks noGrp="1" noChangeArrowheads="1"/>
          </p:cNvSpPr>
          <p:nvPr>
            <p:ph type="title"/>
          </p:nvPr>
        </p:nvSpPr>
        <p:spPr>
          <a:xfrm>
            <a:off x="1992313" y="115889"/>
            <a:ext cx="8229600" cy="509587"/>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altLang="en-US" sz="3200" b="1" dirty="0">
                <a:solidFill>
                  <a:srgbClr val="C00000"/>
                </a:solidFill>
                <a:cs typeface="Cambria"/>
              </a:rPr>
              <a:t>Input variables</a:t>
            </a:r>
          </a:p>
        </p:txBody>
      </p:sp>
      <p:sp>
        <p:nvSpPr>
          <p:cNvPr id="9" name="TextBox 8">
            <a:extLst>
              <a:ext uri="{FF2B5EF4-FFF2-40B4-BE49-F238E27FC236}">
                <a16:creationId xmlns:a16="http://schemas.microsoft.com/office/drawing/2014/main" id="{D324D334-9DB3-496C-95A4-014E7E4C707E}"/>
              </a:ext>
            </a:extLst>
          </p:cNvPr>
          <p:cNvSpPr txBox="1"/>
          <p:nvPr/>
        </p:nvSpPr>
        <p:spPr>
          <a:xfrm>
            <a:off x="189914" y="855626"/>
            <a:ext cx="11980985" cy="6001643"/>
          </a:xfrm>
          <a:prstGeom prst="rect">
            <a:avLst/>
          </a:prstGeom>
          <a:noFill/>
        </p:spPr>
        <p:txBody>
          <a:bodyPr wrap="square">
            <a:spAutoFit/>
          </a:bodyPr>
          <a:lstStyle/>
          <a:p>
            <a:r>
              <a:rPr lang="en-US" sz="1200" dirty="0"/>
              <a:t>Data content: Selected site and soil characteristics for European simulation units (EU </a:t>
            </a:r>
            <a:r>
              <a:rPr lang="en-US" sz="1200" dirty="0" err="1"/>
              <a:t>SimU</a:t>
            </a:r>
            <a:r>
              <a:rPr lang="en-US" sz="1200" dirty="0"/>
              <a:t> dataset v.2), subset for Corine LC classes 210 (Arable land) and 240 (Heterogenous agricultural areas), N = 88054 </a:t>
            </a:r>
            <a:r>
              <a:rPr lang="en-US" sz="1200" dirty="0" err="1"/>
              <a:t>SimU</a:t>
            </a:r>
            <a:r>
              <a:rPr lang="en-US" sz="1200" dirty="0"/>
              <a:t> (table records)</a:t>
            </a:r>
          </a:p>
          <a:p>
            <a:r>
              <a:rPr lang="en-US" sz="1200" dirty="0"/>
              <a:t>Contact person (EU </a:t>
            </a:r>
            <a:r>
              <a:rPr lang="en-US" sz="1200" dirty="0" err="1"/>
              <a:t>SimU</a:t>
            </a:r>
            <a:r>
              <a:rPr lang="en-US" sz="1200" dirty="0"/>
              <a:t> dataset v.2): Juraj </a:t>
            </a:r>
            <a:r>
              <a:rPr lang="en-US" sz="1200" dirty="0" err="1"/>
              <a:t>Balkovic</a:t>
            </a:r>
            <a:r>
              <a:rPr lang="en-US" sz="1200" dirty="0"/>
              <a:t>, BNR/AFE group, </a:t>
            </a:r>
            <a:r>
              <a:rPr lang="en-US" sz="1200" dirty="0">
                <a:hlinkClick r:id="rId2"/>
              </a:rPr>
              <a:t>balkovic@iiasa.ac.at</a:t>
            </a:r>
            <a:r>
              <a:rPr lang="en-US" sz="1200" dirty="0"/>
              <a:t>; Rastislav </a:t>
            </a:r>
            <a:r>
              <a:rPr lang="en-US" sz="1200" dirty="0" err="1"/>
              <a:t>Skalsky</a:t>
            </a:r>
            <a:r>
              <a:rPr lang="en-US" sz="1200" dirty="0"/>
              <a:t>, BNR/AFE group, </a:t>
            </a:r>
            <a:r>
              <a:rPr lang="en-US" sz="1200" dirty="0">
                <a:hlinkClick r:id="rId3"/>
              </a:rPr>
              <a:t>skalsky@iiasa.ac.at</a:t>
            </a:r>
            <a:r>
              <a:rPr lang="en-US" sz="1200" dirty="0"/>
              <a:t> </a:t>
            </a:r>
          </a:p>
          <a:p>
            <a:r>
              <a:rPr lang="en-US" sz="1200" dirty="0"/>
              <a:t>Table descriptor:</a:t>
            </a:r>
          </a:p>
          <a:p>
            <a:r>
              <a:rPr lang="en-US" sz="1200" dirty="0"/>
              <a:t>Field			Type		Description</a:t>
            </a:r>
          </a:p>
          <a:p>
            <a:r>
              <a:rPr lang="en-US" sz="1200" dirty="0" err="1"/>
              <a:t>SimUID</a:t>
            </a:r>
            <a:r>
              <a:rPr lang="en-US" sz="1200" dirty="0"/>
              <a:t>			Number		identification number of the simulation unit (</a:t>
            </a:r>
            <a:r>
              <a:rPr lang="en-US" sz="1200" dirty="0" err="1"/>
              <a:t>SimU</a:t>
            </a:r>
            <a:r>
              <a:rPr lang="en-US" sz="1200" dirty="0"/>
              <a:t>), unique </a:t>
            </a:r>
            <a:r>
              <a:rPr lang="en-US" sz="1200" dirty="0" err="1"/>
              <a:t>identificator</a:t>
            </a:r>
            <a:endParaRPr lang="en-US" sz="1200" dirty="0"/>
          </a:p>
          <a:p>
            <a:r>
              <a:rPr lang="en-US" sz="1200" dirty="0" err="1"/>
              <a:t>SimU</a:t>
            </a:r>
            <a:r>
              <a:rPr lang="en-US" sz="1200" dirty="0"/>
              <a:t>			String		alpha-numerical ontological code of simulation unit (</a:t>
            </a:r>
            <a:r>
              <a:rPr lang="en-US" sz="1200" dirty="0" err="1"/>
              <a:t>SimU</a:t>
            </a:r>
            <a:r>
              <a:rPr lang="en-US" sz="1200" dirty="0"/>
              <a:t>), unique </a:t>
            </a:r>
            <a:r>
              <a:rPr lang="en-US" sz="1200" dirty="0" err="1"/>
              <a:t>identificator</a:t>
            </a:r>
            <a:endParaRPr lang="en-US" sz="1200" dirty="0"/>
          </a:p>
          <a:p>
            <a:r>
              <a:rPr lang="en-US" sz="1200" dirty="0"/>
              <a:t>YLAT			Number		y-coordinate (WGS, decimal degree) of the </a:t>
            </a:r>
            <a:r>
              <a:rPr lang="en-US" sz="1200" dirty="0" err="1"/>
              <a:t>SimU</a:t>
            </a:r>
            <a:r>
              <a:rPr lang="en-US" sz="1200" dirty="0"/>
              <a:t> centroid (</a:t>
            </a:r>
            <a:r>
              <a:rPr lang="en-US" sz="1200" dirty="0" err="1"/>
              <a:t>SimU</a:t>
            </a:r>
            <a:r>
              <a:rPr lang="en-US" sz="1200" dirty="0"/>
              <a:t> geometry = multi-part polygon, spatial aggregation of N 1k spatial resolution grid cells) </a:t>
            </a:r>
          </a:p>
          <a:p>
            <a:r>
              <a:rPr lang="en-US" sz="1200" dirty="0"/>
              <a:t>XLONG			Number		x-coordinate (WGS, decimal degree) of the </a:t>
            </a:r>
            <a:r>
              <a:rPr lang="en-US" sz="1200" dirty="0" err="1"/>
              <a:t>SimU</a:t>
            </a:r>
            <a:r>
              <a:rPr lang="en-US" sz="1200" dirty="0"/>
              <a:t> centroid (</a:t>
            </a:r>
            <a:r>
              <a:rPr lang="en-US" sz="1200" dirty="0" err="1"/>
              <a:t>SimU</a:t>
            </a:r>
            <a:r>
              <a:rPr lang="en-US" sz="1200" dirty="0"/>
              <a:t> geometry = multi-part polygon, spatial aggregation of N 1k spatial resolution grid cells) </a:t>
            </a:r>
          </a:p>
          <a:p>
            <a:r>
              <a:rPr lang="en-US" sz="1200" dirty="0">
                <a:highlight>
                  <a:srgbClr val="00FF00"/>
                </a:highlight>
              </a:rPr>
              <a:t>ELEV			Number		mean altitude of the </a:t>
            </a:r>
            <a:r>
              <a:rPr lang="en-US" sz="1200" dirty="0" err="1">
                <a:highlight>
                  <a:srgbClr val="00FF00"/>
                </a:highlight>
              </a:rPr>
              <a:t>SimU</a:t>
            </a:r>
            <a:r>
              <a:rPr lang="en-US" sz="1200" dirty="0">
                <a:highlight>
                  <a:srgbClr val="00FF00"/>
                </a:highlight>
              </a:rPr>
              <a:t> (m)</a:t>
            </a:r>
          </a:p>
          <a:p>
            <a:r>
              <a:rPr lang="en-US" sz="1200" dirty="0"/>
              <a:t>SLOPE_PERC		Number		</a:t>
            </a:r>
            <a:r>
              <a:rPr lang="en-US" sz="1200" dirty="0" err="1"/>
              <a:t>dominat</a:t>
            </a:r>
            <a:r>
              <a:rPr lang="en-US" sz="1200" dirty="0"/>
              <a:t> slope of the </a:t>
            </a:r>
            <a:r>
              <a:rPr lang="en-US" sz="1200" dirty="0" err="1"/>
              <a:t>SimU</a:t>
            </a:r>
            <a:r>
              <a:rPr lang="en-US" sz="1200" dirty="0"/>
              <a:t> (%)</a:t>
            </a:r>
          </a:p>
          <a:p>
            <a:r>
              <a:rPr lang="en-US" sz="1200" dirty="0"/>
              <a:t>PROFILE_DEPTH		Number		soil profile depth (cm), sum of topsoil and subsoil layers, set to 100 cm for all soils</a:t>
            </a:r>
          </a:p>
          <a:p>
            <a:r>
              <a:rPr lang="en-US" sz="1200" dirty="0"/>
              <a:t>TOP_DEPTH		Number		depth (cm) of topsoil layer lower boundary (measured from mineral soil surface), set to 30 cm for all soils</a:t>
            </a:r>
          </a:p>
          <a:p>
            <a:r>
              <a:rPr lang="en-US" sz="1200" dirty="0"/>
              <a:t>SUB_DEPTH		Number		depth (cm) of subsoil layer lower boundary (measured from mineral soil surface), set to 100 cm for all soils</a:t>
            </a:r>
          </a:p>
          <a:p>
            <a:r>
              <a:rPr lang="en-US" sz="1200" dirty="0">
                <a:highlight>
                  <a:srgbClr val="00FF00"/>
                </a:highlight>
              </a:rPr>
              <a:t>EFFECTIVE_PRF_DEPTH	Number		effective soil profile depth (cm), soil profile depth lowered by volume of stones (i.e. inert volume not holding water, not </a:t>
            </a:r>
            <a:r>
              <a:rPr lang="en-US" sz="1200" dirty="0" err="1">
                <a:highlight>
                  <a:srgbClr val="00FF00"/>
                </a:highlight>
              </a:rPr>
              <a:t>conaining</a:t>
            </a:r>
            <a:r>
              <a:rPr lang="en-US" sz="1200" dirty="0">
                <a:highlight>
                  <a:srgbClr val="00FF00"/>
                </a:highlight>
              </a:rPr>
              <a:t> </a:t>
            </a:r>
            <a:r>
              <a:rPr lang="en-US" sz="1200" dirty="0"/>
              <a:t>nutrients, and with no roots) </a:t>
            </a:r>
          </a:p>
          <a:p>
            <a:r>
              <a:rPr lang="en-US" sz="1200" dirty="0">
                <a:highlight>
                  <a:srgbClr val="00FF00"/>
                </a:highlight>
              </a:rPr>
              <a:t>AWC_PROF		Number		available water capacity of the soil profile (mm), effective soil depth assumed, potential amount of water in soil which is </a:t>
            </a:r>
            <a:r>
              <a:rPr lang="en-US" sz="1200" dirty="0" err="1">
                <a:highlight>
                  <a:srgbClr val="00FF00"/>
                </a:highlight>
              </a:rPr>
              <a:t>availble</a:t>
            </a:r>
            <a:r>
              <a:rPr lang="en-US" sz="1200" dirty="0">
                <a:highlight>
                  <a:srgbClr val="00FF00"/>
                </a:highlight>
              </a:rPr>
              <a:t> for</a:t>
            </a:r>
            <a:r>
              <a:rPr lang="en-US" sz="1200" dirty="0"/>
              <a:t> plants and which can soil hold over periods without rainfall</a:t>
            </a:r>
          </a:p>
          <a:p>
            <a:r>
              <a:rPr lang="en-US" sz="1200" dirty="0"/>
              <a:t>SAND_TOP		Number		sand content (%) in topsoil layer</a:t>
            </a:r>
          </a:p>
          <a:p>
            <a:r>
              <a:rPr lang="en-US" sz="1200" dirty="0"/>
              <a:t>SAND_SUB		Number		sand content (%) in subsoil layer</a:t>
            </a:r>
          </a:p>
          <a:p>
            <a:r>
              <a:rPr lang="en-US" sz="1200" dirty="0"/>
              <a:t>SILT_TOP		Number		silt content (%) in topsoil layer</a:t>
            </a:r>
          </a:p>
          <a:p>
            <a:r>
              <a:rPr lang="en-US" sz="1200" dirty="0"/>
              <a:t>SILT_SUB		Number		silt content (%) in subsoil layer</a:t>
            </a:r>
          </a:p>
          <a:p>
            <a:r>
              <a:rPr lang="en-US" sz="1200" dirty="0"/>
              <a:t>CLAY_TOP		Number		clay content (%) in topsoil layer</a:t>
            </a:r>
          </a:p>
          <a:p>
            <a:r>
              <a:rPr lang="en-US" sz="1200" dirty="0"/>
              <a:t>CLAY_SUB		Number		clay content (%) in subsoil layer</a:t>
            </a:r>
          </a:p>
          <a:p>
            <a:r>
              <a:rPr lang="en-US" sz="1200" dirty="0">
                <a:highlight>
                  <a:srgbClr val="00FF00"/>
                </a:highlight>
              </a:rPr>
              <a:t>BD_TOP			Number		bulk density (g.cm-3) of topsoil layer</a:t>
            </a:r>
          </a:p>
          <a:p>
            <a:r>
              <a:rPr lang="en-US" sz="1200" dirty="0"/>
              <a:t>BD_SUB			Number		bulk density (g.cm-3) of subsoil layer</a:t>
            </a:r>
          </a:p>
          <a:p>
            <a:r>
              <a:rPr lang="en-US" sz="1200" dirty="0"/>
              <a:t>VS_TOP			Number		volume (%) of stones in topsoil layer</a:t>
            </a:r>
          </a:p>
          <a:p>
            <a:r>
              <a:rPr lang="en-US" sz="1200" dirty="0"/>
              <a:t>VS_SUB			Number		volume (%) of stones in topsoil layer</a:t>
            </a:r>
          </a:p>
          <a:p>
            <a:r>
              <a:rPr lang="en-US" sz="1200" dirty="0">
                <a:highlight>
                  <a:srgbClr val="00FF00"/>
                </a:highlight>
              </a:rPr>
              <a:t>OC_TOP			Number		concentration (%) of soil organic carbon in topsoil layer</a:t>
            </a:r>
          </a:p>
          <a:p>
            <a:r>
              <a:rPr lang="en-US" sz="1200" dirty="0"/>
              <a:t>OC_SUB			Number		concentration (%) of soil organic carbon in subsoil layer</a:t>
            </a:r>
          </a:p>
        </p:txBody>
      </p:sp>
    </p:spTree>
    <p:extLst>
      <p:ext uri="{BB962C8B-B14F-4D97-AF65-F5344CB8AC3E}">
        <p14:creationId xmlns:p14="http://schemas.microsoft.com/office/powerpoint/2010/main" val="165594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05740" y="-213360"/>
            <a:ext cx="12603480" cy="7284720"/>
          </a:xfrm>
          <a:prstGeom prst="rect">
            <a:avLst/>
          </a:prstGeom>
        </p:spPr>
      </p:pic>
    </p:spTree>
    <p:extLst>
      <p:ext uri="{BB962C8B-B14F-4D97-AF65-F5344CB8AC3E}">
        <p14:creationId xmlns:p14="http://schemas.microsoft.com/office/powerpoint/2010/main" val="84777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9F88D-F4C0-4A62-B68D-A3D945140C72}"/>
              </a:ext>
            </a:extLst>
          </p:cNvPr>
          <p:cNvPicPr>
            <a:picLocks noChangeAspect="1"/>
          </p:cNvPicPr>
          <p:nvPr/>
        </p:nvPicPr>
        <p:blipFill>
          <a:blip r:embed="rId2"/>
          <a:stretch>
            <a:fillRect/>
          </a:stretch>
        </p:blipFill>
        <p:spPr>
          <a:xfrm>
            <a:off x="3263646" y="1187196"/>
            <a:ext cx="5664708" cy="4483608"/>
          </a:xfrm>
          <a:prstGeom prst="rect">
            <a:avLst/>
          </a:prstGeom>
        </p:spPr>
      </p:pic>
      <p:sp>
        <p:nvSpPr>
          <p:cNvPr id="6" name="TextBox 5">
            <a:extLst>
              <a:ext uri="{FF2B5EF4-FFF2-40B4-BE49-F238E27FC236}">
                <a16:creationId xmlns:a16="http://schemas.microsoft.com/office/drawing/2014/main" id="{0C9A5D28-CCAF-454C-AE8A-D17823ED61DF}"/>
              </a:ext>
            </a:extLst>
          </p:cNvPr>
          <p:cNvSpPr txBox="1"/>
          <p:nvPr/>
        </p:nvSpPr>
        <p:spPr>
          <a:xfrm>
            <a:off x="1905000" y="152401"/>
            <a:ext cx="7388818" cy="646331"/>
          </a:xfrm>
          <a:prstGeom prst="rect">
            <a:avLst/>
          </a:prstGeom>
          <a:noFill/>
        </p:spPr>
        <p:txBody>
          <a:bodyPr wrap="none" rtlCol="0">
            <a:spAutoFit/>
          </a:bodyPr>
          <a:lstStyle/>
          <a:p>
            <a:r>
              <a:rPr lang="en-US" dirty="0"/>
              <a:t>Percentile regression model, training data from 1971 to 2020, </a:t>
            </a:r>
            <a:r>
              <a:rPr lang="en-US" dirty="0" err="1"/>
              <a:t>SimUID</a:t>
            </a:r>
            <a:r>
              <a:rPr lang="en-US" dirty="0"/>
              <a:t> 69279,</a:t>
            </a:r>
          </a:p>
          <a:p>
            <a:r>
              <a:rPr lang="en-US" dirty="0"/>
              <a:t>Outliers?</a:t>
            </a:r>
          </a:p>
        </p:txBody>
      </p:sp>
      <p:cxnSp>
        <p:nvCxnSpPr>
          <p:cNvPr id="3" name="Straight Arrow Connector 2">
            <a:extLst>
              <a:ext uri="{FF2B5EF4-FFF2-40B4-BE49-F238E27FC236}">
                <a16:creationId xmlns:a16="http://schemas.microsoft.com/office/drawing/2014/main" id="{B6806D0E-21CB-488D-BD2A-5E63D7608B46}"/>
              </a:ext>
            </a:extLst>
          </p:cNvPr>
          <p:cNvCxnSpPr/>
          <p:nvPr/>
        </p:nvCxnSpPr>
        <p:spPr>
          <a:xfrm flipH="1">
            <a:off x="8534400" y="838200"/>
            <a:ext cx="1295400" cy="609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484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1540693"/>
            <a:ext cx="12192000" cy="5303520"/>
          </a:xfrm>
          <a:prstGeom prst="rect">
            <a:avLst/>
          </a:prstGeom>
        </p:spPr>
      </p:pic>
      <p:sp>
        <p:nvSpPr>
          <p:cNvPr id="4" name="Rectangle 3"/>
          <p:cNvSpPr/>
          <p:nvPr/>
        </p:nvSpPr>
        <p:spPr>
          <a:xfrm>
            <a:off x="476911" y="35324"/>
            <a:ext cx="4629794" cy="1458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517710" y="277149"/>
            <a:ext cx="4598780" cy="615553"/>
          </a:xfrm>
          <a:prstGeom prst="rect">
            <a:avLst/>
          </a:prstGeom>
          <a:noFill/>
        </p:spPr>
        <p:txBody>
          <a:bodyPr wrap="square" rtlCol="0">
            <a:spAutoFit/>
          </a:bodyPr>
          <a:lstStyle/>
          <a:p>
            <a:pPr algn="ctr"/>
            <a:r>
              <a:rPr lang="en-US" dirty="0">
                <a:solidFill>
                  <a:srgbClr val="FF0000"/>
                </a:solidFill>
              </a:rPr>
              <a:t>Classification of yield losses: </a:t>
            </a:r>
          </a:p>
          <a:p>
            <a:pPr algn="ctr"/>
            <a:r>
              <a:rPr lang="en-US" sz="1600" dirty="0"/>
              <a:t>100*(Yield(Grid)-</a:t>
            </a:r>
            <a:r>
              <a:rPr lang="en-US" sz="1600" dirty="0" err="1"/>
              <a:t>YieldAv</a:t>
            </a:r>
            <a:r>
              <a:rPr lang="en-US" sz="1600" dirty="0"/>
              <a:t>)/ </a:t>
            </a:r>
            <a:r>
              <a:rPr lang="en-US" sz="1600" dirty="0" err="1"/>
              <a:t>YieldAv</a:t>
            </a:r>
            <a:r>
              <a:rPr lang="en-US" sz="1600" dirty="0"/>
              <a:t>  </a:t>
            </a:r>
          </a:p>
        </p:txBody>
      </p:sp>
      <p:sp>
        <p:nvSpPr>
          <p:cNvPr id="6" name="TextBox 5"/>
          <p:cNvSpPr txBox="1"/>
          <p:nvPr/>
        </p:nvSpPr>
        <p:spPr>
          <a:xfrm>
            <a:off x="7222156" y="277149"/>
            <a:ext cx="4640181" cy="1354217"/>
          </a:xfrm>
          <a:prstGeom prst="rect">
            <a:avLst/>
          </a:prstGeom>
          <a:noFill/>
        </p:spPr>
        <p:txBody>
          <a:bodyPr wrap="none" rtlCol="0">
            <a:spAutoFit/>
          </a:bodyPr>
          <a:lstStyle/>
          <a:p>
            <a:pPr algn="ctr"/>
            <a:r>
              <a:rPr lang="en-US" dirty="0">
                <a:solidFill>
                  <a:srgbClr val="FF0000"/>
                </a:solidFill>
              </a:rPr>
              <a:t>Quantile regression:</a:t>
            </a:r>
          </a:p>
          <a:p>
            <a:pPr algn="ctr"/>
            <a:r>
              <a:rPr lang="en-US" sz="1600" dirty="0"/>
              <a:t>Probability of yield deviation </a:t>
            </a:r>
          </a:p>
          <a:p>
            <a:pPr algn="ctr"/>
            <a:r>
              <a:rPr lang="en-US" sz="1600" dirty="0"/>
              <a:t>from Yield Average or a Yield </a:t>
            </a:r>
            <a:r>
              <a:rPr lang="en-US" sz="1600" dirty="0" err="1"/>
              <a:t>Qunatile</a:t>
            </a:r>
            <a:endParaRPr lang="en-US" sz="1600" dirty="0"/>
          </a:p>
          <a:p>
            <a:pPr algn="ctr"/>
            <a:r>
              <a:rPr lang="en-US" sz="1600" dirty="0"/>
              <a:t>As a function of 12 month T and P, soil characteristics </a:t>
            </a:r>
          </a:p>
          <a:p>
            <a:pPr algn="ctr"/>
            <a:endParaRPr lang="en-US" sz="1600" dirty="0"/>
          </a:p>
        </p:txBody>
      </p:sp>
      <p:sp>
        <p:nvSpPr>
          <p:cNvPr id="7" name="Rectangle 6"/>
          <p:cNvSpPr/>
          <p:nvPr/>
        </p:nvSpPr>
        <p:spPr>
          <a:xfrm>
            <a:off x="7206423" y="83326"/>
            <a:ext cx="4649506" cy="1472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19712" y="6474881"/>
            <a:ext cx="4542782" cy="369332"/>
          </a:xfrm>
          <a:prstGeom prst="rect">
            <a:avLst/>
          </a:prstGeom>
          <a:noFill/>
        </p:spPr>
        <p:txBody>
          <a:bodyPr wrap="none" rtlCol="0">
            <a:spAutoFit/>
          </a:bodyPr>
          <a:lstStyle/>
          <a:p>
            <a:r>
              <a:rPr lang="en-US" dirty="0" err="1"/>
              <a:t>Prob</a:t>
            </a:r>
            <a:r>
              <a:rPr lang="en-US" dirty="0"/>
              <a:t> (50% loss (</a:t>
            </a:r>
            <a:r>
              <a:rPr lang="en-US" dirty="0" err="1"/>
              <a:t>wrt</a:t>
            </a:r>
            <a:r>
              <a:rPr lang="en-US" dirty="0"/>
              <a:t> average yield)), 2011-2030</a:t>
            </a:r>
          </a:p>
        </p:txBody>
      </p:sp>
      <p:sp>
        <p:nvSpPr>
          <p:cNvPr id="11" name="TextBox 10"/>
          <p:cNvSpPr txBox="1"/>
          <p:nvPr/>
        </p:nvSpPr>
        <p:spPr>
          <a:xfrm>
            <a:off x="6519665" y="6457362"/>
            <a:ext cx="1191352" cy="369332"/>
          </a:xfrm>
          <a:prstGeom prst="rect">
            <a:avLst/>
          </a:prstGeom>
          <a:noFill/>
        </p:spPr>
        <p:txBody>
          <a:bodyPr wrap="none" rtlCol="0">
            <a:spAutoFit/>
          </a:bodyPr>
          <a:lstStyle/>
          <a:p>
            <a:r>
              <a:rPr lang="en-US" dirty="0"/>
              <a:t>2031-2050</a:t>
            </a:r>
          </a:p>
        </p:txBody>
      </p:sp>
      <p:sp>
        <p:nvSpPr>
          <p:cNvPr id="13" name="TextBox 12"/>
          <p:cNvSpPr txBox="1"/>
          <p:nvPr/>
        </p:nvSpPr>
        <p:spPr>
          <a:xfrm>
            <a:off x="9415846" y="6453766"/>
            <a:ext cx="1191352" cy="369332"/>
          </a:xfrm>
          <a:prstGeom prst="rect">
            <a:avLst/>
          </a:prstGeom>
          <a:noFill/>
        </p:spPr>
        <p:txBody>
          <a:bodyPr wrap="none" rtlCol="0">
            <a:spAutoFit/>
          </a:bodyPr>
          <a:lstStyle/>
          <a:p>
            <a:r>
              <a:rPr lang="en-US" dirty="0"/>
              <a:t>2051-2070</a:t>
            </a:r>
          </a:p>
        </p:txBody>
      </p:sp>
      <p:sp>
        <p:nvSpPr>
          <p:cNvPr id="15" name="TextBox 14"/>
          <p:cNvSpPr txBox="1"/>
          <p:nvPr/>
        </p:nvSpPr>
        <p:spPr>
          <a:xfrm>
            <a:off x="10972800" y="6453766"/>
            <a:ext cx="1191352" cy="369332"/>
          </a:xfrm>
          <a:prstGeom prst="rect">
            <a:avLst/>
          </a:prstGeom>
          <a:noFill/>
        </p:spPr>
        <p:txBody>
          <a:bodyPr wrap="none" rtlCol="0">
            <a:spAutoFit/>
          </a:bodyPr>
          <a:lstStyle/>
          <a:p>
            <a:r>
              <a:rPr lang="en-US" dirty="0"/>
              <a:t>2071-2090</a:t>
            </a:r>
          </a:p>
        </p:txBody>
      </p:sp>
    </p:spTree>
    <p:extLst>
      <p:ext uri="{BB962C8B-B14F-4D97-AF65-F5344CB8AC3E}">
        <p14:creationId xmlns:p14="http://schemas.microsoft.com/office/powerpoint/2010/main" val="354162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524000" y="261882"/>
            <a:ext cx="9144000" cy="86177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ctr" eaLnBrk="0" hangingPunct="0">
              <a:defRPr sz="2500" b="1">
                <a:solidFill>
                  <a:srgbClr val="C00000"/>
                </a:solidFill>
                <a:latin typeface="+mj-lt"/>
                <a:ea typeface="+mj-ea"/>
                <a:cs typeface="Cambria"/>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altLang="ru-RU" dirty="0"/>
              <a:t>Advanced Analysis of Systemic Interdependencies</a:t>
            </a:r>
            <a:endParaRPr lang="uk-UA" altLang="ru-RU" dirty="0"/>
          </a:p>
        </p:txBody>
      </p:sp>
      <p:sp>
        <p:nvSpPr>
          <p:cNvPr id="20483" name="Rectangle 6"/>
          <p:cNvSpPr>
            <a:spLocks noChangeArrowheads="1"/>
          </p:cNvSpPr>
          <p:nvPr/>
        </p:nvSpPr>
        <p:spPr bwMode="auto">
          <a:xfrm>
            <a:off x="4870451" y="3140100"/>
            <a:ext cx="2449513" cy="1295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Multi-model NEXUS analysis and systemic security management</a:t>
            </a:r>
            <a:endParaRPr lang="ru-RU" altLang="ru-RU" sz="1800" b="1" dirty="0"/>
          </a:p>
        </p:txBody>
      </p:sp>
      <p:sp>
        <p:nvSpPr>
          <p:cNvPr id="20484" name="Rectangle 7"/>
          <p:cNvSpPr>
            <a:spLocks noChangeArrowheads="1"/>
          </p:cNvSpPr>
          <p:nvPr/>
        </p:nvSpPr>
        <p:spPr bwMode="auto">
          <a:xfrm>
            <a:off x="2063750" y="1628800"/>
            <a:ext cx="1728788" cy="10795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Energy</a:t>
            </a:r>
            <a:endParaRPr lang="ru-RU" altLang="ru-RU" sz="1800" b="1" dirty="0"/>
          </a:p>
        </p:txBody>
      </p:sp>
      <p:sp>
        <p:nvSpPr>
          <p:cNvPr id="20485" name="Rectangle 8"/>
          <p:cNvSpPr>
            <a:spLocks noChangeArrowheads="1"/>
          </p:cNvSpPr>
          <p:nvPr/>
        </p:nvSpPr>
        <p:spPr bwMode="auto">
          <a:xfrm>
            <a:off x="1992314" y="4940325"/>
            <a:ext cx="1728787" cy="10795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Water</a:t>
            </a:r>
            <a:endParaRPr lang="ru-RU" altLang="ru-RU" sz="1800" b="1" dirty="0"/>
          </a:p>
        </p:txBody>
      </p:sp>
      <p:sp>
        <p:nvSpPr>
          <p:cNvPr id="20486" name="Rectangle 9"/>
          <p:cNvSpPr>
            <a:spLocks noChangeArrowheads="1"/>
          </p:cNvSpPr>
          <p:nvPr/>
        </p:nvSpPr>
        <p:spPr bwMode="auto">
          <a:xfrm>
            <a:off x="8472489" y="4940325"/>
            <a:ext cx="1728787" cy="1079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Socio -Economic</a:t>
            </a:r>
            <a:endParaRPr lang="ru-RU" altLang="ru-RU" sz="1800" b="1" dirty="0"/>
          </a:p>
        </p:txBody>
      </p:sp>
      <p:sp>
        <p:nvSpPr>
          <p:cNvPr id="20487" name="Rectangle 10"/>
          <p:cNvSpPr>
            <a:spLocks noChangeArrowheads="1"/>
          </p:cNvSpPr>
          <p:nvPr/>
        </p:nvSpPr>
        <p:spPr bwMode="auto">
          <a:xfrm>
            <a:off x="8543925" y="1628800"/>
            <a:ext cx="1728788" cy="10795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Agriculture</a:t>
            </a:r>
            <a:endParaRPr lang="ru-RU" altLang="ru-RU" sz="1800" b="1" dirty="0"/>
          </a:p>
        </p:txBody>
      </p:sp>
      <p:sp>
        <p:nvSpPr>
          <p:cNvPr id="20488" name="Text Box 602"/>
          <p:cNvSpPr txBox="1">
            <a:spLocks noChangeArrowheads="1"/>
          </p:cNvSpPr>
          <p:nvPr/>
        </p:nvSpPr>
        <p:spPr bwMode="auto">
          <a:xfrm>
            <a:off x="1794938" y="2745224"/>
            <a:ext cx="2881312" cy="1865126"/>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Energy security and water security;  supply standards; </a:t>
            </a:r>
            <a:r>
              <a:rPr lang="en-US" altLang="en-US" sz="1200" dirty="0">
                <a:solidFill>
                  <a:srgbClr val="FF0000"/>
                </a:solidFill>
              </a:rPr>
              <a:t>Energy, food, water prices; D</a:t>
            </a:r>
            <a:r>
              <a:rPr lang="en-US" altLang="en-US" sz="1200" dirty="0"/>
              <a:t>iversification of energy supply; </a:t>
            </a:r>
          </a:p>
          <a:p>
            <a:pPr eaLnBrk="1" hangingPunct="1">
              <a:spcBef>
                <a:spcPct val="0"/>
              </a:spcBef>
              <a:spcAft>
                <a:spcPct val="20000"/>
              </a:spcAft>
              <a:buFontTx/>
              <a:buNone/>
            </a:pPr>
            <a:r>
              <a:rPr lang="en-US" altLang="en-US" sz="1200" dirty="0"/>
              <a:t>Ex-ante and ex-post risk management; </a:t>
            </a:r>
            <a:r>
              <a:rPr lang="en-US" altLang="en-US" sz="1200" dirty="0">
                <a:solidFill>
                  <a:srgbClr val="FF0000"/>
                </a:solidFill>
              </a:rPr>
              <a:t>electricity supply security;</a:t>
            </a:r>
          </a:p>
          <a:p>
            <a:pPr eaLnBrk="1" hangingPunct="1">
              <a:spcBef>
                <a:spcPct val="0"/>
              </a:spcBef>
              <a:spcAft>
                <a:spcPct val="20000"/>
              </a:spcAft>
              <a:buFontTx/>
              <a:buNone/>
            </a:pPr>
            <a:r>
              <a:rPr lang="en-US" altLang="en-US" sz="1200" dirty="0"/>
              <a:t>global and local threats to electricity supply systems; endogenous risks; cyberattacks;</a:t>
            </a:r>
          </a:p>
          <a:p>
            <a:pPr eaLnBrk="1" hangingPunct="1">
              <a:spcBef>
                <a:spcPct val="0"/>
              </a:spcBef>
              <a:spcAft>
                <a:spcPct val="20000"/>
              </a:spcAft>
              <a:buFontTx/>
              <a:buNone/>
            </a:pPr>
            <a:r>
              <a:rPr lang="en-US" altLang="en-US" sz="1200" dirty="0"/>
              <a:t>protection of critical infrastructure</a:t>
            </a:r>
            <a:endParaRPr lang="ru-RU" altLang="en-US" sz="1200" dirty="0"/>
          </a:p>
        </p:txBody>
      </p:sp>
      <p:sp>
        <p:nvSpPr>
          <p:cNvPr id="20489" name="Text Box 605"/>
          <p:cNvSpPr txBox="1">
            <a:spLocks noChangeArrowheads="1"/>
          </p:cNvSpPr>
          <p:nvPr/>
        </p:nvSpPr>
        <p:spPr bwMode="auto">
          <a:xfrm>
            <a:off x="4309939" y="5430571"/>
            <a:ext cx="3527425" cy="1061829"/>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5000"/>
              </a:spcAft>
              <a:buFontTx/>
              <a:buNone/>
            </a:pPr>
            <a:r>
              <a:rPr lang="en-US" altLang="en-US" sz="1200" dirty="0"/>
              <a:t>Control of water resources and supply-demand (</a:t>
            </a:r>
            <a:r>
              <a:rPr lang="en-US" altLang="en-US" sz="1200" dirty="0" err="1"/>
              <a:t>im</a:t>
            </a:r>
            <a:r>
              <a:rPr lang="en-US" altLang="en-US" sz="1200" dirty="0"/>
              <a:t>)balances; reliability; monitoring of infrastructure; monitoring of water resources vulnerability and accessibility; </a:t>
            </a:r>
          </a:p>
          <a:p>
            <a:pPr eaLnBrk="1" hangingPunct="1">
              <a:spcBef>
                <a:spcPct val="0"/>
              </a:spcBef>
              <a:spcAft>
                <a:spcPct val="25000"/>
              </a:spcAft>
              <a:buFontTx/>
              <a:buNone/>
            </a:pPr>
            <a:r>
              <a:rPr lang="en-US" altLang="en-US" sz="1200" dirty="0"/>
              <a:t>Monitoring &amp; control of water contamination;</a:t>
            </a:r>
          </a:p>
        </p:txBody>
      </p:sp>
      <p:sp>
        <p:nvSpPr>
          <p:cNvPr id="20490" name="Text Box 604"/>
          <p:cNvSpPr txBox="1">
            <a:spLocks noChangeArrowheads="1"/>
          </p:cNvSpPr>
          <p:nvPr/>
        </p:nvSpPr>
        <p:spPr bwMode="auto">
          <a:xfrm>
            <a:off x="7749014" y="3099028"/>
            <a:ext cx="3025775" cy="1606594"/>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Incomes; economic and population growth; demand changes; life and nutrition standards; prices;</a:t>
            </a:r>
          </a:p>
          <a:p>
            <a:pPr eaLnBrk="1" hangingPunct="1">
              <a:spcBef>
                <a:spcPct val="0"/>
              </a:spcBef>
              <a:spcAft>
                <a:spcPct val="20000"/>
              </a:spcAft>
              <a:buFontTx/>
              <a:buNone/>
            </a:pPr>
            <a:r>
              <a:rPr lang="en-US" altLang="en-US" sz="1200" dirty="0"/>
              <a:t>Impacts of energy prices on food prices; Dependencies between agricultural and energy markets through bio-fuels; Agricultural subsidies; renewables subsidies, etc.  </a:t>
            </a:r>
            <a:endParaRPr lang="ru-RU" altLang="en-US" sz="1200" dirty="0"/>
          </a:p>
        </p:txBody>
      </p:sp>
      <p:sp>
        <p:nvSpPr>
          <p:cNvPr id="20491" name="Text Box 603"/>
          <p:cNvSpPr txBox="1">
            <a:spLocks noChangeArrowheads="1"/>
          </p:cNvSpPr>
          <p:nvPr/>
        </p:nvSpPr>
        <p:spPr bwMode="auto">
          <a:xfrm>
            <a:off x="4297363" y="1292755"/>
            <a:ext cx="3959225" cy="1458861"/>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20000"/>
              </a:spcAft>
              <a:buNone/>
            </a:pPr>
            <a:r>
              <a:rPr lang="en-US" altLang="en-US" sz="1200" dirty="0">
                <a:solidFill>
                  <a:srgbClr val="FF0000"/>
                </a:solidFill>
              </a:rPr>
              <a:t>Growing demand vs environmental standards (SDGs);</a:t>
            </a:r>
          </a:p>
          <a:p>
            <a:pPr>
              <a:spcBef>
                <a:spcPct val="0"/>
              </a:spcBef>
              <a:spcAft>
                <a:spcPct val="20000"/>
              </a:spcAft>
              <a:buNone/>
            </a:pPr>
            <a:r>
              <a:rPr lang="en-US" altLang="en-US" sz="1200" dirty="0">
                <a:solidFill>
                  <a:srgbClr val="FF0000"/>
                </a:solidFill>
              </a:rPr>
              <a:t>Food security, </a:t>
            </a:r>
            <a:r>
              <a:rPr lang="en-US" altLang="en-US" sz="1200" dirty="0"/>
              <a:t>electricity infrastructure innovations and investments; </a:t>
            </a:r>
            <a:r>
              <a:rPr lang="en-US" altLang="en-US" sz="1200" dirty="0">
                <a:solidFill>
                  <a:srgbClr val="FF0000"/>
                </a:solidFill>
              </a:rPr>
              <a:t>systemic security; </a:t>
            </a:r>
            <a:r>
              <a:rPr lang="en-US" altLang="en-US" sz="1200" dirty="0"/>
              <a:t>increasing returns vs sunk costs;</a:t>
            </a:r>
            <a:endParaRPr lang="ru-RU" altLang="en-US" sz="1200" dirty="0"/>
          </a:p>
          <a:p>
            <a:pPr eaLnBrk="1" hangingPunct="1">
              <a:spcBef>
                <a:spcPct val="0"/>
              </a:spcBef>
              <a:spcAft>
                <a:spcPct val="20000"/>
              </a:spcAft>
              <a:buFontTx/>
              <a:buNone/>
            </a:pPr>
            <a:r>
              <a:rPr lang="en-US" altLang="en-US" sz="1200" dirty="0"/>
              <a:t>climate change and uncertainty; strategic- and operational planning; long- vs short-term decisions; competition for resources, </a:t>
            </a:r>
            <a:r>
              <a:rPr lang="en-US" altLang="en-US" sz="1200" dirty="0" err="1"/>
              <a:t>etc</a:t>
            </a:r>
            <a:endParaRPr lang="ru-RU" altLang="en-US" sz="1200" dirty="0"/>
          </a:p>
        </p:txBody>
      </p:sp>
      <p:sp>
        <p:nvSpPr>
          <p:cNvPr id="20492" name="AutoShape 17"/>
          <p:cNvSpPr>
            <a:spLocks noChangeArrowheads="1"/>
          </p:cNvSpPr>
          <p:nvPr/>
        </p:nvSpPr>
        <p:spPr bwMode="auto">
          <a:xfrm rot="-1424970">
            <a:off x="3786188" y="44783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3" name="AutoShape 18"/>
          <p:cNvSpPr>
            <a:spLocks noChangeArrowheads="1"/>
          </p:cNvSpPr>
          <p:nvPr/>
        </p:nvSpPr>
        <p:spPr bwMode="auto">
          <a:xfrm rot="-1424970">
            <a:off x="7391400" y="26368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4" name="AutoShape 19"/>
          <p:cNvSpPr>
            <a:spLocks noChangeArrowheads="1"/>
          </p:cNvSpPr>
          <p:nvPr/>
        </p:nvSpPr>
        <p:spPr bwMode="auto">
          <a:xfrm rot="1813388">
            <a:off x="7319963" y="4508525"/>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5" name="AutoShape 20"/>
          <p:cNvSpPr>
            <a:spLocks noChangeArrowheads="1"/>
          </p:cNvSpPr>
          <p:nvPr/>
        </p:nvSpPr>
        <p:spPr bwMode="auto">
          <a:xfrm rot="1813388">
            <a:off x="3792538" y="2708300"/>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6" name="AutoShape 21"/>
          <p:cNvSpPr>
            <a:spLocks noChangeArrowheads="1"/>
          </p:cNvSpPr>
          <p:nvPr/>
        </p:nvSpPr>
        <p:spPr bwMode="auto">
          <a:xfrm rot="-5400000">
            <a:off x="6021388" y="3181375"/>
            <a:ext cx="763588" cy="6443663"/>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7" name="AutoShape 22"/>
          <p:cNvSpPr>
            <a:spLocks noChangeArrowheads="1"/>
          </p:cNvSpPr>
          <p:nvPr/>
        </p:nvSpPr>
        <p:spPr bwMode="auto">
          <a:xfrm rot="5400000">
            <a:off x="5411788" y="-1935138"/>
            <a:ext cx="647700" cy="6480175"/>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8" name="AutoShape 23"/>
          <p:cNvSpPr>
            <a:spLocks noChangeArrowheads="1"/>
          </p:cNvSpPr>
          <p:nvPr/>
        </p:nvSpPr>
        <p:spPr bwMode="auto">
          <a:xfrm rot="5400000">
            <a:off x="12701" y="3536975"/>
            <a:ext cx="3671887" cy="287338"/>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9" name="AutoShape 24"/>
          <p:cNvSpPr>
            <a:spLocks noChangeArrowheads="1"/>
          </p:cNvSpPr>
          <p:nvPr/>
        </p:nvSpPr>
        <p:spPr bwMode="auto">
          <a:xfrm rot="-5400000">
            <a:off x="8580438" y="3608413"/>
            <a:ext cx="3671888" cy="287337"/>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151289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4DE016-C346-EA61-5B19-7A793085AB8A}"/>
              </a:ext>
            </a:extLst>
          </p:cNvPr>
          <p:cNvSpPr>
            <a:spLocks noGrp="1"/>
          </p:cNvSpPr>
          <p:nvPr>
            <p:ph type="sldNum" sz="quarter" idx="12"/>
          </p:nvPr>
        </p:nvSpPr>
        <p:spPr/>
        <p:txBody>
          <a:bodyPr/>
          <a:lstStyle/>
          <a:p>
            <a:fld id="{D401BB53-E9FF-45DD-950A-D408DF9D136F}" type="slidenum">
              <a:rPr lang="en-US" smtClean="0"/>
              <a:t>20</a:t>
            </a:fld>
            <a:endParaRPr lang="en-US"/>
          </a:p>
        </p:txBody>
      </p:sp>
      <p:pic>
        <p:nvPicPr>
          <p:cNvPr id="5" name="Picture 4" descr="Chart&#10;&#10;Description automatically generated">
            <a:extLst>
              <a:ext uri="{FF2B5EF4-FFF2-40B4-BE49-F238E27FC236}">
                <a16:creationId xmlns:a16="http://schemas.microsoft.com/office/drawing/2014/main" id="{79A5710A-7D85-C192-3D2D-F977D6140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980"/>
            <a:ext cx="4572000" cy="4572000"/>
          </a:xfrm>
          <a:prstGeom prst="rect">
            <a:avLst/>
          </a:prstGeom>
        </p:spPr>
      </p:pic>
      <p:pic>
        <p:nvPicPr>
          <p:cNvPr id="6" name="Picture 5" descr="Chart&#10;&#10;Description automatically generated">
            <a:extLst>
              <a:ext uri="{FF2B5EF4-FFF2-40B4-BE49-F238E27FC236}">
                <a16:creationId xmlns:a16="http://schemas.microsoft.com/office/drawing/2014/main" id="{0D3B4D02-8C17-DD48-D953-024091591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2122"/>
            <a:ext cx="2286000" cy="2286000"/>
          </a:xfrm>
          <a:prstGeom prst="rect">
            <a:avLst/>
          </a:prstGeom>
        </p:spPr>
      </p:pic>
      <p:pic>
        <p:nvPicPr>
          <p:cNvPr id="7" name="Picture 6" descr="Chart, histogram&#10;&#10;Description automatically generated">
            <a:extLst>
              <a:ext uri="{FF2B5EF4-FFF2-40B4-BE49-F238E27FC236}">
                <a16:creationId xmlns:a16="http://schemas.microsoft.com/office/drawing/2014/main" id="{E17FF2B4-A3F5-C2B7-1377-3B333B179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817" y="4552122"/>
            <a:ext cx="2286000" cy="2286000"/>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DA00D194-9946-375A-93ED-B7B8196906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418" y="10854"/>
            <a:ext cx="6858000" cy="6858000"/>
          </a:xfrm>
          <a:prstGeom prst="rect">
            <a:avLst/>
          </a:prstGeom>
        </p:spPr>
      </p:pic>
    </p:spTree>
    <p:extLst>
      <p:ext uri="{BB962C8B-B14F-4D97-AF65-F5344CB8AC3E}">
        <p14:creationId xmlns:p14="http://schemas.microsoft.com/office/powerpoint/2010/main" val="413870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5F054B-46D0-6438-340A-B6A72D163635}"/>
              </a:ext>
            </a:extLst>
          </p:cNvPr>
          <p:cNvSpPr>
            <a:spLocks noGrp="1"/>
          </p:cNvSpPr>
          <p:nvPr>
            <p:ph type="sldNum" sz="quarter" idx="12"/>
          </p:nvPr>
        </p:nvSpPr>
        <p:spPr/>
        <p:txBody>
          <a:bodyPr/>
          <a:lstStyle/>
          <a:p>
            <a:fld id="{D401BB53-E9FF-45DD-950A-D408DF9D136F}" type="slidenum">
              <a:rPr lang="en-US" smtClean="0"/>
              <a:t>21</a:t>
            </a:fld>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BC3D5E36-72A0-6883-7D64-9D2A07974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7035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3416" y="75597"/>
            <a:ext cx="9814187" cy="456022"/>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26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Systemic interdependencies: GLOBIOM land use model</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134" y="741333"/>
            <a:ext cx="8045467" cy="64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5287" y="2088450"/>
            <a:ext cx="1427690" cy="4548891"/>
            <a:chOff x="357809" y="672392"/>
            <a:chExt cx="1295171" cy="4548891"/>
          </a:xfrm>
        </p:grpSpPr>
        <p:sp>
          <p:nvSpPr>
            <p:cNvPr id="4" name="Oval 3"/>
            <p:cNvSpPr/>
            <p:nvPr/>
          </p:nvSpPr>
          <p:spPr>
            <a:xfrm>
              <a:off x="357809" y="672392"/>
              <a:ext cx="1295171"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tx1"/>
                  </a:solidFill>
                </a:rPr>
                <a:t>Stochastic yields, production, resources, ...</a:t>
              </a:r>
            </a:p>
            <a:p>
              <a:pPr algn="ctr"/>
              <a:endParaRPr lang="de-AT" sz="1200" dirty="0">
                <a:solidFill>
                  <a:schemeClr val="tx1"/>
                </a:solidFill>
              </a:endParaRPr>
            </a:p>
            <a:p>
              <a:pPr algn="ctr"/>
              <a:r>
                <a:rPr lang="de-AT" sz="1400" dirty="0">
                  <a:solidFill>
                    <a:schemeClr val="tx1"/>
                  </a:solidFill>
                </a:rPr>
                <a:t>W(s)</a:t>
              </a:r>
            </a:p>
            <a:p>
              <a:pPr algn="ctr"/>
              <a:r>
                <a:rPr lang="de-AT" sz="1200" dirty="0">
                  <a:solidFill>
                    <a:schemeClr val="tx1"/>
                  </a:solidFill>
                </a:rPr>
                <a:t>s=1,…,n</a:t>
              </a:r>
              <a:endParaRPr lang="en-US" sz="1200" dirty="0">
                <a:solidFill>
                  <a:schemeClr val="tx1"/>
                </a:solidFill>
              </a:endParaRPr>
            </a:p>
          </p:txBody>
        </p:sp>
        <p:sp>
          <p:nvSpPr>
            <p:cNvPr id="6" name="Oval 5"/>
            <p:cNvSpPr/>
            <p:nvPr/>
          </p:nvSpPr>
          <p:spPr>
            <a:xfrm>
              <a:off x="357810" y="2208266"/>
              <a:ext cx="1295170"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tx1"/>
                  </a:solidFill>
                </a:rPr>
                <a:t>Stochastic costs, prices, demans, etc.</a:t>
              </a:r>
              <a:endParaRPr lang="en-US" sz="1200" dirty="0">
                <a:solidFill>
                  <a:schemeClr val="tx1"/>
                </a:solidFill>
              </a:endParaRPr>
            </a:p>
          </p:txBody>
        </p:sp>
        <p:sp>
          <p:nvSpPr>
            <p:cNvPr id="7" name="Oval 6"/>
            <p:cNvSpPr/>
            <p:nvPr/>
          </p:nvSpPr>
          <p:spPr>
            <a:xfrm>
              <a:off x="357809" y="3786811"/>
              <a:ext cx="1295170"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tx1"/>
                  </a:solidFill>
                </a:rPr>
                <a:t>Stochastic convertion coefficients,</a:t>
              </a:r>
            </a:p>
            <a:p>
              <a:pPr algn="ctr"/>
              <a:r>
                <a:rPr lang="de-AT" sz="1200" dirty="0">
                  <a:solidFill>
                    <a:schemeClr val="tx1"/>
                  </a:solidFill>
                </a:rPr>
                <a:t>technol. parameters </a:t>
              </a:r>
              <a:endParaRPr lang="en-US" sz="1200" dirty="0">
                <a:solidFill>
                  <a:schemeClr val="tx1"/>
                </a:solidFill>
              </a:endParaRPr>
            </a:p>
          </p:txBody>
        </p:sp>
      </p:grpSp>
      <p:grpSp>
        <p:nvGrpSpPr>
          <p:cNvPr id="3" name="Group 2"/>
          <p:cNvGrpSpPr/>
          <p:nvPr/>
        </p:nvGrpSpPr>
        <p:grpSpPr>
          <a:xfrm>
            <a:off x="10570755" y="988670"/>
            <a:ext cx="1315049" cy="4628245"/>
            <a:chOff x="10570755" y="657365"/>
            <a:chExt cx="1315049" cy="4628245"/>
          </a:xfrm>
        </p:grpSpPr>
        <p:sp>
          <p:nvSpPr>
            <p:cNvPr id="8" name="Oval 7"/>
            <p:cNvSpPr/>
            <p:nvPr/>
          </p:nvSpPr>
          <p:spPr>
            <a:xfrm>
              <a:off x="10570755" y="65736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tx1"/>
                  </a:solidFill>
                </a:rPr>
                <a:t>Nutrition </a:t>
              </a:r>
              <a:r>
                <a:rPr lang="de-AT" sz="1200" dirty="0" err="1">
                  <a:solidFill>
                    <a:schemeClr val="tx1"/>
                  </a:solidFill>
                </a:rPr>
                <a:t>norms</a:t>
              </a:r>
              <a:endParaRPr lang="en-US" sz="1200" dirty="0">
                <a:solidFill>
                  <a:schemeClr val="tx1"/>
                </a:solidFill>
              </a:endParaRPr>
            </a:p>
          </p:txBody>
        </p:sp>
        <p:sp>
          <p:nvSpPr>
            <p:cNvPr id="9" name="Oval 8"/>
            <p:cNvSpPr/>
            <p:nvPr/>
          </p:nvSpPr>
          <p:spPr>
            <a:xfrm>
              <a:off x="10590635" y="222774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err="1">
                  <a:solidFill>
                    <a:schemeClr val="tx1"/>
                  </a:solidFill>
                </a:rPr>
                <a:t>Environmnetal</a:t>
              </a:r>
              <a:r>
                <a:rPr lang="de-AT" sz="1200" dirty="0">
                  <a:solidFill>
                    <a:schemeClr val="tx1"/>
                  </a:solidFill>
                </a:rPr>
                <a:t> </a:t>
              </a:r>
              <a:r>
                <a:rPr lang="de-AT" sz="1200" dirty="0" err="1">
                  <a:solidFill>
                    <a:schemeClr val="tx1"/>
                  </a:solidFill>
                </a:rPr>
                <a:t>norms</a:t>
              </a:r>
              <a:endParaRPr lang="en-US" sz="1200" dirty="0">
                <a:solidFill>
                  <a:schemeClr val="tx1"/>
                </a:solidFill>
              </a:endParaRPr>
            </a:p>
          </p:txBody>
        </p:sp>
        <p:sp>
          <p:nvSpPr>
            <p:cNvPr id="10" name="Oval 9"/>
            <p:cNvSpPr/>
            <p:nvPr/>
          </p:nvSpPr>
          <p:spPr>
            <a:xfrm>
              <a:off x="10570758" y="3851138"/>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err="1">
                  <a:solidFill>
                    <a:schemeClr val="tx1"/>
                  </a:solidFill>
                </a:rPr>
                <a:t>Energy-water</a:t>
              </a:r>
              <a:r>
                <a:rPr lang="de-AT" sz="1200" dirty="0">
                  <a:solidFill>
                    <a:schemeClr val="tx1"/>
                  </a:solidFill>
                </a:rPr>
                <a:t>-</a:t>
              </a:r>
            </a:p>
            <a:p>
              <a:pPr algn="ctr"/>
              <a:r>
                <a:rPr lang="de-AT" sz="1200" dirty="0">
                  <a:solidFill>
                    <a:schemeClr val="tx1"/>
                  </a:solidFill>
                </a:rPr>
                <a:t>Etc. </a:t>
              </a:r>
              <a:r>
                <a:rPr lang="de-AT" sz="1200" dirty="0" err="1">
                  <a:solidFill>
                    <a:schemeClr val="tx1"/>
                  </a:solidFill>
                </a:rPr>
                <a:t>norms</a:t>
              </a:r>
              <a:endParaRPr lang="en-US" sz="1200" dirty="0">
                <a:solidFill>
                  <a:schemeClr val="tx1"/>
                </a:solidFill>
              </a:endParaRPr>
            </a:p>
          </p:txBody>
        </p:sp>
      </p:grpSp>
      <p:sp>
        <p:nvSpPr>
          <p:cNvPr id="11" name="Rectangle 10"/>
          <p:cNvSpPr/>
          <p:nvPr/>
        </p:nvSpPr>
        <p:spPr>
          <a:xfrm>
            <a:off x="220688" y="269788"/>
            <a:ext cx="1738364" cy="1674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Stochastic events (shocks), extreme events generators</a:t>
            </a:r>
          </a:p>
          <a:p>
            <a:pPr algn="ctr"/>
            <a:endParaRPr lang="en-US" dirty="0"/>
          </a:p>
        </p:txBody>
      </p:sp>
      <p:sp>
        <p:nvSpPr>
          <p:cNvPr id="15" name="Slide Number Placeholder 14"/>
          <p:cNvSpPr>
            <a:spLocks noGrp="1"/>
          </p:cNvSpPr>
          <p:nvPr>
            <p:ph type="sldNum" sz="quarter" idx="12"/>
          </p:nvPr>
        </p:nvSpPr>
        <p:spPr/>
        <p:txBody>
          <a:bodyPr/>
          <a:lstStyle/>
          <a:p>
            <a:fld id="{D401BB53-E9FF-45DD-950A-D408DF9D136F}" type="slidenum">
              <a:rPr lang="en-US" smtClean="0"/>
              <a:t>3</a:t>
            </a:fld>
            <a:endParaRPr lang="en-US"/>
          </a:p>
        </p:txBody>
      </p:sp>
      <p:sp>
        <p:nvSpPr>
          <p:cNvPr id="12" name="Rectangle 11">
            <a:extLst>
              <a:ext uri="{FF2B5EF4-FFF2-40B4-BE49-F238E27FC236}">
                <a16:creationId xmlns:a16="http://schemas.microsoft.com/office/drawing/2014/main" id="{61A6D691-0B87-E0F9-02A9-916326107E27}"/>
              </a:ext>
            </a:extLst>
          </p:cNvPr>
          <p:cNvSpPr/>
          <p:nvPr/>
        </p:nvSpPr>
        <p:spPr>
          <a:xfrm>
            <a:off x="129247" y="75597"/>
            <a:ext cx="1916721" cy="6706807"/>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4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1005" y="3717032"/>
            <a:ext cx="1800200"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rgbClr val="000000"/>
                </a:solidFill>
                <a:latin typeface="Calibri" pitchFamily="34" charset="0"/>
                <a:cs typeface="Calibri" pitchFamily="34" charset="0"/>
              </a:rPr>
              <a:t>18 crops (FAO + SPAM)</a:t>
            </a:r>
          </a:p>
          <a:p>
            <a:pPr algn="ctr"/>
            <a:r>
              <a:rPr lang="en-US" sz="1050" dirty="0">
                <a:solidFill>
                  <a:srgbClr val="000000"/>
                </a:solidFill>
                <a:latin typeface="Calibri" pitchFamily="34" charset="0"/>
                <a:cs typeface="Calibri" pitchFamily="34" charset="0"/>
              </a:rPr>
              <a:t>Wheat, Rice, Maize, Soybean, Barley, Sorghum, Millet, Cotton, Dry beans, Rapeseed, Groundnut, Sugarcane, Potatoes, Cassava, Sunflower, Chickpeas, Palm Fruit, Sweet potatoes</a:t>
            </a:r>
          </a:p>
          <a:p>
            <a:pPr algn="ctr"/>
            <a:endParaRPr lang="en-US" sz="1050" dirty="0">
              <a:solidFill>
                <a:srgbClr val="000000"/>
              </a:solidFill>
              <a:latin typeface="Calibri" pitchFamily="34" charset="0"/>
              <a:cs typeface="Calibri" pitchFamily="34" charset="0"/>
            </a:endParaRPr>
          </a:p>
          <a:p>
            <a:pPr algn="ctr"/>
            <a:r>
              <a:rPr lang="en-US" sz="1050" b="1" dirty="0">
                <a:solidFill>
                  <a:srgbClr val="000000"/>
                </a:solidFill>
                <a:latin typeface="Calibri" pitchFamily="34" charset="0"/>
                <a:cs typeface="Calibri" pitchFamily="34" charset="0"/>
              </a:rPr>
              <a:t>3 different systems</a:t>
            </a:r>
          </a:p>
        </p:txBody>
      </p:sp>
      <p:graphicFrame>
        <p:nvGraphicFramePr>
          <p:cNvPr id="6" name="Objet 12"/>
          <p:cNvGraphicFramePr>
            <a:graphicFrameLocks noChangeAspect="1"/>
          </p:cNvGraphicFramePr>
          <p:nvPr/>
        </p:nvGraphicFramePr>
        <p:xfrm>
          <a:off x="2063553" y="2064162"/>
          <a:ext cx="1895105" cy="1621971"/>
        </p:xfrm>
        <a:graphic>
          <a:graphicData uri="http://schemas.openxmlformats.org/presentationml/2006/ole">
            <mc:AlternateContent xmlns:mc="http://schemas.openxmlformats.org/markup-compatibility/2006">
              <mc:Choice xmlns:v="urn:schemas-microsoft-com:vml" Requires="v">
                <p:oleObj name="Presentation" r:id="rId2" imgW="2515796" imgH="1940613" progId="">
                  <p:embed/>
                </p:oleObj>
              </mc:Choice>
              <mc:Fallback>
                <p:oleObj name="Presentation" r:id="rId2" imgW="2515796" imgH="1940613" progId="">
                  <p:embed/>
                  <p:pic>
                    <p:nvPicPr>
                      <p:cNvPr id="6" name="Objet 12"/>
                      <p:cNvPicPr>
                        <a:picLocks noChangeAspect="1" noChangeArrowheads="1"/>
                      </p:cNvPicPr>
                      <p:nvPr/>
                    </p:nvPicPr>
                    <p:blipFill>
                      <a:blip r:embed="rId3">
                        <a:extLst>
                          <a:ext uri="{28A0092B-C50C-407E-A947-70E740481C1C}">
                            <a14:useLocalDpi xmlns:a14="http://schemas.microsoft.com/office/drawing/2010/main" val="0"/>
                          </a:ext>
                        </a:extLst>
                      </a:blip>
                      <a:srcRect l="4361" t="8482" r="40335" b="23563"/>
                      <a:stretch>
                        <a:fillRect/>
                      </a:stretch>
                    </p:blipFill>
                    <p:spPr bwMode="auto">
                      <a:xfrm>
                        <a:off x="2063553" y="2064162"/>
                        <a:ext cx="1895105" cy="1621971"/>
                      </a:xfrm>
                      <a:prstGeom prst="rect">
                        <a:avLst/>
                      </a:prstGeom>
                      <a:noFill/>
                      <a:ln>
                        <a:noFill/>
                      </a:ln>
                      <a:effectLst/>
                    </p:spPr>
                  </p:pic>
                </p:oleObj>
              </mc:Fallback>
            </mc:AlternateContent>
          </a:graphicData>
        </a:graphic>
      </p:graphicFrame>
      <p:sp>
        <p:nvSpPr>
          <p:cNvPr id="7" name="ZoneTexte 13"/>
          <p:cNvSpPr txBox="1"/>
          <p:nvPr/>
        </p:nvSpPr>
        <p:spPr>
          <a:xfrm>
            <a:off x="2493431" y="5445224"/>
            <a:ext cx="1049070" cy="369332"/>
          </a:xfrm>
          <a:prstGeom prst="rect">
            <a:avLst/>
          </a:prstGeom>
          <a:noFill/>
        </p:spPr>
        <p:txBody>
          <a:bodyPr wrap="none" rtlCol="0">
            <a:spAutoFit/>
          </a:bodyPr>
          <a:lstStyle/>
          <a:p>
            <a:r>
              <a:rPr lang="fr-FR" b="1" dirty="0" err="1">
                <a:solidFill>
                  <a:prstClr val="black"/>
                </a:solidFill>
                <a:latin typeface="Arial Narrow"/>
              </a:rPr>
              <a:t>Cropland</a:t>
            </a:r>
            <a:endParaRPr lang="fr-FR" b="1" dirty="0">
              <a:solidFill>
                <a:prstClr val="black"/>
              </a:solidFill>
              <a:latin typeface="Arial Narrow"/>
            </a:endParaRPr>
          </a:p>
        </p:txBody>
      </p:sp>
      <p:sp>
        <p:nvSpPr>
          <p:cNvPr id="8" name="ZoneTexte 15"/>
          <p:cNvSpPr txBox="1"/>
          <p:nvPr/>
        </p:nvSpPr>
        <p:spPr>
          <a:xfrm>
            <a:off x="4488694" y="5450634"/>
            <a:ext cx="1122167" cy="369332"/>
          </a:xfrm>
          <a:prstGeom prst="rect">
            <a:avLst/>
          </a:prstGeom>
          <a:noFill/>
        </p:spPr>
        <p:txBody>
          <a:bodyPr wrap="none" rtlCol="0">
            <a:spAutoFit/>
          </a:bodyPr>
          <a:lstStyle/>
          <a:p>
            <a:r>
              <a:rPr lang="fr-FR" b="1" dirty="0" err="1">
                <a:solidFill>
                  <a:prstClr val="black"/>
                </a:solidFill>
                <a:latin typeface="Arial Narrow"/>
              </a:rPr>
              <a:t>Grassland</a:t>
            </a:r>
            <a:endParaRPr lang="fr-FR" b="1" dirty="0">
              <a:solidFill>
                <a:prstClr val="black"/>
              </a:solidFill>
              <a:latin typeface="Arial Narrow"/>
            </a:endParaRPr>
          </a:p>
        </p:txBody>
      </p:sp>
      <p:sp>
        <p:nvSpPr>
          <p:cNvPr id="9" name="Rectangle 8"/>
          <p:cNvSpPr/>
          <p:nvPr/>
        </p:nvSpPr>
        <p:spPr>
          <a:xfrm>
            <a:off x="4151784" y="3717032"/>
            <a:ext cx="1800200"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rgbClr val="000000"/>
                </a:solidFill>
                <a:latin typeface="Calibri" pitchFamily="34" charset="0"/>
                <a:cs typeface="Calibri" pitchFamily="34" charset="0"/>
              </a:rPr>
              <a:t>7 animals</a:t>
            </a:r>
            <a:br>
              <a:rPr lang="en-US" sz="1050" b="1" dirty="0">
                <a:solidFill>
                  <a:srgbClr val="000000"/>
                </a:solidFill>
                <a:latin typeface="Calibri" pitchFamily="34" charset="0"/>
                <a:cs typeface="Calibri" pitchFamily="34" charset="0"/>
              </a:rPr>
            </a:br>
            <a:r>
              <a:rPr lang="en-US" sz="1050" b="1" dirty="0">
                <a:solidFill>
                  <a:srgbClr val="000000"/>
                </a:solidFill>
                <a:latin typeface="Calibri" pitchFamily="34" charset="0"/>
                <a:cs typeface="Calibri" pitchFamily="34" charset="0"/>
              </a:rPr>
              <a:t>(FAO + Gridded livestock)</a:t>
            </a:r>
          </a:p>
          <a:p>
            <a:pPr algn="ctr"/>
            <a:endParaRPr lang="en-US" sz="1050" dirty="0">
              <a:solidFill>
                <a:srgbClr val="000000"/>
              </a:solidFill>
              <a:latin typeface="Calibri" pitchFamily="34" charset="0"/>
              <a:cs typeface="Calibri" pitchFamily="34" charset="0"/>
            </a:endParaRPr>
          </a:p>
          <a:p>
            <a:pPr algn="ctr"/>
            <a:r>
              <a:rPr lang="en-US" sz="1050" dirty="0">
                <a:solidFill>
                  <a:srgbClr val="000000"/>
                </a:solidFill>
                <a:latin typeface="Calibri" pitchFamily="34" charset="0"/>
                <a:cs typeface="Calibri" pitchFamily="34" charset="0"/>
              </a:rPr>
              <a:t>Cattle &amp; Buffalo</a:t>
            </a:r>
          </a:p>
          <a:p>
            <a:pPr algn="ctr"/>
            <a:r>
              <a:rPr lang="en-US" sz="1050" dirty="0">
                <a:solidFill>
                  <a:srgbClr val="000000"/>
                </a:solidFill>
                <a:latin typeface="Calibri" pitchFamily="34" charset="0"/>
                <a:cs typeface="Calibri" pitchFamily="34" charset="0"/>
              </a:rPr>
              <a:t>Sheep &amp; Goat</a:t>
            </a:r>
          </a:p>
          <a:p>
            <a:pPr algn="ctr"/>
            <a:r>
              <a:rPr lang="en-US" sz="1050" dirty="0">
                <a:solidFill>
                  <a:srgbClr val="000000"/>
                </a:solidFill>
                <a:latin typeface="Calibri" pitchFamily="34" charset="0"/>
                <a:cs typeface="Calibri" pitchFamily="34" charset="0"/>
              </a:rPr>
              <a:t>Pig</a:t>
            </a:r>
          </a:p>
          <a:p>
            <a:pPr algn="ctr"/>
            <a:r>
              <a:rPr lang="en-US" sz="1050" dirty="0">
                <a:solidFill>
                  <a:srgbClr val="000000"/>
                </a:solidFill>
                <a:latin typeface="Calibri" pitchFamily="34" charset="0"/>
                <a:cs typeface="Calibri" pitchFamily="34" charset="0"/>
              </a:rPr>
              <a:t>Poultry</a:t>
            </a:r>
          </a:p>
          <a:p>
            <a:pPr algn="ctr"/>
            <a:endParaRPr lang="en-US" sz="1050" dirty="0">
              <a:solidFill>
                <a:srgbClr val="000000"/>
              </a:solidFill>
              <a:latin typeface="Calibri" pitchFamily="34" charset="0"/>
              <a:cs typeface="Calibri" pitchFamily="34" charset="0"/>
            </a:endParaRPr>
          </a:p>
          <a:p>
            <a:pPr algn="ctr"/>
            <a:r>
              <a:rPr lang="en-US" sz="1050" b="1" dirty="0">
                <a:solidFill>
                  <a:srgbClr val="000000"/>
                </a:solidFill>
                <a:latin typeface="Calibri" pitchFamily="34" charset="0"/>
                <a:cs typeface="Calibri" pitchFamily="34" charset="0"/>
              </a:rPr>
              <a:t>8 different systems</a:t>
            </a:r>
          </a:p>
        </p:txBody>
      </p:sp>
      <p:cxnSp>
        <p:nvCxnSpPr>
          <p:cNvPr id="10" name="Connecteur en angle 19"/>
          <p:cNvCxnSpPr/>
          <p:nvPr/>
        </p:nvCxnSpPr>
        <p:spPr>
          <a:xfrm rot="5400000">
            <a:off x="4051149" y="4747459"/>
            <a:ext cx="21014" cy="2124000"/>
          </a:xfrm>
          <a:prstGeom prst="bentConnector3">
            <a:avLst>
              <a:gd name="adj1" fmla="val 2120286"/>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1" name="Connecteur en angle 22"/>
          <p:cNvCxnSpPr/>
          <p:nvPr/>
        </p:nvCxnSpPr>
        <p:spPr>
          <a:xfrm rot="5400000">
            <a:off x="4850236" y="4201772"/>
            <a:ext cx="14400" cy="3528000"/>
          </a:xfrm>
          <a:prstGeom prst="bentConnector3">
            <a:avLst>
              <a:gd name="adj1" fmla="val 2534701"/>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2" name="Connecteur en angle 26"/>
          <p:cNvCxnSpPr/>
          <p:nvPr/>
        </p:nvCxnSpPr>
        <p:spPr>
          <a:xfrm rot="5400000">
            <a:off x="5858288" y="5328830"/>
            <a:ext cx="7200" cy="1332000"/>
          </a:xfrm>
          <a:prstGeom prst="bentConnector3">
            <a:avLst>
              <a:gd name="adj1" fmla="val 3514283"/>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3" name="Connecteur en angle 35"/>
          <p:cNvCxnSpPr/>
          <p:nvPr/>
        </p:nvCxnSpPr>
        <p:spPr>
          <a:xfrm rot="5400000">
            <a:off x="6884414" y="4450438"/>
            <a:ext cx="14400" cy="3240000"/>
          </a:xfrm>
          <a:prstGeom prst="bentConnector3">
            <a:avLst>
              <a:gd name="adj1" fmla="val 253470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14" name="ZoneTexte 36"/>
          <p:cNvSpPr txBox="1"/>
          <p:nvPr/>
        </p:nvSpPr>
        <p:spPr>
          <a:xfrm>
            <a:off x="7715148" y="5454516"/>
            <a:ext cx="1584088" cy="369332"/>
          </a:xfrm>
          <a:prstGeom prst="rect">
            <a:avLst/>
          </a:prstGeom>
          <a:noFill/>
        </p:spPr>
        <p:txBody>
          <a:bodyPr wrap="none" rtlCol="0">
            <a:spAutoFit/>
          </a:bodyPr>
          <a:lstStyle/>
          <a:p>
            <a:r>
              <a:rPr lang="fr-FR" b="1" dirty="0" err="1">
                <a:solidFill>
                  <a:prstClr val="black"/>
                </a:solidFill>
                <a:latin typeface="Arial Narrow"/>
              </a:rPr>
              <a:t>Managed</a:t>
            </a:r>
            <a:r>
              <a:rPr lang="fr-FR" b="1" dirty="0">
                <a:solidFill>
                  <a:prstClr val="black"/>
                </a:solidFill>
                <a:latin typeface="Arial Narrow"/>
              </a:rPr>
              <a:t> </a:t>
            </a:r>
            <a:r>
              <a:rPr lang="fr-FR" b="1" dirty="0" err="1">
                <a:solidFill>
                  <a:prstClr val="black"/>
                </a:solidFill>
                <a:latin typeface="Arial Narrow"/>
              </a:rPr>
              <a:t>forest</a:t>
            </a:r>
            <a:endParaRPr lang="fr-FR" b="1" dirty="0">
              <a:solidFill>
                <a:prstClr val="black"/>
              </a:solidFill>
              <a:latin typeface="Arial Narrow"/>
            </a:endParaRPr>
          </a:p>
        </p:txBody>
      </p:sp>
      <p:cxnSp>
        <p:nvCxnSpPr>
          <p:cNvPr id="15" name="Connecteur en angle 44"/>
          <p:cNvCxnSpPr/>
          <p:nvPr/>
        </p:nvCxnSpPr>
        <p:spPr>
          <a:xfrm rot="5400000">
            <a:off x="5840414" y="3406438"/>
            <a:ext cx="14400" cy="5328000"/>
          </a:xfrm>
          <a:prstGeom prst="bentConnector3">
            <a:avLst>
              <a:gd name="adj1" fmla="val 253470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16" name="ZoneTexte 2056"/>
          <p:cNvSpPr txBox="1"/>
          <p:nvPr/>
        </p:nvSpPr>
        <p:spPr>
          <a:xfrm>
            <a:off x="4151784" y="2114397"/>
            <a:ext cx="1800200" cy="1512168"/>
          </a:xfrm>
          <a:prstGeom prst="rect">
            <a:avLst/>
          </a:prstGeom>
          <a:solidFill>
            <a:schemeClr val="bg1"/>
          </a:solidFill>
          <a:ln>
            <a:solidFill>
              <a:schemeClr val="tx1"/>
            </a:solidFill>
          </a:ln>
        </p:spPr>
        <p:txBody>
          <a:bodyPr wrap="square" rtlCol="0">
            <a:noAutofit/>
          </a:bodyPr>
          <a:lstStyle/>
          <a:p>
            <a:pPr algn="ctr"/>
            <a:r>
              <a:rPr lang="fr-FR" sz="1200" b="1" dirty="0">
                <a:solidFill>
                  <a:srgbClr val="C00000"/>
                </a:solidFill>
                <a:latin typeface="Arial Narrow"/>
              </a:rPr>
              <a:t>RUMINANT</a:t>
            </a:r>
          </a:p>
          <a:p>
            <a:pPr algn="ctr"/>
            <a:r>
              <a:rPr lang="fr-FR" sz="1200" dirty="0" err="1">
                <a:solidFill>
                  <a:prstClr val="black"/>
                </a:solidFill>
                <a:latin typeface="Arial Narrow"/>
              </a:rPr>
              <a:t>Digestibility</a:t>
            </a:r>
            <a:r>
              <a:rPr lang="fr-FR" sz="1200" dirty="0">
                <a:solidFill>
                  <a:prstClr val="black"/>
                </a:solidFill>
                <a:latin typeface="Arial Narrow"/>
              </a:rPr>
              <a:t> model</a:t>
            </a:r>
          </a:p>
          <a:p>
            <a:pPr algn="ctr"/>
            <a:endParaRPr lang="fr-FR" sz="1200" dirty="0">
              <a:solidFill>
                <a:prstClr val="black"/>
              </a:solidFill>
              <a:latin typeface="Arial Narrow"/>
            </a:endParaRPr>
          </a:p>
          <a:p>
            <a:pPr algn="ctr"/>
            <a:endParaRPr lang="fr-FR" sz="1200" dirty="0">
              <a:solidFill>
                <a:prstClr val="black"/>
              </a:solidFill>
              <a:latin typeface="Arial Narrow"/>
            </a:endParaRPr>
          </a:p>
          <a:p>
            <a:pPr algn="ctr"/>
            <a:endParaRPr lang="fr-FR" sz="1200" dirty="0">
              <a:solidFill>
                <a:prstClr val="black"/>
              </a:solidFill>
              <a:latin typeface="Arial Narrow"/>
            </a:endParaRPr>
          </a:p>
          <a:p>
            <a:pPr marL="285750" indent="-285750">
              <a:buFont typeface="Wingdings" pitchFamily="2" charset="2"/>
              <a:buChar char="à"/>
            </a:pPr>
            <a:r>
              <a:rPr lang="fr-FR" sz="1200" dirty="0" err="1">
                <a:solidFill>
                  <a:prstClr val="black"/>
                </a:solidFill>
                <a:latin typeface="Arial Narrow"/>
              </a:rPr>
              <a:t>Feed</a:t>
            </a:r>
            <a:r>
              <a:rPr lang="fr-FR" sz="1200" dirty="0">
                <a:solidFill>
                  <a:prstClr val="black"/>
                </a:solidFill>
                <a:latin typeface="Arial Narrow"/>
              </a:rPr>
              <a:t> </a:t>
            </a:r>
            <a:r>
              <a:rPr lang="fr-FR" sz="1200" dirty="0" err="1">
                <a:solidFill>
                  <a:prstClr val="black"/>
                </a:solidFill>
                <a:latin typeface="Arial Narrow"/>
              </a:rPr>
              <a:t>intake</a:t>
            </a:r>
            <a:endParaRPr lang="fr-FR" sz="1200" dirty="0">
              <a:solidFill>
                <a:prstClr val="black"/>
              </a:solidFill>
              <a:latin typeface="Arial Narrow"/>
            </a:endParaRPr>
          </a:p>
          <a:p>
            <a:pPr marL="285750" indent="-285750">
              <a:buFont typeface="Wingdings" pitchFamily="2" charset="2"/>
              <a:buChar char="à"/>
            </a:pPr>
            <a:r>
              <a:rPr lang="fr-FR" sz="1200" dirty="0">
                <a:solidFill>
                  <a:prstClr val="black"/>
                </a:solidFill>
                <a:latin typeface="Arial Narrow"/>
              </a:rPr>
              <a:t>Animal production</a:t>
            </a:r>
          </a:p>
          <a:p>
            <a:pPr marL="285750" indent="-285750">
              <a:buFont typeface="Wingdings" pitchFamily="2" charset="2"/>
              <a:buChar char="à"/>
            </a:pPr>
            <a:r>
              <a:rPr lang="fr-FR" sz="1200" dirty="0">
                <a:solidFill>
                  <a:prstClr val="black"/>
                </a:solidFill>
                <a:latin typeface="Arial Narrow"/>
              </a:rPr>
              <a:t>GHG </a:t>
            </a:r>
            <a:r>
              <a:rPr lang="fr-FR" sz="1200" dirty="0" err="1">
                <a:solidFill>
                  <a:prstClr val="black"/>
                </a:solidFill>
                <a:latin typeface="Arial Narrow"/>
              </a:rPr>
              <a:t>emissions</a:t>
            </a:r>
            <a:endParaRPr lang="fr-FR" sz="1600" dirty="0">
              <a:solidFill>
                <a:prstClr val="black"/>
              </a:solidFill>
              <a:latin typeface="Arial Narrow"/>
            </a:endParaRPr>
          </a:p>
        </p:txBody>
      </p:sp>
      <p:sp>
        <p:nvSpPr>
          <p:cNvPr id="17" name="Rectangle 16"/>
          <p:cNvSpPr/>
          <p:nvPr/>
        </p:nvSpPr>
        <p:spPr>
          <a:xfrm>
            <a:off x="7752185" y="3717032"/>
            <a:ext cx="1656183"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rgbClr val="000000"/>
                </a:solidFill>
                <a:latin typeface="Calibri" pitchFamily="34" charset="0"/>
                <a:cs typeface="Calibri" pitchFamily="34" charset="0"/>
              </a:rPr>
              <a:t>Downscaled FAO FRA at grid level</a:t>
            </a:r>
          </a:p>
          <a:p>
            <a:pPr algn="ctr"/>
            <a:endParaRPr lang="en-US" sz="1050" dirty="0">
              <a:solidFill>
                <a:srgbClr val="000000"/>
              </a:solidFill>
              <a:latin typeface="Calibri" pitchFamily="34" charset="0"/>
              <a:cs typeface="Calibri" pitchFamily="34" charset="0"/>
            </a:endParaRPr>
          </a:p>
          <a:p>
            <a:pPr algn="ctr"/>
            <a:r>
              <a:rPr lang="en-US" sz="1050" dirty="0">
                <a:solidFill>
                  <a:srgbClr val="000000"/>
                </a:solidFill>
                <a:latin typeface="Calibri" pitchFamily="34" charset="0"/>
                <a:cs typeface="Calibri" pitchFamily="34" charset="0"/>
              </a:rPr>
              <a:t>Area</a:t>
            </a:r>
          </a:p>
          <a:p>
            <a:pPr algn="ctr"/>
            <a:r>
              <a:rPr lang="en-US" sz="1050" dirty="0">
                <a:solidFill>
                  <a:srgbClr val="000000"/>
                </a:solidFill>
                <a:latin typeface="Calibri" pitchFamily="34" charset="0"/>
                <a:cs typeface="Calibri" pitchFamily="34" charset="0"/>
              </a:rPr>
              <a:t>Carbon stock</a:t>
            </a:r>
          </a:p>
          <a:p>
            <a:pPr algn="ctr"/>
            <a:r>
              <a:rPr lang="en-US" sz="1050" dirty="0">
                <a:solidFill>
                  <a:srgbClr val="000000"/>
                </a:solidFill>
                <a:latin typeface="Calibri" pitchFamily="34" charset="0"/>
                <a:cs typeface="Calibri" pitchFamily="34" charset="0"/>
              </a:rPr>
              <a:t>Age</a:t>
            </a:r>
          </a:p>
          <a:p>
            <a:pPr algn="ctr"/>
            <a:r>
              <a:rPr lang="en-US" sz="1050" dirty="0">
                <a:solidFill>
                  <a:srgbClr val="000000"/>
                </a:solidFill>
                <a:latin typeface="Calibri" pitchFamily="34" charset="0"/>
                <a:cs typeface="Calibri" pitchFamily="34" charset="0"/>
              </a:rPr>
              <a:t>Tree size</a:t>
            </a:r>
          </a:p>
          <a:p>
            <a:pPr algn="ctr"/>
            <a:r>
              <a:rPr lang="en-US" sz="1050" dirty="0">
                <a:solidFill>
                  <a:srgbClr val="000000"/>
                </a:solidFill>
                <a:latin typeface="Calibri" pitchFamily="34" charset="0"/>
                <a:cs typeface="Calibri" pitchFamily="34" charset="0"/>
              </a:rPr>
              <a:t>Species</a:t>
            </a:r>
          </a:p>
          <a:p>
            <a:pPr algn="ctr"/>
            <a:r>
              <a:rPr lang="en-US" sz="1050" dirty="0">
                <a:solidFill>
                  <a:srgbClr val="000000"/>
                </a:solidFill>
                <a:latin typeface="Calibri" pitchFamily="34" charset="0"/>
                <a:cs typeface="Calibri" pitchFamily="34" charset="0"/>
              </a:rPr>
              <a:t>Rotation time</a:t>
            </a:r>
          </a:p>
          <a:p>
            <a:pPr algn="ctr"/>
            <a:r>
              <a:rPr lang="en-US" sz="1050" dirty="0">
                <a:solidFill>
                  <a:srgbClr val="000000"/>
                </a:solidFill>
                <a:latin typeface="Calibri" pitchFamily="34" charset="0"/>
                <a:cs typeface="Calibri" pitchFamily="34" charset="0"/>
              </a:rPr>
              <a:t>Thinning</a:t>
            </a:r>
          </a:p>
        </p:txBody>
      </p:sp>
      <p:sp>
        <p:nvSpPr>
          <p:cNvPr id="18" name="ZoneTexte 49"/>
          <p:cNvSpPr txBox="1"/>
          <p:nvPr/>
        </p:nvSpPr>
        <p:spPr>
          <a:xfrm>
            <a:off x="7752184" y="2114397"/>
            <a:ext cx="1656184" cy="1512168"/>
          </a:xfrm>
          <a:prstGeom prst="rect">
            <a:avLst/>
          </a:prstGeom>
          <a:noFill/>
          <a:ln>
            <a:solidFill>
              <a:schemeClr val="tx1"/>
            </a:solidFill>
          </a:ln>
        </p:spPr>
        <p:txBody>
          <a:bodyPr wrap="square" rtlCol="0">
            <a:noAutofit/>
          </a:bodyPr>
          <a:lstStyle/>
          <a:p>
            <a:pPr algn="ctr"/>
            <a:r>
              <a:rPr lang="fr-FR" sz="1200" b="1" dirty="0">
                <a:solidFill>
                  <a:srgbClr val="C00000"/>
                </a:solidFill>
                <a:latin typeface="Arial Narrow"/>
              </a:rPr>
              <a:t>G4M</a:t>
            </a:r>
            <a:endParaRPr lang="fr-FR" sz="1400" b="1" dirty="0">
              <a:solidFill>
                <a:srgbClr val="C00000"/>
              </a:solidFill>
              <a:latin typeface="Arial Narrow"/>
            </a:endParaRPr>
          </a:p>
          <a:p>
            <a:pPr algn="ctr"/>
            <a:r>
              <a:rPr lang="fr-FR" sz="1200" dirty="0">
                <a:solidFill>
                  <a:prstClr val="black"/>
                </a:solidFill>
                <a:latin typeface="Arial Narrow"/>
              </a:rPr>
              <a:t>Global Forest model</a:t>
            </a:r>
          </a:p>
          <a:p>
            <a:pPr algn="ctr"/>
            <a:endParaRPr lang="fr-FR" sz="1400" dirty="0">
              <a:solidFill>
                <a:prstClr val="black"/>
              </a:solidFill>
              <a:latin typeface="Arial Narrow"/>
            </a:endParaRPr>
          </a:p>
          <a:p>
            <a:pPr algn="ctr"/>
            <a:endParaRPr lang="fr-FR" sz="1400" dirty="0">
              <a:solidFill>
                <a:prstClr val="black"/>
              </a:solidFill>
              <a:latin typeface="Arial Narrow"/>
            </a:endParaRPr>
          </a:p>
          <a:p>
            <a:pPr algn="ctr"/>
            <a:endParaRPr lang="fr-FR" sz="1400" dirty="0">
              <a:solidFill>
                <a:prstClr val="black"/>
              </a:solidFill>
              <a:latin typeface="Arial Narrow"/>
            </a:endParaRPr>
          </a:p>
          <a:p>
            <a:pPr marL="285750" indent="-285750">
              <a:buFont typeface="Wingdings" pitchFamily="2" charset="2"/>
              <a:buChar char="à"/>
            </a:pPr>
            <a:r>
              <a:rPr lang="fr-FR" sz="1200" dirty="0" err="1">
                <a:solidFill>
                  <a:prstClr val="black"/>
                </a:solidFill>
                <a:latin typeface="Arial Narrow"/>
              </a:rPr>
              <a:t>Harvestable</a:t>
            </a:r>
            <a:r>
              <a:rPr lang="fr-FR" sz="1200" dirty="0">
                <a:solidFill>
                  <a:prstClr val="black"/>
                </a:solidFill>
                <a:latin typeface="Arial Narrow"/>
              </a:rPr>
              <a:t> </a:t>
            </a:r>
            <a:r>
              <a:rPr lang="fr-FR" sz="1200" dirty="0" err="1">
                <a:solidFill>
                  <a:prstClr val="black"/>
                </a:solidFill>
                <a:latin typeface="Arial Narrow"/>
              </a:rPr>
              <a:t>wood</a:t>
            </a:r>
            <a:endParaRPr lang="fr-FR" sz="1200" dirty="0">
              <a:solidFill>
                <a:prstClr val="black"/>
              </a:solidFill>
              <a:latin typeface="Arial Narrow"/>
            </a:endParaRPr>
          </a:p>
          <a:p>
            <a:pPr marL="285750" indent="-285750">
              <a:buFont typeface="Wingdings" pitchFamily="2" charset="2"/>
              <a:buChar char="à"/>
            </a:pPr>
            <a:r>
              <a:rPr lang="fr-FR" sz="1200" dirty="0" err="1">
                <a:solidFill>
                  <a:prstClr val="black"/>
                </a:solidFill>
                <a:latin typeface="Arial Narrow"/>
              </a:rPr>
              <a:t>Harvesting</a:t>
            </a:r>
            <a:r>
              <a:rPr lang="fr-FR" sz="1200" dirty="0">
                <a:solidFill>
                  <a:prstClr val="black"/>
                </a:solidFill>
                <a:latin typeface="Arial Narrow"/>
              </a:rPr>
              <a:t> </a:t>
            </a:r>
            <a:r>
              <a:rPr lang="fr-FR" sz="1200" dirty="0" err="1">
                <a:solidFill>
                  <a:prstClr val="black"/>
                </a:solidFill>
                <a:latin typeface="Arial Narrow"/>
              </a:rPr>
              <a:t>costs</a:t>
            </a:r>
            <a:endParaRPr lang="fr-FR" sz="1600" dirty="0">
              <a:solidFill>
                <a:prstClr val="black"/>
              </a:solidFill>
              <a:latin typeface="Arial Narrow"/>
            </a:endParaRPr>
          </a:p>
        </p:txBody>
      </p:sp>
      <p:pic>
        <p:nvPicPr>
          <p:cNvPr id="19" name="Picture 74" descr="Blondes d\'Aquitaine - Vaches des Pyréné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2771" y="2564905"/>
            <a:ext cx="630235" cy="430719"/>
          </a:xfrm>
          <a:prstGeom prst="rect">
            <a:avLst/>
          </a:prstGeom>
          <a:noFill/>
        </p:spPr>
      </p:pic>
      <p:sp>
        <p:nvSpPr>
          <p:cNvPr id="20" name="ZoneTexte 2057"/>
          <p:cNvSpPr txBox="1"/>
          <p:nvPr/>
        </p:nvSpPr>
        <p:spPr>
          <a:xfrm>
            <a:off x="1577076" y="3903309"/>
            <a:ext cx="492443" cy="1086061"/>
          </a:xfrm>
          <a:prstGeom prst="rect">
            <a:avLst/>
          </a:prstGeom>
          <a:noFill/>
        </p:spPr>
        <p:txBody>
          <a:bodyPr vert="vert270" wrap="square" rtlCol="0">
            <a:spAutoFit/>
          </a:bodyPr>
          <a:lstStyle/>
          <a:p>
            <a:pPr algn="ctr"/>
            <a:r>
              <a:rPr lang="fr-FR" sz="2000" dirty="0">
                <a:solidFill>
                  <a:prstClr val="black"/>
                </a:solidFill>
                <a:latin typeface="Arial Narrow"/>
              </a:rPr>
              <a:t>Land use</a:t>
            </a:r>
          </a:p>
        </p:txBody>
      </p:sp>
      <p:sp>
        <p:nvSpPr>
          <p:cNvPr id="21" name="ZoneTexte 52"/>
          <p:cNvSpPr txBox="1"/>
          <p:nvPr/>
        </p:nvSpPr>
        <p:spPr>
          <a:xfrm>
            <a:off x="1559497" y="1920144"/>
            <a:ext cx="492443" cy="1868896"/>
          </a:xfrm>
          <a:prstGeom prst="rect">
            <a:avLst/>
          </a:prstGeom>
          <a:noFill/>
        </p:spPr>
        <p:txBody>
          <a:bodyPr vert="vert270" wrap="square" rtlCol="0">
            <a:spAutoFit/>
          </a:bodyPr>
          <a:lstStyle/>
          <a:p>
            <a:pPr algn="ctr"/>
            <a:r>
              <a:rPr lang="fr-FR" sz="2000" dirty="0">
                <a:solidFill>
                  <a:prstClr val="black"/>
                </a:solidFill>
                <a:latin typeface="Arial Narrow"/>
              </a:rPr>
              <a:t>Production</a:t>
            </a:r>
          </a:p>
        </p:txBody>
      </p:sp>
      <p:sp>
        <p:nvSpPr>
          <p:cNvPr id="22" name="ZoneTexte 2058"/>
          <p:cNvSpPr txBox="1"/>
          <p:nvPr/>
        </p:nvSpPr>
        <p:spPr>
          <a:xfrm>
            <a:off x="5231905" y="6488668"/>
            <a:ext cx="2438873" cy="369332"/>
          </a:xfrm>
          <a:prstGeom prst="rect">
            <a:avLst/>
          </a:prstGeom>
          <a:noFill/>
        </p:spPr>
        <p:txBody>
          <a:bodyPr wrap="none" rtlCol="0">
            <a:spAutoFit/>
          </a:bodyPr>
          <a:lstStyle/>
          <a:p>
            <a:r>
              <a:rPr lang="fr-FR" b="1" dirty="0">
                <a:solidFill>
                  <a:prstClr val="black"/>
                </a:solidFill>
                <a:latin typeface="Arial Narrow"/>
              </a:rPr>
              <a:t>Global Land </a:t>
            </a:r>
            <a:r>
              <a:rPr lang="fr-FR" b="1" dirty="0" err="1">
                <a:solidFill>
                  <a:prstClr val="black"/>
                </a:solidFill>
                <a:latin typeface="Arial Narrow"/>
              </a:rPr>
              <a:t>Cover</a:t>
            </a:r>
            <a:r>
              <a:rPr lang="fr-FR" b="1" dirty="0">
                <a:solidFill>
                  <a:prstClr val="black"/>
                </a:solidFill>
                <a:latin typeface="Arial Narrow"/>
              </a:rPr>
              <a:t> 2000</a:t>
            </a:r>
          </a:p>
        </p:txBody>
      </p:sp>
      <p:sp>
        <p:nvSpPr>
          <p:cNvPr id="23" name="Rectangle 22"/>
          <p:cNvSpPr/>
          <p:nvPr/>
        </p:nvSpPr>
        <p:spPr>
          <a:xfrm>
            <a:off x="6168009" y="2114397"/>
            <a:ext cx="1368152" cy="1512168"/>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solidFill>
                  <a:srgbClr val="C00000"/>
                </a:solidFill>
              </a:rPr>
              <a:t>BIOENERGY</a:t>
            </a:r>
          </a:p>
          <a:p>
            <a:pPr algn="ctr"/>
            <a:r>
              <a:rPr lang="fr-FR" sz="1200" dirty="0" err="1">
                <a:solidFill>
                  <a:prstClr val="black"/>
                </a:solidFill>
              </a:rPr>
              <a:t>Processing</a:t>
            </a:r>
            <a:endParaRPr lang="fr-FR" sz="1400" dirty="0">
              <a:solidFill>
                <a:prstClr val="black"/>
              </a:solidFill>
            </a:endParaRPr>
          </a:p>
          <a:p>
            <a:pPr algn="ctr"/>
            <a:endParaRPr lang="fr-FR" sz="1200" dirty="0">
              <a:solidFill>
                <a:prstClr val="black"/>
              </a:solidFill>
            </a:endParaRPr>
          </a:p>
          <a:p>
            <a:pPr algn="ctr"/>
            <a:endParaRPr lang="fr-FR" sz="1200" dirty="0">
              <a:solidFill>
                <a:prstClr val="black"/>
              </a:solidFill>
            </a:endParaRPr>
          </a:p>
          <a:p>
            <a:pPr algn="ctr"/>
            <a:endParaRPr lang="fr-FR" sz="1200" dirty="0">
              <a:solidFill>
                <a:prstClr val="black"/>
              </a:solidFill>
            </a:endParaRPr>
          </a:p>
          <a:p>
            <a:pPr marL="171450" indent="-171450">
              <a:buFont typeface="Wingdings" pitchFamily="2" charset="2"/>
              <a:buChar char="à"/>
            </a:pPr>
            <a:r>
              <a:rPr lang="fr-FR" sz="1200" dirty="0">
                <a:solidFill>
                  <a:prstClr val="black"/>
                </a:solidFill>
                <a:sym typeface="Wingdings" pitchFamily="2" charset="2"/>
              </a:rPr>
              <a:t>MJ </a:t>
            </a:r>
            <a:r>
              <a:rPr lang="fr-FR" sz="1200" dirty="0" err="1">
                <a:solidFill>
                  <a:prstClr val="black"/>
                </a:solidFill>
                <a:sym typeface="Wingdings" pitchFamily="2" charset="2"/>
              </a:rPr>
              <a:t>biofuel</a:t>
            </a:r>
            <a:endParaRPr lang="fr-FR" sz="1200" dirty="0">
              <a:solidFill>
                <a:prstClr val="black"/>
              </a:solidFill>
              <a:sym typeface="Wingdings" pitchFamily="2" charset="2"/>
            </a:endParaRPr>
          </a:p>
          <a:p>
            <a:pPr marL="171450" indent="-171450">
              <a:buFont typeface="Wingdings" pitchFamily="2" charset="2"/>
              <a:buChar char="à"/>
            </a:pPr>
            <a:r>
              <a:rPr lang="fr-FR" sz="1200" dirty="0">
                <a:solidFill>
                  <a:prstClr val="black"/>
                </a:solidFill>
                <a:sym typeface="Wingdings" pitchFamily="2" charset="2"/>
              </a:rPr>
              <a:t>MJ  </a:t>
            </a:r>
            <a:r>
              <a:rPr lang="fr-FR" sz="1200" dirty="0" err="1">
                <a:solidFill>
                  <a:prstClr val="black"/>
                </a:solidFill>
                <a:sym typeface="Wingdings" pitchFamily="2" charset="2"/>
              </a:rPr>
              <a:t>bioelectric</a:t>
            </a:r>
            <a:endParaRPr lang="fr-FR" sz="1200" dirty="0">
              <a:solidFill>
                <a:prstClr val="black"/>
              </a:solidFill>
              <a:sym typeface="Wingdings" pitchFamily="2" charset="2"/>
            </a:endParaRPr>
          </a:p>
          <a:p>
            <a:pPr marL="171450" indent="-171450">
              <a:buFont typeface="Wingdings" pitchFamily="2" charset="2"/>
              <a:buChar char="à"/>
            </a:pPr>
            <a:r>
              <a:rPr lang="fr-FR" sz="1200" dirty="0" err="1">
                <a:solidFill>
                  <a:prstClr val="black"/>
                </a:solidFill>
                <a:sym typeface="Wingdings" pitchFamily="2" charset="2"/>
              </a:rPr>
              <a:t>Coproducts</a:t>
            </a:r>
            <a:endParaRPr lang="fr-FR" sz="1200" dirty="0">
              <a:solidFill>
                <a:prstClr val="black"/>
              </a:solidFill>
            </a:endParaRPr>
          </a:p>
        </p:txBody>
      </p:sp>
      <p:sp>
        <p:nvSpPr>
          <p:cNvPr id="24" name="ZoneTexte 63"/>
          <p:cNvSpPr txBox="1"/>
          <p:nvPr/>
        </p:nvSpPr>
        <p:spPr>
          <a:xfrm>
            <a:off x="6073344" y="5445225"/>
            <a:ext cx="1534825" cy="646331"/>
          </a:xfrm>
          <a:prstGeom prst="rect">
            <a:avLst/>
          </a:prstGeom>
          <a:noFill/>
        </p:spPr>
        <p:txBody>
          <a:bodyPr wrap="square" rtlCol="0">
            <a:spAutoFit/>
          </a:bodyPr>
          <a:lstStyle/>
          <a:p>
            <a:pPr algn="ctr"/>
            <a:r>
              <a:rPr lang="fr-FR" b="1" dirty="0">
                <a:solidFill>
                  <a:prstClr val="black"/>
                </a:solidFill>
                <a:latin typeface="Arial Narrow"/>
              </a:rPr>
              <a:t>Short rotation plantations</a:t>
            </a:r>
          </a:p>
        </p:txBody>
      </p:sp>
      <p:sp>
        <p:nvSpPr>
          <p:cNvPr id="25" name="Rectangle 24"/>
          <p:cNvSpPr/>
          <p:nvPr/>
        </p:nvSpPr>
        <p:spPr>
          <a:xfrm>
            <a:off x="6168009" y="3721157"/>
            <a:ext cx="1368153"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rgbClr val="000000"/>
                </a:solidFill>
                <a:latin typeface="Calibri" pitchFamily="34" charset="0"/>
                <a:cs typeface="Calibri" pitchFamily="34" charset="0"/>
              </a:rPr>
              <a:t>Land suitable for </a:t>
            </a:r>
            <a:r>
              <a:rPr lang="en-US" sz="1050" dirty="0">
                <a:solidFill>
                  <a:srgbClr val="000000"/>
                </a:solidFill>
                <a:latin typeface="Calibri" pitchFamily="34" charset="0"/>
                <a:cs typeface="Calibri" pitchFamily="34" charset="0"/>
              </a:rPr>
              <a:t>Poplar</a:t>
            </a:r>
          </a:p>
          <a:p>
            <a:pPr algn="ctr"/>
            <a:r>
              <a:rPr lang="en-US" sz="1050" dirty="0">
                <a:solidFill>
                  <a:srgbClr val="000000"/>
                </a:solidFill>
                <a:latin typeface="Calibri" pitchFamily="34" charset="0"/>
                <a:cs typeface="Calibri" pitchFamily="34" charset="0"/>
              </a:rPr>
              <a:t>Pillow</a:t>
            </a:r>
          </a:p>
          <a:p>
            <a:pPr algn="ctr"/>
            <a:r>
              <a:rPr lang="en-US" sz="1050" dirty="0">
                <a:solidFill>
                  <a:srgbClr val="000000"/>
                </a:solidFill>
                <a:latin typeface="Calibri" pitchFamily="34" charset="0"/>
                <a:cs typeface="Calibri" pitchFamily="34" charset="0"/>
              </a:rPr>
              <a:t>Eucalyptus</a:t>
            </a:r>
          </a:p>
          <a:p>
            <a:pPr algn="ctr"/>
            <a:endParaRPr lang="en-US" sz="1050" dirty="0">
              <a:solidFill>
                <a:srgbClr val="000000"/>
              </a:solidFill>
              <a:latin typeface="Calibri" pitchFamily="34" charset="0"/>
              <a:cs typeface="Calibri" pitchFamily="34" charset="0"/>
            </a:endParaRPr>
          </a:p>
          <a:p>
            <a:pPr algn="ctr"/>
            <a:r>
              <a:rPr lang="en-US" sz="1050" dirty="0">
                <a:solidFill>
                  <a:srgbClr val="000000"/>
                </a:solidFill>
                <a:latin typeface="Calibri" pitchFamily="34" charset="0"/>
                <a:cs typeface="Calibri" pitchFamily="34" charset="0"/>
              </a:rPr>
              <a:t>Productivity from literature</a:t>
            </a:r>
          </a:p>
        </p:txBody>
      </p:sp>
      <p:sp>
        <p:nvSpPr>
          <p:cNvPr id="26" name="Rectangle 25"/>
          <p:cNvSpPr/>
          <p:nvPr/>
        </p:nvSpPr>
        <p:spPr>
          <a:xfrm>
            <a:off x="2111006" y="1128056"/>
            <a:ext cx="7297363" cy="576064"/>
          </a:xfrm>
          <a:prstGeom prst="rect">
            <a:avLst/>
          </a:prstGeom>
          <a:noFill/>
          <a:ln>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solidFill>
                  <a:prstClr val="black"/>
                </a:solidFill>
              </a:rPr>
              <a:t>ECONOMIC MARKET + Spatial </a:t>
            </a:r>
            <a:r>
              <a:rPr lang="fr-FR" dirty="0" err="1">
                <a:solidFill>
                  <a:prstClr val="black"/>
                </a:solidFill>
              </a:rPr>
              <a:t>equilibrium</a:t>
            </a:r>
            <a:r>
              <a:rPr lang="fr-FR" dirty="0">
                <a:solidFill>
                  <a:prstClr val="black"/>
                </a:solidFill>
              </a:rPr>
              <a:t> </a:t>
            </a:r>
            <a:r>
              <a:rPr lang="fr-FR" dirty="0" err="1">
                <a:solidFill>
                  <a:prstClr val="black"/>
                </a:solidFill>
              </a:rPr>
              <a:t>trade</a:t>
            </a:r>
            <a:r>
              <a:rPr lang="fr-FR" dirty="0">
                <a:solidFill>
                  <a:prstClr val="black"/>
                </a:solidFill>
              </a:rPr>
              <a:t> </a:t>
            </a:r>
            <a:r>
              <a:rPr lang="fr-FR" dirty="0">
                <a:solidFill>
                  <a:prstClr val="black"/>
                </a:solidFill>
                <a:sym typeface="Wingdings" pitchFamily="2" charset="2"/>
              </a:rPr>
              <a:t> </a:t>
            </a:r>
            <a:r>
              <a:rPr lang="fr-FR" b="1" dirty="0">
                <a:solidFill>
                  <a:prstClr val="black"/>
                </a:solidFill>
                <a:sym typeface="Wingdings" pitchFamily="2" charset="2"/>
              </a:rPr>
              <a:t>PRICES</a:t>
            </a:r>
            <a:endParaRPr lang="fr-FR" b="1" dirty="0">
              <a:solidFill>
                <a:prstClr val="black"/>
              </a:solidFill>
            </a:endParaRPr>
          </a:p>
        </p:txBody>
      </p:sp>
      <p:pic>
        <p:nvPicPr>
          <p:cNvPr id="27" name="Picture 80" descr="C:\Users\mosnier\AppData\Local\Microsoft\Windows\Temporary Internet Files\Content.IE5\RD5OXVHA\MP900407512[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18266" y="2601984"/>
            <a:ext cx="724018" cy="505216"/>
          </a:xfrm>
          <a:prstGeom prst="rect">
            <a:avLst/>
          </a:prstGeom>
          <a:noFill/>
        </p:spPr>
      </p:pic>
      <p:sp>
        <p:nvSpPr>
          <p:cNvPr id="28" name="ZoneTexte 51"/>
          <p:cNvSpPr txBox="1"/>
          <p:nvPr/>
        </p:nvSpPr>
        <p:spPr>
          <a:xfrm>
            <a:off x="9325138" y="6165503"/>
            <a:ext cx="1401146" cy="646331"/>
          </a:xfrm>
          <a:prstGeom prst="rect">
            <a:avLst/>
          </a:prstGeom>
          <a:noFill/>
        </p:spPr>
        <p:txBody>
          <a:bodyPr wrap="square" rtlCol="0">
            <a:spAutoFit/>
          </a:bodyPr>
          <a:lstStyle/>
          <a:p>
            <a:pPr algn="ctr"/>
            <a:r>
              <a:rPr lang="fr-FR" b="1" dirty="0" err="1">
                <a:solidFill>
                  <a:prstClr val="black"/>
                </a:solidFill>
                <a:latin typeface="Arial Narrow"/>
              </a:rPr>
              <a:t>Other</a:t>
            </a:r>
            <a:r>
              <a:rPr lang="fr-FR" b="1" dirty="0">
                <a:solidFill>
                  <a:prstClr val="black"/>
                </a:solidFill>
                <a:latin typeface="Arial Narrow"/>
              </a:rPr>
              <a:t> </a:t>
            </a:r>
            <a:r>
              <a:rPr lang="fr-FR" b="1" dirty="0" err="1">
                <a:solidFill>
                  <a:prstClr val="black"/>
                </a:solidFill>
                <a:latin typeface="Arial Narrow"/>
              </a:rPr>
              <a:t>natural</a:t>
            </a:r>
            <a:r>
              <a:rPr lang="fr-FR" b="1" dirty="0">
                <a:solidFill>
                  <a:prstClr val="black"/>
                </a:solidFill>
                <a:latin typeface="Arial Narrow"/>
              </a:rPr>
              <a:t> land</a:t>
            </a:r>
          </a:p>
        </p:txBody>
      </p:sp>
      <p:sp>
        <p:nvSpPr>
          <p:cNvPr id="29" name="Rectangle 28"/>
          <p:cNvSpPr/>
          <p:nvPr/>
        </p:nvSpPr>
        <p:spPr>
          <a:xfrm>
            <a:off x="9583259" y="5445225"/>
            <a:ext cx="889987" cy="646331"/>
          </a:xfrm>
          <a:prstGeom prst="rect">
            <a:avLst/>
          </a:prstGeom>
        </p:spPr>
        <p:txBody>
          <a:bodyPr wrap="none">
            <a:spAutoFit/>
          </a:bodyPr>
          <a:lstStyle/>
          <a:p>
            <a:pPr algn="ctr"/>
            <a:r>
              <a:rPr lang="fr-FR" b="1" dirty="0">
                <a:solidFill>
                  <a:prstClr val="black"/>
                </a:solidFill>
                <a:latin typeface="Arial Narrow"/>
              </a:rPr>
              <a:t>Natural </a:t>
            </a:r>
          </a:p>
          <a:p>
            <a:pPr algn="ctr"/>
            <a:r>
              <a:rPr lang="fr-FR" b="1" dirty="0" err="1">
                <a:solidFill>
                  <a:prstClr val="black"/>
                </a:solidFill>
                <a:latin typeface="Arial Narrow"/>
              </a:rPr>
              <a:t>forest</a:t>
            </a:r>
            <a:endParaRPr lang="fr-FR" b="1" dirty="0">
              <a:solidFill>
                <a:prstClr val="black"/>
              </a:solidFill>
              <a:latin typeface="Arial Narrow"/>
            </a:endParaRPr>
          </a:p>
        </p:txBody>
      </p:sp>
      <p:sp>
        <p:nvSpPr>
          <p:cNvPr id="30" name="Flèche vers le bas 66"/>
          <p:cNvSpPr/>
          <p:nvPr/>
        </p:nvSpPr>
        <p:spPr>
          <a:xfrm rot="5400000">
            <a:off x="8862713" y="6003919"/>
            <a:ext cx="536122" cy="32316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solidFill>
                <a:prstClr val="black"/>
              </a:solidFill>
            </a:endParaRPr>
          </a:p>
        </p:txBody>
      </p:sp>
      <p:sp>
        <p:nvSpPr>
          <p:cNvPr id="31" name="Rectangle 30"/>
          <p:cNvSpPr/>
          <p:nvPr/>
        </p:nvSpPr>
        <p:spPr>
          <a:xfrm>
            <a:off x="2111005" y="476672"/>
            <a:ext cx="1950652"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prstClr val="black"/>
                </a:solidFill>
              </a:rPr>
              <a:t>Food</a:t>
            </a:r>
          </a:p>
        </p:txBody>
      </p:sp>
      <p:sp>
        <p:nvSpPr>
          <p:cNvPr id="32" name="Rectangle 31"/>
          <p:cNvSpPr/>
          <p:nvPr/>
        </p:nvSpPr>
        <p:spPr>
          <a:xfrm>
            <a:off x="4151785" y="476672"/>
            <a:ext cx="1959691" cy="494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err="1">
                <a:solidFill>
                  <a:prstClr val="black"/>
                </a:solidFill>
              </a:rPr>
              <a:t>Fibers</a:t>
            </a:r>
            <a:endParaRPr lang="fr-FR" b="1" dirty="0">
              <a:solidFill>
                <a:prstClr val="black"/>
              </a:solidFill>
            </a:endParaRPr>
          </a:p>
        </p:txBody>
      </p:sp>
      <p:sp>
        <p:nvSpPr>
          <p:cNvPr id="33" name="Rectangle 32"/>
          <p:cNvSpPr/>
          <p:nvPr/>
        </p:nvSpPr>
        <p:spPr>
          <a:xfrm>
            <a:off x="6168009" y="464768"/>
            <a:ext cx="1584175"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err="1">
                <a:solidFill>
                  <a:prstClr val="black"/>
                </a:solidFill>
              </a:rPr>
              <a:t>Energy</a:t>
            </a:r>
            <a:endParaRPr lang="fr-FR" b="1" dirty="0">
              <a:solidFill>
                <a:prstClr val="black"/>
              </a:solidFill>
            </a:endParaRPr>
          </a:p>
        </p:txBody>
      </p:sp>
      <p:sp>
        <p:nvSpPr>
          <p:cNvPr id="34" name="ZoneTexte 109"/>
          <p:cNvSpPr txBox="1"/>
          <p:nvPr/>
        </p:nvSpPr>
        <p:spPr>
          <a:xfrm>
            <a:off x="1559497" y="5160504"/>
            <a:ext cx="492443" cy="1868896"/>
          </a:xfrm>
          <a:prstGeom prst="rect">
            <a:avLst/>
          </a:prstGeom>
          <a:noFill/>
        </p:spPr>
        <p:txBody>
          <a:bodyPr vert="vert270" wrap="square" rtlCol="0">
            <a:spAutoFit/>
          </a:bodyPr>
          <a:lstStyle/>
          <a:p>
            <a:pPr algn="ctr"/>
            <a:r>
              <a:rPr lang="fr-FR" sz="2000" dirty="0">
                <a:solidFill>
                  <a:prstClr val="black"/>
                </a:solidFill>
                <a:latin typeface="Arial Narrow"/>
              </a:rPr>
              <a:t>Land </a:t>
            </a:r>
            <a:r>
              <a:rPr lang="fr-FR" sz="2000" dirty="0" err="1">
                <a:solidFill>
                  <a:prstClr val="black"/>
                </a:solidFill>
                <a:latin typeface="Arial Narrow"/>
              </a:rPr>
              <a:t>cover</a:t>
            </a:r>
            <a:endParaRPr lang="fr-FR" sz="2000" dirty="0">
              <a:solidFill>
                <a:prstClr val="black"/>
              </a:solidFill>
              <a:latin typeface="Arial Narrow"/>
            </a:endParaRPr>
          </a:p>
        </p:txBody>
      </p:sp>
      <p:sp>
        <p:nvSpPr>
          <p:cNvPr id="35" name="ZoneTexte 110"/>
          <p:cNvSpPr txBox="1"/>
          <p:nvPr/>
        </p:nvSpPr>
        <p:spPr>
          <a:xfrm>
            <a:off x="1559497" y="908721"/>
            <a:ext cx="492443" cy="1200329"/>
          </a:xfrm>
          <a:prstGeom prst="rect">
            <a:avLst/>
          </a:prstGeom>
          <a:noFill/>
        </p:spPr>
        <p:txBody>
          <a:bodyPr vert="vert270" wrap="square" rtlCol="0">
            <a:spAutoFit/>
          </a:bodyPr>
          <a:lstStyle/>
          <a:p>
            <a:pPr algn="ctr"/>
            <a:r>
              <a:rPr lang="fr-FR" sz="2000" dirty="0" err="1">
                <a:solidFill>
                  <a:prstClr val="black"/>
                </a:solidFill>
                <a:latin typeface="Arial Narrow"/>
              </a:rPr>
              <a:t>Markets</a:t>
            </a:r>
            <a:endParaRPr lang="fr-FR" sz="2000" dirty="0">
              <a:solidFill>
                <a:prstClr val="black"/>
              </a:solidFill>
              <a:latin typeface="Arial Narrow"/>
            </a:endParaRPr>
          </a:p>
        </p:txBody>
      </p:sp>
      <p:sp>
        <p:nvSpPr>
          <p:cNvPr id="36" name="ZoneTexte 111"/>
          <p:cNvSpPr txBox="1"/>
          <p:nvPr/>
        </p:nvSpPr>
        <p:spPr>
          <a:xfrm>
            <a:off x="1571110" y="-99392"/>
            <a:ext cx="492443" cy="1200329"/>
          </a:xfrm>
          <a:prstGeom prst="rect">
            <a:avLst/>
          </a:prstGeom>
          <a:noFill/>
        </p:spPr>
        <p:txBody>
          <a:bodyPr vert="vert270" wrap="square" rtlCol="0">
            <a:spAutoFit/>
          </a:bodyPr>
          <a:lstStyle/>
          <a:p>
            <a:pPr algn="ctr"/>
            <a:r>
              <a:rPr lang="fr-FR" sz="2000" dirty="0" err="1">
                <a:solidFill>
                  <a:prstClr val="black"/>
                </a:solidFill>
                <a:latin typeface="Arial Narrow"/>
              </a:rPr>
              <a:t>Demand</a:t>
            </a:r>
            <a:endParaRPr lang="fr-FR" sz="2000" dirty="0">
              <a:solidFill>
                <a:prstClr val="black"/>
              </a:solidFill>
              <a:latin typeface="Arial Narrow"/>
            </a:endParaRPr>
          </a:p>
        </p:txBody>
      </p:sp>
      <p:cxnSp>
        <p:nvCxnSpPr>
          <p:cNvPr id="37" name="Connecteur en angle 69"/>
          <p:cNvCxnSpPr>
            <a:stCxn id="6" idx="0"/>
            <a:endCxn id="16" idx="1"/>
          </p:cNvCxnSpPr>
          <p:nvPr/>
        </p:nvCxnSpPr>
        <p:spPr>
          <a:xfrm rot="16200000" flipH="1">
            <a:off x="3178284" y="1896981"/>
            <a:ext cx="806320" cy="1140680"/>
          </a:xfrm>
          <a:prstGeom prst="bentConnector4">
            <a:avLst>
              <a:gd name="adj1" fmla="val -28351"/>
              <a:gd name="adj2" fmla="val 86763"/>
            </a:avLst>
          </a:prstGeom>
          <a:ln>
            <a:tailEnd type="arrow"/>
          </a:ln>
        </p:spPr>
        <p:style>
          <a:lnRef idx="2">
            <a:schemeClr val="dk1"/>
          </a:lnRef>
          <a:fillRef idx="0">
            <a:schemeClr val="dk1"/>
          </a:fillRef>
          <a:effectRef idx="1">
            <a:schemeClr val="dk1"/>
          </a:effectRef>
          <a:fontRef idx="minor">
            <a:schemeClr val="tx1"/>
          </a:fontRef>
        </p:style>
      </p:cxnSp>
      <p:cxnSp>
        <p:nvCxnSpPr>
          <p:cNvPr id="38" name="Connecteur en angle 116"/>
          <p:cNvCxnSpPr>
            <a:stCxn id="6" idx="0"/>
            <a:endCxn id="23" idx="1"/>
          </p:cNvCxnSpPr>
          <p:nvPr/>
        </p:nvCxnSpPr>
        <p:spPr>
          <a:xfrm rot="16200000" flipH="1">
            <a:off x="4186396" y="888870"/>
            <a:ext cx="806320" cy="3156905"/>
          </a:xfrm>
          <a:prstGeom prst="bentConnector4">
            <a:avLst>
              <a:gd name="adj1" fmla="val -28351"/>
              <a:gd name="adj2" fmla="val 95352"/>
            </a:avLst>
          </a:prstGeom>
          <a:ln>
            <a:tailEnd type="arrow"/>
          </a:ln>
        </p:spPr>
        <p:style>
          <a:lnRef idx="2">
            <a:schemeClr val="dk1"/>
          </a:lnRef>
          <a:fillRef idx="0">
            <a:schemeClr val="dk1"/>
          </a:fillRef>
          <a:effectRef idx="1">
            <a:schemeClr val="dk1"/>
          </a:effectRef>
          <a:fontRef idx="minor">
            <a:schemeClr val="tx1"/>
          </a:fontRef>
        </p:style>
      </p:cxnSp>
      <p:cxnSp>
        <p:nvCxnSpPr>
          <p:cNvPr id="39" name="Connecteur en angle 123"/>
          <p:cNvCxnSpPr>
            <a:stCxn id="18" idx="0"/>
            <a:endCxn id="23" idx="3"/>
          </p:cNvCxnSpPr>
          <p:nvPr/>
        </p:nvCxnSpPr>
        <p:spPr>
          <a:xfrm rot="16200000" flipH="1" flipV="1">
            <a:off x="7680177" y="1970382"/>
            <a:ext cx="756084" cy="1044115"/>
          </a:xfrm>
          <a:prstGeom prst="bentConnector4">
            <a:avLst>
              <a:gd name="adj1" fmla="val -38874"/>
              <a:gd name="adj2" fmla="val 89655"/>
            </a:avLst>
          </a:prstGeom>
          <a:ln>
            <a:tailEnd type="arrow"/>
          </a:ln>
        </p:spPr>
        <p:style>
          <a:lnRef idx="2">
            <a:schemeClr val="dk1"/>
          </a:lnRef>
          <a:fillRef idx="0">
            <a:schemeClr val="dk1"/>
          </a:fillRef>
          <a:effectRef idx="1">
            <a:schemeClr val="dk1"/>
          </a:effectRef>
          <a:fontRef idx="minor">
            <a:schemeClr val="tx1"/>
          </a:fontRef>
        </p:style>
      </p:cxnSp>
      <p:cxnSp>
        <p:nvCxnSpPr>
          <p:cNvPr id="40" name="Connecteur en angle 127"/>
          <p:cNvCxnSpPr>
            <a:stCxn id="23" idx="0"/>
          </p:cNvCxnSpPr>
          <p:nvPr/>
        </p:nvCxnSpPr>
        <p:spPr>
          <a:xfrm rot="16200000" flipH="1" flipV="1">
            <a:off x="5960261" y="2106121"/>
            <a:ext cx="883548" cy="900101"/>
          </a:xfrm>
          <a:prstGeom prst="bentConnector4">
            <a:avLst>
              <a:gd name="adj1" fmla="val -30801"/>
              <a:gd name="adj2" fmla="val 84372"/>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7824192" y="476672"/>
            <a:ext cx="158417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err="1">
                <a:solidFill>
                  <a:prstClr val="black"/>
                </a:solidFill>
              </a:rPr>
              <a:t>Industry</a:t>
            </a:r>
            <a:endParaRPr lang="fr-FR" b="1" dirty="0">
              <a:solidFill>
                <a:prstClr val="black"/>
              </a:solidFill>
            </a:endParaRPr>
          </a:p>
        </p:txBody>
      </p:sp>
      <p:sp>
        <p:nvSpPr>
          <p:cNvPr id="42" name="Ellipse 89"/>
          <p:cNvSpPr/>
          <p:nvPr/>
        </p:nvSpPr>
        <p:spPr>
          <a:xfrm>
            <a:off x="983432" y="-27384"/>
            <a:ext cx="10297144" cy="418105"/>
          </a:xfrm>
          <a:prstGeom prst="ellipse">
            <a:avLst/>
          </a:prstGeom>
          <a:solidFill>
            <a:srgbClr val="CCECFF"/>
          </a:solidFill>
          <a:ln>
            <a:solidFill>
              <a:srgbClr val="CCEC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b="1" dirty="0">
                <a:solidFill>
                  <a:schemeClr val="tx1"/>
                </a:solidFill>
              </a:rPr>
              <a:t>Drivers: Population, </a:t>
            </a:r>
            <a:r>
              <a:rPr lang="fr-FR" sz="1600" b="1" dirty="0" err="1">
                <a:solidFill>
                  <a:schemeClr val="tx1"/>
                </a:solidFill>
              </a:rPr>
              <a:t>tech</a:t>
            </a:r>
            <a:r>
              <a:rPr lang="fr-FR" sz="1600" b="1" dirty="0">
                <a:solidFill>
                  <a:schemeClr val="tx1"/>
                </a:solidFill>
              </a:rPr>
              <a:t>. change, F-W-E </a:t>
            </a:r>
            <a:r>
              <a:rPr lang="fr-FR" sz="1600" b="1" dirty="0" err="1">
                <a:solidFill>
                  <a:schemeClr val="tx1"/>
                </a:solidFill>
              </a:rPr>
              <a:t>security</a:t>
            </a:r>
            <a:r>
              <a:rPr lang="fr-FR" sz="1600" b="1" dirty="0">
                <a:solidFill>
                  <a:schemeClr val="tx1"/>
                </a:solidFill>
              </a:rPr>
              <a:t> </a:t>
            </a:r>
            <a:r>
              <a:rPr lang="fr-FR" sz="1600" b="1" dirty="0" err="1">
                <a:solidFill>
                  <a:schemeClr val="tx1"/>
                </a:solidFill>
              </a:rPr>
              <a:t>targets</a:t>
            </a:r>
            <a:r>
              <a:rPr lang="fr-FR" sz="1600" b="1" dirty="0">
                <a:solidFill>
                  <a:schemeClr val="tx1"/>
                </a:solidFill>
              </a:rPr>
              <a:t>, GDP, </a:t>
            </a:r>
            <a:r>
              <a:rPr lang="fr-FR" sz="1600" b="1" dirty="0" err="1">
                <a:solidFill>
                  <a:schemeClr val="tx1"/>
                </a:solidFill>
              </a:rPr>
              <a:t>diets</a:t>
            </a:r>
            <a:r>
              <a:rPr lang="fr-FR" sz="1600" b="1" dirty="0">
                <a:solidFill>
                  <a:schemeClr val="tx1"/>
                </a:solidFill>
              </a:rPr>
              <a:t>, </a:t>
            </a:r>
            <a:r>
              <a:rPr lang="fr-FR" sz="1600" b="1" dirty="0" err="1">
                <a:solidFill>
                  <a:schemeClr val="tx1"/>
                </a:solidFill>
              </a:rPr>
              <a:t>preferences</a:t>
            </a:r>
            <a:endParaRPr lang="fr-FR" sz="1600" b="1" dirty="0">
              <a:solidFill>
                <a:schemeClr val="tx1"/>
              </a:solidFill>
            </a:endParaRPr>
          </a:p>
        </p:txBody>
      </p:sp>
      <p:pic>
        <p:nvPicPr>
          <p:cNvPr id="43" name="Picture 52" descr=" "/>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602894" y="0"/>
            <a:ext cx="1061456" cy="10494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3598"/>
          <a:stretch/>
        </p:blipFill>
        <p:spPr bwMode="auto">
          <a:xfrm>
            <a:off x="6539465" y="2564905"/>
            <a:ext cx="625238" cy="45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Flèche vers le haut 91"/>
          <p:cNvSpPr/>
          <p:nvPr/>
        </p:nvSpPr>
        <p:spPr>
          <a:xfrm>
            <a:off x="4871864"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
        <p:nvSpPr>
          <p:cNvPr id="46" name="Flèche vers le haut 92"/>
          <p:cNvSpPr/>
          <p:nvPr/>
        </p:nvSpPr>
        <p:spPr>
          <a:xfrm>
            <a:off x="6639406"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
        <p:nvSpPr>
          <p:cNvPr id="47" name="Flèche vers le haut 93"/>
          <p:cNvSpPr/>
          <p:nvPr/>
        </p:nvSpPr>
        <p:spPr>
          <a:xfrm>
            <a:off x="8328248"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
        <p:nvSpPr>
          <p:cNvPr id="48" name="Flèche vers le haut 47"/>
          <p:cNvSpPr/>
          <p:nvPr/>
        </p:nvSpPr>
        <p:spPr>
          <a:xfrm>
            <a:off x="2783632"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
        <p:nvSpPr>
          <p:cNvPr id="49" name="ZoneTexte 2057"/>
          <p:cNvSpPr txBox="1"/>
          <p:nvPr/>
        </p:nvSpPr>
        <p:spPr>
          <a:xfrm>
            <a:off x="10087310" y="4551382"/>
            <a:ext cx="369332" cy="893843"/>
          </a:xfrm>
          <a:prstGeom prst="rect">
            <a:avLst/>
          </a:prstGeom>
          <a:solidFill>
            <a:schemeClr val="bg1"/>
          </a:solidFill>
          <a:ln>
            <a:solidFill>
              <a:srgbClr val="ADE5BC"/>
            </a:solidFill>
          </a:ln>
        </p:spPr>
        <p:txBody>
          <a:bodyPr vert="vert270" wrap="square" rtlCol="0">
            <a:spAutoFit/>
          </a:bodyPr>
          <a:lstStyle/>
          <a:p>
            <a:pPr algn="ctr"/>
            <a:r>
              <a:rPr lang="fr-FR" sz="1200" b="1" dirty="0">
                <a:solidFill>
                  <a:prstClr val="black"/>
                </a:solidFill>
                <a:latin typeface="Arial Narrow"/>
              </a:rPr>
              <a:t>2000</a:t>
            </a:r>
          </a:p>
        </p:txBody>
      </p:sp>
      <p:sp>
        <p:nvSpPr>
          <p:cNvPr id="50" name="ZoneTexte 52"/>
          <p:cNvSpPr txBox="1"/>
          <p:nvPr/>
        </p:nvSpPr>
        <p:spPr>
          <a:xfrm>
            <a:off x="10087310" y="3610096"/>
            <a:ext cx="369332" cy="899024"/>
          </a:xfrm>
          <a:prstGeom prst="rect">
            <a:avLst/>
          </a:prstGeom>
          <a:solidFill>
            <a:schemeClr val="bg1"/>
          </a:solidFill>
          <a:ln>
            <a:solidFill>
              <a:srgbClr val="ADE5BC"/>
            </a:solidFill>
          </a:ln>
        </p:spPr>
        <p:txBody>
          <a:bodyPr vert="vert270" wrap="square" rtlCol="0">
            <a:spAutoFit/>
          </a:bodyPr>
          <a:lstStyle/>
          <a:p>
            <a:pPr algn="ctr"/>
            <a:r>
              <a:rPr lang="fr-FR" sz="1200" b="1" dirty="0">
                <a:solidFill>
                  <a:prstClr val="black"/>
                </a:solidFill>
                <a:latin typeface="Arial Narrow"/>
              </a:rPr>
              <a:t>2010</a:t>
            </a:r>
          </a:p>
        </p:txBody>
      </p:sp>
      <p:sp>
        <p:nvSpPr>
          <p:cNvPr id="53" name="ZoneTexte 52"/>
          <p:cNvSpPr txBox="1"/>
          <p:nvPr/>
        </p:nvSpPr>
        <p:spPr>
          <a:xfrm>
            <a:off x="10075697" y="2673992"/>
            <a:ext cx="369332" cy="899024"/>
          </a:xfrm>
          <a:prstGeom prst="rect">
            <a:avLst/>
          </a:prstGeom>
          <a:solidFill>
            <a:schemeClr val="bg1"/>
          </a:solidFill>
          <a:ln>
            <a:solidFill>
              <a:srgbClr val="ADE5BC"/>
            </a:solidFill>
          </a:ln>
        </p:spPr>
        <p:txBody>
          <a:bodyPr vert="vert270" wrap="square" rtlCol="0">
            <a:spAutoFit/>
          </a:bodyPr>
          <a:lstStyle/>
          <a:p>
            <a:pPr algn="ctr"/>
            <a:r>
              <a:rPr lang="fr-FR" sz="1200" b="1" dirty="0">
                <a:solidFill>
                  <a:prstClr val="black"/>
                </a:solidFill>
                <a:latin typeface="Arial Narrow"/>
              </a:rPr>
              <a:t>…</a:t>
            </a:r>
          </a:p>
        </p:txBody>
      </p:sp>
      <p:sp>
        <p:nvSpPr>
          <p:cNvPr id="54" name="ZoneTexte 52"/>
          <p:cNvSpPr txBox="1"/>
          <p:nvPr/>
        </p:nvSpPr>
        <p:spPr>
          <a:xfrm>
            <a:off x="10075697" y="1412776"/>
            <a:ext cx="369332" cy="1224136"/>
          </a:xfrm>
          <a:prstGeom prst="rect">
            <a:avLst/>
          </a:prstGeom>
          <a:solidFill>
            <a:schemeClr val="bg1"/>
          </a:solidFill>
          <a:ln>
            <a:solidFill>
              <a:srgbClr val="ADE5BC"/>
            </a:solidFill>
          </a:ln>
        </p:spPr>
        <p:txBody>
          <a:bodyPr vert="vert270" wrap="square" rtlCol="0">
            <a:spAutoFit/>
          </a:bodyPr>
          <a:lstStyle/>
          <a:p>
            <a:pPr algn="ctr"/>
            <a:r>
              <a:rPr lang="fr-FR" sz="1200" b="1" dirty="0">
                <a:solidFill>
                  <a:prstClr val="black"/>
                </a:solidFill>
                <a:latin typeface="Arial Narrow"/>
              </a:rPr>
              <a:t>2050-2100</a:t>
            </a:r>
          </a:p>
        </p:txBody>
      </p:sp>
      <p:sp>
        <p:nvSpPr>
          <p:cNvPr id="57" name="Down Arrow 56"/>
          <p:cNvSpPr/>
          <p:nvPr/>
        </p:nvSpPr>
        <p:spPr>
          <a:xfrm>
            <a:off x="9880578" y="1196752"/>
            <a:ext cx="751926" cy="140704"/>
          </a:xfrm>
          <a:prstGeom prst="downArrow">
            <a:avLst/>
          </a:prstGeom>
          <a:solidFill>
            <a:schemeClr val="bg1"/>
          </a:solidFill>
          <a:ln w="6350"/>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48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FC3A8F-991B-9C2D-D248-D35A24282387}"/>
              </a:ext>
            </a:extLst>
          </p:cNvPr>
          <p:cNvSpPr>
            <a:spLocks noGrp="1"/>
          </p:cNvSpPr>
          <p:nvPr>
            <p:ph type="sldNum" sz="quarter" idx="12"/>
          </p:nvPr>
        </p:nvSpPr>
        <p:spPr/>
        <p:txBody>
          <a:bodyPr/>
          <a:lstStyle/>
          <a:p>
            <a:fld id="{D401BB53-E9FF-45DD-950A-D408DF9D136F}" type="slidenum">
              <a:rPr lang="en-US" smtClean="0"/>
              <a:t>5</a:t>
            </a:fld>
            <a:endParaRPr lang="en-US"/>
          </a:p>
        </p:txBody>
      </p:sp>
      <p:sp>
        <p:nvSpPr>
          <p:cNvPr id="6" name="TextBox 5">
            <a:extLst>
              <a:ext uri="{FF2B5EF4-FFF2-40B4-BE49-F238E27FC236}">
                <a16:creationId xmlns:a16="http://schemas.microsoft.com/office/drawing/2014/main" id="{7AE8BD0A-737C-C264-C604-D713308C8C98}"/>
              </a:ext>
            </a:extLst>
          </p:cNvPr>
          <p:cNvSpPr txBox="1"/>
          <p:nvPr/>
        </p:nvSpPr>
        <p:spPr>
          <a:xfrm>
            <a:off x="1200979" y="206749"/>
            <a:ext cx="10467560" cy="923330"/>
          </a:xfrm>
          <a:prstGeom prst="rect">
            <a:avLst/>
          </a:prstGeom>
          <a:noFill/>
        </p:spPr>
        <p:txBody>
          <a:bodyPr wrap="square">
            <a:spAutoFit/>
          </a:bodyPr>
          <a:lstStyle/>
          <a:p>
            <a:r>
              <a:rPr lang="en-US" dirty="0"/>
              <a:t>A percentile is a measure used in statistics indicating the value </a:t>
            </a:r>
            <a:r>
              <a:rPr lang="en-US" i="1" dirty="0"/>
              <a:t>below which</a:t>
            </a:r>
            <a:r>
              <a:rPr lang="en-US" dirty="0"/>
              <a:t> a given percentage of observations in a group of observations fall. For example, the 5</a:t>
            </a:r>
            <a:r>
              <a:rPr lang="en-US" baseline="30000" dirty="0"/>
              <a:t>th</a:t>
            </a:r>
            <a:r>
              <a:rPr lang="en-US" dirty="0"/>
              <a:t> (50</a:t>
            </a:r>
            <a:r>
              <a:rPr lang="en-US" baseline="30000" dirty="0"/>
              <a:t>th</a:t>
            </a:r>
            <a:r>
              <a:rPr lang="en-US" dirty="0"/>
              <a:t>, 75</a:t>
            </a:r>
            <a:r>
              <a:rPr lang="en-US" baseline="30000" dirty="0"/>
              <a:t>th</a:t>
            </a:r>
            <a:r>
              <a:rPr lang="en-US" dirty="0"/>
              <a:t>) percentile is the value (or score) below which 5</a:t>
            </a:r>
            <a:r>
              <a:rPr lang="en-US" baseline="30000" dirty="0"/>
              <a:t>th</a:t>
            </a:r>
            <a:r>
              <a:rPr lang="en-US" dirty="0"/>
              <a:t> (50</a:t>
            </a:r>
            <a:r>
              <a:rPr lang="en-US" baseline="30000" dirty="0"/>
              <a:t>th</a:t>
            </a:r>
            <a:r>
              <a:rPr lang="en-US" dirty="0"/>
              <a:t>, 75</a:t>
            </a:r>
            <a:r>
              <a:rPr lang="en-US" baseline="30000" dirty="0"/>
              <a:t>th</a:t>
            </a:r>
            <a:r>
              <a:rPr lang="en-US" dirty="0"/>
              <a:t>) of the observations may be found</a:t>
            </a:r>
          </a:p>
        </p:txBody>
      </p:sp>
      <p:sp>
        <p:nvSpPr>
          <p:cNvPr id="8" name="TextBox 7">
            <a:extLst>
              <a:ext uri="{FF2B5EF4-FFF2-40B4-BE49-F238E27FC236}">
                <a16:creationId xmlns:a16="http://schemas.microsoft.com/office/drawing/2014/main" id="{99ECE47B-945D-2F14-CBFF-CF89108C1C45}"/>
              </a:ext>
            </a:extLst>
          </p:cNvPr>
          <p:cNvSpPr txBox="1"/>
          <p:nvPr/>
        </p:nvSpPr>
        <p:spPr>
          <a:xfrm>
            <a:off x="1200979" y="1184956"/>
            <a:ext cx="10467560" cy="1477328"/>
          </a:xfrm>
          <a:prstGeom prst="rect">
            <a:avLst/>
          </a:prstGeom>
          <a:noFill/>
        </p:spPr>
        <p:txBody>
          <a:bodyPr wrap="square">
            <a:spAutoFit/>
          </a:bodyPr>
          <a:lstStyle/>
          <a:p>
            <a:r>
              <a:rPr lang="en-US" dirty="0"/>
              <a:t>The 25th percentile is also known as the first quartile (Q1), the 50th percentile as the median or second quartile (Q2), and the 75th percentile as the third quartile (Q3). In general, percentiles and quartiles are specific types of quantiles.</a:t>
            </a:r>
          </a:p>
          <a:p>
            <a:endParaRPr lang="en-US" dirty="0"/>
          </a:p>
          <a:p>
            <a:r>
              <a:rPr lang="en-US" dirty="0"/>
              <a:t>Percentile (Quantile) regression produces robust estimates not very sensitive to new data</a:t>
            </a:r>
          </a:p>
        </p:txBody>
      </p:sp>
      <p:grpSp>
        <p:nvGrpSpPr>
          <p:cNvPr id="15" name="Group 14">
            <a:extLst>
              <a:ext uri="{FF2B5EF4-FFF2-40B4-BE49-F238E27FC236}">
                <a16:creationId xmlns:a16="http://schemas.microsoft.com/office/drawing/2014/main" id="{A2D310DF-40B5-3B87-46EF-F53B67ABF7B9}"/>
              </a:ext>
            </a:extLst>
          </p:cNvPr>
          <p:cNvGrpSpPr/>
          <p:nvPr/>
        </p:nvGrpSpPr>
        <p:grpSpPr>
          <a:xfrm>
            <a:off x="1179444" y="2743201"/>
            <a:ext cx="9896061" cy="4034143"/>
            <a:chOff x="1772478" y="2922108"/>
            <a:chExt cx="8763001" cy="3352800"/>
          </a:xfrm>
        </p:grpSpPr>
        <p:pic>
          <p:nvPicPr>
            <p:cNvPr id="10" name="Picture 9">
              <a:extLst>
                <a:ext uri="{FF2B5EF4-FFF2-40B4-BE49-F238E27FC236}">
                  <a16:creationId xmlns:a16="http://schemas.microsoft.com/office/drawing/2014/main" id="{D5718020-0DF0-BE2F-AB12-82C40817D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478" y="3291440"/>
              <a:ext cx="4343400" cy="2983468"/>
            </a:xfrm>
            <a:prstGeom prst="rect">
              <a:avLst/>
            </a:prstGeom>
            <a:noFill/>
            <a:ln>
              <a:noFill/>
            </a:ln>
          </p:spPr>
        </p:pic>
        <p:pic>
          <p:nvPicPr>
            <p:cNvPr id="11" name="Picture 4">
              <a:extLst>
                <a:ext uri="{FF2B5EF4-FFF2-40B4-BE49-F238E27FC236}">
                  <a16:creationId xmlns:a16="http://schemas.microsoft.com/office/drawing/2014/main" id="{A31B14AD-635C-D92F-47F8-BAAB230A78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068" y="3291440"/>
              <a:ext cx="4717411" cy="293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DBDEF5D-2D73-13C8-A191-1266D335AEE6}"/>
                </a:ext>
              </a:extLst>
            </p:cNvPr>
            <p:cNvSpPr txBox="1"/>
            <p:nvPr/>
          </p:nvSpPr>
          <p:spPr>
            <a:xfrm>
              <a:off x="5658679" y="2922108"/>
              <a:ext cx="649537" cy="369332"/>
            </a:xfrm>
            <a:prstGeom prst="rect">
              <a:avLst/>
            </a:prstGeom>
            <a:noFill/>
          </p:spPr>
          <p:txBody>
            <a:bodyPr wrap="none" rtlCol="0">
              <a:spAutoFit/>
            </a:bodyPr>
            <a:lstStyle/>
            <a:p>
              <a:r>
                <a:rPr lang="de-AT" dirty="0" err="1"/>
                <a:t>India</a:t>
              </a:r>
              <a:endParaRPr lang="en-US" dirty="0"/>
            </a:p>
          </p:txBody>
        </p:sp>
        <p:sp>
          <p:nvSpPr>
            <p:cNvPr id="13" name="Oval 12">
              <a:extLst>
                <a:ext uri="{FF2B5EF4-FFF2-40B4-BE49-F238E27FC236}">
                  <a16:creationId xmlns:a16="http://schemas.microsoft.com/office/drawing/2014/main" id="{519AF0D3-2241-958D-1CE5-A5866E66CC64}"/>
                </a:ext>
              </a:extLst>
            </p:cNvPr>
            <p:cNvSpPr/>
            <p:nvPr/>
          </p:nvSpPr>
          <p:spPr>
            <a:xfrm>
              <a:off x="2153478" y="4293708"/>
              <a:ext cx="924502" cy="1752600"/>
            </a:xfrm>
            <a:prstGeom prst="ellipse">
              <a:avLst/>
            </a:prstGeom>
            <a:noFill/>
            <a:ln w="3492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0E4A19-C9C7-F5FA-936F-F818A21625C4}"/>
                </a:ext>
              </a:extLst>
            </p:cNvPr>
            <p:cNvSpPr/>
            <p:nvPr/>
          </p:nvSpPr>
          <p:spPr>
            <a:xfrm>
              <a:off x="8170650" y="5681073"/>
              <a:ext cx="110359" cy="788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A327A774-2336-9D5F-5A53-995F4508E9DA}"/>
              </a:ext>
            </a:extLst>
          </p:cNvPr>
          <p:cNvSpPr/>
          <p:nvPr/>
        </p:nvSpPr>
        <p:spPr>
          <a:xfrm>
            <a:off x="1649463" y="4572000"/>
            <a:ext cx="875076" cy="149083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3E7AB4-69F4-0ABE-9CE9-E01C0CC0DD3F}"/>
              </a:ext>
            </a:extLst>
          </p:cNvPr>
          <p:cNvSpPr/>
          <p:nvPr/>
        </p:nvSpPr>
        <p:spPr>
          <a:xfrm>
            <a:off x="1652777" y="3528391"/>
            <a:ext cx="1955127" cy="2527818"/>
          </a:xfrm>
          <a:prstGeom prst="rect">
            <a:avLst/>
          </a:prstGeom>
          <a:noFill/>
          <a:ln w="38100">
            <a:solidFill>
              <a:schemeClr val="accent6">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5C1ED5-9DFD-F2CE-4E16-FD030762D5FA}"/>
              </a:ext>
            </a:extLst>
          </p:cNvPr>
          <p:cNvSpPr/>
          <p:nvPr/>
        </p:nvSpPr>
        <p:spPr>
          <a:xfrm>
            <a:off x="1646151" y="3444492"/>
            <a:ext cx="3283658" cy="2595154"/>
          </a:xfrm>
          <a:prstGeom prst="rect">
            <a:avLst/>
          </a:prstGeom>
          <a:noFill/>
          <a:ln w="3810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e 25">
            <a:extLst>
              <a:ext uri="{FF2B5EF4-FFF2-40B4-BE49-F238E27FC236}">
                <a16:creationId xmlns:a16="http://schemas.microsoft.com/office/drawing/2014/main" id="{0BF2542F-6F94-DD95-099C-02926BAEDCCD}"/>
              </a:ext>
            </a:extLst>
          </p:cNvPr>
          <p:cNvSpPr/>
          <p:nvPr/>
        </p:nvSpPr>
        <p:spPr>
          <a:xfrm rot="16200000">
            <a:off x="1986769" y="2870442"/>
            <a:ext cx="211003" cy="864536"/>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F97C7116-11F7-D1A8-C811-6F6DBD3BE3EC}"/>
              </a:ext>
            </a:extLst>
          </p:cNvPr>
          <p:cNvSpPr/>
          <p:nvPr/>
        </p:nvSpPr>
        <p:spPr>
          <a:xfrm rot="16200000">
            <a:off x="2508616" y="2130114"/>
            <a:ext cx="222955" cy="1947902"/>
          </a:xfrm>
          <a:prstGeom prst="rightBrace">
            <a:avLst/>
          </a:prstGeom>
          <a:ln w="25400">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DF4A2548-B372-7BBB-2CCE-AE75DF55ADBF}"/>
              </a:ext>
            </a:extLst>
          </p:cNvPr>
          <p:cNvSpPr/>
          <p:nvPr/>
        </p:nvSpPr>
        <p:spPr>
          <a:xfrm rot="16200000">
            <a:off x="3042942" y="1194002"/>
            <a:ext cx="476213" cy="3297524"/>
          </a:xfrm>
          <a:prstGeom prst="rightBrac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5921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BD965-416F-D848-D736-E702D105A3BE}"/>
              </a:ext>
            </a:extLst>
          </p:cNvPr>
          <p:cNvSpPr>
            <a:spLocks noGrp="1"/>
          </p:cNvSpPr>
          <p:nvPr>
            <p:ph type="sldNum" sz="quarter" idx="12"/>
          </p:nvPr>
        </p:nvSpPr>
        <p:spPr/>
        <p:txBody>
          <a:bodyPr/>
          <a:lstStyle/>
          <a:p>
            <a:fld id="{D401BB53-E9FF-45DD-950A-D408DF9D136F}" type="slidenum">
              <a:rPr lang="en-US" smtClean="0"/>
              <a:t>6</a:t>
            </a:fld>
            <a:endParaRPr lang="en-US"/>
          </a:p>
        </p:txBody>
      </p:sp>
      <p:grpSp>
        <p:nvGrpSpPr>
          <p:cNvPr id="14" name="Group 13">
            <a:extLst>
              <a:ext uri="{FF2B5EF4-FFF2-40B4-BE49-F238E27FC236}">
                <a16:creationId xmlns:a16="http://schemas.microsoft.com/office/drawing/2014/main" id="{B97684CF-4C94-1DF4-8FC8-A9024BBB693A}"/>
              </a:ext>
            </a:extLst>
          </p:cNvPr>
          <p:cNvGrpSpPr/>
          <p:nvPr/>
        </p:nvGrpSpPr>
        <p:grpSpPr>
          <a:xfrm>
            <a:off x="-238538" y="3323008"/>
            <a:ext cx="6698974" cy="3694018"/>
            <a:chOff x="0" y="3244257"/>
            <a:chExt cx="6877877" cy="3613743"/>
          </a:xfrm>
        </p:grpSpPr>
        <p:pic>
          <p:nvPicPr>
            <p:cNvPr id="6" name="Picture 5" descr="Chart, line chart&#10;&#10;Description automatically generated">
              <a:extLst>
                <a:ext uri="{FF2B5EF4-FFF2-40B4-BE49-F238E27FC236}">
                  <a16:creationId xmlns:a16="http://schemas.microsoft.com/office/drawing/2014/main" id="{234C9357-4DEF-3608-F46F-24E87A618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4257"/>
              <a:ext cx="6877877" cy="3613743"/>
            </a:xfrm>
            <a:prstGeom prst="rect">
              <a:avLst/>
            </a:prstGeom>
          </p:spPr>
        </p:pic>
        <p:sp>
          <p:nvSpPr>
            <p:cNvPr id="9" name="Rectangle 8">
              <a:extLst>
                <a:ext uri="{FF2B5EF4-FFF2-40B4-BE49-F238E27FC236}">
                  <a16:creationId xmlns:a16="http://schemas.microsoft.com/office/drawing/2014/main" id="{69B4C77B-0FC8-D032-D25F-0F1D18064FFE}"/>
                </a:ext>
              </a:extLst>
            </p:cNvPr>
            <p:cNvSpPr/>
            <p:nvPr/>
          </p:nvSpPr>
          <p:spPr>
            <a:xfrm>
              <a:off x="2902226" y="6356350"/>
              <a:ext cx="13716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Yield</a:t>
              </a:r>
            </a:p>
          </p:txBody>
        </p:sp>
      </p:grpSp>
      <p:sp>
        <p:nvSpPr>
          <p:cNvPr id="10" name="TextBox 9">
            <a:extLst>
              <a:ext uri="{FF2B5EF4-FFF2-40B4-BE49-F238E27FC236}">
                <a16:creationId xmlns:a16="http://schemas.microsoft.com/office/drawing/2014/main" id="{03D7B50C-6419-D8FD-DFDC-9B5F603B5535}"/>
              </a:ext>
            </a:extLst>
          </p:cNvPr>
          <p:cNvSpPr txBox="1"/>
          <p:nvPr/>
        </p:nvSpPr>
        <p:spPr>
          <a:xfrm>
            <a:off x="9480127" y="3426471"/>
            <a:ext cx="2486065" cy="369332"/>
          </a:xfrm>
          <a:prstGeom prst="rect">
            <a:avLst/>
          </a:prstGeom>
          <a:noFill/>
        </p:spPr>
        <p:txBody>
          <a:bodyPr wrap="none" rtlCol="0">
            <a:spAutoFit/>
          </a:bodyPr>
          <a:lstStyle/>
          <a:p>
            <a:r>
              <a:rPr lang="en-US" dirty="0"/>
              <a:t>Symmetrical distribution</a:t>
            </a:r>
          </a:p>
        </p:txBody>
      </p:sp>
      <p:pic>
        <p:nvPicPr>
          <p:cNvPr id="16" name="Picture 15" descr="Chart, bar chart&#10;&#10;Description automatically generated">
            <a:extLst>
              <a:ext uri="{FF2B5EF4-FFF2-40B4-BE49-F238E27FC236}">
                <a16:creationId xmlns:a16="http://schemas.microsoft.com/office/drawing/2014/main" id="{39253662-9FC3-1D81-A34F-239122C79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0"/>
            <a:ext cx="7613373" cy="3429000"/>
          </a:xfrm>
          <a:prstGeom prst="rect">
            <a:avLst/>
          </a:prstGeom>
        </p:spPr>
      </p:pic>
      <p:sp>
        <p:nvSpPr>
          <p:cNvPr id="17" name="Rectangle 16">
            <a:extLst>
              <a:ext uri="{FF2B5EF4-FFF2-40B4-BE49-F238E27FC236}">
                <a16:creationId xmlns:a16="http://schemas.microsoft.com/office/drawing/2014/main" id="{E61F3B67-A0D0-3095-690F-183EB044DBF1}"/>
              </a:ext>
            </a:extLst>
          </p:cNvPr>
          <p:cNvSpPr/>
          <p:nvPr/>
        </p:nvSpPr>
        <p:spPr>
          <a:xfrm>
            <a:off x="5884794" y="2572605"/>
            <a:ext cx="1689651" cy="53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Yield</a:t>
            </a:r>
          </a:p>
        </p:txBody>
      </p:sp>
      <p:sp>
        <p:nvSpPr>
          <p:cNvPr id="13" name="TextBox 12">
            <a:extLst>
              <a:ext uri="{FF2B5EF4-FFF2-40B4-BE49-F238E27FC236}">
                <a16:creationId xmlns:a16="http://schemas.microsoft.com/office/drawing/2014/main" id="{4416F1E8-B45C-0DB6-9B47-A86664A5F93B}"/>
              </a:ext>
            </a:extLst>
          </p:cNvPr>
          <p:cNvSpPr txBox="1"/>
          <p:nvPr/>
        </p:nvSpPr>
        <p:spPr>
          <a:xfrm>
            <a:off x="5686532" y="118566"/>
            <a:ext cx="2861424" cy="369332"/>
          </a:xfrm>
          <a:prstGeom prst="rect">
            <a:avLst/>
          </a:prstGeom>
          <a:noFill/>
        </p:spPr>
        <p:txBody>
          <a:bodyPr wrap="none" rtlCol="0">
            <a:spAutoFit/>
          </a:bodyPr>
          <a:lstStyle/>
          <a:p>
            <a:r>
              <a:rPr lang="en-US" dirty="0"/>
              <a:t>Nonsymmetrical distribution</a:t>
            </a:r>
          </a:p>
        </p:txBody>
      </p:sp>
      <p:pic>
        <p:nvPicPr>
          <p:cNvPr id="8" name="Picture 7" descr="Chart, histogram&#10;&#10;Description automatically generated">
            <a:extLst>
              <a:ext uri="{FF2B5EF4-FFF2-40B4-BE49-F238E27FC236}">
                <a16:creationId xmlns:a16="http://schemas.microsoft.com/office/drawing/2014/main" id="{272309AB-6278-D06D-F048-77B462055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794" y="3898098"/>
            <a:ext cx="6307206" cy="1699591"/>
          </a:xfrm>
          <a:prstGeom prst="rect">
            <a:avLst/>
          </a:prstGeom>
        </p:spPr>
      </p:pic>
    </p:spTree>
    <p:extLst>
      <p:ext uri="{BB962C8B-B14F-4D97-AF65-F5344CB8AC3E}">
        <p14:creationId xmlns:p14="http://schemas.microsoft.com/office/powerpoint/2010/main" val="65937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9585C4-8288-2B82-3C23-653EE7598B00}"/>
              </a:ext>
            </a:extLst>
          </p:cNvPr>
          <p:cNvSpPr>
            <a:spLocks noGrp="1"/>
          </p:cNvSpPr>
          <p:nvPr>
            <p:ph type="sldNum" sz="quarter" idx="12"/>
          </p:nvPr>
        </p:nvSpPr>
        <p:spPr/>
        <p:txBody>
          <a:bodyPr/>
          <a:lstStyle/>
          <a:p>
            <a:fld id="{D401BB53-E9FF-45DD-950A-D408DF9D136F}" type="slidenum">
              <a:rPr lang="en-US" smtClean="0"/>
              <a:t>7</a:t>
            </a:fld>
            <a:endParaRPr lang="en-US"/>
          </a:p>
        </p:txBody>
      </p:sp>
      <p:pic>
        <p:nvPicPr>
          <p:cNvPr id="5" name="Picture 4">
            <a:extLst>
              <a:ext uri="{FF2B5EF4-FFF2-40B4-BE49-F238E27FC236}">
                <a16:creationId xmlns:a16="http://schemas.microsoft.com/office/drawing/2014/main" id="{FE0C7A81-4712-4CBC-9154-6E6E20EB80A6}"/>
              </a:ext>
            </a:extLst>
          </p:cNvPr>
          <p:cNvPicPr>
            <a:picLocks noChangeAspect="1"/>
          </p:cNvPicPr>
          <p:nvPr/>
        </p:nvPicPr>
        <p:blipFill>
          <a:blip r:embed="rId2"/>
          <a:stretch>
            <a:fillRect/>
          </a:stretch>
        </p:blipFill>
        <p:spPr>
          <a:xfrm>
            <a:off x="2618343" y="936977"/>
            <a:ext cx="6955313" cy="3238394"/>
          </a:xfrm>
          <a:prstGeom prst="rect">
            <a:avLst/>
          </a:prstGeom>
        </p:spPr>
      </p:pic>
      <p:pic>
        <p:nvPicPr>
          <p:cNvPr id="6" name="Picture 5">
            <a:extLst>
              <a:ext uri="{FF2B5EF4-FFF2-40B4-BE49-F238E27FC236}">
                <a16:creationId xmlns:a16="http://schemas.microsoft.com/office/drawing/2014/main" id="{3ED07974-2362-41A2-9ADD-FA2E29B70C42}"/>
              </a:ext>
            </a:extLst>
          </p:cNvPr>
          <p:cNvPicPr>
            <a:picLocks noChangeAspect="1"/>
          </p:cNvPicPr>
          <p:nvPr/>
        </p:nvPicPr>
        <p:blipFill>
          <a:blip r:embed="rId3"/>
          <a:stretch>
            <a:fillRect/>
          </a:stretch>
        </p:blipFill>
        <p:spPr>
          <a:xfrm>
            <a:off x="4073567" y="4461829"/>
            <a:ext cx="5334000" cy="872658"/>
          </a:xfrm>
          <a:prstGeom prst="rect">
            <a:avLst/>
          </a:prstGeom>
        </p:spPr>
      </p:pic>
      <p:sp>
        <p:nvSpPr>
          <p:cNvPr id="7" name="TextBox 6">
            <a:extLst>
              <a:ext uri="{FF2B5EF4-FFF2-40B4-BE49-F238E27FC236}">
                <a16:creationId xmlns:a16="http://schemas.microsoft.com/office/drawing/2014/main" id="{45452387-1161-4E9E-BA4A-E8EF7D60856A}"/>
              </a:ext>
            </a:extLst>
          </p:cNvPr>
          <p:cNvSpPr txBox="1"/>
          <p:nvPr/>
        </p:nvSpPr>
        <p:spPr>
          <a:xfrm>
            <a:off x="2849819" y="4276910"/>
            <a:ext cx="60198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The objective function for quantile regression is: </a:t>
            </a:r>
          </a:p>
        </p:txBody>
      </p:sp>
      <p:sp>
        <p:nvSpPr>
          <p:cNvPr id="8" name="TextBox 8">
            <a:extLst>
              <a:ext uri="{FF2B5EF4-FFF2-40B4-BE49-F238E27FC236}">
                <a16:creationId xmlns:a16="http://schemas.microsoft.com/office/drawing/2014/main" id="{A50292B6-C562-4F2B-B2E9-ED1AFF3C6438}"/>
              </a:ext>
            </a:extLst>
          </p:cNvPr>
          <p:cNvSpPr txBox="1"/>
          <p:nvPr/>
        </p:nvSpPr>
        <p:spPr>
          <a:xfrm>
            <a:off x="2833254" y="5410862"/>
            <a:ext cx="8382000"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t>Here q is the quantile we used in prediction. </a:t>
            </a:r>
            <a:r>
              <a:rPr lang="en-US" sz="1600" i="1" dirty="0" err="1"/>
              <a:t>XBq</a:t>
            </a:r>
            <a:r>
              <a:rPr lang="en-US" sz="1600" dirty="0"/>
              <a:t> is the prediction of </a:t>
            </a:r>
            <a:r>
              <a:rPr lang="en-US" sz="1600" i="1" dirty="0"/>
              <a:t>Y</a:t>
            </a:r>
            <a:r>
              <a:rPr lang="en-US" sz="1600" dirty="0"/>
              <a:t> at quantile </a:t>
            </a:r>
            <a:r>
              <a:rPr lang="en-US" sz="1600" i="1" dirty="0"/>
              <a:t>q</a:t>
            </a:r>
            <a:r>
              <a:rPr lang="en-US" sz="1600" dirty="0"/>
              <a:t>. The idea is: given X, if </a:t>
            </a:r>
            <a:r>
              <a:rPr lang="en-US" sz="1600" i="1" dirty="0"/>
              <a:t>Y &gt;= </a:t>
            </a:r>
            <a:r>
              <a:rPr lang="en-US" sz="1600" i="1" dirty="0" err="1"/>
              <a:t>Yq</a:t>
            </a:r>
            <a:r>
              <a:rPr lang="en-US" sz="1600" dirty="0"/>
              <a:t>, the error is: </a:t>
            </a:r>
            <a:r>
              <a:rPr lang="en-US" sz="1600" i="1" dirty="0"/>
              <a:t>q*|Y-</a:t>
            </a:r>
            <a:r>
              <a:rPr lang="en-US" sz="1600" i="1" dirty="0" err="1"/>
              <a:t>Yq</a:t>
            </a:r>
            <a:r>
              <a:rPr lang="en-US" sz="1600" i="1" dirty="0"/>
              <a:t>|</a:t>
            </a:r>
            <a:r>
              <a:rPr lang="en-US" sz="1600" dirty="0"/>
              <a:t>. If </a:t>
            </a:r>
            <a:r>
              <a:rPr lang="en-US" sz="1600" i="1" dirty="0"/>
              <a:t>Y&lt;</a:t>
            </a:r>
            <a:r>
              <a:rPr lang="en-US" sz="1600" i="1" dirty="0" err="1"/>
              <a:t>Yq</a:t>
            </a:r>
            <a:r>
              <a:rPr lang="en-US" sz="1600" dirty="0"/>
              <a:t>, then error is </a:t>
            </a:r>
            <a:r>
              <a:rPr lang="en-US" sz="1600" i="1" dirty="0"/>
              <a:t>(1-q)*|</a:t>
            </a:r>
            <a:r>
              <a:rPr lang="en-US" sz="1600" i="1" dirty="0" err="1"/>
              <a:t>Yq</a:t>
            </a:r>
            <a:r>
              <a:rPr lang="en-US" sz="1600" i="1" dirty="0"/>
              <a:t>-Y|. </a:t>
            </a:r>
            <a:r>
              <a:rPr lang="en-US" sz="1600" dirty="0"/>
              <a:t>Here </a:t>
            </a:r>
            <a:r>
              <a:rPr lang="en-US" sz="1600" i="1" dirty="0" err="1"/>
              <a:t>Yq</a:t>
            </a:r>
            <a:r>
              <a:rPr lang="en-US" sz="1600" dirty="0"/>
              <a:t> is the target variable satisfying  </a:t>
            </a:r>
            <a:r>
              <a:rPr lang="en-US" sz="1600" i="1" dirty="0"/>
              <a:t>F(Y)&lt;=q</a:t>
            </a:r>
            <a:r>
              <a:rPr lang="en-US" sz="1600" dirty="0"/>
              <a:t>. We can easily know that regression to median, which is quantile regression with </a:t>
            </a:r>
            <a:r>
              <a:rPr lang="en-US" sz="1600" i="1" dirty="0"/>
              <a:t>q=0.5 </a:t>
            </a:r>
            <a:r>
              <a:rPr lang="en-US" sz="1600" dirty="0"/>
              <a:t>is simply to minimize </a:t>
            </a:r>
            <a:r>
              <a:rPr lang="en-US" sz="1600" dirty="0" err="1"/>
              <a:t>sum|Y-Xb</a:t>
            </a:r>
            <a:r>
              <a:rPr lang="en-US" sz="1600" dirty="0"/>
              <a:t>|.</a:t>
            </a:r>
          </a:p>
        </p:txBody>
      </p:sp>
      <p:sp>
        <p:nvSpPr>
          <p:cNvPr id="9" name="Rectangle 8">
            <a:extLst>
              <a:ext uri="{FF2B5EF4-FFF2-40B4-BE49-F238E27FC236}">
                <a16:creationId xmlns:a16="http://schemas.microsoft.com/office/drawing/2014/main" id="{BAA1938D-1400-7545-489A-E657799A3203}"/>
              </a:ext>
            </a:extLst>
          </p:cNvPr>
          <p:cNvSpPr/>
          <p:nvPr/>
        </p:nvSpPr>
        <p:spPr>
          <a:xfrm>
            <a:off x="1828800" y="200891"/>
            <a:ext cx="8610600" cy="511935"/>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Percentile (Quantile) estimation</a:t>
            </a:r>
          </a:p>
        </p:txBody>
      </p:sp>
      <p:sp>
        <p:nvSpPr>
          <p:cNvPr id="10" name="Rectangle 9">
            <a:extLst>
              <a:ext uri="{FF2B5EF4-FFF2-40B4-BE49-F238E27FC236}">
                <a16:creationId xmlns:a16="http://schemas.microsoft.com/office/drawing/2014/main" id="{C3D9A7A6-C8A6-A747-819E-C6774A739757}"/>
              </a:ext>
            </a:extLst>
          </p:cNvPr>
          <p:cNvSpPr/>
          <p:nvPr/>
        </p:nvSpPr>
        <p:spPr>
          <a:xfrm>
            <a:off x="2438400" y="4175371"/>
            <a:ext cx="8776854" cy="2419393"/>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60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39484-B71C-4776-A89D-0FBC04AEBC85}"/>
              </a:ext>
            </a:extLst>
          </p:cNvPr>
          <p:cNvPicPr>
            <a:picLocks noChangeAspect="1"/>
          </p:cNvPicPr>
          <p:nvPr/>
        </p:nvPicPr>
        <p:blipFill>
          <a:blip r:embed="rId2"/>
          <a:stretch>
            <a:fillRect/>
          </a:stretch>
        </p:blipFill>
        <p:spPr>
          <a:xfrm>
            <a:off x="2156066" y="271365"/>
            <a:ext cx="7799962" cy="2908254"/>
          </a:xfrm>
          <a:prstGeom prst="rect">
            <a:avLst/>
          </a:prstGeom>
        </p:spPr>
      </p:pic>
      <p:grpSp>
        <p:nvGrpSpPr>
          <p:cNvPr id="5" name="Group 4">
            <a:extLst>
              <a:ext uri="{FF2B5EF4-FFF2-40B4-BE49-F238E27FC236}">
                <a16:creationId xmlns:a16="http://schemas.microsoft.com/office/drawing/2014/main" id="{2EFDBC5E-94E4-4CB9-83D4-3E5B6E589B31}"/>
              </a:ext>
            </a:extLst>
          </p:cNvPr>
          <p:cNvGrpSpPr/>
          <p:nvPr/>
        </p:nvGrpSpPr>
        <p:grpSpPr>
          <a:xfrm>
            <a:off x="2116113" y="3255063"/>
            <a:ext cx="7879867" cy="3331572"/>
            <a:chOff x="2156066" y="287383"/>
            <a:chExt cx="7879867" cy="3331572"/>
          </a:xfrm>
        </p:grpSpPr>
        <p:pic>
          <p:nvPicPr>
            <p:cNvPr id="6" name="Picture 5">
              <a:extLst>
                <a:ext uri="{FF2B5EF4-FFF2-40B4-BE49-F238E27FC236}">
                  <a16:creationId xmlns:a16="http://schemas.microsoft.com/office/drawing/2014/main" id="{96D50EA8-DCA8-4BD0-93D3-3A117E32B362}"/>
                </a:ext>
              </a:extLst>
            </p:cNvPr>
            <p:cNvPicPr>
              <a:picLocks noChangeAspect="1"/>
            </p:cNvPicPr>
            <p:nvPr/>
          </p:nvPicPr>
          <p:blipFill>
            <a:blip r:embed="rId3"/>
            <a:stretch>
              <a:fillRect/>
            </a:stretch>
          </p:blipFill>
          <p:spPr>
            <a:xfrm>
              <a:off x="2156066" y="287383"/>
              <a:ext cx="7879867" cy="1123950"/>
            </a:xfrm>
            <a:prstGeom prst="rect">
              <a:avLst/>
            </a:prstGeom>
          </p:spPr>
        </p:pic>
        <p:pic>
          <p:nvPicPr>
            <p:cNvPr id="7" name="Picture 6">
              <a:extLst>
                <a:ext uri="{FF2B5EF4-FFF2-40B4-BE49-F238E27FC236}">
                  <a16:creationId xmlns:a16="http://schemas.microsoft.com/office/drawing/2014/main" id="{955A9B86-1CA2-476A-B211-27521763D2B7}"/>
                </a:ext>
              </a:extLst>
            </p:cNvPr>
            <p:cNvPicPr>
              <a:picLocks noChangeAspect="1"/>
            </p:cNvPicPr>
            <p:nvPr/>
          </p:nvPicPr>
          <p:blipFill>
            <a:blip r:embed="rId4"/>
            <a:stretch>
              <a:fillRect/>
            </a:stretch>
          </p:blipFill>
          <p:spPr>
            <a:xfrm>
              <a:off x="2272462" y="1411333"/>
              <a:ext cx="7763471" cy="2207622"/>
            </a:xfrm>
            <a:prstGeom prst="rect">
              <a:avLst/>
            </a:prstGeom>
          </p:spPr>
        </p:pic>
      </p:grpSp>
    </p:spTree>
    <p:extLst>
      <p:ext uri="{BB962C8B-B14F-4D97-AF65-F5344CB8AC3E}">
        <p14:creationId xmlns:p14="http://schemas.microsoft.com/office/powerpoint/2010/main" val="24913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67360"/>
            <a:ext cx="2144182" cy="1403336"/>
          </a:xfrm>
          <a:prstGeom prst="rect">
            <a:avLst/>
          </a:prstGeom>
        </p:spPr>
      </p:pic>
      <p:grpSp>
        <p:nvGrpSpPr>
          <p:cNvPr id="4" name="Group 3"/>
          <p:cNvGrpSpPr/>
          <p:nvPr/>
        </p:nvGrpSpPr>
        <p:grpSpPr>
          <a:xfrm>
            <a:off x="2246025" y="733193"/>
            <a:ext cx="7234371" cy="6021814"/>
            <a:chOff x="669851" y="643554"/>
            <a:chExt cx="7234371" cy="6021814"/>
          </a:xfrm>
        </p:grpSpPr>
        <p:sp>
          <p:nvSpPr>
            <p:cNvPr id="5" name="Rectangle 4"/>
            <p:cNvSpPr/>
            <p:nvPr/>
          </p:nvSpPr>
          <p:spPr>
            <a:xfrm>
              <a:off x="69730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a:p>
              <a:pPr algn="ctr"/>
              <a:r>
                <a:rPr lang="en-US" dirty="0">
                  <a:solidFill>
                    <a:srgbClr val="FF0000"/>
                  </a:solidFill>
                </a:rPr>
                <a:t>Input (P, T, soil quality, water, nutrients)</a:t>
              </a:r>
            </a:p>
            <a:p>
              <a:pPr algn="ctr"/>
              <a:r>
                <a:rPr lang="en-US" dirty="0">
                  <a:solidFill>
                    <a:schemeClr val="accent1"/>
                  </a:solidFill>
                </a:rPr>
                <a:t>Input (weather, climate, bio-physical processes, management)</a:t>
              </a:r>
            </a:p>
            <a:p>
              <a:pPr algn="ctr"/>
              <a:endParaRPr lang="en-US" dirty="0">
                <a:solidFill>
                  <a:srgbClr val="FF0000"/>
                </a:solidFill>
              </a:endParaRPr>
            </a:p>
          </p:txBody>
        </p:sp>
        <p:sp>
          <p:nvSpPr>
            <p:cNvPr id="6" name="Rectangle 5"/>
            <p:cNvSpPr/>
            <p:nvPr/>
          </p:nvSpPr>
          <p:spPr>
            <a:xfrm>
              <a:off x="2459323"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Transfer/process function, kernels, </a:t>
              </a:r>
              <a:r>
                <a:rPr lang="en-US" dirty="0" err="1">
                  <a:solidFill>
                    <a:srgbClr val="FF0000"/>
                  </a:solidFill>
                </a:rPr>
                <a:t>etc</a:t>
              </a:r>
              <a:endParaRPr lang="en-US" dirty="0">
                <a:solidFill>
                  <a:srgbClr val="FF0000"/>
                </a:solidFill>
              </a:endParaRPr>
            </a:p>
          </p:txBody>
        </p:sp>
        <p:sp>
          <p:nvSpPr>
            <p:cNvPr id="7" name="Rectangle 6"/>
            <p:cNvSpPr/>
            <p:nvPr/>
          </p:nvSpPr>
          <p:spPr>
            <a:xfrm>
              <a:off x="418368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Predicted output (yield) </a:t>
              </a:r>
            </a:p>
          </p:txBody>
        </p:sp>
        <p:sp>
          <p:nvSpPr>
            <p:cNvPr id="8" name="Rectangle 7"/>
            <p:cNvSpPr/>
            <p:nvPr/>
          </p:nvSpPr>
          <p:spPr>
            <a:xfrm>
              <a:off x="6940127" y="939593"/>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Observed yields (losses) are skewed </a:t>
              </a:r>
            </a:p>
          </p:txBody>
        </p:sp>
        <p:sp>
          <p:nvSpPr>
            <p:cNvPr id="9" name="Isosceles Triangle 8"/>
            <p:cNvSpPr/>
            <p:nvPr/>
          </p:nvSpPr>
          <p:spPr>
            <a:xfrm rot="5400000">
              <a:off x="1872907" y="3326467"/>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3644864" y="3339721"/>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19971" y="2832655"/>
              <a:ext cx="1647967" cy="1679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function:</a:t>
              </a:r>
            </a:p>
            <a:p>
              <a:pPr algn="ctr"/>
              <a:r>
                <a:rPr lang="en-US" dirty="0"/>
                <a:t>Percentile/</a:t>
              </a:r>
            </a:p>
            <a:p>
              <a:pPr algn="ctr"/>
              <a:r>
                <a:rPr lang="en-US" dirty="0"/>
                <a:t>quantile-based risk measures</a:t>
              </a:r>
            </a:p>
          </p:txBody>
        </p:sp>
        <p:sp>
          <p:nvSpPr>
            <p:cNvPr id="12" name="Rounded Rectangle 11"/>
            <p:cNvSpPr/>
            <p:nvPr/>
          </p:nvSpPr>
          <p:spPr>
            <a:xfrm>
              <a:off x="669851" y="6210658"/>
              <a:ext cx="4477926" cy="45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Weights/parameters/transfer functions/etc.</a:t>
              </a:r>
            </a:p>
          </p:txBody>
        </p:sp>
        <p:cxnSp>
          <p:nvCxnSpPr>
            <p:cNvPr id="13" name="Straight Connector 12"/>
            <p:cNvCxnSpPr>
              <a:stCxn id="11" idx="2"/>
            </p:cNvCxnSpPr>
            <p:nvPr/>
          </p:nvCxnSpPr>
          <p:spPr>
            <a:xfrm>
              <a:off x="6043955" y="4512368"/>
              <a:ext cx="18915" cy="1928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37837" y="6430617"/>
              <a:ext cx="944911" cy="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a:off x="2942862" y="-891614"/>
              <a:ext cx="202254" cy="3272589"/>
            </a:xfrm>
            <a:prstGeom prst="rightBrace">
              <a:avLst>
                <a:gd name="adj1" fmla="val 8333"/>
                <a:gd name="adj2" fmla="val 496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a:endCxn id="5" idx="2"/>
            </p:cNvCxnSpPr>
            <p:nvPr/>
          </p:nvCxnSpPr>
          <p:spPr>
            <a:xfrm flipV="1">
              <a:off x="1143000" y="6062870"/>
              <a:ext cx="36349"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a:endCxn id="6" idx="2"/>
            </p:cNvCxnSpPr>
            <p:nvPr/>
          </p:nvCxnSpPr>
          <p:spPr>
            <a:xfrm flipV="1">
              <a:off x="2908814" y="6062870"/>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61420" y="6058856"/>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727" y="1630807"/>
            <a:ext cx="2679062" cy="2139107"/>
          </a:xfrm>
          <a:prstGeom prst="rect">
            <a:avLst/>
          </a:prstGeom>
        </p:spPr>
      </p:pic>
      <p:pic>
        <p:nvPicPr>
          <p:cNvPr id="20" name="Picture 19"/>
          <p:cNvPicPr>
            <a:picLocks noChangeAspect="1"/>
          </p:cNvPicPr>
          <p:nvPr/>
        </p:nvPicPr>
        <p:blipFill>
          <a:blip r:embed="rId4"/>
          <a:stretch>
            <a:fillRect/>
          </a:stretch>
        </p:blipFill>
        <p:spPr>
          <a:xfrm>
            <a:off x="9552585" y="4147286"/>
            <a:ext cx="2678499" cy="1736035"/>
          </a:xfrm>
          <a:prstGeom prst="rect">
            <a:avLst/>
          </a:prstGeom>
        </p:spPr>
      </p:pic>
      <p:sp>
        <p:nvSpPr>
          <p:cNvPr id="21" name="TextBox 20"/>
          <p:cNvSpPr txBox="1"/>
          <p:nvPr/>
        </p:nvSpPr>
        <p:spPr>
          <a:xfrm>
            <a:off x="10297240" y="2799183"/>
            <a:ext cx="866660" cy="246221"/>
          </a:xfrm>
          <a:prstGeom prst="rect">
            <a:avLst/>
          </a:prstGeom>
          <a:solidFill>
            <a:schemeClr val="bg1"/>
          </a:solidFill>
        </p:spPr>
        <p:txBody>
          <a:bodyPr wrap="square" rtlCol="0">
            <a:spAutoFit/>
          </a:bodyPr>
          <a:lstStyle/>
          <a:p>
            <a:r>
              <a:rPr lang="en-US" sz="1000" dirty="0"/>
              <a:t>Yield loss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 y="5291407"/>
            <a:ext cx="1994220" cy="130518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0" y="10458"/>
            <a:ext cx="2013065" cy="1317521"/>
          </a:xfrm>
          <a:prstGeom prst="rect">
            <a:avLst/>
          </a:prstGeom>
        </p:spPr>
      </p:pic>
      <p:sp>
        <p:nvSpPr>
          <p:cNvPr id="24" name="Rectangle 23"/>
          <p:cNvSpPr/>
          <p:nvPr/>
        </p:nvSpPr>
        <p:spPr>
          <a:xfrm>
            <a:off x="1383624" y="-4840"/>
            <a:ext cx="10983433" cy="707886"/>
          </a:xfrm>
          <a:prstGeom prst="rect">
            <a:avLst/>
          </a:prstGeom>
        </p:spPr>
        <p:txBody>
          <a:bodyPr wrap="square">
            <a:spAutoFit/>
          </a:bodyPr>
          <a:lstStyle/>
          <a:p>
            <a:pPr algn="ctr"/>
            <a:r>
              <a:rPr lang="en-US" sz="2000" dirty="0">
                <a:solidFill>
                  <a:srgbClr val="C00000"/>
                </a:solidFill>
                <a:latin typeface="Arial" panose="020B0604020202020204" pitchFamily="34" charset="0"/>
                <a:cs typeface="Arial" panose="020B0604020202020204" pitchFamily="34" charset="0"/>
              </a:rPr>
              <a:t>Example of ML and ANN: Stochastic generator of</a:t>
            </a:r>
            <a:r>
              <a:rPr lang="en-US" sz="2000" dirty="0">
                <a:solidFill>
                  <a:srgbClr val="FF0000"/>
                </a:solidFill>
                <a:latin typeface="Arial" panose="020B0604020202020204" pitchFamily="34" charset="0"/>
                <a:cs typeface="Arial" panose="020B0604020202020204" pitchFamily="34" charset="0"/>
              </a:rPr>
              <a:t> </a:t>
            </a:r>
            <a:r>
              <a:rPr lang="en-US" sz="2000" dirty="0">
                <a:solidFill>
                  <a:schemeClr val="accent6"/>
                </a:solidFill>
                <a:latin typeface="Arial" panose="020B0604020202020204" pitchFamily="34" charset="0"/>
                <a:cs typeface="Arial" panose="020B0604020202020204" pitchFamily="34" charset="0"/>
              </a:rPr>
              <a:t>crop yields based on GIS data of</a:t>
            </a:r>
            <a:endParaRPr lang="en-US" sz="2000" dirty="0">
              <a:solidFill>
                <a:srgbClr val="FF0000"/>
              </a:solidFill>
              <a:latin typeface="Arial" panose="020B0604020202020204" pitchFamily="34" charset="0"/>
              <a:cs typeface="Arial" panose="020B0604020202020204" pitchFamily="34" charset="0"/>
            </a:endParaRPr>
          </a:p>
          <a:p>
            <a:pPr algn="ctr"/>
            <a:r>
              <a:rPr lang="en-US" sz="2000" dirty="0">
                <a:solidFill>
                  <a:srgbClr val="C00000"/>
                </a:solidFill>
                <a:latin typeface="Arial" panose="020B0604020202020204" pitchFamily="34" charset="0"/>
                <a:cs typeface="Arial" panose="020B0604020202020204" pitchFamily="34" charset="0"/>
              </a:rPr>
              <a:t>T, P, SPEI, soil, water, EPIC data, Monthly, 1km2 resolution, RCPs </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11" y="5236785"/>
            <a:ext cx="2416585" cy="164808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11" y="3888071"/>
            <a:ext cx="2400157" cy="1417616"/>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00" y="1301271"/>
            <a:ext cx="2073054" cy="1356783"/>
          </a:xfrm>
          <a:prstGeom prst="rect">
            <a:avLst/>
          </a:prstGeom>
        </p:spPr>
      </p:pic>
      <p:sp>
        <p:nvSpPr>
          <p:cNvPr id="22" name="TextBox 21"/>
          <p:cNvSpPr txBox="1"/>
          <p:nvPr/>
        </p:nvSpPr>
        <p:spPr>
          <a:xfrm>
            <a:off x="6875341" y="5060574"/>
            <a:ext cx="1508490" cy="461665"/>
          </a:xfrm>
          <a:prstGeom prst="rect">
            <a:avLst/>
          </a:prstGeom>
          <a:noFill/>
        </p:spPr>
        <p:txBody>
          <a:bodyPr wrap="none" rtlCol="0">
            <a:spAutoFit/>
          </a:bodyPr>
          <a:lstStyle/>
          <a:p>
            <a:pPr algn="ctr"/>
            <a:r>
              <a:rPr lang="en-US" sz="1200" dirty="0"/>
              <a:t>Iterative </a:t>
            </a:r>
          </a:p>
          <a:p>
            <a:pPr algn="ctr"/>
            <a:r>
              <a:rPr lang="en-US" sz="1200" dirty="0"/>
              <a:t>Revision of estimates</a:t>
            </a:r>
          </a:p>
        </p:txBody>
      </p:sp>
      <p:sp>
        <p:nvSpPr>
          <p:cNvPr id="29" name="Slide Number Placeholder 28"/>
          <p:cNvSpPr>
            <a:spLocks noGrp="1"/>
          </p:cNvSpPr>
          <p:nvPr>
            <p:ph type="sldNum" sz="quarter" idx="12"/>
          </p:nvPr>
        </p:nvSpPr>
        <p:spPr/>
        <p:txBody>
          <a:bodyPr/>
          <a:lstStyle/>
          <a:p>
            <a:fld id="{D401BB53-E9FF-45DD-950A-D408DF9D136F}" type="slidenum">
              <a:rPr lang="en-US" smtClean="0"/>
              <a:t>9</a:t>
            </a:fld>
            <a:endParaRPr lang="en-US"/>
          </a:p>
        </p:txBody>
      </p:sp>
    </p:spTree>
    <p:extLst>
      <p:ext uri="{BB962C8B-B14F-4D97-AF65-F5344CB8AC3E}">
        <p14:creationId xmlns:p14="http://schemas.microsoft.com/office/powerpoint/2010/main" val="433637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76361</TotalTime>
  <Words>2183</Words>
  <Application>Microsoft Office PowerPoint</Application>
  <PresentationFormat>Widescreen</PresentationFormat>
  <Paragraphs>229</Paragraphs>
  <Slides>21</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Adobe Garamond Pro</vt:lpstr>
      <vt:lpstr>Arial</vt:lpstr>
      <vt:lpstr>Arial Narrow</vt:lpstr>
      <vt:lpstr>Calibri</vt:lpstr>
      <vt:lpstr>Calibri Light</vt:lpstr>
      <vt:lpstr>Cambria</vt:lpstr>
      <vt:lpstr>Cambria Math</vt:lpstr>
      <vt:lpstr>Palatino Linotype</vt:lpstr>
      <vt:lpstr>Times New Roman</vt:lpstr>
      <vt:lpstr>Wingdings</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 variables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ERMOLIEVA Tatiana</dc:creator>
  <cp:lastModifiedBy>ERMOLIEVA Tatiana</cp:lastModifiedBy>
  <cp:revision>268</cp:revision>
  <cp:lastPrinted>2019-09-30T14:10:34Z</cp:lastPrinted>
  <dcterms:created xsi:type="dcterms:W3CDTF">2019-05-13T07:55:22Z</dcterms:created>
  <dcterms:modified xsi:type="dcterms:W3CDTF">2022-12-13T13:14:45Z</dcterms:modified>
</cp:coreProperties>
</file>