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Lst>
  <p:sldSz cx="12192000" cy="6858000"/>
  <p:notesSz cx="6858000" cy="9144000"/>
  <p:embeddedFontLst>
    <p:embeddedFont>
      <p:font typeface="Roboto" panose="020B0604020202020204" charset="0"/>
      <p:regular r:id="rId17"/>
      <p:bold r:id="rId18"/>
      <p:italic r:id="rId19"/>
      <p:boldItalic r:id="rId20"/>
    </p:embeddedFont>
    <p:embeddedFont>
      <p:font typeface="Georgia" panose="02040502050405020303"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75" autoAdjust="0"/>
  </p:normalViewPr>
  <p:slideViewPr>
    <p:cSldViewPr snapToGrid="0">
      <p:cViewPr varScale="1">
        <p:scale>
          <a:sx n="56" d="100"/>
          <a:sy n="56" d="100"/>
        </p:scale>
        <p:origin x="104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d13a7cd38e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d13a7cd38e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d13a7cd38e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d13a7cd38e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600"/>
              </a:spcAft>
              <a:buClr>
                <a:schemeClr val="dk1"/>
              </a:buClr>
              <a:buSzPts val="1100"/>
              <a:buFont typeface="Arial"/>
              <a:buNone/>
            </a:pPr>
            <a:endParaRPr sz="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d13a7cd38e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d13a7cd38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c9ba4488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1c9ba4488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d13a7cd38e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d13a7cd38e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 name="Google Shape;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d13a7cd38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d13a7cd38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d13a7cd38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d13a7cd38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d13a7cd38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d13a7cd38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d13a7cd38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d13a7cd38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d13a7cd38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d13a7cd38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d13a7cd38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d13a7cd38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d13a7cd38e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d13a7cd38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48196" y="2395255"/>
            <a:ext cx="11430000" cy="180267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157BBF"/>
              </a:buClr>
              <a:buSzPts val="4000"/>
              <a:buFont typeface="Avenir"/>
              <a:buNone/>
              <a:defRPr sz="4000" b="1">
                <a:solidFill>
                  <a:srgbClr val="157BBF"/>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348196" y="4627418"/>
            <a:ext cx="11430000" cy="44334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97A74"/>
              </a:buClr>
              <a:buSzPts val="2400"/>
              <a:buNone/>
              <a:defRPr sz="2400" b="1">
                <a:solidFill>
                  <a:srgbClr val="797A74"/>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4691596"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05796"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4691596"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7" name="Google Shape;17;p2" descr="Icon&#10;&#10;Description automatically generated with medium confidence"/>
          <p:cNvPicPr preferRelativeResize="0"/>
          <p:nvPr/>
        </p:nvPicPr>
        <p:blipFill rotWithShape="1">
          <a:blip r:embed="rId2">
            <a:alphaModFix/>
          </a:blip>
          <a:srcRect/>
          <a:stretch/>
        </p:blipFill>
        <p:spPr>
          <a:xfrm>
            <a:off x="2831539" y="286315"/>
            <a:ext cx="6463315" cy="1704211"/>
          </a:xfrm>
          <a:prstGeom prst="rect">
            <a:avLst/>
          </a:prstGeom>
          <a:noFill/>
          <a:ln>
            <a:noFill/>
          </a:ln>
        </p:spPr>
      </p:pic>
      <p:sp>
        <p:nvSpPr>
          <p:cNvPr id="18" name="Google Shape;18;p2"/>
          <p:cNvSpPr txBox="1">
            <a:spLocks noGrp="1"/>
          </p:cNvSpPr>
          <p:nvPr>
            <p:ph type="body" idx="2"/>
          </p:nvPr>
        </p:nvSpPr>
        <p:spPr>
          <a:xfrm>
            <a:off x="348196" y="5078783"/>
            <a:ext cx="11430000" cy="44334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97A74"/>
              </a:buClr>
              <a:buSzPts val="2000"/>
              <a:buNone/>
              <a:defRPr sz="2000">
                <a:solidFill>
                  <a:srgbClr val="797A74"/>
                </a:solidFill>
                <a:latin typeface="Avenir"/>
                <a:ea typeface="Avenir"/>
                <a:cs typeface="Avenir"/>
                <a:sym typeface="Avenir"/>
              </a:defRPr>
            </a:lvl1pPr>
            <a:lvl2pPr marL="914400" lvl="1" indent="-228600" algn="ctr">
              <a:lnSpc>
                <a:spcPct val="90000"/>
              </a:lnSpc>
              <a:spcBef>
                <a:spcPts val="500"/>
              </a:spcBef>
              <a:spcAft>
                <a:spcPts val="0"/>
              </a:spcAft>
              <a:buClr>
                <a:schemeClr val="dk1"/>
              </a:buClr>
              <a:buSzPts val="2400"/>
              <a:buNone/>
              <a:defRPr/>
            </a:lvl2pPr>
            <a:lvl3pPr marL="1371600" lvl="2" indent="-228600" algn="ctr">
              <a:lnSpc>
                <a:spcPct val="90000"/>
              </a:lnSpc>
              <a:spcBef>
                <a:spcPts val="500"/>
              </a:spcBef>
              <a:spcAft>
                <a:spcPts val="0"/>
              </a:spcAft>
              <a:buClr>
                <a:schemeClr val="dk1"/>
              </a:buClr>
              <a:buSzPts val="2000"/>
              <a:buNone/>
              <a:defRPr/>
            </a:lvl3pPr>
            <a:lvl4pPr marL="1828800" lvl="3" indent="-228600" algn="ctr">
              <a:lnSpc>
                <a:spcPct val="90000"/>
              </a:lnSpc>
              <a:spcBef>
                <a:spcPts val="500"/>
              </a:spcBef>
              <a:spcAft>
                <a:spcPts val="0"/>
              </a:spcAft>
              <a:buClr>
                <a:schemeClr val="dk1"/>
              </a:buClr>
              <a:buSzPts val="1800"/>
              <a:buNone/>
              <a:defRPr/>
            </a:lvl4pPr>
            <a:lvl5pPr marL="2286000" lvl="4" indent="-228600" algn="ct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2"/>
          <p:cNvPicPr preferRelativeResize="0"/>
          <p:nvPr/>
        </p:nvPicPr>
        <p:blipFill>
          <a:blip r:embed="rId3">
            <a:alphaModFix/>
          </a:blip>
          <a:stretch>
            <a:fillRect/>
          </a:stretch>
        </p:blipFill>
        <p:spPr>
          <a:xfrm>
            <a:off x="0" y="5915151"/>
            <a:ext cx="12192000" cy="94284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1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185321" y="1244605"/>
            <a:ext cx="11771153" cy="58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7BBF"/>
              </a:buClr>
              <a:buSzPts val="3200"/>
              <a:buFont typeface="Avenir"/>
              <a:buNone/>
              <a:defRPr sz="3200">
                <a:solidFill>
                  <a:srgbClr val="157BBF"/>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185321" y="2104829"/>
            <a:ext cx="11771153" cy="425440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Clr>
                <a:schemeClr val="dk1"/>
              </a:buClr>
              <a:buSzPts val="2400"/>
              <a:buChar char="•"/>
              <a:defRPr sz="2400">
                <a:latin typeface="Avenir"/>
                <a:ea typeface="Avenir"/>
                <a:cs typeface="Avenir"/>
                <a:sym typeface="Avenir"/>
              </a:defRPr>
            </a:lvl1pPr>
            <a:lvl2pPr marL="914400" lvl="1" indent="-355600" algn="l">
              <a:lnSpc>
                <a:spcPct val="100000"/>
              </a:lnSpc>
              <a:spcBef>
                <a:spcPts val="600"/>
              </a:spcBef>
              <a:spcAft>
                <a:spcPts val="0"/>
              </a:spcAft>
              <a:buClr>
                <a:schemeClr val="dk1"/>
              </a:buClr>
              <a:buSzPts val="2000"/>
              <a:buChar char="•"/>
              <a:defRPr sz="2000">
                <a:latin typeface="Avenir"/>
                <a:ea typeface="Avenir"/>
                <a:cs typeface="Avenir"/>
                <a:sym typeface="Avenir"/>
              </a:defRPr>
            </a:lvl2pPr>
            <a:lvl3pPr marL="1371600" lvl="2" indent="-342900" algn="l">
              <a:lnSpc>
                <a:spcPct val="100000"/>
              </a:lnSpc>
              <a:spcBef>
                <a:spcPts val="600"/>
              </a:spcBef>
              <a:spcAft>
                <a:spcPts val="0"/>
              </a:spcAft>
              <a:buClr>
                <a:schemeClr val="dk1"/>
              </a:buClr>
              <a:buSzPts val="1800"/>
              <a:buChar char="•"/>
              <a:defRPr sz="1800">
                <a:latin typeface="Avenir"/>
                <a:ea typeface="Avenir"/>
                <a:cs typeface="Avenir"/>
                <a:sym typeface="Avenir"/>
              </a:defRPr>
            </a:lvl3pPr>
            <a:lvl4pPr marL="1828800" lvl="3" indent="-342900" algn="l">
              <a:lnSpc>
                <a:spcPct val="90000"/>
              </a:lnSpc>
              <a:spcBef>
                <a:spcPts val="600"/>
              </a:spcBef>
              <a:spcAft>
                <a:spcPts val="0"/>
              </a:spcAft>
              <a:buClr>
                <a:schemeClr val="dk1"/>
              </a:buClr>
              <a:buSzPts val="1800"/>
              <a:buChar char="•"/>
              <a:defRPr>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sldNum" idx="12"/>
          </p:nvPr>
        </p:nvSpPr>
        <p:spPr>
          <a:xfrm>
            <a:off x="9234057" y="64949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venir"/>
                <a:ea typeface="Avenir"/>
                <a:cs typeface="Avenir"/>
                <a:sym typeface="Avenir"/>
              </a:defRPr>
            </a:lvl1pPr>
            <a:lvl2pPr marL="0" lvl="1" indent="0" algn="r">
              <a:spcBef>
                <a:spcPts val="0"/>
              </a:spcBef>
              <a:buNone/>
              <a:defRPr sz="1200" b="0" i="0" u="none" strike="noStrike" cap="none">
                <a:solidFill>
                  <a:srgbClr val="888888"/>
                </a:solidFill>
                <a:latin typeface="Avenir"/>
                <a:ea typeface="Avenir"/>
                <a:cs typeface="Avenir"/>
                <a:sym typeface="Avenir"/>
              </a:defRPr>
            </a:lvl2pPr>
            <a:lvl3pPr marL="0" lvl="2" indent="0" algn="r">
              <a:spcBef>
                <a:spcPts val="0"/>
              </a:spcBef>
              <a:buNone/>
              <a:defRPr sz="1200" b="0" i="0" u="none" strike="noStrike" cap="none">
                <a:solidFill>
                  <a:srgbClr val="888888"/>
                </a:solidFill>
                <a:latin typeface="Avenir"/>
                <a:ea typeface="Avenir"/>
                <a:cs typeface="Avenir"/>
                <a:sym typeface="Avenir"/>
              </a:defRPr>
            </a:lvl3pPr>
            <a:lvl4pPr marL="0" lvl="3" indent="0" algn="r">
              <a:spcBef>
                <a:spcPts val="0"/>
              </a:spcBef>
              <a:buNone/>
              <a:defRPr sz="1200" b="0" i="0" u="none" strike="noStrike" cap="none">
                <a:solidFill>
                  <a:srgbClr val="888888"/>
                </a:solidFill>
                <a:latin typeface="Avenir"/>
                <a:ea typeface="Avenir"/>
                <a:cs typeface="Avenir"/>
                <a:sym typeface="Avenir"/>
              </a:defRPr>
            </a:lvl4pPr>
            <a:lvl5pPr marL="0" lvl="4" indent="0" algn="r">
              <a:spcBef>
                <a:spcPts val="0"/>
              </a:spcBef>
              <a:buNone/>
              <a:defRPr sz="1200" b="0" i="0" u="none" strike="noStrike" cap="none">
                <a:solidFill>
                  <a:srgbClr val="888888"/>
                </a:solidFill>
                <a:latin typeface="Avenir"/>
                <a:ea typeface="Avenir"/>
                <a:cs typeface="Avenir"/>
                <a:sym typeface="Avenir"/>
              </a:defRPr>
            </a:lvl5pPr>
            <a:lvl6pPr marL="0" lvl="5" indent="0" algn="r">
              <a:spcBef>
                <a:spcPts val="0"/>
              </a:spcBef>
              <a:buNone/>
              <a:defRPr sz="1200" b="0" i="0" u="none" strike="noStrike" cap="none">
                <a:solidFill>
                  <a:srgbClr val="888888"/>
                </a:solidFill>
                <a:latin typeface="Avenir"/>
                <a:ea typeface="Avenir"/>
                <a:cs typeface="Avenir"/>
                <a:sym typeface="Avenir"/>
              </a:defRPr>
            </a:lvl6pPr>
            <a:lvl7pPr marL="0" lvl="6" indent="0" algn="r">
              <a:spcBef>
                <a:spcPts val="0"/>
              </a:spcBef>
              <a:buNone/>
              <a:defRPr sz="1200" b="0" i="0" u="none" strike="noStrike" cap="none">
                <a:solidFill>
                  <a:srgbClr val="888888"/>
                </a:solidFill>
                <a:latin typeface="Avenir"/>
                <a:ea typeface="Avenir"/>
                <a:cs typeface="Avenir"/>
                <a:sym typeface="Avenir"/>
              </a:defRPr>
            </a:lvl7pPr>
            <a:lvl8pPr marL="0" lvl="7" indent="0" algn="r">
              <a:spcBef>
                <a:spcPts val="0"/>
              </a:spcBef>
              <a:buNone/>
              <a:defRPr sz="1200" b="0" i="0" u="none" strike="noStrike" cap="none">
                <a:solidFill>
                  <a:srgbClr val="888888"/>
                </a:solidFill>
                <a:latin typeface="Avenir"/>
                <a:ea typeface="Avenir"/>
                <a:cs typeface="Avenir"/>
                <a:sym typeface="Avenir"/>
              </a:defRPr>
            </a:lvl8pPr>
            <a:lvl9pPr marL="0" lvl="8" indent="0" algn="r">
              <a:spcBef>
                <a:spcPts val="0"/>
              </a:spcBef>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pic>
        <p:nvPicPr>
          <p:cNvPr id="24" name="Google Shape;24;p3" descr="Icon&#10;&#10;Description automatically generated with medium confidence"/>
          <p:cNvPicPr preferRelativeResize="0"/>
          <p:nvPr/>
        </p:nvPicPr>
        <p:blipFill rotWithShape="1">
          <a:blip r:embed="rId2">
            <a:alphaModFix/>
          </a:blip>
          <a:srcRect/>
          <a:stretch/>
        </p:blipFill>
        <p:spPr>
          <a:xfrm>
            <a:off x="185322" y="200638"/>
            <a:ext cx="2912465" cy="767943"/>
          </a:xfrm>
          <a:prstGeom prst="rect">
            <a:avLst/>
          </a:prstGeom>
          <a:noFill/>
          <a:ln>
            <a:noFill/>
          </a:ln>
        </p:spPr>
      </p:pic>
      <p:sp>
        <p:nvSpPr>
          <p:cNvPr id="25" name="Google Shape;25;p3"/>
          <p:cNvSpPr>
            <a:spLocks noGrp="1"/>
          </p:cNvSpPr>
          <p:nvPr>
            <p:ph type="pic" idx="2"/>
          </p:nvPr>
        </p:nvSpPr>
        <p:spPr>
          <a:xfrm>
            <a:off x="9094213" y="241816"/>
            <a:ext cx="2862262" cy="7239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85321" y="1244605"/>
            <a:ext cx="11771153" cy="58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57BBF"/>
              </a:buClr>
              <a:buSzPts val="3200"/>
              <a:buFont typeface="Avenir"/>
              <a:buNone/>
              <a:defRPr sz="3200">
                <a:solidFill>
                  <a:srgbClr val="157BBF"/>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185321" y="2104829"/>
            <a:ext cx="11771153" cy="425440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Clr>
                <a:schemeClr val="dk1"/>
              </a:buClr>
              <a:buSzPts val="2400"/>
              <a:buChar char="•"/>
              <a:defRPr sz="2400">
                <a:latin typeface="Avenir"/>
                <a:ea typeface="Avenir"/>
                <a:cs typeface="Avenir"/>
                <a:sym typeface="Avenir"/>
              </a:defRPr>
            </a:lvl1pPr>
            <a:lvl2pPr marL="914400" lvl="1" indent="-355600" algn="l">
              <a:lnSpc>
                <a:spcPct val="100000"/>
              </a:lnSpc>
              <a:spcBef>
                <a:spcPts val="600"/>
              </a:spcBef>
              <a:spcAft>
                <a:spcPts val="0"/>
              </a:spcAft>
              <a:buClr>
                <a:schemeClr val="dk1"/>
              </a:buClr>
              <a:buSzPts val="2000"/>
              <a:buChar char="•"/>
              <a:defRPr sz="2000">
                <a:latin typeface="Avenir"/>
                <a:ea typeface="Avenir"/>
                <a:cs typeface="Avenir"/>
                <a:sym typeface="Avenir"/>
              </a:defRPr>
            </a:lvl2pPr>
            <a:lvl3pPr marL="1371600" lvl="2" indent="-342900" algn="l">
              <a:lnSpc>
                <a:spcPct val="100000"/>
              </a:lnSpc>
              <a:spcBef>
                <a:spcPts val="600"/>
              </a:spcBef>
              <a:spcAft>
                <a:spcPts val="0"/>
              </a:spcAft>
              <a:buClr>
                <a:schemeClr val="dk1"/>
              </a:buClr>
              <a:buSzPts val="1800"/>
              <a:buChar char="•"/>
              <a:defRPr sz="1800">
                <a:latin typeface="Avenir"/>
                <a:ea typeface="Avenir"/>
                <a:cs typeface="Avenir"/>
                <a:sym typeface="Avenir"/>
              </a:defRPr>
            </a:lvl3pPr>
            <a:lvl4pPr marL="1828800" lvl="3" indent="-342900" algn="l">
              <a:lnSpc>
                <a:spcPct val="90000"/>
              </a:lnSpc>
              <a:spcBef>
                <a:spcPts val="600"/>
              </a:spcBef>
              <a:spcAft>
                <a:spcPts val="0"/>
              </a:spcAft>
              <a:buClr>
                <a:schemeClr val="dk1"/>
              </a:buClr>
              <a:buSzPts val="1800"/>
              <a:buChar char="•"/>
              <a:defRPr>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sldNum" idx="12"/>
          </p:nvPr>
        </p:nvSpPr>
        <p:spPr>
          <a:xfrm>
            <a:off x="9234057" y="64949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venir"/>
                <a:ea typeface="Avenir"/>
                <a:cs typeface="Avenir"/>
                <a:sym typeface="Avenir"/>
              </a:defRPr>
            </a:lvl1pPr>
            <a:lvl2pPr marL="0" lvl="1" indent="0" algn="r">
              <a:spcBef>
                <a:spcPts val="0"/>
              </a:spcBef>
              <a:buNone/>
              <a:defRPr sz="1200" b="0" i="0" u="none" strike="noStrike" cap="none">
                <a:solidFill>
                  <a:srgbClr val="888888"/>
                </a:solidFill>
                <a:latin typeface="Avenir"/>
                <a:ea typeface="Avenir"/>
                <a:cs typeface="Avenir"/>
                <a:sym typeface="Avenir"/>
              </a:defRPr>
            </a:lvl2pPr>
            <a:lvl3pPr marL="0" lvl="2" indent="0" algn="r">
              <a:spcBef>
                <a:spcPts val="0"/>
              </a:spcBef>
              <a:buNone/>
              <a:defRPr sz="1200" b="0" i="0" u="none" strike="noStrike" cap="none">
                <a:solidFill>
                  <a:srgbClr val="888888"/>
                </a:solidFill>
                <a:latin typeface="Avenir"/>
                <a:ea typeface="Avenir"/>
                <a:cs typeface="Avenir"/>
                <a:sym typeface="Avenir"/>
              </a:defRPr>
            </a:lvl3pPr>
            <a:lvl4pPr marL="0" lvl="3" indent="0" algn="r">
              <a:spcBef>
                <a:spcPts val="0"/>
              </a:spcBef>
              <a:buNone/>
              <a:defRPr sz="1200" b="0" i="0" u="none" strike="noStrike" cap="none">
                <a:solidFill>
                  <a:srgbClr val="888888"/>
                </a:solidFill>
                <a:latin typeface="Avenir"/>
                <a:ea typeface="Avenir"/>
                <a:cs typeface="Avenir"/>
                <a:sym typeface="Avenir"/>
              </a:defRPr>
            </a:lvl4pPr>
            <a:lvl5pPr marL="0" lvl="4" indent="0" algn="r">
              <a:spcBef>
                <a:spcPts val="0"/>
              </a:spcBef>
              <a:buNone/>
              <a:defRPr sz="1200" b="0" i="0" u="none" strike="noStrike" cap="none">
                <a:solidFill>
                  <a:srgbClr val="888888"/>
                </a:solidFill>
                <a:latin typeface="Avenir"/>
                <a:ea typeface="Avenir"/>
                <a:cs typeface="Avenir"/>
                <a:sym typeface="Avenir"/>
              </a:defRPr>
            </a:lvl5pPr>
            <a:lvl6pPr marL="0" lvl="5" indent="0" algn="r">
              <a:spcBef>
                <a:spcPts val="0"/>
              </a:spcBef>
              <a:buNone/>
              <a:defRPr sz="1200" b="0" i="0" u="none" strike="noStrike" cap="none">
                <a:solidFill>
                  <a:srgbClr val="888888"/>
                </a:solidFill>
                <a:latin typeface="Avenir"/>
                <a:ea typeface="Avenir"/>
                <a:cs typeface="Avenir"/>
                <a:sym typeface="Avenir"/>
              </a:defRPr>
            </a:lvl6pPr>
            <a:lvl7pPr marL="0" lvl="6" indent="0" algn="r">
              <a:spcBef>
                <a:spcPts val="0"/>
              </a:spcBef>
              <a:buNone/>
              <a:defRPr sz="1200" b="0" i="0" u="none" strike="noStrike" cap="none">
                <a:solidFill>
                  <a:srgbClr val="888888"/>
                </a:solidFill>
                <a:latin typeface="Avenir"/>
                <a:ea typeface="Avenir"/>
                <a:cs typeface="Avenir"/>
                <a:sym typeface="Avenir"/>
              </a:defRPr>
            </a:lvl7pPr>
            <a:lvl8pPr marL="0" lvl="7" indent="0" algn="r">
              <a:spcBef>
                <a:spcPts val="0"/>
              </a:spcBef>
              <a:buNone/>
              <a:defRPr sz="1200" b="0" i="0" u="none" strike="noStrike" cap="none">
                <a:solidFill>
                  <a:srgbClr val="888888"/>
                </a:solidFill>
                <a:latin typeface="Avenir"/>
                <a:ea typeface="Avenir"/>
                <a:cs typeface="Avenir"/>
                <a:sym typeface="Avenir"/>
              </a:defRPr>
            </a:lvl8pPr>
            <a:lvl9pPr marL="0" lvl="8" indent="0" algn="r">
              <a:spcBef>
                <a:spcPts val="0"/>
              </a:spcBef>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pic>
        <p:nvPicPr>
          <p:cNvPr id="30" name="Google Shape;30;p4" descr="Icon&#10;&#10;Description automatically generated with medium confidence"/>
          <p:cNvPicPr preferRelativeResize="0"/>
          <p:nvPr/>
        </p:nvPicPr>
        <p:blipFill rotWithShape="1">
          <a:blip r:embed="rId2">
            <a:alphaModFix/>
          </a:blip>
          <a:srcRect/>
          <a:stretch/>
        </p:blipFill>
        <p:spPr>
          <a:xfrm>
            <a:off x="185322" y="200638"/>
            <a:ext cx="2912465" cy="767943"/>
          </a:xfrm>
          <a:prstGeom prst="rect">
            <a:avLst/>
          </a:prstGeom>
          <a:noFill/>
          <a:ln>
            <a:noFill/>
          </a:ln>
        </p:spPr>
      </p:pic>
      <p:sp>
        <p:nvSpPr>
          <p:cNvPr id="31" name="Google Shape;31;p4"/>
          <p:cNvSpPr>
            <a:spLocks noGrp="1"/>
          </p:cNvSpPr>
          <p:nvPr>
            <p:ph type="pic" idx="2"/>
          </p:nvPr>
        </p:nvSpPr>
        <p:spPr>
          <a:xfrm>
            <a:off x="9094213" y="241816"/>
            <a:ext cx="2862262" cy="723900"/>
          </a:xfrm>
          <a:prstGeom prst="rect">
            <a:avLst/>
          </a:prstGeom>
          <a:noFill/>
          <a:ln>
            <a:noFill/>
          </a:ln>
        </p:spPr>
      </p:sp>
      <p:pic>
        <p:nvPicPr>
          <p:cNvPr id="32" name="Google Shape;32;p4"/>
          <p:cNvPicPr preferRelativeResize="0"/>
          <p:nvPr/>
        </p:nvPicPr>
        <p:blipFill rotWithShape="1">
          <a:blip r:embed="rId3">
            <a:alphaModFix amt="15000"/>
          </a:blip>
          <a:srcRect r="24877" b="12055"/>
          <a:stretch/>
        </p:blipFill>
        <p:spPr>
          <a:xfrm>
            <a:off x="6886575" y="647059"/>
            <a:ext cx="5305425" cy="621094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5"/>
          <p:cNvSpPr txBox="1">
            <a:spLocks noGrp="1"/>
          </p:cNvSpPr>
          <p:nvPr>
            <p:ph type="body" idx="1"/>
          </p:nvPr>
        </p:nvSpPr>
        <p:spPr>
          <a:xfrm>
            <a:off x="185322" y="1300162"/>
            <a:ext cx="5720179" cy="505777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Clr>
                <a:srgbClr val="39AB47"/>
              </a:buClr>
              <a:buSzPts val="2400"/>
              <a:buNone/>
              <a:defRPr sz="2400">
                <a:solidFill>
                  <a:srgbClr val="39AB47"/>
                </a:solidFill>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a:latin typeface="Avenir"/>
                <a:ea typeface="Avenir"/>
                <a:cs typeface="Avenir"/>
                <a:sym typeface="Avenir"/>
              </a:defRPr>
            </a:lvl2pPr>
            <a:lvl3pPr marL="1371600" lvl="2" indent="-342900" algn="l">
              <a:lnSpc>
                <a:spcPct val="90000"/>
              </a:lnSpc>
              <a:spcBef>
                <a:spcPts val="600"/>
              </a:spcBef>
              <a:spcAft>
                <a:spcPts val="0"/>
              </a:spcAft>
              <a:buClr>
                <a:schemeClr val="dk1"/>
              </a:buClr>
              <a:buSzPts val="1800"/>
              <a:buChar char="•"/>
              <a:defRPr sz="180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6286500" y="1300162"/>
            <a:ext cx="5669974" cy="50577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39AB47"/>
              </a:buClr>
              <a:buSzPts val="2400"/>
              <a:buChar char="•"/>
              <a:defRPr sz="2400">
                <a:solidFill>
                  <a:srgbClr val="39AB47"/>
                </a:solidFill>
                <a:latin typeface="Avenir"/>
                <a:ea typeface="Avenir"/>
                <a:cs typeface="Avenir"/>
                <a:sym typeface="Avenir"/>
              </a:defRPr>
            </a:lvl1pPr>
            <a:lvl2pPr marL="914400" lvl="1" indent="-355600" algn="l">
              <a:lnSpc>
                <a:spcPct val="90000"/>
              </a:lnSpc>
              <a:spcBef>
                <a:spcPts val="500"/>
              </a:spcBef>
              <a:spcAft>
                <a:spcPts val="0"/>
              </a:spcAft>
              <a:buClr>
                <a:schemeClr val="dk1"/>
              </a:buClr>
              <a:buSzPts val="2000"/>
              <a:buChar char="•"/>
              <a:defRPr sz="2000">
                <a:latin typeface="Avenir"/>
                <a:ea typeface="Avenir"/>
                <a:cs typeface="Avenir"/>
                <a:sym typeface="Avenir"/>
              </a:defRPr>
            </a:lvl2pPr>
            <a:lvl3pPr marL="1371600" lvl="2" indent="-342900" algn="l">
              <a:lnSpc>
                <a:spcPct val="90000"/>
              </a:lnSpc>
              <a:spcBef>
                <a:spcPts val="500"/>
              </a:spcBef>
              <a:spcAft>
                <a:spcPts val="0"/>
              </a:spcAft>
              <a:buClr>
                <a:schemeClr val="dk1"/>
              </a:buClr>
              <a:buSzPts val="1800"/>
              <a:buChar char="•"/>
              <a:defRPr sz="180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sldNum" idx="12"/>
          </p:nvPr>
        </p:nvSpPr>
        <p:spPr>
          <a:xfrm>
            <a:off x="9210680" y="651351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Avenir"/>
                <a:ea typeface="Avenir"/>
                <a:cs typeface="Avenir"/>
                <a:sym typeface="Avenir"/>
              </a:defRPr>
            </a:lvl1pPr>
            <a:lvl2pPr marL="0" lvl="1" indent="0" algn="r">
              <a:spcBef>
                <a:spcPts val="0"/>
              </a:spcBef>
              <a:buNone/>
              <a:defRPr sz="1200" b="0" i="0" u="none" strike="noStrike" cap="none">
                <a:solidFill>
                  <a:srgbClr val="888888"/>
                </a:solidFill>
                <a:latin typeface="Avenir"/>
                <a:ea typeface="Avenir"/>
                <a:cs typeface="Avenir"/>
                <a:sym typeface="Avenir"/>
              </a:defRPr>
            </a:lvl2pPr>
            <a:lvl3pPr marL="0" lvl="2" indent="0" algn="r">
              <a:spcBef>
                <a:spcPts val="0"/>
              </a:spcBef>
              <a:buNone/>
              <a:defRPr sz="1200" b="0" i="0" u="none" strike="noStrike" cap="none">
                <a:solidFill>
                  <a:srgbClr val="888888"/>
                </a:solidFill>
                <a:latin typeface="Avenir"/>
                <a:ea typeface="Avenir"/>
                <a:cs typeface="Avenir"/>
                <a:sym typeface="Avenir"/>
              </a:defRPr>
            </a:lvl3pPr>
            <a:lvl4pPr marL="0" lvl="3" indent="0" algn="r">
              <a:spcBef>
                <a:spcPts val="0"/>
              </a:spcBef>
              <a:buNone/>
              <a:defRPr sz="1200" b="0" i="0" u="none" strike="noStrike" cap="none">
                <a:solidFill>
                  <a:srgbClr val="888888"/>
                </a:solidFill>
                <a:latin typeface="Avenir"/>
                <a:ea typeface="Avenir"/>
                <a:cs typeface="Avenir"/>
                <a:sym typeface="Avenir"/>
              </a:defRPr>
            </a:lvl4pPr>
            <a:lvl5pPr marL="0" lvl="4" indent="0" algn="r">
              <a:spcBef>
                <a:spcPts val="0"/>
              </a:spcBef>
              <a:buNone/>
              <a:defRPr sz="1200" b="0" i="0" u="none" strike="noStrike" cap="none">
                <a:solidFill>
                  <a:srgbClr val="888888"/>
                </a:solidFill>
                <a:latin typeface="Avenir"/>
                <a:ea typeface="Avenir"/>
                <a:cs typeface="Avenir"/>
                <a:sym typeface="Avenir"/>
              </a:defRPr>
            </a:lvl5pPr>
            <a:lvl6pPr marL="0" lvl="5" indent="0" algn="r">
              <a:spcBef>
                <a:spcPts val="0"/>
              </a:spcBef>
              <a:buNone/>
              <a:defRPr sz="1200" b="0" i="0" u="none" strike="noStrike" cap="none">
                <a:solidFill>
                  <a:srgbClr val="888888"/>
                </a:solidFill>
                <a:latin typeface="Avenir"/>
                <a:ea typeface="Avenir"/>
                <a:cs typeface="Avenir"/>
                <a:sym typeface="Avenir"/>
              </a:defRPr>
            </a:lvl6pPr>
            <a:lvl7pPr marL="0" lvl="6" indent="0" algn="r">
              <a:spcBef>
                <a:spcPts val="0"/>
              </a:spcBef>
              <a:buNone/>
              <a:defRPr sz="1200" b="0" i="0" u="none" strike="noStrike" cap="none">
                <a:solidFill>
                  <a:srgbClr val="888888"/>
                </a:solidFill>
                <a:latin typeface="Avenir"/>
                <a:ea typeface="Avenir"/>
                <a:cs typeface="Avenir"/>
                <a:sym typeface="Avenir"/>
              </a:defRPr>
            </a:lvl7pPr>
            <a:lvl8pPr marL="0" lvl="7" indent="0" algn="r">
              <a:spcBef>
                <a:spcPts val="0"/>
              </a:spcBef>
              <a:buNone/>
              <a:defRPr sz="1200" b="0" i="0" u="none" strike="noStrike" cap="none">
                <a:solidFill>
                  <a:srgbClr val="888888"/>
                </a:solidFill>
                <a:latin typeface="Avenir"/>
                <a:ea typeface="Avenir"/>
                <a:cs typeface="Avenir"/>
                <a:sym typeface="Avenir"/>
              </a:defRPr>
            </a:lvl8pPr>
            <a:lvl9pPr marL="0" lvl="8" indent="0" algn="r">
              <a:spcBef>
                <a:spcPts val="0"/>
              </a:spcBef>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pic>
        <p:nvPicPr>
          <p:cNvPr id="37" name="Google Shape;37;p5" descr="Icon&#10;&#10;Description automatically generated with medium confidence"/>
          <p:cNvPicPr preferRelativeResize="0"/>
          <p:nvPr/>
        </p:nvPicPr>
        <p:blipFill rotWithShape="1">
          <a:blip r:embed="rId2">
            <a:alphaModFix/>
          </a:blip>
          <a:srcRect/>
          <a:stretch/>
        </p:blipFill>
        <p:spPr>
          <a:xfrm>
            <a:off x="185322" y="200638"/>
            <a:ext cx="2912465" cy="767943"/>
          </a:xfrm>
          <a:prstGeom prst="rect">
            <a:avLst/>
          </a:prstGeom>
          <a:noFill/>
          <a:ln>
            <a:noFill/>
          </a:ln>
        </p:spPr>
      </p:pic>
      <p:sp>
        <p:nvSpPr>
          <p:cNvPr id="38" name="Google Shape;38;p5"/>
          <p:cNvSpPr>
            <a:spLocks noGrp="1"/>
          </p:cNvSpPr>
          <p:nvPr>
            <p:ph type="pic" idx="3"/>
          </p:nvPr>
        </p:nvSpPr>
        <p:spPr>
          <a:xfrm>
            <a:off x="9094213" y="241816"/>
            <a:ext cx="2862262" cy="723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fraisl@iiasa.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doi.org/10.1038/s43586-022-00144-4"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dataforchange.net/strengthening-measurement-of-marine-litter-in-Ghana" TargetMode="External"/><Relationship Id="rId4" Type="http://schemas.openxmlformats.org/officeDocument/2006/relationships/hyperlink" Target="https://doi.org/10.1038/s41893-022-00980-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6"/>
          <p:cNvSpPr txBox="1">
            <a:spLocks noGrp="1"/>
          </p:cNvSpPr>
          <p:nvPr>
            <p:ph type="ctrTitle"/>
          </p:nvPr>
        </p:nvSpPr>
        <p:spPr>
          <a:xfrm>
            <a:off x="381000" y="2356452"/>
            <a:ext cx="11430000" cy="1242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7BBF"/>
              </a:buClr>
              <a:buSzPts val="4000"/>
              <a:buFont typeface="Avenir"/>
              <a:buNone/>
            </a:pPr>
            <a:r>
              <a:rPr lang="en-GB" sz="3600">
                <a:solidFill>
                  <a:srgbClr val="1A63A0"/>
                </a:solidFill>
                <a:highlight>
                  <a:srgbClr val="FFFFFF"/>
                </a:highlight>
                <a:latin typeface="Roboto"/>
                <a:ea typeface="Roboto"/>
                <a:cs typeface="Roboto"/>
                <a:sym typeface="Roboto"/>
              </a:rPr>
              <a:t>Citizen science data for tracking progress towards sustainable development</a:t>
            </a:r>
            <a:endParaRPr sz="3600"/>
          </a:p>
        </p:txBody>
      </p:sp>
      <p:sp>
        <p:nvSpPr>
          <p:cNvPr id="44" name="Google Shape;44;p6"/>
          <p:cNvSpPr txBox="1">
            <a:spLocks noGrp="1"/>
          </p:cNvSpPr>
          <p:nvPr>
            <p:ph type="subTitle" idx="1"/>
          </p:nvPr>
        </p:nvSpPr>
        <p:spPr>
          <a:xfrm>
            <a:off x="380996" y="3819618"/>
            <a:ext cx="11430000" cy="443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97A74"/>
              </a:buClr>
              <a:buSzPts val="2400"/>
              <a:buNone/>
            </a:pPr>
            <a:r>
              <a:rPr lang="en-GB"/>
              <a:t>Dr. Dilek Fraisl</a:t>
            </a:r>
            <a:endParaRPr/>
          </a:p>
        </p:txBody>
      </p:sp>
      <p:sp>
        <p:nvSpPr>
          <p:cNvPr id="45" name="Google Shape;45;p6"/>
          <p:cNvSpPr txBox="1">
            <a:spLocks noGrp="1"/>
          </p:cNvSpPr>
          <p:nvPr>
            <p:ph type="body" idx="2"/>
          </p:nvPr>
        </p:nvSpPr>
        <p:spPr>
          <a:xfrm>
            <a:off x="381000" y="4188948"/>
            <a:ext cx="11430000" cy="67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97A74"/>
              </a:buClr>
              <a:buSzPts val="2000"/>
              <a:buNone/>
            </a:pPr>
            <a:r>
              <a:rPr lang="en-GB"/>
              <a:t>Research Scholar, International Institute for Applied Systems Analysis (IIASA)</a:t>
            </a:r>
            <a:endParaRPr/>
          </a:p>
          <a:p>
            <a:pPr marL="0" lvl="0" indent="0" algn="ctr" rtl="0">
              <a:lnSpc>
                <a:spcPct val="90000"/>
              </a:lnSpc>
              <a:spcBef>
                <a:spcPts val="0"/>
              </a:spcBef>
              <a:spcAft>
                <a:spcPts val="0"/>
              </a:spcAft>
              <a:buClr>
                <a:srgbClr val="797A74"/>
              </a:buClr>
              <a:buSzPts val="2000"/>
              <a:buNone/>
            </a:pPr>
            <a:r>
              <a:rPr lang="en-GB"/>
              <a:t>Managing Director, Citizen Science Global Partnership (CSGP)</a:t>
            </a:r>
            <a:endParaRPr/>
          </a:p>
        </p:txBody>
      </p:sp>
      <p:sp>
        <p:nvSpPr>
          <p:cNvPr id="46" name="Google Shape;46;p6"/>
          <p:cNvSpPr txBox="1"/>
          <p:nvPr/>
        </p:nvSpPr>
        <p:spPr>
          <a:xfrm>
            <a:off x="5056950" y="4934200"/>
            <a:ext cx="2078100" cy="99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b="1">
                <a:solidFill>
                  <a:srgbClr val="1A63A0"/>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fraisl@iiasa.ac.at</a:t>
            </a:r>
            <a:endParaRPr sz="1600" b="1">
              <a:solidFill>
                <a:srgbClr val="1A63A0"/>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en-GB" sz="1600" b="1">
                <a:solidFill>
                  <a:srgbClr val="1A63A0"/>
                </a:solidFill>
                <a:highlight>
                  <a:srgbClr val="FFFFFF"/>
                </a:highlight>
                <a:latin typeface="Roboto"/>
                <a:ea typeface="Roboto"/>
                <a:cs typeface="Roboto"/>
                <a:sym typeface="Roboto"/>
              </a:rPr>
              <a:t>@dilekfraisl</a:t>
            </a:r>
            <a:r>
              <a:rPr lang="en-GB" sz="1600" b="1">
                <a:solidFill>
                  <a:srgbClr val="0070C0"/>
                </a:solidFill>
              </a:rPr>
              <a:t>1</a:t>
            </a:r>
            <a:endParaRPr sz="1600" b="1">
              <a:solidFill>
                <a:srgbClr val="0070C0"/>
              </a:solidFill>
            </a:endParaRPr>
          </a:p>
          <a:p>
            <a:pPr marL="0" lvl="0" indent="0" algn="l" rtl="0">
              <a:lnSpc>
                <a:spcPct val="115000"/>
              </a:lnSpc>
              <a:spcBef>
                <a:spcPts val="0"/>
              </a:spcBef>
              <a:spcAft>
                <a:spcPts val="0"/>
              </a:spcAft>
              <a:buNone/>
            </a:pPr>
            <a:endParaRPr sz="1600" b="1">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5"/>
          <p:cNvPicPr preferRelativeResize="0"/>
          <p:nvPr/>
        </p:nvPicPr>
        <p:blipFill>
          <a:blip r:embed="rId3">
            <a:alphaModFix/>
          </a:blip>
          <a:stretch>
            <a:fillRect/>
          </a:stretch>
        </p:blipFill>
        <p:spPr>
          <a:xfrm>
            <a:off x="780100" y="1981105"/>
            <a:ext cx="2555523" cy="4724496"/>
          </a:xfrm>
          <a:prstGeom prst="rect">
            <a:avLst/>
          </a:prstGeom>
          <a:noFill/>
          <a:ln>
            <a:noFill/>
          </a:ln>
        </p:spPr>
      </p:pic>
      <p:pic>
        <p:nvPicPr>
          <p:cNvPr id="114" name="Google Shape;114;p15"/>
          <p:cNvPicPr preferRelativeResize="0"/>
          <p:nvPr/>
        </p:nvPicPr>
        <p:blipFill>
          <a:blip r:embed="rId4">
            <a:alphaModFix/>
          </a:blip>
          <a:stretch>
            <a:fillRect/>
          </a:stretch>
        </p:blipFill>
        <p:spPr>
          <a:xfrm>
            <a:off x="3735273" y="1981105"/>
            <a:ext cx="4960720" cy="4724496"/>
          </a:xfrm>
          <a:prstGeom prst="rect">
            <a:avLst/>
          </a:prstGeom>
          <a:noFill/>
          <a:ln>
            <a:noFill/>
          </a:ln>
        </p:spPr>
      </p:pic>
      <p:pic>
        <p:nvPicPr>
          <p:cNvPr id="115" name="Google Shape;115;p15"/>
          <p:cNvPicPr preferRelativeResize="0"/>
          <p:nvPr/>
        </p:nvPicPr>
        <p:blipFill>
          <a:blip r:embed="rId5">
            <a:alphaModFix/>
          </a:blip>
          <a:stretch>
            <a:fillRect/>
          </a:stretch>
        </p:blipFill>
        <p:spPr>
          <a:xfrm>
            <a:off x="8962493" y="1981105"/>
            <a:ext cx="2555523" cy="4724496"/>
          </a:xfrm>
          <a:prstGeom prst="rect">
            <a:avLst/>
          </a:prstGeom>
          <a:noFill/>
          <a:ln>
            <a:noFill/>
          </a:ln>
        </p:spPr>
      </p:pic>
      <p:sp>
        <p:nvSpPr>
          <p:cNvPr id="116" name="Google Shape;116;p15"/>
          <p:cNvSpPr txBox="1"/>
          <p:nvPr/>
        </p:nvSpPr>
        <p:spPr>
          <a:xfrm>
            <a:off x="2111250" y="6366900"/>
            <a:ext cx="86961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000" b="1">
                <a:solidFill>
                  <a:schemeClr val="dk1"/>
                </a:solidFill>
              </a:rPr>
              <a:t>@Smart Nature Freaks Youth Volunteers Foundation</a:t>
            </a:r>
            <a:endParaRPr sz="1000" b="1">
              <a:solidFill>
                <a:schemeClr val="dk1"/>
              </a:solidFill>
            </a:endParaRPr>
          </a:p>
        </p:txBody>
      </p:sp>
      <p:pic>
        <p:nvPicPr>
          <p:cNvPr id="117" name="Google Shape;117;p15"/>
          <p:cNvPicPr preferRelativeResize="0"/>
          <p:nvPr/>
        </p:nvPicPr>
        <p:blipFill>
          <a:blip r:embed="rId6">
            <a:alphaModFix/>
          </a:blip>
          <a:stretch>
            <a:fillRect/>
          </a:stretch>
        </p:blipFill>
        <p:spPr>
          <a:xfrm>
            <a:off x="9722700" y="-170025"/>
            <a:ext cx="2384875" cy="938500"/>
          </a:xfrm>
          <a:prstGeom prst="rect">
            <a:avLst/>
          </a:prstGeom>
          <a:noFill/>
          <a:ln>
            <a:noFill/>
          </a:ln>
        </p:spPr>
      </p:pic>
      <p:sp>
        <p:nvSpPr>
          <p:cNvPr id="118" name="Google Shape;118;p15"/>
          <p:cNvSpPr txBox="1">
            <a:spLocks noGrp="1"/>
          </p:cNvSpPr>
          <p:nvPr>
            <p:ph type="title"/>
          </p:nvPr>
        </p:nvSpPr>
        <p:spPr>
          <a:xfrm>
            <a:off x="210450" y="905585"/>
            <a:ext cx="11771100" cy="938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GB" sz="2780"/>
              <a:t>Create time and space for all the stakeholders </a:t>
            </a:r>
            <a:endParaRPr sz="2780"/>
          </a:p>
          <a:p>
            <a:pPr marL="0" lvl="0" indent="0" algn="ctr" rtl="0">
              <a:spcBef>
                <a:spcPts val="0"/>
              </a:spcBef>
              <a:spcAft>
                <a:spcPts val="0"/>
              </a:spcAft>
              <a:buSzPts val="990"/>
              <a:buNone/>
            </a:pPr>
            <a:r>
              <a:rPr lang="en-GB" sz="2780"/>
              <a:t>to build trust, common goals and ownership</a:t>
            </a:r>
            <a:endParaRPr sz="278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txBox="1">
            <a:spLocks noGrp="1"/>
          </p:cNvSpPr>
          <p:nvPr>
            <p:ph type="title" idx="4294967295"/>
          </p:nvPr>
        </p:nvSpPr>
        <p:spPr>
          <a:xfrm>
            <a:off x="336475" y="615723"/>
            <a:ext cx="11771100" cy="701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990"/>
              <a:buFont typeface="Arial"/>
              <a:buNone/>
            </a:pPr>
            <a:r>
              <a:rPr lang="en-GB" sz="2280">
                <a:solidFill>
                  <a:srgbClr val="157BBF"/>
                </a:solidFill>
                <a:latin typeface="Avenir"/>
                <a:ea typeface="Avenir"/>
                <a:cs typeface="Avenir"/>
                <a:sym typeface="Avenir"/>
              </a:rPr>
              <a:t>UNDP - 16.6.2 Proportion of population </a:t>
            </a:r>
            <a:endParaRPr sz="2280">
              <a:solidFill>
                <a:srgbClr val="157BBF"/>
              </a:solidFill>
              <a:latin typeface="Avenir"/>
              <a:ea typeface="Avenir"/>
              <a:cs typeface="Avenir"/>
              <a:sym typeface="Avenir"/>
            </a:endParaRPr>
          </a:p>
          <a:p>
            <a:pPr marL="0" lvl="0" indent="0" algn="ctr" rtl="0">
              <a:spcBef>
                <a:spcPts val="0"/>
              </a:spcBef>
              <a:spcAft>
                <a:spcPts val="0"/>
              </a:spcAft>
              <a:buClr>
                <a:schemeClr val="dk1"/>
              </a:buClr>
              <a:buSzPts val="990"/>
              <a:buFont typeface="Arial"/>
              <a:buNone/>
            </a:pPr>
            <a:r>
              <a:rPr lang="en-GB" sz="2280">
                <a:solidFill>
                  <a:srgbClr val="157BBF"/>
                </a:solidFill>
                <a:latin typeface="Avenir"/>
                <a:ea typeface="Avenir"/>
                <a:cs typeface="Avenir"/>
                <a:sym typeface="Avenir"/>
              </a:rPr>
              <a:t>satisfied with their last experience of public services</a:t>
            </a:r>
            <a:endParaRPr sz="2280">
              <a:solidFill>
                <a:srgbClr val="157BBF"/>
              </a:solidFill>
              <a:latin typeface="Avenir"/>
              <a:ea typeface="Avenir"/>
              <a:cs typeface="Avenir"/>
              <a:sym typeface="Avenir"/>
            </a:endParaRPr>
          </a:p>
        </p:txBody>
      </p:sp>
      <p:pic>
        <p:nvPicPr>
          <p:cNvPr id="133" name="Google Shape;133;p17"/>
          <p:cNvPicPr preferRelativeResize="0"/>
          <p:nvPr/>
        </p:nvPicPr>
        <p:blipFill>
          <a:blip r:embed="rId3">
            <a:alphaModFix/>
          </a:blip>
          <a:stretch>
            <a:fillRect/>
          </a:stretch>
        </p:blipFill>
        <p:spPr>
          <a:xfrm>
            <a:off x="9722700" y="-170025"/>
            <a:ext cx="2384875" cy="938500"/>
          </a:xfrm>
          <a:prstGeom prst="rect">
            <a:avLst/>
          </a:prstGeom>
          <a:noFill/>
          <a:ln>
            <a:noFill/>
          </a:ln>
        </p:spPr>
      </p:pic>
      <p:pic>
        <p:nvPicPr>
          <p:cNvPr id="134" name="Google Shape;134;p17"/>
          <p:cNvPicPr preferRelativeResize="0"/>
          <p:nvPr/>
        </p:nvPicPr>
        <p:blipFill>
          <a:blip r:embed="rId4">
            <a:alphaModFix/>
          </a:blip>
          <a:stretch>
            <a:fillRect/>
          </a:stretch>
        </p:blipFill>
        <p:spPr>
          <a:xfrm>
            <a:off x="210451" y="1512499"/>
            <a:ext cx="7700629" cy="4780825"/>
          </a:xfrm>
          <a:prstGeom prst="rect">
            <a:avLst/>
          </a:prstGeom>
          <a:noFill/>
          <a:ln>
            <a:noFill/>
          </a:ln>
        </p:spPr>
      </p:pic>
      <p:sp>
        <p:nvSpPr>
          <p:cNvPr id="135" name="Google Shape;135;p17"/>
          <p:cNvSpPr txBox="1"/>
          <p:nvPr/>
        </p:nvSpPr>
        <p:spPr>
          <a:xfrm>
            <a:off x="80400" y="6488700"/>
            <a:ext cx="12027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222222"/>
                </a:solidFill>
                <a:highlight>
                  <a:srgbClr val="FFFFFF"/>
                </a:highlight>
                <a:latin typeface="Avenir"/>
                <a:ea typeface="Avenir"/>
                <a:cs typeface="Avenir"/>
                <a:sym typeface="Avenir"/>
              </a:rPr>
              <a:t>Fraisl, D., Hager, G., </a:t>
            </a:r>
            <a:r>
              <a:rPr lang="en-GB" sz="1200" i="1">
                <a:solidFill>
                  <a:srgbClr val="222222"/>
                </a:solidFill>
                <a:highlight>
                  <a:srgbClr val="FFFFFF"/>
                </a:highlight>
                <a:latin typeface="Avenir"/>
                <a:ea typeface="Avenir"/>
                <a:cs typeface="Avenir"/>
                <a:sym typeface="Avenir"/>
              </a:rPr>
              <a:t>et al.</a:t>
            </a:r>
            <a:r>
              <a:rPr lang="en-GB" sz="1200">
                <a:solidFill>
                  <a:srgbClr val="222222"/>
                </a:solidFill>
                <a:highlight>
                  <a:srgbClr val="FFFFFF"/>
                </a:highlight>
                <a:latin typeface="Avenir"/>
                <a:ea typeface="Avenir"/>
                <a:cs typeface="Avenir"/>
                <a:sym typeface="Avenir"/>
              </a:rPr>
              <a:t> Citizen science in environmental and ecological sciences. </a:t>
            </a:r>
            <a:r>
              <a:rPr lang="en-GB" sz="1200" i="1">
                <a:solidFill>
                  <a:srgbClr val="222222"/>
                </a:solidFill>
                <a:highlight>
                  <a:srgbClr val="FFFFFF"/>
                </a:highlight>
                <a:latin typeface="Avenir"/>
                <a:ea typeface="Avenir"/>
                <a:cs typeface="Avenir"/>
                <a:sym typeface="Avenir"/>
              </a:rPr>
              <a:t>Nat Rev Methods Primers</a:t>
            </a:r>
            <a:r>
              <a:rPr lang="en-GB" sz="1200">
                <a:solidFill>
                  <a:srgbClr val="222222"/>
                </a:solidFill>
                <a:highlight>
                  <a:srgbClr val="FFFFFF"/>
                </a:highlight>
                <a:latin typeface="Avenir"/>
                <a:ea typeface="Avenir"/>
                <a:cs typeface="Avenir"/>
                <a:sym typeface="Avenir"/>
              </a:rPr>
              <a:t> 2, 64 (2022). </a:t>
            </a:r>
            <a:r>
              <a:rPr lang="en-GB" sz="1200" u="sng">
                <a:solidFill>
                  <a:schemeClr val="hlink"/>
                </a:solidFill>
                <a:highlight>
                  <a:srgbClr val="FFFFFF"/>
                </a:highlight>
                <a:latin typeface="Avenir"/>
                <a:ea typeface="Avenir"/>
                <a:cs typeface="Avenir"/>
                <a:sym typeface="Avenir"/>
                <a:hlinkClick r:id="rId5"/>
              </a:rPr>
              <a:t>https://doi.org/10.1038/s43586-022-00144-4</a:t>
            </a:r>
            <a:r>
              <a:rPr lang="en-GB" sz="1200">
                <a:solidFill>
                  <a:srgbClr val="222222"/>
                </a:solidFill>
                <a:highlight>
                  <a:srgbClr val="FFFFFF"/>
                </a:highlight>
                <a:latin typeface="Avenir"/>
                <a:ea typeface="Avenir"/>
                <a:cs typeface="Avenir"/>
                <a:sym typeface="Avenir"/>
              </a:rPr>
              <a:t> </a:t>
            </a:r>
            <a:endParaRPr>
              <a:latin typeface="Avenir"/>
              <a:ea typeface="Avenir"/>
              <a:cs typeface="Avenir"/>
              <a:sym typeface="Avenir"/>
            </a:endParaRPr>
          </a:p>
        </p:txBody>
      </p:sp>
      <p:sp>
        <p:nvSpPr>
          <p:cNvPr id="136" name="Google Shape;136;p17"/>
          <p:cNvSpPr txBox="1">
            <a:spLocks noGrp="1"/>
          </p:cNvSpPr>
          <p:nvPr>
            <p:ph type="body" idx="2"/>
          </p:nvPr>
        </p:nvSpPr>
        <p:spPr>
          <a:xfrm>
            <a:off x="8666700" y="2744424"/>
            <a:ext cx="3525300" cy="2143200"/>
          </a:xfrm>
          <a:prstGeom prst="rect">
            <a:avLst/>
          </a:prstGeom>
        </p:spPr>
        <p:txBody>
          <a:bodyPr spcFirstLastPara="1" wrap="square" lIns="91425" tIns="45700" rIns="91425" bIns="45700" anchor="t" anchorCtr="0">
            <a:normAutofit/>
          </a:bodyPr>
          <a:lstStyle/>
          <a:p>
            <a:pPr marL="0" lvl="0" indent="0" algn="l" rtl="0">
              <a:lnSpc>
                <a:spcPct val="80000"/>
              </a:lnSpc>
              <a:spcBef>
                <a:spcPts val="0"/>
              </a:spcBef>
              <a:spcAft>
                <a:spcPts val="600"/>
              </a:spcAft>
              <a:buNone/>
            </a:pPr>
            <a:r>
              <a:rPr lang="en-GB" sz="2200"/>
              <a:t>I</a:t>
            </a:r>
            <a:r>
              <a:rPr lang="en-GB" sz="2000"/>
              <a:t>nvesting in citizen science data can empower hard-to-reach individuals and communities and support more inclusive decision making, complementary to official ways of collecting data. </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8"/>
          <p:cNvPicPr preferRelativeResize="0"/>
          <p:nvPr/>
        </p:nvPicPr>
        <p:blipFill>
          <a:blip r:embed="rId3">
            <a:alphaModFix/>
          </a:blip>
          <a:stretch>
            <a:fillRect/>
          </a:stretch>
        </p:blipFill>
        <p:spPr>
          <a:xfrm>
            <a:off x="9722700" y="-170025"/>
            <a:ext cx="2384875" cy="938500"/>
          </a:xfrm>
          <a:prstGeom prst="rect">
            <a:avLst/>
          </a:prstGeom>
          <a:noFill/>
          <a:ln>
            <a:noFill/>
          </a:ln>
        </p:spPr>
      </p:pic>
      <p:pic>
        <p:nvPicPr>
          <p:cNvPr id="142" name="Google Shape;142;p18"/>
          <p:cNvPicPr preferRelativeResize="0"/>
          <p:nvPr/>
        </p:nvPicPr>
        <p:blipFill>
          <a:blip r:embed="rId4">
            <a:alphaModFix/>
          </a:blip>
          <a:stretch>
            <a:fillRect/>
          </a:stretch>
        </p:blipFill>
        <p:spPr>
          <a:xfrm>
            <a:off x="2633425" y="2062550"/>
            <a:ext cx="6874900" cy="4447876"/>
          </a:xfrm>
          <a:prstGeom prst="rect">
            <a:avLst/>
          </a:prstGeom>
          <a:noFill/>
          <a:ln>
            <a:noFill/>
          </a:ln>
        </p:spPr>
      </p:pic>
      <p:sp>
        <p:nvSpPr>
          <p:cNvPr id="143" name="Google Shape;143;p18"/>
          <p:cNvSpPr txBox="1">
            <a:spLocks noGrp="1"/>
          </p:cNvSpPr>
          <p:nvPr>
            <p:ph type="title"/>
          </p:nvPr>
        </p:nvSpPr>
        <p:spPr>
          <a:xfrm>
            <a:off x="185321" y="1244605"/>
            <a:ext cx="11771100" cy="5841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GB" sz="2480" b="1"/>
              <a:t>CSGP is a network that aims to advance citizen science for a sustainable world,</a:t>
            </a:r>
            <a:endParaRPr sz="2480" b="1"/>
          </a:p>
          <a:p>
            <a:pPr marL="0" lvl="0" indent="0" algn="ctr" rtl="0">
              <a:lnSpc>
                <a:spcPct val="100000"/>
              </a:lnSpc>
              <a:spcBef>
                <a:spcPts val="0"/>
              </a:spcBef>
              <a:spcAft>
                <a:spcPts val="0"/>
              </a:spcAft>
              <a:buSzPts val="990"/>
              <a:buNone/>
            </a:pPr>
            <a:r>
              <a:rPr lang="en-GB" sz="2480" b="1"/>
              <a:t>hosted at IIASA with a hub in Geneva</a:t>
            </a:r>
            <a:endParaRPr sz="248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185321" y="1244605"/>
            <a:ext cx="11771100" cy="584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YOMA Operational Research</a:t>
            </a:r>
            <a:endParaRPr/>
          </a:p>
        </p:txBody>
      </p:sp>
      <p:sp>
        <p:nvSpPr>
          <p:cNvPr id="149" name="Google Shape;149;p19"/>
          <p:cNvSpPr txBox="1">
            <a:spLocks noGrp="1"/>
          </p:cNvSpPr>
          <p:nvPr>
            <p:ph type="body" idx="1"/>
          </p:nvPr>
        </p:nvSpPr>
        <p:spPr>
          <a:xfrm>
            <a:off x="185321" y="2104829"/>
            <a:ext cx="11771100" cy="4254300"/>
          </a:xfrm>
          <a:prstGeom prst="rect">
            <a:avLst/>
          </a:prstGeom>
        </p:spPr>
        <p:txBody>
          <a:bodyPr spcFirstLastPara="1" wrap="square" lIns="91425" tIns="45700" rIns="91425" bIns="45700" anchor="t" anchorCtr="0">
            <a:normAutofit fontScale="85000" lnSpcReduction="20000"/>
          </a:bodyPr>
          <a:lstStyle/>
          <a:p>
            <a:pPr marL="457200" lvl="0" indent="-346075" algn="just" rtl="0">
              <a:lnSpc>
                <a:spcPct val="115000"/>
              </a:lnSpc>
              <a:spcBef>
                <a:spcPts val="0"/>
              </a:spcBef>
              <a:spcAft>
                <a:spcPts val="0"/>
              </a:spcAft>
              <a:buSzPct val="100000"/>
              <a:buChar char="●"/>
            </a:pPr>
            <a:r>
              <a:rPr lang="en-GB" sz="2000"/>
              <a:t>Launched under the impetus of UNICEF and led by University of Geneva</a:t>
            </a:r>
            <a:endParaRPr sz="2000"/>
          </a:p>
          <a:p>
            <a:pPr marL="457200" lvl="0" indent="-346075" algn="just" rtl="0">
              <a:lnSpc>
                <a:spcPct val="115000"/>
              </a:lnSpc>
              <a:spcBef>
                <a:spcPts val="0"/>
              </a:spcBef>
              <a:spcAft>
                <a:spcPts val="0"/>
              </a:spcAft>
              <a:buSzPct val="100000"/>
              <a:buChar char="●"/>
            </a:pPr>
            <a:r>
              <a:rPr lang="en-GB" sz="2000"/>
              <a:t>Operational Research to support the development of the Yoma platform for youth</a:t>
            </a:r>
            <a:endParaRPr sz="2000"/>
          </a:p>
          <a:p>
            <a:pPr marL="457200" lvl="0" indent="-346075" algn="just" rtl="0">
              <a:lnSpc>
                <a:spcPct val="115000"/>
              </a:lnSpc>
              <a:spcBef>
                <a:spcPts val="0"/>
              </a:spcBef>
              <a:spcAft>
                <a:spcPts val="0"/>
              </a:spcAft>
              <a:buSzPct val="100000"/>
              <a:buChar char="●"/>
            </a:pPr>
            <a:r>
              <a:rPr lang="en-GB" sz="2000"/>
              <a:t>Builds on the methodology and results of the Crowd4SDG project</a:t>
            </a:r>
            <a:endParaRPr sz="2000"/>
          </a:p>
          <a:p>
            <a:pPr marL="457200" lvl="0" indent="-346075" algn="just" rtl="0">
              <a:lnSpc>
                <a:spcPct val="115000"/>
              </a:lnSpc>
              <a:spcBef>
                <a:spcPts val="0"/>
              </a:spcBef>
              <a:spcAft>
                <a:spcPts val="0"/>
              </a:spcAft>
              <a:buSzPct val="100000"/>
              <a:buChar char="●"/>
            </a:pPr>
            <a:r>
              <a:rPr lang="en-GB" sz="2000"/>
              <a:t>Crowd4SDG partners: CSIC, UPC, UNIGE</a:t>
            </a:r>
            <a:endParaRPr sz="2000"/>
          </a:p>
          <a:p>
            <a:pPr marL="457200" lvl="0" indent="-346075" algn="just" rtl="0">
              <a:lnSpc>
                <a:spcPct val="115000"/>
              </a:lnSpc>
              <a:spcBef>
                <a:spcPts val="0"/>
              </a:spcBef>
              <a:spcAft>
                <a:spcPts val="0"/>
              </a:spcAft>
              <a:buSzPct val="100000"/>
              <a:buChar char="●"/>
            </a:pPr>
            <a:r>
              <a:rPr lang="en-GB" sz="2000"/>
              <a:t>Other partners: ABC, Caliberco, IIASA, RLabs, CitSci Africa Association</a:t>
            </a:r>
            <a:endParaRPr sz="2000"/>
          </a:p>
          <a:p>
            <a:pPr marL="457200" lvl="0" indent="0" algn="just" rtl="0">
              <a:lnSpc>
                <a:spcPct val="115000"/>
              </a:lnSpc>
              <a:spcBef>
                <a:spcPts val="600"/>
              </a:spcBef>
              <a:spcAft>
                <a:spcPts val="0"/>
              </a:spcAft>
              <a:buNone/>
            </a:pPr>
            <a:endParaRPr sz="2000"/>
          </a:p>
          <a:p>
            <a:pPr marL="457200" lvl="0" indent="-346075" algn="just" rtl="0">
              <a:lnSpc>
                <a:spcPct val="115000"/>
              </a:lnSpc>
              <a:spcBef>
                <a:spcPts val="600"/>
              </a:spcBef>
              <a:spcAft>
                <a:spcPts val="0"/>
              </a:spcAft>
              <a:buSzPct val="100000"/>
              <a:buChar char="●"/>
            </a:pPr>
            <a:r>
              <a:rPr lang="en-GB" sz="2000"/>
              <a:t>Objectives:</a:t>
            </a:r>
            <a:endParaRPr sz="2000"/>
          </a:p>
          <a:p>
            <a:pPr marL="914400" lvl="1" indent="-346075" algn="just" rtl="0">
              <a:lnSpc>
                <a:spcPct val="115000"/>
              </a:lnSpc>
              <a:spcBef>
                <a:spcPts val="0"/>
              </a:spcBef>
              <a:spcAft>
                <a:spcPts val="0"/>
              </a:spcAft>
              <a:buSzPct val="100000"/>
              <a:buChar char="○"/>
            </a:pPr>
            <a:r>
              <a:rPr lang="en-GB" sz="2000"/>
              <a:t>Support young Africans developing learning to earning opportunities </a:t>
            </a:r>
            <a:r>
              <a:rPr lang="en-GB"/>
              <a:t>using citizen science</a:t>
            </a:r>
            <a:endParaRPr sz="2000"/>
          </a:p>
          <a:p>
            <a:pPr marL="914400" lvl="1" indent="-346075" algn="just" rtl="0">
              <a:lnSpc>
                <a:spcPct val="115000"/>
              </a:lnSpc>
              <a:spcBef>
                <a:spcPts val="0"/>
              </a:spcBef>
              <a:spcAft>
                <a:spcPts val="0"/>
              </a:spcAft>
              <a:buSzPct val="100000"/>
              <a:buChar char="○"/>
            </a:pPr>
            <a:r>
              <a:rPr lang="en-GB" sz="2000"/>
              <a:t>Growing the digital skills and environmental awareness of young people </a:t>
            </a:r>
            <a:endParaRPr sz="2000"/>
          </a:p>
          <a:p>
            <a:pPr marL="914400" lvl="1" indent="-346075" algn="just" rtl="0">
              <a:lnSpc>
                <a:spcPct val="115000"/>
              </a:lnSpc>
              <a:spcBef>
                <a:spcPts val="0"/>
              </a:spcBef>
              <a:spcAft>
                <a:spcPts val="0"/>
              </a:spcAft>
              <a:buSzPct val="100000"/>
              <a:buChar char="○"/>
            </a:pPr>
            <a:r>
              <a:rPr lang="en-GB"/>
              <a:t>Developing grass-roots </a:t>
            </a:r>
            <a:r>
              <a:rPr lang="en-GB" sz="2000"/>
              <a:t>answers to climate resilience challenges th</a:t>
            </a:r>
            <a:r>
              <a:rPr lang="en-GB"/>
              <a:t>at </a:t>
            </a:r>
            <a:r>
              <a:rPr lang="en-GB" sz="2000"/>
              <a:t>communities face</a:t>
            </a:r>
            <a:endParaRPr sz="2000"/>
          </a:p>
          <a:p>
            <a:pPr marL="914400" lvl="1" indent="-346075" algn="just" rtl="0">
              <a:lnSpc>
                <a:spcPct val="115000"/>
              </a:lnSpc>
              <a:spcBef>
                <a:spcPts val="0"/>
              </a:spcBef>
              <a:spcAft>
                <a:spcPts val="0"/>
              </a:spcAft>
              <a:buSzPct val="100000"/>
              <a:buChar char="○"/>
            </a:pPr>
            <a:r>
              <a:rPr lang="en-GB" sz="2000"/>
              <a:t>Integrating </a:t>
            </a:r>
            <a:r>
              <a:rPr lang="en-GB"/>
              <a:t>new technologies </a:t>
            </a:r>
            <a:r>
              <a:rPr lang="en-GB" sz="2000"/>
              <a:t>into the Yoma platform (AI, </a:t>
            </a:r>
            <a:r>
              <a:rPr lang="en-GB"/>
              <a:t>blockchain, crowdsourcing tools)</a:t>
            </a:r>
            <a:endParaRPr sz="2000"/>
          </a:p>
          <a:p>
            <a:pPr marL="457200" lvl="0" indent="0" algn="l" rtl="0">
              <a:lnSpc>
                <a:spcPct val="115000"/>
              </a:lnSpc>
              <a:spcBef>
                <a:spcPts val="600"/>
              </a:spcBef>
              <a:spcAft>
                <a:spcPts val="0"/>
              </a:spcAft>
              <a:buNone/>
            </a:pPr>
            <a:endParaRPr sz="2000"/>
          </a:p>
          <a:p>
            <a:pPr marL="457200" lvl="0" indent="0" algn="l" rtl="0">
              <a:lnSpc>
                <a:spcPct val="115000"/>
              </a:lnSpc>
              <a:spcBef>
                <a:spcPts val="600"/>
              </a:spcBef>
              <a:spcAft>
                <a:spcPts val="0"/>
              </a:spcAft>
              <a:buNone/>
            </a:pPr>
            <a:r>
              <a:rPr lang="en-GB" sz="2000"/>
              <a:t>Contribution of IIASA: developing robust citizen science apps based on youth-made prototypes</a:t>
            </a:r>
            <a:endParaRPr sz="2000"/>
          </a:p>
          <a:p>
            <a:pPr marL="457200" lvl="0" indent="0" algn="l" rtl="0">
              <a:spcBef>
                <a:spcPts val="600"/>
              </a:spcBef>
              <a:spcAft>
                <a:spcPts val="600"/>
              </a:spcAft>
              <a:buNone/>
            </a:pPr>
            <a:r>
              <a:rPr lang="en-GB" sz="2000"/>
              <a:t>Contribution of CSGP: CitSci Africa Association supporting local teams with local experts</a:t>
            </a:r>
            <a:endParaRPr sz="2000"/>
          </a:p>
        </p:txBody>
      </p:sp>
      <p:pic>
        <p:nvPicPr>
          <p:cNvPr id="150" name="Google Shape;150;p19"/>
          <p:cNvPicPr preferRelativeResize="0"/>
          <p:nvPr/>
        </p:nvPicPr>
        <p:blipFill>
          <a:blip r:embed="rId3">
            <a:alphaModFix/>
          </a:blip>
          <a:stretch>
            <a:fillRect/>
          </a:stretch>
        </p:blipFill>
        <p:spPr>
          <a:xfrm>
            <a:off x="9722700" y="-170025"/>
            <a:ext cx="2384875" cy="938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body" idx="1"/>
          </p:nvPr>
        </p:nvSpPr>
        <p:spPr>
          <a:xfrm>
            <a:off x="210450" y="1147013"/>
            <a:ext cx="11771100" cy="1788600"/>
          </a:xfrm>
          <a:prstGeom prst="rect">
            <a:avLst/>
          </a:prstGeom>
          <a:ln w="28575" cap="flat" cmpd="sng">
            <a:solidFill>
              <a:srgbClr val="005AA0"/>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5000"/>
              </a:lnSpc>
              <a:spcBef>
                <a:spcPts val="0"/>
              </a:spcBef>
              <a:spcAft>
                <a:spcPts val="0"/>
              </a:spcAft>
              <a:buSzPts val="523"/>
              <a:buNone/>
            </a:pPr>
            <a:r>
              <a:rPr lang="en-GB" sz="1575" b="1">
                <a:highlight>
                  <a:srgbClr val="FFFFFF"/>
                </a:highlight>
              </a:rPr>
              <a:t>Press release, 15 March 2023</a:t>
            </a:r>
            <a:endParaRPr sz="1575" b="1">
              <a:highlight>
                <a:srgbClr val="FFFFFF"/>
              </a:highlight>
            </a:endParaRPr>
          </a:p>
          <a:p>
            <a:pPr marL="0" lvl="0" indent="0" algn="l" rtl="0">
              <a:lnSpc>
                <a:spcPct val="105000"/>
              </a:lnSpc>
              <a:spcBef>
                <a:spcPts val="0"/>
              </a:spcBef>
              <a:spcAft>
                <a:spcPts val="0"/>
              </a:spcAft>
              <a:buSzPts val="523"/>
              <a:buNone/>
            </a:pPr>
            <a:r>
              <a:rPr lang="en-GB" sz="2050" b="1">
                <a:solidFill>
                  <a:srgbClr val="005AA0"/>
                </a:solidFill>
              </a:rPr>
              <a:t>Helping young Africans innovate for climate resilience</a:t>
            </a:r>
            <a:endParaRPr sz="2050" b="1">
              <a:solidFill>
                <a:srgbClr val="005AA0"/>
              </a:solidFill>
            </a:endParaRPr>
          </a:p>
          <a:p>
            <a:pPr marL="0" lvl="0" indent="0" algn="l" rtl="0">
              <a:lnSpc>
                <a:spcPct val="105000"/>
              </a:lnSpc>
              <a:spcBef>
                <a:spcPts val="0"/>
              </a:spcBef>
              <a:spcAft>
                <a:spcPts val="0"/>
              </a:spcAft>
              <a:buSzPts val="523"/>
              <a:buNone/>
            </a:pPr>
            <a:r>
              <a:rPr lang="en-GB" sz="1575"/>
              <a:t> </a:t>
            </a:r>
            <a:endParaRPr sz="1575"/>
          </a:p>
          <a:p>
            <a:pPr marL="0" lvl="0" indent="0" algn="l" rtl="0">
              <a:lnSpc>
                <a:spcPct val="105000"/>
              </a:lnSpc>
              <a:spcBef>
                <a:spcPts val="0"/>
              </a:spcBef>
              <a:spcAft>
                <a:spcPts val="0"/>
              </a:spcAft>
              <a:buSzPts val="523"/>
              <a:buNone/>
            </a:pPr>
            <a:r>
              <a:rPr lang="en-GB" sz="1820" b="1">
                <a:highlight>
                  <a:srgbClr val="FFFFFF"/>
                </a:highlight>
              </a:rPr>
              <a:t>Africa is the continent that will be most adversely affected by climate change.</a:t>
            </a:r>
            <a:r>
              <a:rPr lang="en-GB" sz="1820">
                <a:highlight>
                  <a:srgbClr val="FFFFFF"/>
                </a:highlight>
              </a:rPr>
              <a:t> </a:t>
            </a:r>
            <a:r>
              <a:rPr lang="en-GB" sz="1820" b="1">
                <a:highlight>
                  <a:srgbClr val="FFFFFF"/>
                </a:highlight>
              </a:rPr>
              <a:t>IIASA researchers are collaborating on Yoma OR – an ambitious project aimed at helping young people grow their digital skills as a first step on a journey from learning to earning.</a:t>
            </a:r>
            <a:endParaRPr sz="950"/>
          </a:p>
        </p:txBody>
      </p:sp>
      <p:pic>
        <p:nvPicPr>
          <p:cNvPr id="156" name="Google Shape;156;p20"/>
          <p:cNvPicPr preferRelativeResize="0"/>
          <p:nvPr/>
        </p:nvPicPr>
        <p:blipFill>
          <a:blip r:embed="rId3">
            <a:alphaModFix/>
          </a:blip>
          <a:stretch>
            <a:fillRect/>
          </a:stretch>
        </p:blipFill>
        <p:spPr>
          <a:xfrm>
            <a:off x="9722700" y="-170025"/>
            <a:ext cx="2384875" cy="938500"/>
          </a:xfrm>
          <a:prstGeom prst="rect">
            <a:avLst/>
          </a:prstGeom>
          <a:noFill/>
          <a:ln>
            <a:noFill/>
          </a:ln>
        </p:spPr>
      </p:pic>
      <p:pic>
        <p:nvPicPr>
          <p:cNvPr id="157" name="Google Shape;157;p20"/>
          <p:cNvPicPr preferRelativeResize="0"/>
          <p:nvPr/>
        </p:nvPicPr>
        <p:blipFill>
          <a:blip r:embed="rId4">
            <a:alphaModFix/>
          </a:blip>
          <a:stretch>
            <a:fillRect/>
          </a:stretch>
        </p:blipFill>
        <p:spPr>
          <a:xfrm>
            <a:off x="3605925" y="3039200"/>
            <a:ext cx="4980150" cy="37172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7"/>
          <p:cNvPicPr preferRelativeResize="0"/>
          <p:nvPr/>
        </p:nvPicPr>
        <p:blipFill>
          <a:blip r:embed="rId3">
            <a:alphaModFix/>
          </a:blip>
          <a:stretch>
            <a:fillRect/>
          </a:stretch>
        </p:blipFill>
        <p:spPr>
          <a:xfrm>
            <a:off x="9533775" y="-151150"/>
            <a:ext cx="2384875" cy="938500"/>
          </a:xfrm>
          <a:prstGeom prst="rect">
            <a:avLst/>
          </a:prstGeom>
          <a:noFill/>
          <a:ln>
            <a:noFill/>
          </a:ln>
        </p:spPr>
      </p:pic>
      <p:pic>
        <p:nvPicPr>
          <p:cNvPr id="52" name="Google Shape;52;p7"/>
          <p:cNvPicPr preferRelativeResize="0"/>
          <p:nvPr/>
        </p:nvPicPr>
        <p:blipFill rotWithShape="1">
          <a:blip r:embed="rId4">
            <a:alphaModFix/>
          </a:blip>
          <a:srcRect t="22946"/>
          <a:stretch/>
        </p:blipFill>
        <p:spPr>
          <a:xfrm>
            <a:off x="2157075" y="2191150"/>
            <a:ext cx="8001823" cy="4359251"/>
          </a:xfrm>
          <a:prstGeom prst="rect">
            <a:avLst/>
          </a:prstGeom>
          <a:noFill/>
          <a:ln>
            <a:noFill/>
          </a:ln>
        </p:spPr>
      </p:pic>
      <p:sp>
        <p:nvSpPr>
          <p:cNvPr id="53" name="Google Shape;53;p7"/>
          <p:cNvSpPr txBox="1">
            <a:spLocks noGrp="1"/>
          </p:cNvSpPr>
          <p:nvPr>
            <p:ph type="title"/>
          </p:nvPr>
        </p:nvSpPr>
        <p:spPr>
          <a:xfrm>
            <a:off x="185321" y="1244605"/>
            <a:ext cx="11771100" cy="584100"/>
          </a:xfrm>
          <a:prstGeom prst="rect">
            <a:avLst/>
          </a:prstGeom>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None/>
            </a:pPr>
            <a:r>
              <a:rPr lang="en-GB"/>
              <a:t>Sustainable Development Goals (SDGs): </a:t>
            </a:r>
            <a:endParaRPr/>
          </a:p>
          <a:p>
            <a:pPr marL="0" lvl="0" indent="0" algn="ctr" rtl="0">
              <a:lnSpc>
                <a:spcPct val="100000"/>
              </a:lnSpc>
              <a:spcBef>
                <a:spcPts val="0"/>
              </a:spcBef>
              <a:spcAft>
                <a:spcPts val="0"/>
              </a:spcAft>
              <a:buNone/>
            </a:pPr>
            <a:r>
              <a:rPr lang="en-GB"/>
              <a:t>17 Goals, 169 Targets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8"/>
          <p:cNvPicPr preferRelativeResize="0"/>
          <p:nvPr/>
        </p:nvPicPr>
        <p:blipFill>
          <a:blip r:embed="rId3">
            <a:alphaModFix/>
          </a:blip>
          <a:stretch>
            <a:fillRect/>
          </a:stretch>
        </p:blipFill>
        <p:spPr>
          <a:xfrm>
            <a:off x="9533775" y="-151150"/>
            <a:ext cx="2384875" cy="938500"/>
          </a:xfrm>
          <a:prstGeom prst="rect">
            <a:avLst/>
          </a:prstGeom>
          <a:noFill/>
          <a:ln>
            <a:noFill/>
          </a:ln>
        </p:spPr>
      </p:pic>
      <p:pic>
        <p:nvPicPr>
          <p:cNvPr id="59" name="Google Shape;59;p8"/>
          <p:cNvPicPr preferRelativeResize="0"/>
          <p:nvPr/>
        </p:nvPicPr>
        <p:blipFill>
          <a:blip r:embed="rId4">
            <a:alphaModFix/>
          </a:blip>
          <a:stretch>
            <a:fillRect/>
          </a:stretch>
        </p:blipFill>
        <p:spPr>
          <a:xfrm>
            <a:off x="1019763" y="1562887"/>
            <a:ext cx="10152476" cy="3732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9"/>
          <p:cNvSpPr txBox="1">
            <a:spLocks noGrp="1"/>
          </p:cNvSpPr>
          <p:nvPr>
            <p:ph type="body" idx="1"/>
          </p:nvPr>
        </p:nvSpPr>
        <p:spPr>
          <a:xfrm>
            <a:off x="185325" y="6177654"/>
            <a:ext cx="11771100" cy="3378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440"/>
              <a:buNone/>
            </a:pPr>
            <a:r>
              <a:rPr lang="en-GB" sz="2000"/>
              <a:t>Source: UN SDG Report, 2022</a:t>
            </a:r>
            <a:endParaRPr sz="2000"/>
          </a:p>
        </p:txBody>
      </p:sp>
      <p:pic>
        <p:nvPicPr>
          <p:cNvPr id="65" name="Google Shape;65;p9"/>
          <p:cNvPicPr preferRelativeResize="0"/>
          <p:nvPr/>
        </p:nvPicPr>
        <p:blipFill>
          <a:blip r:embed="rId3">
            <a:alphaModFix/>
          </a:blip>
          <a:stretch>
            <a:fillRect/>
          </a:stretch>
        </p:blipFill>
        <p:spPr>
          <a:xfrm>
            <a:off x="1892850" y="1828700"/>
            <a:ext cx="8110600" cy="4098900"/>
          </a:xfrm>
          <a:prstGeom prst="rect">
            <a:avLst/>
          </a:prstGeom>
          <a:noFill/>
          <a:ln>
            <a:noFill/>
          </a:ln>
        </p:spPr>
      </p:pic>
      <p:pic>
        <p:nvPicPr>
          <p:cNvPr id="66" name="Google Shape;66;p9"/>
          <p:cNvPicPr preferRelativeResize="0"/>
          <p:nvPr/>
        </p:nvPicPr>
        <p:blipFill>
          <a:blip r:embed="rId4">
            <a:alphaModFix/>
          </a:blip>
          <a:stretch>
            <a:fillRect/>
          </a:stretch>
        </p:blipFill>
        <p:spPr>
          <a:xfrm>
            <a:off x="9722700" y="-170025"/>
            <a:ext cx="2384875" cy="938500"/>
          </a:xfrm>
          <a:prstGeom prst="rect">
            <a:avLst/>
          </a:prstGeom>
          <a:noFill/>
          <a:ln>
            <a:noFill/>
          </a:ln>
        </p:spPr>
      </p:pic>
      <p:sp>
        <p:nvSpPr>
          <p:cNvPr id="67" name="Google Shape;67;p9"/>
          <p:cNvSpPr txBox="1">
            <a:spLocks noGrp="1"/>
          </p:cNvSpPr>
          <p:nvPr>
            <p:ph type="title"/>
          </p:nvPr>
        </p:nvSpPr>
        <p:spPr>
          <a:xfrm>
            <a:off x="185321" y="1244605"/>
            <a:ext cx="11771100" cy="584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58% of the environmental SDG indicators lack data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185321" y="1244605"/>
            <a:ext cx="11771100" cy="584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73" name="Google Shape;73;p10"/>
          <p:cNvSpPr txBox="1">
            <a:spLocks noGrp="1"/>
          </p:cNvSpPr>
          <p:nvPr>
            <p:ph type="body" idx="1"/>
          </p:nvPr>
        </p:nvSpPr>
        <p:spPr>
          <a:xfrm>
            <a:off x="185321" y="2104829"/>
            <a:ext cx="11771100" cy="4254300"/>
          </a:xfrm>
          <a:prstGeom prst="rect">
            <a:avLst/>
          </a:prstGeom>
        </p:spPr>
        <p:txBody>
          <a:bodyPr spcFirstLastPara="1" wrap="square" lIns="91425" tIns="45700" rIns="91425" bIns="45700" anchor="t" anchorCtr="0">
            <a:normAutofit/>
          </a:bodyPr>
          <a:lstStyle/>
          <a:p>
            <a:pPr marL="0" lvl="0" indent="0" algn="l" rtl="0">
              <a:spcBef>
                <a:spcPts val="0"/>
              </a:spcBef>
              <a:spcAft>
                <a:spcPts val="600"/>
              </a:spcAft>
              <a:buNone/>
            </a:pPr>
            <a:endParaRPr/>
          </a:p>
        </p:txBody>
      </p:sp>
      <p:sp>
        <p:nvSpPr>
          <p:cNvPr id="74" name="Google Shape;74;p10"/>
          <p:cNvSpPr>
            <a:spLocks noGrp="1"/>
          </p:cNvSpPr>
          <p:nvPr>
            <p:ph type="pic" idx="2"/>
          </p:nvPr>
        </p:nvSpPr>
        <p:spPr>
          <a:xfrm>
            <a:off x="9094213" y="241816"/>
            <a:ext cx="2862300" cy="723900"/>
          </a:xfrm>
          <a:prstGeom prst="rect">
            <a:avLst/>
          </a:prstGeom>
        </p:spPr>
      </p:sp>
      <p:pic>
        <p:nvPicPr>
          <p:cNvPr id="75" name="Google Shape;75;p1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76" name="Google Shape;76;p10"/>
          <p:cNvSpPr txBox="1"/>
          <p:nvPr/>
        </p:nvSpPr>
        <p:spPr>
          <a:xfrm>
            <a:off x="3187125" y="394275"/>
            <a:ext cx="6146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highlight>
                  <a:srgbClr val="FFFFFF"/>
                </a:highlight>
                <a:latin typeface="Avenir"/>
                <a:ea typeface="Avenir"/>
                <a:cs typeface="Avenir"/>
                <a:sym typeface="Avenir"/>
              </a:rPr>
              <a:t>Sustainable Coastlines Charitable Trust is a New Zealand charity that exists to connect people to nature and inspire change. </a:t>
            </a:r>
            <a:endParaRPr sz="1600">
              <a:solidFill>
                <a:schemeClr val="dk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178346" y="908755"/>
            <a:ext cx="11771100" cy="5841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GB" sz="1800" b="1">
                <a:solidFill>
                  <a:schemeClr val="dk1"/>
                </a:solidFill>
              </a:rPr>
              <a:t>The SDG indicators where citizen science </a:t>
            </a:r>
            <a:r>
              <a:rPr lang="en-GB" sz="1800" b="1" i="1">
                <a:solidFill>
                  <a:schemeClr val="dk1"/>
                </a:solidFill>
              </a:rPr>
              <a:t>projects</a:t>
            </a:r>
            <a:r>
              <a:rPr lang="en-GB" sz="1800" b="1">
                <a:solidFill>
                  <a:schemeClr val="dk1"/>
                </a:solidFill>
              </a:rPr>
              <a:t> are</a:t>
            </a:r>
            <a:endParaRPr sz="1800" b="1">
              <a:solidFill>
                <a:schemeClr val="dk1"/>
              </a:solidFill>
            </a:endParaRPr>
          </a:p>
          <a:p>
            <a:pPr marL="0" lvl="0" indent="0" algn="ctr" rtl="0">
              <a:lnSpc>
                <a:spcPct val="100000"/>
              </a:lnSpc>
              <a:spcBef>
                <a:spcPts val="0"/>
              </a:spcBef>
              <a:spcAft>
                <a:spcPts val="0"/>
              </a:spcAft>
              <a:buNone/>
            </a:pPr>
            <a:r>
              <a:rPr lang="en-GB" sz="1800" b="1">
                <a:solidFill>
                  <a:schemeClr val="dk1"/>
                </a:solidFill>
              </a:rPr>
              <a:t>‘already contributing’, ‘could contribute’ or where there is ‘no alignment’</a:t>
            </a:r>
            <a:endParaRPr sz="1800"/>
          </a:p>
        </p:txBody>
      </p:sp>
      <p:pic>
        <p:nvPicPr>
          <p:cNvPr id="82" name="Google Shape;82;p11"/>
          <p:cNvPicPr preferRelativeResize="0"/>
          <p:nvPr/>
        </p:nvPicPr>
        <p:blipFill>
          <a:blip r:embed="rId3">
            <a:alphaModFix/>
          </a:blip>
          <a:stretch>
            <a:fillRect/>
          </a:stretch>
        </p:blipFill>
        <p:spPr>
          <a:xfrm>
            <a:off x="9722700" y="-170025"/>
            <a:ext cx="2384875" cy="938500"/>
          </a:xfrm>
          <a:prstGeom prst="rect">
            <a:avLst/>
          </a:prstGeom>
          <a:noFill/>
          <a:ln>
            <a:noFill/>
          </a:ln>
        </p:spPr>
      </p:pic>
      <p:pic>
        <p:nvPicPr>
          <p:cNvPr id="83" name="Google Shape;83;p11"/>
          <p:cNvPicPr preferRelativeResize="0"/>
          <p:nvPr/>
        </p:nvPicPr>
        <p:blipFill>
          <a:blip r:embed="rId4">
            <a:alphaModFix/>
          </a:blip>
          <a:stretch>
            <a:fillRect/>
          </a:stretch>
        </p:blipFill>
        <p:spPr>
          <a:xfrm>
            <a:off x="867600" y="1567388"/>
            <a:ext cx="4921225" cy="4618574"/>
          </a:xfrm>
          <a:prstGeom prst="rect">
            <a:avLst/>
          </a:prstGeom>
          <a:noFill/>
          <a:ln>
            <a:noFill/>
          </a:ln>
        </p:spPr>
      </p:pic>
      <p:pic>
        <p:nvPicPr>
          <p:cNvPr id="84" name="Google Shape;84;p11"/>
          <p:cNvPicPr preferRelativeResize="0"/>
          <p:nvPr/>
        </p:nvPicPr>
        <p:blipFill>
          <a:blip r:embed="rId5">
            <a:alphaModFix/>
          </a:blip>
          <a:stretch>
            <a:fillRect/>
          </a:stretch>
        </p:blipFill>
        <p:spPr>
          <a:xfrm>
            <a:off x="5899467" y="1752525"/>
            <a:ext cx="4985858" cy="4002525"/>
          </a:xfrm>
          <a:prstGeom prst="rect">
            <a:avLst/>
          </a:prstGeom>
          <a:noFill/>
          <a:ln>
            <a:noFill/>
          </a:ln>
        </p:spPr>
      </p:pic>
      <p:sp>
        <p:nvSpPr>
          <p:cNvPr id="85" name="Google Shape;85;p11"/>
          <p:cNvSpPr txBox="1"/>
          <p:nvPr/>
        </p:nvSpPr>
        <p:spPr>
          <a:xfrm>
            <a:off x="178350" y="6094300"/>
            <a:ext cx="1183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333333"/>
                </a:solidFill>
                <a:highlight>
                  <a:srgbClr val="FCFCFC"/>
                </a:highlight>
                <a:latin typeface="Georgia"/>
                <a:ea typeface="Georgia"/>
                <a:cs typeface="Georgia"/>
                <a:sym typeface="Georgia"/>
              </a:rPr>
              <a:t>The SDG indicators where citizen science projects are “already contributing” (in green), “could contribute” (in yellow) or where there is “no alignment” (in grey). The overall citizen science contributions to each SDG are summarized as pie charts. </a:t>
            </a:r>
            <a:endParaRPr sz="1600"/>
          </a:p>
        </p:txBody>
      </p:sp>
      <p:sp>
        <p:nvSpPr>
          <p:cNvPr id="86" name="Google Shape;86;p11"/>
          <p:cNvSpPr txBox="1"/>
          <p:nvPr/>
        </p:nvSpPr>
        <p:spPr>
          <a:xfrm>
            <a:off x="9704700" y="2319200"/>
            <a:ext cx="130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Calibri"/>
                <a:ea typeface="Calibri"/>
                <a:cs typeface="Calibri"/>
                <a:sym typeface="Calibri"/>
              </a:rPr>
              <a:t>Already contribute</a:t>
            </a:r>
            <a:endParaRPr b="1">
              <a:latin typeface="Calibri"/>
              <a:ea typeface="Calibri"/>
              <a:cs typeface="Calibri"/>
              <a:sym typeface="Calibri"/>
            </a:endParaRPr>
          </a:p>
        </p:txBody>
      </p:sp>
      <p:sp>
        <p:nvSpPr>
          <p:cNvPr id="87" name="Google Shape;87;p11"/>
          <p:cNvSpPr txBox="1"/>
          <p:nvPr/>
        </p:nvSpPr>
        <p:spPr>
          <a:xfrm>
            <a:off x="9500225" y="3147275"/>
            <a:ext cx="130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Calibri"/>
                <a:ea typeface="Calibri"/>
                <a:cs typeface="Calibri"/>
                <a:sym typeface="Calibri"/>
              </a:rPr>
              <a:t>Could</a:t>
            </a: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contribute</a:t>
            </a:r>
            <a:endParaRPr b="1">
              <a:latin typeface="Calibri"/>
              <a:ea typeface="Calibri"/>
              <a:cs typeface="Calibri"/>
              <a:sym typeface="Calibri"/>
            </a:endParaRPr>
          </a:p>
        </p:txBody>
      </p:sp>
      <p:sp>
        <p:nvSpPr>
          <p:cNvPr id="88" name="Google Shape;88;p11"/>
          <p:cNvSpPr txBox="1"/>
          <p:nvPr/>
        </p:nvSpPr>
        <p:spPr>
          <a:xfrm>
            <a:off x="8757300" y="2319200"/>
            <a:ext cx="9474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b="1">
                <a:latin typeface="Calibri"/>
                <a:ea typeface="Calibri"/>
                <a:cs typeface="Calibri"/>
                <a:sym typeface="Calibri"/>
              </a:rPr>
              <a:t>No alignment</a:t>
            </a:r>
            <a:endParaRPr b="1">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2"/>
          <p:cNvPicPr preferRelativeResize="0"/>
          <p:nvPr/>
        </p:nvPicPr>
        <p:blipFill>
          <a:blip r:embed="rId3">
            <a:alphaModFix/>
          </a:blip>
          <a:stretch>
            <a:fillRect/>
          </a:stretch>
        </p:blipFill>
        <p:spPr>
          <a:xfrm>
            <a:off x="1415551" y="1210599"/>
            <a:ext cx="8724901" cy="4701575"/>
          </a:xfrm>
          <a:prstGeom prst="rect">
            <a:avLst/>
          </a:prstGeom>
          <a:noFill/>
          <a:ln>
            <a:noFill/>
          </a:ln>
        </p:spPr>
      </p:pic>
      <p:sp>
        <p:nvSpPr>
          <p:cNvPr id="94" name="Google Shape;94;p12"/>
          <p:cNvSpPr txBox="1"/>
          <p:nvPr/>
        </p:nvSpPr>
        <p:spPr>
          <a:xfrm>
            <a:off x="742450" y="6086500"/>
            <a:ext cx="10453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222"/>
                </a:solidFill>
              </a:rPr>
              <a:t>Olen, S.M. Citizen science tackles plastics in Ghana. </a:t>
            </a:r>
            <a:r>
              <a:rPr lang="en-GB" i="1">
                <a:solidFill>
                  <a:srgbClr val="222222"/>
                </a:solidFill>
              </a:rPr>
              <a:t>Nat Sustain</a:t>
            </a:r>
            <a:r>
              <a:rPr lang="en-GB">
                <a:solidFill>
                  <a:srgbClr val="222222"/>
                </a:solidFill>
              </a:rPr>
              <a:t> </a:t>
            </a:r>
            <a:r>
              <a:rPr lang="en-GB" b="1">
                <a:solidFill>
                  <a:srgbClr val="222222"/>
                </a:solidFill>
              </a:rPr>
              <a:t>5</a:t>
            </a:r>
            <a:r>
              <a:rPr lang="en-GB">
                <a:solidFill>
                  <a:srgbClr val="222222"/>
                </a:solidFill>
              </a:rPr>
              <a:t>, 814–815 (2022).</a:t>
            </a:r>
            <a:r>
              <a:rPr lang="en-GB">
                <a:solidFill>
                  <a:srgbClr val="222222"/>
                </a:solidFill>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GB" u="sng">
                <a:solidFill>
                  <a:schemeClr val="hlink"/>
                </a:solidFill>
                <a:hlinkClick r:id="rId4"/>
              </a:rPr>
              <a:t>https://doi.org/10.1038/s41893-022-00980-y</a:t>
            </a:r>
            <a:endParaRPr u="sng">
              <a:solidFill>
                <a:schemeClr val="hlink"/>
              </a:solidFill>
            </a:endParaRPr>
          </a:p>
          <a:p>
            <a:pPr marL="0" lvl="0" indent="0" algn="l" rtl="0">
              <a:lnSpc>
                <a:spcPct val="115000"/>
              </a:lnSpc>
              <a:spcBef>
                <a:spcPts val="0"/>
              </a:spcBef>
              <a:spcAft>
                <a:spcPts val="0"/>
              </a:spcAft>
              <a:buNone/>
            </a:pPr>
            <a:r>
              <a:rPr lang="en-GB">
                <a:solidFill>
                  <a:schemeClr val="dk1"/>
                </a:solidFill>
              </a:rPr>
              <a:t>Citizen Science for the SDGs StoryMap: </a:t>
            </a:r>
            <a:r>
              <a:rPr lang="en-GB" u="sng">
                <a:solidFill>
                  <a:schemeClr val="hlink"/>
                </a:solidFill>
                <a:hlinkClick r:id="rId5"/>
              </a:rPr>
              <a:t>https://dataforchange.net/strengthening-measurement-of-marine-litter-in-Ghana</a:t>
            </a:r>
            <a:endParaRPr u="sng">
              <a:solidFill>
                <a:schemeClr val="hlink"/>
              </a:solidFill>
            </a:endParaRPr>
          </a:p>
        </p:txBody>
      </p:sp>
      <p:pic>
        <p:nvPicPr>
          <p:cNvPr id="95" name="Google Shape;95;p12"/>
          <p:cNvPicPr preferRelativeResize="0"/>
          <p:nvPr/>
        </p:nvPicPr>
        <p:blipFill>
          <a:blip r:embed="rId6">
            <a:alphaModFix/>
          </a:blip>
          <a:stretch>
            <a:fillRect/>
          </a:stretch>
        </p:blipFill>
        <p:spPr>
          <a:xfrm>
            <a:off x="9722700" y="-170025"/>
            <a:ext cx="2384875" cy="93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3"/>
          <p:cNvSpPr txBox="1">
            <a:spLocks noGrp="1"/>
          </p:cNvSpPr>
          <p:nvPr>
            <p:ph type="title"/>
          </p:nvPr>
        </p:nvSpPr>
        <p:spPr>
          <a:xfrm>
            <a:off x="210446" y="1302505"/>
            <a:ext cx="11771100" cy="5841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GB" sz="2000" b="1">
                <a:solidFill>
                  <a:schemeClr val="dk1"/>
                </a:solidFill>
                <a:latin typeface="Calibri"/>
                <a:ea typeface="Calibri"/>
                <a:cs typeface="Calibri"/>
                <a:sym typeface="Calibri"/>
              </a:rPr>
              <a:t>The process of integrating citizen science data on marine litter </a:t>
            </a:r>
            <a:endParaRPr sz="2000" b="1">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r>
              <a:rPr lang="en-GB" sz="2000" b="1">
                <a:solidFill>
                  <a:schemeClr val="dk1"/>
                </a:solidFill>
                <a:latin typeface="Calibri"/>
                <a:ea typeface="Calibri"/>
                <a:cs typeface="Calibri"/>
                <a:sym typeface="Calibri"/>
              </a:rPr>
              <a:t>for SDG indicator 14.1.1b reporting in Ghana </a:t>
            </a:r>
            <a:endParaRPr sz="2000"/>
          </a:p>
        </p:txBody>
      </p:sp>
      <p:sp>
        <p:nvSpPr>
          <p:cNvPr id="101" name="Google Shape;101;p13"/>
          <p:cNvSpPr txBox="1"/>
          <p:nvPr/>
        </p:nvSpPr>
        <p:spPr>
          <a:xfrm>
            <a:off x="152400" y="6237350"/>
            <a:ext cx="43296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a:solidFill>
                  <a:srgbClr val="333333"/>
                </a:solidFill>
              </a:rPr>
              <a:t>Source: Fraisl, D., et al., In review</a:t>
            </a:r>
            <a:endParaRPr sz="2000">
              <a:solidFill>
                <a:srgbClr val="333333"/>
              </a:solidFill>
            </a:endParaRPr>
          </a:p>
        </p:txBody>
      </p:sp>
      <p:pic>
        <p:nvPicPr>
          <p:cNvPr id="102" name="Google Shape;102;p13"/>
          <p:cNvPicPr preferRelativeResize="0"/>
          <p:nvPr/>
        </p:nvPicPr>
        <p:blipFill>
          <a:blip r:embed="rId3">
            <a:alphaModFix/>
          </a:blip>
          <a:stretch>
            <a:fillRect/>
          </a:stretch>
        </p:blipFill>
        <p:spPr>
          <a:xfrm>
            <a:off x="431075" y="2459175"/>
            <a:ext cx="11116502" cy="3536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4"/>
          <p:cNvSpPr txBox="1">
            <a:spLocks noGrp="1"/>
          </p:cNvSpPr>
          <p:nvPr>
            <p:ph type="body" idx="1"/>
          </p:nvPr>
        </p:nvSpPr>
        <p:spPr>
          <a:xfrm>
            <a:off x="210450" y="1488750"/>
            <a:ext cx="11771100" cy="4194000"/>
          </a:xfrm>
          <a:prstGeom prst="rect">
            <a:avLst/>
          </a:prstGeom>
        </p:spPr>
        <p:txBody>
          <a:bodyPr spcFirstLastPara="1" wrap="square" lIns="91425" tIns="45700" rIns="91425" bIns="45700" anchor="t" anchorCtr="0">
            <a:normAutofit/>
          </a:bodyPr>
          <a:lstStyle/>
          <a:p>
            <a:pPr marL="457200" lvl="0" indent="-393700" algn="just" rtl="0">
              <a:lnSpc>
                <a:spcPct val="90000"/>
              </a:lnSpc>
              <a:spcBef>
                <a:spcPts val="1000"/>
              </a:spcBef>
              <a:spcAft>
                <a:spcPts val="0"/>
              </a:spcAft>
              <a:buClr>
                <a:srgbClr val="203863"/>
              </a:buClr>
              <a:buSzPts val="2600"/>
              <a:buFont typeface="Arial"/>
              <a:buChar char="•"/>
            </a:pPr>
            <a:r>
              <a:rPr lang="en-GB" sz="2600">
                <a:solidFill>
                  <a:srgbClr val="203863"/>
                </a:solidFill>
                <a:latin typeface="Arial"/>
                <a:ea typeface="Arial"/>
                <a:cs typeface="Arial"/>
                <a:sym typeface="Arial"/>
              </a:rPr>
              <a:t>Citizen science data for monitoring beach litter have been integrated into the official SDG monitoring and reporting mechanisms of Ghana</a:t>
            </a:r>
            <a:endParaRPr sz="2600">
              <a:solidFill>
                <a:srgbClr val="203863"/>
              </a:solidFill>
              <a:latin typeface="Arial"/>
              <a:ea typeface="Arial"/>
              <a:cs typeface="Arial"/>
              <a:sym typeface="Arial"/>
            </a:endParaRPr>
          </a:p>
          <a:p>
            <a:pPr marL="0" lvl="0" indent="0" algn="just" rtl="0">
              <a:lnSpc>
                <a:spcPct val="90000"/>
              </a:lnSpc>
              <a:spcBef>
                <a:spcPts val="1000"/>
              </a:spcBef>
              <a:spcAft>
                <a:spcPts val="0"/>
              </a:spcAft>
              <a:buNone/>
            </a:pPr>
            <a:endParaRPr sz="2600">
              <a:solidFill>
                <a:srgbClr val="203863"/>
              </a:solidFill>
              <a:latin typeface="Arial"/>
              <a:ea typeface="Arial"/>
              <a:cs typeface="Arial"/>
              <a:sym typeface="Arial"/>
            </a:endParaRPr>
          </a:p>
          <a:p>
            <a:pPr marL="457200" lvl="0" indent="-393700" algn="just" rtl="0">
              <a:lnSpc>
                <a:spcPct val="90000"/>
              </a:lnSpc>
              <a:spcBef>
                <a:spcPts val="1000"/>
              </a:spcBef>
              <a:spcAft>
                <a:spcPts val="0"/>
              </a:spcAft>
              <a:buClr>
                <a:srgbClr val="203863"/>
              </a:buClr>
              <a:buSzPts val="2600"/>
              <a:buChar char="•"/>
            </a:pPr>
            <a:r>
              <a:rPr lang="en-GB" sz="2600" i="1">
                <a:solidFill>
                  <a:srgbClr val="FF0000"/>
                </a:solidFill>
                <a:latin typeface="Arial"/>
                <a:ea typeface="Arial"/>
                <a:cs typeface="Arial"/>
                <a:sym typeface="Arial"/>
              </a:rPr>
              <a:t>Ghana the first country to report on SDG indicator 14.1.1b and first country to use citizen science data for that purpose</a:t>
            </a:r>
            <a:r>
              <a:rPr lang="en-GB" sz="2600">
                <a:solidFill>
                  <a:srgbClr val="203863"/>
                </a:solidFill>
                <a:latin typeface="Arial"/>
                <a:ea typeface="Arial"/>
                <a:cs typeface="Arial"/>
                <a:sym typeface="Arial"/>
              </a:rPr>
              <a:t>.</a:t>
            </a:r>
            <a:endParaRPr sz="2600">
              <a:solidFill>
                <a:srgbClr val="203863"/>
              </a:solidFill>
              <a:latin typeface="Arial"/>
              <a:ea typeface="Arial"/>
              <a:cs typeface="Arial"/>
              <a:sym typeface="Arial"/>
            </a:endParaRPr>
          </a:p>
          <a:p>
            <a:pPr marL="457200" lvl="0" indent="0" algn="just" rtl="0">
              <a:lnSpc>
                <a:spcPct val="90000"/>
              </a:lnSpc>
              <a:spcBef>
                <a:spcPts val="1000"/>
              </a:spcBef>
              <a:spcAft>
                <a:spcPts val="0"/>
              </a:spcAft>
              <a:buNone/>
            </a:pPr>
            <a:endParaRPr sz="2600">
              <a:solidFill>
                <a:srgbClr val="203863"/>
              </a:solidFill>
              <a:latin typeface="Arial"/>
              <a:ea typeface="Arial"/>
              <a:cs typeface="Arial"/>
              <a:sym typeface="Arial"/>
            </a:endParaRPr>
          </a:p>
          <a:p>
            <a:pPr marL="457200" lvl="0" indent="-393700" algn="just" rtl="0">
              <a:lnSpc>
                <a:spcPct val="90000"/>
              </a:lnSpc>
              <a:spcBef>
                <a:spcPts val="1000"/>
              </a:spcBef>
              <a:spcAft>
                <a:spcPts val="0"/>
              </a:spcAft>
              <a:buSzPts val="2600"/>
              <a:buFont typeface="Arial"/>
              <a:buChar char="•"/>
            </a:pPr>
            <a:r>
              <a:rPr lang="en-GB" sz="2600">
                <a:solidFill>
                  <a:srgbClr val="203863"/>
                </a:solidFill>
                <a:latin typeface="Arial"/>
                <a:ea typeface="Arial"/>
                <a:cs typeface="Arial"/>
                <a:sym typeface="Arial"/>
              </a:rPr>
              <a:t>Citizen science data will </a:t>
            </a:r>
            <a:r>
              <a:rPr lang="en-GB" sz="2600" i="1">
                <a:solidFill>
                  <a:srgbClr val="FF0000"/>
                </a:solidFill>
                <a:latin typeface="Arial"/>
                <a:ea typeface="Arial"/>
                <a:cs typeface="Arial"/>
                <a:sym typeface="Arial"/>
              </a:rPr>
              <a:t>serve as inputs to Ghana’s Integrated Coastal and Marine Policy</a:t>
            </a:r>
            <a:r>
              <a:rPr lang="en-GB" sz="2600">
                <a:solidFill>
                  <a:srgbClr val="203863"/>
                </a:solidFill>
                <a:latin typeface="Arial"/>
                <a:ea typeface="Arial"/>
                <a:cs typeface="Arial"/>
                <a:sym typeface="Arial"/>
              </a:rPr>
              <a:t>, currently under development, as well as other relevant policies to address the marine litter problem.</a:t>
            </a:r>
            <a:endParaRPr i="1"/>
          </a:p>
        </p:txBody>
      </p:sp>
      <p:pic>
        <p:nvPicPr>
          <p:cNvPr id="108" name="Google Shape;108;p14"/>
          <p:cNvPicPr preferRelativeResize="0"/>
          <p:nvPr/>
        </p:nvPicPr>
        <p:blipFill>
          <a:blip r:embed="rId3">
            <a:alphaModFix/>
          </a:blip>
          <a:stretch>
            <a:fillRect/>
          </a:stretch>
        </p:blipFill>
        <p:spPr>
          <a:xfrm>
            <a:off x="9722700" y="-170025"/>
            <a:ext cx="2384875" cy="938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610</Words>
  <Application>Microsoft Office PowerPoint</Application>
  <PresentationFormat>Widescreen</PresentationFormat>
  <Paragraphs>56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Avenir</vt:lpstr>
      <vt:lpstr>Roboto</vt:lpstr>
      <vt:lpstr>Georgia</vt:lpstr>
      <vt:lpstr>Arial</vt:lpstr>
      <vt:lpstr>Calibri</vt:lpstr>
      <vt:lpstr>Office Theme</vt:lpstr>
      <vt:lpstr>Citizen science data for tracking progress towards sustainable development</vt:lpstr>
      <vt:lpstr>Sustainable Development Goals (SDGs):  17 Goals, 169 Targets</vt:lpstr>
      <vt:lpstr>PowerPoint Presentation</vt:lpstr>
      <vt:lpstr>58% of the environmental SDG indicators lack data</vt:lpstr>
      <vt:lpstr>PowerPoint Presentation</vt:lpstr>
      <vt:lpstr>The SDG indicators where citizen science projects are ‘already contributing’, ‘could contribute’ or where there is ‘no alignment’</vt:lpstr>
      <vt:lpstr>PowerPoint Presentation</vt:lpstr>
      <vt:lpstr>The process of integrating citizen science data on marine litter  for SDG indicator 14.1.1b reporting in Ghana </vt:lpstr>
      <vt:lpstr>PowerPoint Presentation</vt:lpstr>
      <vt:lpstr>Create time and space for all the stakeholders  to build trust, common goals and ownership</vt:lpstr>
      <vt:lpstr>UNDP - 16.6.2 Proportion of population  satisfied with their last experience of public services</vt:lpstr>
      <vt:lpstr>CSGP is a network that aims to advance citizen science for a sustainable world, hosted at IIASA with a hub in Geneva</vt:lpstr>
      <vt:lpstr>YOMA Operational Research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 science data for tracking progress towards sustainable development</dc:title>
  <dc:creator>Alexia Marie Yiannouli</dc:creator>
  <cp:lastModifiedBy>Alexia Marie Yiannouli</cp:lastModifiedBy>
  <cp:revision>2</cp:revision>
  <dcterms:modified xsi:type="dcterms:W3CDTF">2023-03-17T11:24:20Z</dcterms:modified>
</cp:coreProperties>
</file>