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3" r:id="rId5"/>
  </p:sldMasterIdLst>
  <p:notesMasterIdLst>
    <p:notesMasterId r:id="rId21"/>
  </p:notesMasterIdLst>
  <p:handoutMasterIdLst>
    <p:handoutMasterId r:id="rId22"/>
  </p:handoutMasterIdLst>
  <p:sldIdLst>
    <p:sldId id="256" r:id="rId6"/>
    <p:sldId id="1670" r:id="rId7"/>
    <p:sldId id="425" r:id="rId8"/>
    <p:sldId id="1817" r:id="rId9"/>
    <p:sldId id="1816" r:id="rId10"/>
    <p:sldId id="1818" r:id="rId11"/>
    <p:sldId id="1819" r:id="rId12"/>
    <p:sldId id="1820" r:id="rId13"/>
    <p:sldId id="1821" r:id="rId14"/>
    <p:sldId id="1822" r:id="rId15"/>
    <p:sldId id="1823" r:id="rId16"/>
    <p:sldId id="1824" r:id="rId17"/>
    <p:sldId id="1825" r:id="rId18"/>
    <p:sldId id="1826" r:id="rId19"/>
    <p:sldId id="1827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LLUM Ian" initials="MI" lastIdx="3" clrIdx="0">
    <p:extLst>
      <p:ext uri="{19B8F6BF-5375-455C-9EA6-DF929625EA0E}">
        <p15:presenceInfo xmlns:p15="http://schemas.microsoft.com/office/powerpoint/2012/main" userId="S::mccallum@iiasa.ac.at::7f4761eb-621e-4b18-838c-52d7d762c0e3" providerId="AD"/>
      </p:ext>
    </p:extLst>
  </p:cmAuthor>
  <p:cmAuthor id="2" name="MECHLER Reinhard" initials="MR" lastIdx="3" clrIdx="1">
    <p:extLst>
      <p:ext uri="{19B8F6BF-5375-455C-9EA6-DF929625EA0E}">
        <p15:presenceInfo xmlns:p15="http://schemas.microsoft.com/office/powerpoint/2012/main" userId="S::mechler@iiasa.ac.at::f2a01d76-98ee-4402-ad37-e9eab22dea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C"/>
    <a:srgbClr val="929000"/>
    <a:srgbClr val="FFD579"/>
    <a:srgbClr val="0096FF"/>
    <a:srgbClr val="521B93"/>
    <a:srgbClr val="005493"/>
    <a:srgbClr val="9437FF"/>
    <a:srgbClr val="003399"/>
    <a:srgbClr val="2455A3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C9AC3-2E09-AE42-BD95-D49243817C6C}" v="38" dt="2022-04-22T08:17:32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6"/>
    <p:restoredTop sz="94648"/>
  </p:normalViewPr>
  <p:slideViewPr>
    <p:cSldViewPr snapToGrid="0">
      <p:cViewPr>
        <p:scale>
          <a:sx n="90" d="100"/>
          <a:sy n="90" d="100"/>
        </p:scale>
        <p:origin x="45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8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6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6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9584" y="987426"/>
            <a:ext cx="5614415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24103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23777"/>
            <a:ext cx="1971675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0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67884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658179"/>
            <a:ext cx="7207758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919985"/>
            <a:ext cx="7207758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4061" y="6352805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1137A3-E642-184A-A0A5-B98BBFFFC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34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5587D-514C-B240-8FC0-370C1E762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45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87A4B-A566-7949-A402-54BC6560D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3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245C72-ABFD-A348-8F12-3AB3FD9C3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3" y="1594884"/>
            <a:ext cx="7943389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596321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482692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482692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53225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024" y="987426"/>
            <a:ext cx="521207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677041"/>
            <a:ext cx="7994142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</a:t>
            </a:r>
            <a:r>
              <a:rPr lang="en-US" err="1"/>
              <a:t>Goto</a:t>
            </a:r>
            <a:r>
              <a:rPr lang="en-US"/>
              <a:t> 'Insert &gt; Header and footer &gt; Footer'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294169"/>
            <a:ext cx="6813221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  <p:sldLayoutId id="214748369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5"/>
            <a:ext cx="7994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venska@iiasa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venska@iiasa.ac.a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atalens.yandex/7o7is1q6ikh23" TargetMode="External"/><Relationship Id="rId5" Type="http://schemas.openxmlformats.org/officeDocument/2006/relationships/hyperlink" Target="https://xn--80aesfpebagmfblc0a.xn--p1ai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01" y="1731170"/>
            <a:ext cx="8629597" cy="14204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Social media and platforms as a new source of data for understanding societies and humans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12B41-EF70-DA55-1A55-20878D4B2835}"/>
              </a:ext>
            </a:extLst>
          </p:cNvPr>
          <p:cNvSpPr txBox="1"/>
          <p:nvPr/>
        </p:nvSpPr>
        <p:spPr>
          <a:xfrm>
            <a:off x="789383" y="370641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687DCE-B000-4A40-9DD9-40115B7CF3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39651" y="3815280"/>
            <a:ext cx="6264696" cy="285776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200" b="1" dirty="0">
                <a:solidFill>
                  <a:srgbClr val="003399"/>
                </a:solidFill>
              </a:rPr>
              <a:t>Elena </a:t>
            </a:r>
            <a:r>
              <a:rPr lang="en-US" sz="2200" b="1" dirty="0" err="1">
                <a:solidFill>
                  <a:srgbClr val="003399"/>
                </a:solidFill>
              </a:rPr>
              <a:t>Rovenskaya</a:t>
            </a:r>
            <a:endParaRPr lang="en-US" sz="2200" b="1" dirty="0">
              <a:solidFill>
                <a:srgbClr val="003399"/>
              </a:solidFill>
            </a:endParaRPr>
          </a:p>
          <a:p>
            <a:pPr algn="ctr" eaLnBrk="1" hangingPunct="1"/>
            <a:r>
              <a:rPr lang="en-US" sz="2200" dirty="0">
                <a:hlinkClick r:id="rId3"/>
              </a:rPr>
              <a:t>rovenska@iiasa.ac.at</a:t>
            </a:r>
            <a:r>
              <a:rPr lang="en-US" sz="2200" dirty="0"/>
              <a:t> </a:t>
            </a:r>
          </a:p>
          <a:p>
            <a:pPr algn="ctr" eaLnBrk="1" hangingPunct="1"/>
            <a:r>
              <a:rPr lang="en-US" sz="2200" dirty="0">
                <a:solidFill>
                  <a:srgbClr val="003399"/>
                </a:solidFill>
              </a:rPr>
              <a:t>Program Director </a:t>
            </a:r>
          </a:p>
          <a:p>
            <a:pPr algn="ctr" eaLnBrk="1" hangingPunct="1"/>
            <a:r>
              <a:rPr lang="en-US" sz="2200" dirty="0">
                <a:solidFill>
                  <a:srgbClr val="003399"/>
                </a:solidFill>
              </a:rPr>
              <a:t>Advancing Systems Analysis Program</a:t>
            </a:r>
          </a:p>
          <a:p>
            <a:pPr algn="ctr" eaLnBrk="1" hangingPunct="1"/>
            <a:r>
              <a:rPr lang="en-US" sz="2200" dirty="0">
                <a:solidFill>
                  <a:srgbClr val="003399"/>
                </a:solidFill>
              </a:rPr>
              <a:t>IIASA, </a:t>
            </a:r>
            <a:r>
              <a:rPr lang="en-US" sz="2200" dirty="0" err="1">
                <a:solidFill>
                  <a:srgbClr val="003399"/>
                </a:solidFill>
              </a:rPr>
              <a:t>Laxenburg</a:t>
            </a:r>
            <a:r>
              <a:rPr lang="en-US" sz="2200" dirty="0">
                <a:solidFill>
                  <a:srgbClr val="003399"/>
                </a:solidFill>
              </a:rPr>
              <a:t>, Austria</a:t>
            </a:r>
            <a:br>
              <a:rPr lang="en-US" sz="2200" dirty="0">
                <a:solidFill>
                  <a:srgbClr val="003399"/>
                </a:solidFill>
              </a:rPr>
            </a:br>
            <a:endParaRPr lang="en-US" sz="2200" b="1" dirty="0">
              <a:solidFill>
                <a:srgbClr val="003399"/>
              </a:solidFill>
            </a:endParaRPr>
          </a:p>
          <a:p>
            <a:pPr algn="ctr" eaLnBrk="1" hangingPunct="1"/>
            <a:endParaRPr lang="en-US" sz="2200" b="1" dirty="0"/>
          </a:p>
          <a:p>
            <a:pPr algn="ctr" eaLnBrk="1" hangingPunct="1"/>
            <a:endParaRPr lang="en-US" sz="2200" dirty="0"/>
          </a:p>
          <a:p>
            <a:pPr algn="ctr" eaLnBrk="1" hangingPunct="1"/>
            <a:endParaRPr lang="en-US" sz="2200" dirty="0"/>
          </a:p>
          <a:p>
            <a:pPr algn="ctr" eaLnBrk="1" hangingPunct="1"/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55" y="246048"/>
            <a:ext cx="7558088" cy="691279"/>
          </a:xfrm>
        </p:spPr>
        <p:txBody>
          <a:bodyPr>
            <a:noAutofit/>
          </a:bodyPr>
          <a:lstStyle/>
          <a:p>
            <a:r>
              <a:rPr lang="en-US" dirty="0"/>
              <a:t>Various dimensions of security </a:t>
            </a:r>
            <a:endParaRPr lang="en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07E774-ABF9-B873-3050-C935CF9A66E9}"/>
              </a:ext>
            </a:extLst>
          </p:cNvPr>
          <p:cNvSpPr/>
          <p:nvPr/>
        </p:nvSpPr>
        <p:spPr>
          <a:xfrm>
            <a:off x="398055" y="1662180"/>
            <a:ext cx="82355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security has grown into multi-faceted notion to include food, energy, cyber, and other dimensions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Challenge: Gain valuable insights into emerging risks and trends in real-time to proactively mitigate security risks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Data: Social media and publicly available data: Google, Twitter, etc. </a:t>
            </a:r>
          </a:p>
        </p:txBody>
      </p:sp>
    </p:spTree>
    <p:extLst>
      <p:ext uri="{BB962C8B-B14F-4D97-AF65-F5344CB8AC3E}">
        <p14:creationId xmlns:p14="http://schemas.microsoft.com/office/powerpoint/2010/main" val="415380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4DF0B0-6F0C-D2E1-7F05-B980F18BA420}"/>
              </a:ext>
            </a:extLst>
          </p:cNvPr>
          <p:cNvSpPr txBox="1">
            <a:spLocks/>
          </p:cNvSpPr>
          <p:nvPr/>
        </p:nvSpPr>
        <p:spPr>
          <a:xfrm>
            <a:off x="213966" y="306693"/>
            <a:ext cx="7239419" cy="566626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br>
              <a:rPr lang="en-GB" dirty="0"/>
            </a:br>
            <a:r>
              <a:rPr lang="en-GB" dirty="0"/>
              <a:t>Food security and energy security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B4D7E-87A9-1AC0-38CA-F0D1FF872E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4" y="1357314"/>
            <a:ext cx="4365124" cy="27468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AF9CB-DD5E-EEB7-5404-4CFC932E4DEF}"/>
              </a:ext>
            </a:extLst>
          </p:cNvPr>
          <p:cNvSpPr txBox="1"/>
          <p:nvPr/>
        </p:nvSpPr>
        <p:spPr>
          <a:xfrm>
            <a:off x="281304" y="4759200"/>
            <a:ext cx="4542796" cy="192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cap="none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public interest in food security has consistently outpaced that in energy security, with the gap becoming more pronounced recently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public interest in food and energy security varies across the world </a:t>
            </a:r>
            <a:endParaRPr lang="en-GB" sz="1350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6BA64A-0C56-3835-6E0C-11A5092E20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72" y="1653205"/>
            <a:ext cx="4142228" cy="504530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5AB7A3-74B8-EC04-DEE9-D17D72187254}"/>
              </a:ext>
            </a:extLst>
          </p:cNvPr>
          <p:cNvSpPr txBox="1"/>
          <p:nvPr/>
        </p:nvSpPr>
        <p:spPr>
          <a:xfrm>
            <a:off x="607348" y="4104167"/>
            <a:ext cx="2011364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of data: Google</a:t>
            </a:r>
          </a:p>
        </p:txBody>
      </p:sp>
    </p:spTree>
    <p:extLst>
      <p:ext uri="{BB962C8B-B14F-4D97-AF65-F5344CB8AC3E}">
        <p14:creationId xmlns:p14="http://schemas.microsoft.com/office/powerpoint/2010/main" val="12023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25FADB-0A72-44F3-884E-22A290D2A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45596"/>
              </p:ext>
            </p:extLst>
          </p:nvPr>
        </p:nvGraphicFramePr>
        <p:xfrm>
          <a:off x="1386068" y="631088"/>
          <a:ext cx="9026535" cy="637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290B670-FF5A-47A4-A636-FCF9D2AD4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6068" y="631088"/>
                        <a:ext cx="9026535" cy="637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94D825-AD20-D958-7A0F-7868A24C8163}"/>
              </a:ext>
            </a:extLst>
          </p:cNvPr>
          <p:cNvSpPr txBox="1"/>
          <p:nvPr/>
        </p:nvSpPr>
        <p:spPr>
          <a:xfrm>
            <a:off x="7017488" y="4227745"/>
            <a:ext cx="2011364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of data: Google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4DF0B0-6F0C-D2E1-7F05-B980F18BA420}"/>
              </a:ext>
            </a:extLst>
          </p:cNvPr>
          <p:cNvSpPr txBox="1">
            <a:spLocks/>
          </p:cNvSpPr>
          <p:nvPr/>
        </p:nvSpPr>
        <p:spPr>
          <a:xfrm>
            <a:off x="279749" y="206452"/>
            <a:ext cx="7239419" cy="566626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br>
              <a:rPr lang="en-GB" dirty="0"/>
            </a:br>
            <a:r>
              <a:rPr lang="en-GB" dirty="0"/>
              <a:t>More dimensions of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AF9CB-DD5E-EEB7-5404-4CFC932E4DEF}"/>
              </a:ext>
            </a:extLst>
          </p:cNvPr>
          <p:cNvSpPr txBox="1"/>
          <p:nvPr/>
        </p:nvSpPr>
        <p:spPr>
          <a:xfrm>
            <a:off x="537833" y="4982450"/>
            <a:ext cx="7808726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cap="none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public interest in cyber security has outpaced food, energy and water security concerns since about 10 years </a:t>
            </a:r>
            <a:endParaRPr lang="en-GB" sz="1350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0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1897749"/>
            <a:ext cx="8346558" cy="69127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Example 3: Conspiracy theories and Twitter</a:t>
            </a:r>
            <a:endParaRPr lang="en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FC5056-3F18-0C45-F644-3158F6679ED2}"/>
              </a:ext>
            </a:extLst>
          </p:cNvPr>
          <p:cNvSpPr txBox="1">
            <a:spLocks/>
          </p:cNvSpPr>
          <p:nvPr/>
        </p:nvSpPr>
        <p:spPr>
          <a:xfrm>
            <a:off x="792956" y="2826326"/>
            <a:ext cx="7558088" cy="6912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sz="1800" dirty="0">
                <a:effectLst/>
              </a:rPr>
              <a:t>Dmitry Erokhin, Abraham </a:t>
            </a:r>
            <a:r>
              <a:rPr lang="en-GB" sz="1800" dirty="0" err="1">
                <a:effectLst/>
              </a:rPr>
              <a:t>Yosipof</a:t>
            </a:r>
            <a:r>
              <a:rPr lang="en-GB" sz="1800" dirty="0">
                <a:effectLst/>
              </a:rPr>
              <a:t>, </a:t>
            </a:r>
            <a:r>
              <a:rPr lang="en-GB" sz="1800" dirty="0" err="1">
                <a:effectLst/>
              </a:rPr>
              <a:t>Nadejda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Komendantova</a:t>
            </a:r>
            <a:endParaRPr lang="en-RU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A62C1-9CA2-3597-8361-A8CF6D335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48" y="3956091"/>
            <a:ext cx="5520104" cy="19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03879A-E848-4037-3042-3F3FE960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9" y="4820649"/>
            <a:ext cx="4923092" cy="16044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4DF0B0-6F0C-D2E1-7F05-B980F18BA420}"/>
              </a:ext>
            </a:extLst>
          </p:cNvPr>
          <p:cNvSpPr txBox="1">
            <a:spLocks/>
          </p:cNvSpPr>
          <p:nvPr/>
        </p:nvSpPr>
        <p:spPr>
          <a:xfrm>
            <a:off x="279749" y="206452"/>
            <a:ext cx="7239419" cy="566626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br>
              <a:rPr lang="en-GB" dirty="0"/>
            </a:br>
            <a:r>
              <a:rPr lang="en-US" dirty="0"/>
              <a:t>Conspiracy theories and Twitter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E5745-6475-1FD0-0D3C-B4E0D1EA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43" y="1307805"/>
            <a:ext cx="3882357" cy="5550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03575-CAA9-A27A-1526-84C8C483D811}"/>
              </a:ext>
            </a:extLst>
          </p:cNvPr>
          <p:cNvSpPr txBox="1"/>
          <p:nvPr/>
        </p:nvSpPr>
        <p:spPr>
          <a:xfrm>
            <a:off x="279749" y="1088703"/>
            <a:ext cx="49230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Collected a data set of 1.269 million tweets associated with the discussion on conspiracy theories between January 2020 and November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Revealed temporary patterns of and interrelationships between different theories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addition, the number of COVID-19 new cases was found to be a significant predictor for</a:t>
            </a:r>
            <a:b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next week tweet frequency for most of the conspiracies</a:t>
            </a:r>
            <a:endParaRPr lang="en-RU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RU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9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103575-CAA9-A27A-1526-84C8C483D811}"/>
              </a:ext>
            </a:extLst>
          </p:cNvPr>
          <p:cNvSpPr txBox="1"/>
          <p:nvPr/>
        </p:nvSpPr>
        <p:spPr>
          <a:xfrm>
            <a:off x="604218" y="1431187"/>
            <a:ext cx="79355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r>
              <a:rPr lang="en-US" sz="2400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Comments?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like to collaborate with us? </a:t>
            </a:r>
          </a:p>
          <a:p>
            <a:endParaRPr lang="en-US" sz="2400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out: Elena </a:t>
            </a:r>
            <a:r>
              <a:rPr lang="en-US" sz="2400" dirty="0" err="1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Rovenskaya</a:t>
            </a:r>
            <a:r>
              <a:rPr lang="en-US" sz="2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rovenska@iiasa.ac.at</a:t>
            </a:r>
            <a:r>
              <a:rPr lang="en-US" sz="2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RU" sz="2400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RU" sz="2400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6" name="Picture 6" descr="The Data Cloud | Snowflake">
            <a:extLst>
              <a:ext uri="{FF2B5EF4-FFF2-40B4-BE49-F238E27FC236}">
                <a16:creationId xmlns:a16="http://schemas.microsoft.com/office/drawing/2014/main" id="{7439328D-CB59-E8B2-3A39-5649AB56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56" y="2728912"/>
            <a:ext cx="4129088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9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100F-A867-1645-B9D3-8E6CFF5DD3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3" descr="Panorama1.jpg">
            <a:extLst>
              <a:ext uri="{FF2B5EF4-FFF2-40B4-BE49-F238E27FC236}">
                <a16:creationId xmlns:a16="http://schemas.microsoft.com/office/drawing/2014/main" id="{4774D2C2-09CC-184E-BE86-F001E773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9" y="4821875"/>
            <a:ext cx="4068140" cy="18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CF5F94-654D-EE49-9466-4128D7356AC4}"/>
              </a:ext>
            </a:extLst>
          </p:cNvPr>
          <p:cNvSpPr txBox="1"/>
          <p:nvPr/>
        </p:nvSpPr>
        <p:spPr>
          <a:xfrm>
            <a:off x="270827" y="1087661"/>
            <a:ext cx="8602343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in 1972 by USA and USSR: </a:t>
            </a:r>
            <a:r>
              <a:rPr lang="en-US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between East and West</a:t>
            </a:r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science diplomacy.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International, independent, interdisciplinary research on </a:t>
            </a:r>
            <a:r>
              <a:rPr lang="en-US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global problems; </a:t>
            </a:r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 </a:t>
            </a:r>
            <a:r>
              <a:rPr lang="en-US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nation and regional member organizations</a:t>
            </a:r>
            <a:endParaRPr lang="en-GB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</a:t>
            </a: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 support research in relation to problems of modern societies arising from scientific and technological development.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Dimensions:</a:t>
            </a:r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economy, energy, land use, climate, air quality, technology, biodiversity, demography, natural hazards, etc.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oriented</a:t>
            </a:r>
            <a:r>
              <a:rPr lang="en-US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integrated systems analysis</a:t>
            </a:r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the issues of sustainability and global transformation</a:t>
            </a: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drawing on the strengths of systems science and interdisciplinarity.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84FE6C04-3887-A75A-3F74-9D5940D3E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39386" y="4821875"/>
            <a:ext cx="3454908" cy="18222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AE6C5D-1A89-212A-9256-BB1B1428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71" y="215536"/>
            <a:ext cx="7994142" cy="701731"/>
          </a:xfrm>
        </p:spPr>
        <p:txBody>
          <a:bodyPr>
            <a:normAutofit/>
          </a:bodyPr>
          <a:lstStyle/>
          <a:p>
            <a:r>
              <a:rPr lang="en-RU" sz="3200" dirty="0"/>
              <a:t>About IIASA</a:t>
            </a:r>
          </a:p>
        </p:txBody>
      </p:sp>
    </p:spTree>
    <p:extLst>
      <p:ext uri="{BB962C8B-B14F-4D97-AF65-F5344CB8AC3E}">
        <p14:creationId xmlns:p14="http://schemas.microsoft.com/office/powerpoint/2010/main" val="388763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565C-C496-4AE8-A982-B2A680DD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4144"/>
            <a:ext cx="8712968" cy="720080"/>
          </a:xfrm>
        </p:spPr>
        <p:txBody>
          <a:bodyPr>
            <a:normAutofit/>
          </a:bodyPr>
          <a:lstStyle/>
          <a:p>
            <a:r>
              <a:rPr lang="en-US" sz="3200" dirty="0"/>
              <a:t>Advancing Systems Analysis</a:t>
            </a:r>
          </a:p>
        </p:txBody>
      </p:sp>
      <p:pic>
        <p:nvPicPr>
          <p:cNvPr id="1026" name="Picture 2" descr="Research Plan 2021-24 | IIASA">
            <a:extLst>
              <a:ext uri="{FF2B5EF4-FFF2-40B4-BE49-F238E27FC236}">
                <a16:creationId xmlns:a16="http://schemas.microsoft.com/office/drawing/2014/main" id="{CB973839-34B3-D740-7154-F262B887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33" y="3041650"/>
            <a:ext cx="3446856" cy="34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AB5BBC-1CB4-3CB6-5974-346B7D48459F}"/>
              </a:ext>
            </a:extLst>
          </p:cNvPr>
          <p:cNvSpPr/>
          <p:nvPr/>
        </p:nvSpPr>
        <p:spPr>
          <a:xfrm>
            <a:off x="506838" y="1219273"/>
            <a:ext cx="81303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Advancing Systems Analysis (ASA) Program research aims to identify, develop and deploy </a:t>
            </a:r>
            <a:r>
              <a:rPr lang="en-GB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systems-analytical methods, tools, and data</a:t>
            </a: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address the most pressing global sustainability challenges </a:t>
            </a:r>
            <a:r>
              <a:rPr lang="en-GB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greater agility </a:t>
            </a: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that help find </a:t>
            </a:r>
            <a:r>
              <a:rPr lang="en-GB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solutions</a:t>
            </a: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those challenges that are </a:t>
            </a:r>
            <a:r>
              <a:rPr lang="en-GB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realistic and appropriate</a:t>
            </a:r>
            <a:endParaRPr lang="en-RU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589690-B178-3AB2-7C93-7AC52841CFDB}"/>
              </a:ext>
            </a:extLst>
          </p:cNvPr>
          <p:cNvSpPr/>
          <p:nvPr/>
        </p:nvSpPr>
        <p:spPr>
          <a:xfrm>
            <a:off x="3820609" y="3041651"/>
            <a:ext cx="990082" cy="980540"/>
          </a:xfrm>
          <a:prstGeom prst="ellipse">
            <a:avLst/>
          </a:prstGeom>
          <a:noFill/>
          <a:ln w="666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06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" y="174613"/>
            <a:ext cx="4947825" cy="796937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Tahoma" panose="020B0604030504040204" pitchFamily="34" charset="0"/>
                <a:ea typeface="Arial" panose="020B0604020202020204" pitchFamily="34" charset="0"/>
              </a:rPr>
              <a:t>Data world</a:t>
            </a:r>
            <a:endParaRPr lang="en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E9CF35-6BEC-A3BA-FEF6-85B4A7BE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4" y="-1546429"/>
            <a:ext cx="3671887" cy="101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BAC41-98EB-BF2A-B1D6-30146B9F937E}"/>
              </a:ext>
            </a:extLst>
          </p:cNvPr>
          <p:cNvSpPr txBox="1"/>
          <p:nvPr/>
        </p:nvSpPr>
        <p:spPr>
          <a:xfrm>
            <a:off x="238538" y="6375610"/>
            <a:ext cx="5405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1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https://www.filecatalyst.com/blog/a-day-in-data/</a:t>
            </a:r>
          </a:p>
        </p:txBody>
      </p:sp>
      <p:pic>
        <p:nvPicPr>
          <p:cNvPr id="1030" name="Picture 6" descr="The total amount of data created and replicated from 2010 to 2025">
            <a:extLst>
              <a:ext uri="{FF2B5EF4-FFF2-40B4-BE49-F238E27FC236}">
                <a16:creationId xmlns:a16="http://schemas.microsoft.com/office/drawing/2014/main" id="{C2C516A2-8426-CC7F-CDA6-13EC4FA4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8" y="1404938"/>
            <a:ext cx="4807524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E1D1A-9AA3-2CA5-D34D-96A82C972557}"/>
              </a:ext>
            </a:extLst>
          </p:cNvPr>
          <p:cNvSpPr txBox="1"/>
          <p:nvPr/>
        </p:nvSpPr>
        <p:spPr>
          <a:xfrm>
            <a:off x="238538" y="4625497"/>
            <a:ext cx="4947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1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https://siteefy.com/how-much-data-and-content-is-created-every-day/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12D11-0BF7-3FB0-3037-1EF585167D61}"/>
              </a:ext>
            </a:extLst>
          </p:cNvPr>
          <p:cNvSpPr txBox="1"/>
          <p:nvPr/>
        </p:nvSpPr>
        <p:spPr>
          <a:xfrm>
            <a:off x="1451097" y="1292453"/>
            <a:ext cx="2539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RU" sz="16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 volume in zettabytes</a:t>
            </a:r>
          </a:p>
        </p:txBody>
      </p:sp>
    </p:spTree>
    <p:extLst>
      <p:ext uri="{BB962C8B-B14F-4D97-AF65-F5344CB8AC3E}">
        <p14:creationId xmlns:p14="http://schemas.microsoft.com/office/powerpoint/2010/main" val="415186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80334"/>
            <a:ext cx="7558088" cy="1320548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Social media and platforms is a new source of a wealth of data which can be used to understand societies and humans</a:t>
            </a:r>
            <a:endParaRPr lang="en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Big Data and its impact on Society | Novacomp">
            <a:extLst>
              <a:ext uri="{FF2B5EF4-FFF2-40B4-BE49-F238E27FC236}">
                <a16:creationId xmlns:a16="http://schemas.microsoft.com/office/drawing/2014/main" id="{345658F8-E2C4-3ABF-0504-BD276131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2400300"/>
            <a:ext cx="60293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6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2737721"/>
            <a:ext cx="7558088" cy="69127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Example 1: Self-isolation and COVID-19  </a:t>
            </a:r>
            <a:endParaRPr lang="en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201391-4DD2-14D4-94D6-5CEA74100D9B}"/>
              </a:ext>
            </a:extLst>
          </p:cNvPr>
          <p:cNvSpPr txBox="1">
            <a:spLocks/>
          </p:cNvSpPr>
          <p:nvPr/>
        </p:nvSpPr>
        <p:spPr>
          <a:xfrm>
            <a:off x="792956" y="3921479"/>
            <a:ext cx="7558088" cy="6912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1800" dirty="0"/>
              <a:t>Piotr Zebrowski, Elena </a:t>
            </a:r>
            <a:r>
              <a:rPr lang="en-US" sz="1800" dirty="0" err="1"/>
              <a:t>Rovenskaya</a:t>
            </a:r>
            <a:r>
              <a:rPr lang="en-US" sz="1800" dirty="0"/>
              <a:t>, </a:t>
            </a:r>
            <a:r>
              <a:rPr lang="en-US" sz="1800" dirty="0" err="1"/>
              <a:t>Grigory</a:t>
            </a:r>
            <a:r>
              <a:rPr lang="en-US" sz="1800" dirty="0"/>
              <a:t> </a:t>
            </a:r>
            <a:r>
              <a:rPr lang="en-US" sz="1800" dirty="0" err="1"/>
              <a:t>Boyarshinov</a:t>
            </a:r>
            <a:r>
              <a:rPr lang="en-US" sz="1800" dirty="0"/>
              <a:t>, et al. </a:t>
            </a:r>
            <a:endParaRPr lang="en-RU" sz="1800" dirty="0"/>
          </a:p>
        </p:txBody>
      </p:sp>
    </p:spTree>
    <p:extLst>
      <p:ext uri="{BB962C8B-B14F-4D97-AF65-F5344CB8AC3E}">
        <p14:creationId xmlns:p14="http://schemas.microsoft.com/office/powerpoint/2010/main" val="88212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3121"/>
            <a:ext cx="7558088" cy="691279"/>
          </a:xfrm>
        </p:spPr>
        <p:txBody>
          <a:bodyPr>
            <a:noAutofit/>
          </a:bodyPr>
          <a:lstStyle/>
          <a:p>
            <a:r>
              <a:rPr lang="en-US" dirty="0"/>
              <a:t>Self-isolation and COVID-19</a:t>
            </a:r>
            <a:endParaRPr lang="en-RU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91EFC-8E71-6314-0FEC-3460183E32A9}"/>
              </a:ext>
            </a:extLst>
          </p:cNvPr>
          <p:cNvSpPr txBox="1"/>
          <p:nvPr/>
        </p:nvSpPr>
        <p:spPr>
          <a:xfrm>
            <a:off x="342900" y="1326238"/>
            <a:ext cx="8315326" cy="67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Yandex’s Self-Isolation Index</a:t>
            </a:r>
            <a:r>
              <a:rPr lang="en-GB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Measured the level of “urban activity” in cities based on the use of Yandex services as well as Yandex traffic monitoring. </a:t>
            </a:r>
            <a:endParaRPr lang="en-RU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7ADA7-4C93-7810-30FA-686EA1B8B317}"/>
              </a:ext>
            </a:extLst>
          </p:cNvPr>
          <p:cNvSpPr txBox="1"/>
          <p:nvPr/>
        </p:nvSpPr>
        <p:spPr>
          <a:xfrm>
            <a:off x="1006106" y="6404014"/>
            <a:ext cx="7131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en-RU" sz="1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https://ecomhub.ru/ecosystem-russian-business-sber-yandex-mail-ivanov/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26B95-3E5A-25BC-D70F-AA12DC0A6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22" y="2181761"/>
            <a:ext cx="2270472" cy="40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3121"/>
            <a:ext cx="7558088" cy="691279"/>
          </a:xfrm>
        </p:spPr>
        <p:txBody>
          <a:bodyPr>
            <a:noAutofit/>
          </a:bodyPr>
          <a:lstStyle/>
          <a:p>
            <a:r>
              <a:rPr lang="en-US" dirty="0"/>
              <a:t>Self-isolation and COVID-19</a:t>
            </a:r>
            <a:endParaRPr lang="en-RU" dirty="0">
              <a:effectLst/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01643D5-EC48-2EF2-2B65-B3BF85B5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79" y="1569068"/>
            <a:ext cx="4176264" cy="2580906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F685BB9-AB39-0051-7578-4299BF00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0" y="1438672"/>
            <a:ext cx="4770033" cy="2947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EFB5DB-B3FC-110D-9384-31AE406D6FA0}"/>
              </a:ext>
            </a:extLst>
          </p:cNvPr>
          <p:cNvSpPr txBox="1"/>
          <p:nvPr/>
        </p:nvSpPr>
        <p:spPr>
          <a:xfrm>
            <a:off x="212670" y="442123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 u="sng" dirty="0">
              <a:solidFill>
                <a:srgbClr val="00579C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13212-3D50-2968-773F-71CACF31A253}"/>
              </a:ext>
            </a:extLst>
          </p:cNvPr>
          <p:cNvSpPr txBox="1"/>
          <p:nvPr/>
        </p:nvSpPr>
        <p:spPr>
          <a:xfrm>
            <a:off x="342900" y="4359675"/>
            <a:ext cx="4005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of data: </a:t>
            </a:r>
            <a:r>
              <a:rPr lang="en-US" sz="1400" u="sng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стопкоронавирус.</a:t>
            </a:r>
            <a:r>
              <a:rPr lang="ru-RU" sz="1400" u="sng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</a:t>
            </a:r>
            <a:r>
              <a:rPr lang="en-US" sz="1400" u="sng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</a:t>
            </a:r>
            <a:r>
              <a:rPr lang="en-US" sz="1400" u="sng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1400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https://datalens.yandex/7o7is1q6ikh23</a:t>
            </a:r>
            <a:r>
              <a:rPr lang="en-US" sz="1400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RU" sz="1400" dirty="0">
                <a:solidFill>
                  <a:srgbClr val="0057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RU" sz="1400" dirty="0">
              <a:solidFill>
                <a:srgbClr val="0057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RU" sz="1400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6BD7F-AAFB-7B21-CBD7-58BAC9F54776}"/>
              </a:ext>
            </a:extLst>
          </p:cNvPr>
          <p:cNvSpPr txBox="1"/>
          <p:nvPr/>
        </p:nvSpPr>
        <p:spPr>
          <a:xfrm>
            <a:off x="342900" y="5098207"/>
            <a:ext cx="8458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Challenge: Measure compliance with policy restricting social contacts and voluntary self-isolation to optimize policy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statistical analysis</a:t>
            </a:r>
            <a:r>
              <a:rPr lang="en-US" dirty="0">
                <a:solidFill>
                  <a:srgbClr val="00579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</a:t>
            </a:r>
            <a:r>
              <a:rPr lang="en-US" dirty="0">
                <a:solidFill>
                  <a:srgbClr val="005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reveal a statistically significant cointegration relationship indicating a long-run equilibrium between daily new infection numbers and </a:t>
            </a:r>
            <a:r>
              <a:rPr lang="en-US" dirty="0">
                <a:solidFill>
                  <a:srgbClr val="00579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Self-Isolation Index</a:t>
            </a:r>
            <a:r>
              <a:rPr lang="en-US" dirty="0">
                <a:solidFill>
                  <a:srgbClr val="005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RU" dirty="0">
              <a:solidFill>
                <a:srgbClr val="00579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9D34F-E988-8A4C-5359-B3D70B52D3DD}"/>
              </a:ext>
            </a:extLst>
          </p:cNvPr>
          <p:cNvSpPr txBox="1"/>
          <p:nvPr/>
        </p:nvSpPr>
        <p:spPr>
          <a:xfrm>
            <a:off x="3220097" y="102112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of Moscow</a:t>
            </a:r>
          </a:p>
        </p:txBody>
      </p:sp>
    </p:spTree>
    <p:extLst>
      <p:ext uri="{BB962C8B-B14F-4D97-AF65-F5344CB8AC3E}">
        <p14:creationId xmlns:p14="http://schemas.microsoft.com/office/powerpoint/2010/main" val="66456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2737721"/>
            <a:ext cx="8346558" cy="69127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Example 2: Various dimensions of security </a:t>
            </a:r>
            <a:endParaRPr lang="en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FC5056-3F18-0C45-F644-3158F6679ED2}"/>
              </a:ext>
            </a:extLst>
          </p:cNvPr>
          <p:cNvSpPr txBox="1">
            <a:spLocks/>
          </p:cNvSpPr>
          <p:nvPr/>
        </p:nvSpPr>
        <p:spPr>
          <a:xfrm>
            <a:off x="792956" y="3921479"/>
            <a:ext cx="7558088" cy="6912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1800" dirty="0"/>
              <a:t>Hossein </a:t>
            </a:r>
            <a:r>
              <a:rPr lang="en-US" sz="1800" dirty="0" err="1"/>
              <a:t>Hassani</a:t>
            </a:r>
            <a:r>
              <a:rPr lang="en-US" sz="1800" dirty="0"/>
              <a:t>, Nadezhda </a:t>
            </a:r>
            <a:r>
              <a:rPr lang="en-US" sz="1800" dirty="0" err="1"/>
              <a:t>Komendantova</a:t>
            </a:r>
            <a:r>
              <a:rPr lang="en-US" sz="1800" dirty="0"/>
              <a:t>, Elena </a:t>
            </a:r>
            <a:r>
              <a:rPr lang="en-US" sz="1800" dirty="0" err="1"/>
              <a:t>Rovenskaya</a:t>
            </a:r>
            <a:endParaRPr lang="en-RU" sz="1800" dirty="0"/>
          </a:p>
        </p:txBody>
      </p:sp>
    </p:spTree>
    <p:extLst>
      <p:ext uri="{BB962C8B-B14F-4D97-AF65-F5344CB8AC3E}">
        <p14:creationId xmlns:p14="http://schemas.microsoft.com/office/powerpoint/2010/main" val="224322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C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7EED3E8-A687-2F4D-BFC5-2EFF8FD9AE8A}" vid="{91757D9B-40DF-8E4C-94A3-5CC38E39487C}"/>
    </a:ext>
  </a:extLst>
</a:theme>
</file>

<file path=ppt/theme/theme2.xml><?xml version="1.0" encoding="utf-8"?>
<a:theme xmlns:a="http://schemas.openxmlformats.org/drawingml/2006/main" name="IIASA alternatives">
  <a:themeElements>
    <a:clrScheme name="Custom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7EED3E8-A687-2F4D-BFC5-2EFF8FD9AE8A}" vid="{743B7EA2-E18F-B341-AA52-D407FFF34D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CD57C3DCF9F4D9AB296D5AC175E21" ma:contentTypeVersion="6" ma:contentTypeDescription="Create a new document." ma:contentTypeScope="" ma:versionID="874a21364722a6b0619ae2e9aa18f5b6">
  <xsd:schema xmlns:xsd="http://www.w3.org/2001/XMLSchema" xmlns:xs="http://www.w3.org/2001/XMLSchema" xmlns:p="http://schemas.microsoft.com/office/2006/metadata/properties" xmlns:ns2="f38ce291-8be8-47bc-906f-666cbd9b059a" xmlns:ns3="a273c416-5043-438d-98b6-5c37831c4f4b" targetNamespace="http://schemas.microsoft.com/office/2006/metadata/properties" ma:root="true" ma:fieldsID="5c49cf60c3d1026ecd21ce4e85981443" ns2:_="" ns3:_="">
    <xsd:import namespace="f38ce291-8be8-47bc-906f-666cbd9b059a"/>
    <xsd:import namespace="a273c416-5043-438d-98b6-5c37831c4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e291-8be8-47bc-906f-666cbd9b0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3c416-5043-438d-98b6-5c37831c4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C910A2-D650-43CE-A630-A6ADC72502A7}">
  <ds:schemaRefs>
    <ds:schemaRef ds:uri="a273c416-5043-438d-98b6-5c37831c4f4b"/>
    <ds:schemaRef ds:uri="f38ce291-8be8-47bc-906f-666cbd9b05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D93C57-A7ED-44E6-88BF-DA3984EE19E6}">
  <ds:schemaRefs>
    <ds:schemaRef ds:uri="a273c416-5043-438d-98b6-5c37831c4f4b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38ce291-8be8-47bc-906f-666cbd9b059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4-3</Template>
  <TotalTime>972</TotalTime>
  <Words>630</Words>
  <Application>Microsoft Macintosh PowerPoint</Application>
  <PresentationFormat>On-screen Show (4:3)</PresentationFormat>
  <Paragraphs>72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Tahoma</vt:lpstr>
      <vt:lpstr>Wingdings</vt:lpstr>
      <vt:lpstr>Office Theme</vt:lpstr>
      <vt:lpstr>IIASA alternatives</vt:lpstr>
      <vt:lpstr>PDF</vt:lpstr>
      <vt:lpstr>Social media and platforms as a new source of data for understanding societies and humans</vt:lpstr>
      <vt:lpstr>About IIASA</vt:lpstr>
      <vt:lpstr>Advancing Systems Analysis</vt:lpstr>
      <vt:lpstr>Data world</vt:lpstr>
      <vt:lpstr>Social media and platforms is a new source of a wealth of data which can be used to understand societies and humans</vt:lpstr>
      <vt:lpstr>Example 1: Self-isolation and COVID-19  </vt:lpstr>
      <vt:lpstr>Self-isolation and COVID-19</vt:lpstr>
      <vt:lpstr>Self-isolation and COVID-19</vt:lpstr>
      <vt:lpstr>Example 2: Various dimensions of security </vt:lpstr>
      <vt:lpstr>Various dimensions of security </vt:lpstr>
      <vt:lpstr>PowerPoint Presentation</vt:lpstr>
      <vt:lpstr>PowerPoint Presentation</vt:lpstr>
      <vt:lpstr>Example 3: Conspiracy theories and Twitter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Iain</dc:creator>
  <cp:lastModifiedBy>ROVENSKAYA Elena</cp:lastModifiedBy>
  <cp:revision>398</cp:revision>
  <cp:lastPrinted>2018-09-04T06:30:47Z</cp:lastPrinted>
  <dcterms:created xsi:type="dcterms:W3CDTF">2020-09-10T15:15:18Z</dcterms:created>
  <dcterms:modified xsi:type="dcterms:W3CDTF">2023-03-10T15:14:25Z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0x010100EB6CD57C3DCF9F4D9AB296D5AC175E21</vt:lpwstr>
  </property>
  <property fmtid="{D5CDD505-2E9C-101B-9397-08002B2CF9AE}" pid="3" name="_dlc_DocIdItemGuid">
    <vt:lpwstr>541ae65b-f852-44ab-9656-26c736ae4f72</vt:lpwstr>
  </property>
</Properties>
</file>