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262" r:id="rId3"/>
    <p:sldId id="263" r:id="rId4"/>
    <p:sldId id="265" r:id="rId5"/>
    <p:sldId id="275" r:id="rId6"/>
    <p:sldId id="266" r:id="rId7"/>
    <p:sldId id="267" r:id="rId8"/>
    <p:sldId id="268" r:id="rId9"/>
    <p:sldId id="269" r:id="rId10"/>
    <p:sldId id="272" r:id="rId11"/>
    <p:sldId id="276" r:id="rId12"/>
    <p:sldId id="274" r:id="rId13"/>
    <p:sldId id="277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9" autoAdjust="0"/>
    <p:restoredTop sz="94652"/>
  </p:normalViewPr>
  <p:slideViewPr>
    <p:cSldViewPr snapToGrid="0" snapToObjects="1">
      <p:cViewPr varScale="1">
        <p:scale>
          <a:sx n="69" d="100"/>
          <a:sy n="69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CCE-F16A-4934-AB0C-A656C21742C3}" type="datetime1">
              <a:rPr lang="nl-BE" smtClean="0"/>
              <a:t>24/04/2023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C33-5353-474B-8F22-13FE6E92F97D}" type="datetime1">
              <a:rPr lang="nl-BE" smtClean="0"/>
              <a:t>24/04/2023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7E48-3A8B-46C9-B10B-66EE50C41869}" type="datetime1">
              <a:rPr lang="nl-BE" smtClean="0"/>
              <a:t>24/04/2023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16B0-F81F-4E19-BF2E-1548DD9C4566}" type="datetime1">
              <a:rPr lang="nl-BE" smtClean="0"/>
              <a:t>24/04/2023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D1B8-73D8-47A1-83FB-834BD520E8BF}" type="datetime1">
              <a:rPr lang="nl-BE" smtClean="0"/>
              <a:t>24/04/2023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4BE-1F5C-4405-ADF1-8EB4C715D9BE}" type="datetime1">
              <a:rPr lang="nl-BE" smtClean="0"/>
              <a:t>24/04/2023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9A6-18C9-4FFE-8A03-507A9E345DC0}" type="datetime1">
              <a:rPr lang="nl-BE" smtClean="0"/>
              <a:t>24/04/2023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0672-B45D-4D4C-B554-378C5F04BFD1}" type="datetime1">
              <a:rPr lang="nl-BE" smtClean="0"/>
              <a:t>24/04/2023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ED0F-1D4D-49EE-8C99-8E704E3EB419}" type="datetime1">
              <a:rPr lang="nl-BE" smtClean="0"/>
              <a:t>24/04/2023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4CB9-7A27-49C4-B591-DA65AE67C449}" type="datetime1">
              <a:rPr lang="nl-BE" smtClean="0"/>
              <a:t>24/04/2023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koen.devos@kuleuven.be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F82BBB6-5D63-4E49-904D-B7127D390559}" type="datetime1">
              <a:rPr lang="nl-BE" smtClean="0"/>
              <a:t>24/04/2023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smtClean="0"/>
              <a:t>koen.devos@kuleuven.be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FC7222D-927D-46F2-83DA-2CB1DE172505}" type="datetime1">
              <a:rPr lang="nl-BE" smtClean="0"/>
              <a:t>24/04/2023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smtClean="0"/>
              <a:t>koen.devos@kuleuven.be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n.devos@kuleuven.be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hyperlink" Target="mailto:devos@iiasa.ac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38/s43016-022-00572-1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iiasa.github.io/GLOBIOM/GLOBIOM_Documentation_20180604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8/s41467-020-14386-x" TargetMode="External"/><Relationship Id="rId5" Type="http://schemas.openxmlformats.org/officeDocument/2006/relationships/hyperlink" Target="https://doi.org/10.3390/rs12061044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10.png"/><Relationship Id="rId9" Type="http://schemas.openxmlformats.org/officeDocument/2006/relationships/hyperlink" Target="https://doi.org/10.1016/j.gloenvcha.2015.03.0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png"/><Relationship Id="rId7" Type="http://schemas.openxmlformats.org/officeDocument/2006/relationships/image" Target="../media/image2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jpe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6.pn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about human </a:t>
            </a:r>
            <a:r>
              <a:rPr lang="en-US" dirty="0" err="1" smtClean="0"/>
              <a:t>behaviour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The case of urbanization and rice in Africa</a:t>
            </a:r>
            <a:endParaRPr lang="nl-B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66218" y="5392801"/>
            <a:ext cx="6982307" cy="73018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Koen De Vos</a:t>
            </a:r>
            <a:r>
              <a:rPr lang="en-US" b="1" baseline="30000" dirty="0" smtClean="0"/>
              <a:t>1,2,3</a:t>
            </a:r>
            <a:r>
              <a:rPr lang="en-US" b="1" dirty="0" smtClean="0"/>
              <a:t>, </a:t>
            </a:r>
            <a:r>
              <a:rPr lang="en-US" dirty="0" smtClean="0"/>
              <a:t>Charlotte Janssens</a:t>
            </a:r>
            <a:r>
              <a:rPr lang="en-US" baseline="30000" dirty="0" smtClean="0"/>
              <a:t>1,3</a:t>
            </a:r>
            <a:r>
              <a:rPr lang="en-US" dirty="0" smtClean="0"/>
              <a:t>, Liesbet Jacobs</a:t>
            </a:r>
            <a:r>
              <a:rPr lang="en-US" baseline="30000" dirty="0" smtClean="0"/>
              <a:t>1,4</a:t>
            </a:r>
            <a:r>
              <a:rPr lang="en-US" dirty="0" smtClean="0"/>
              <a:t>, Benjamin Campforts</a:t>
            </a:r>
            <a:r>
              <a:rPr lang="en-US" baseline="30000" dirty="0" smtClean="0"/>
              <a:t>5</a:t>
            </a:r>
            <a:r>
              <a:rPr lang="en-US" dirty="0" smtClean="0"/>
              <a:t>, Esther Boere</a:t>
            </a:r>
            <a:r>
              <a:rPr lang="en-US" baseline="30000" dirty="0" smtClean="0"/>
              <a:t>3</a:t>
            </a:r>
            <a:r>
              <a:rPr lang="en-US" dirty="0" smtClean="0"/>
              <a:t>, Marta Kozicka</a:t>
            </a:r>
            <a:r>
              <a:rPr lang="en-US" baseline="30000" dirty="0"/>
              <a:t>3</a:t>
            </a:r>
            <a:r>
              <a:rPr lang="en-US" dirty="0" smtClean="0"/>
              <a:t>, Petr Havlík</a:t>
            </a:r>
            <a:r>
              <a:rPr lang="en-US" baseline="30000" dirty="0"/>
              <a:t>3</a:t>
            </a:r>
            <a:r>
              <a:rPr lang="en-US" dirty="0" smtClean="0"/>
              <a:t>, Lisa-Marie Hemerijckx</a:t>
            </a:r>
            <a:r>
              <a:rPr lang="en-US" baseline="30000" dirty="0" smtClean="0"/>
              <a:t>1,2</a:t>
            </a:r>
            <a:r>
              <a:rPr lang="en-US" dirty="0" smtClean="0"/>
              <a:t>, Anton Van Rompaey</a:t>
            </a:r>
            <a:r>
              <a:rPr lang="en-US" baseline="30000" dirty="0" smtClean="0"/>
              <a:t>1</a:t>
            </a:r>
            <a:r>
              <a:rPr lang="en-US" dirty="0" smtClean="0"/>
              <a:t>, Miet Maertens</a:t>
            </a:r>
            <a:r>
              <a:rPr lang="en-US" baseline="30000" dirty="0"/>
              <a:t>1</a:t>
            </a:r>
            <a:r>
              <a:rPr lang="en-US" dirty="0" smtClean="0"/>
              <a:t> &amp; Gerard Govers</a:t>
            </a:r>
            <a:r>
              <a:rPr lang="en-US" baseline="30000" dirty="0"/>
              <a:t>1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10300"/>
            <a:ext cx="647700" cy="647700"/>
          </a:xfrm>
        </p:spPr>
        <p:txBody>
          <a:bodyPr/>
          <a:lstStyle/>
          <a:p>
            <a:fld id="{0A297500-7527-634B-90F4-69D0994C32B4}" type="slidenum">
              <a:rPr lang="nl-NL" smtClean="0"/>
              <a:t>1</a:t>
            </a:fld>
            <a:endParaRPr lang="nl-NL"/>
          </a:p>
        </p:txBody>
      </p:sp>
      <p:grpSp>
        <p:nvGrpSpPr>
          <p:cNvPr id="9" name="Group 8"/>
          <p:cNvGrpSpPr/>
          <p:nvPr/>
        </p:nvGrpSpPr>
        <p:grpSpPr>
          <a:xfrm>
            <a:off x="2465350" y="390339"/>
            <a:ext cx="2317822" cy="683311"/>
            <a:chOff x="2501828" y="396689"/>
            <a:chExt cx="2317822" cy="683311"/>
          </a:xfrm>
        </p:grpSpPr>
        <p:sp>
          <p:nvSpPr>
            <p:cNvPr id="10" name="Rectangle 9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96770" y="6210300"/>
            <a:ext cx="601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  <a:hlinkClick r:id="rId3"/>
              </a:rPr>
              <a:t>Koen.devos@kuleuven.be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smtClean="0">
                <a:solidFill>
                  <a:schemeClr val="accent3"/>
                </a:solidFill>
                <a:hlinkClick r:id="rId4"/>
              </a:rPr>
              <a:t>devos@iiasa.ac.at</a:t>
            </a:r>
            <a:endParaRPr lang="en-US" sz="1400" dirty="0" smtClean="0">
              <a:solidFill>
                <a:schemeClr val="accent3"/>
              </a:solidFill>
            </a:endParaRPr>
          </a:p>
          <a:p>
            <a:endParaRPr lang="nl-BE" dirty="0"/>
          </a:p>
        </p:txBody>
      </p:sp>
      <p:pic>
        <p:nvPicPr>
          <p:cNvPr id="25" name="Tijdelijke aanduiding voor inhoud 4">
            <a:extLst>
              <a:ext uri="{FF2B5EF4-FFF2-40B4-BE49-F238E27FC236}">
                <a16:creationId xmlns:a16="http://schemas.microsoft.com/office/drawing/2014/main" id="{89C34F6B-8225-4162-8DF8-ECDF910D4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23" y="2013281"/>
            <a:ext cx="5496030" cy="30915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79932" y="5092222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Greater Kampala, Uganda</a:t>
            </a:r>
            <a:endParaRPr lang="nl-BE" sz="1200" b="1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9909175" y="-148104"/>
            <a:ext cx="2282825" cy="1554900"/>
            <a:chOff x="9909175" y="-148104"/>
            <a:chExt cx="2282825" cy="1554900"/>
          </a:xfrm>
        </p:grpSpPr>
        <p:grpSp>
          <p:nvGrpSpPr>
            <p:cNvPr id="19" name="Group 18"/>
            <p:cNvGrpSpPr/>
            <p:nvPr/>
          </p:nvGrpSpPr>
          <p:grpSpPr>
            <a:xfrm>
              <a:off x="9909175" y="-148104"/>
              <a:ext cx="2282825" cy="1554900"/>
              <a:chOff x="9856788" y="-327512"/>
              <a:chExt cx="2282825" cy="15549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9856788" y="-327512"/>
                <a:ext cx="2282825" cy="15549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2052" name="Picture 4" descr="https://cdn.egu.eu/static/0a896104/logos/egu/egu_ga_blue/egu_ga_blue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6788" y="-64117"/>
                <a:ext cx="2282825" cy="1028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10723944" y="919761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ERE1.7</a:t>
              </a:r>
              <a:endParaRPr lang="nl-BE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16095" y="5633904"/>
            <a:ext cx="455245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 smtClean="0"/>
              <a:t>1: KU Leuven, Belgiu</a:t>
            </a:r>
            <a:r>
              <a:rPr lang="en-US" sz="1050" dirty="0"/>
              <a:t>m</a:t>
            </a:r>
            <a:r>
              <a:rPr lang="en-US" sz="1050" dirty="0" smtClean="0"/>
              <a:t>, </a:t>
            </a:r>
          </a:p>
          <a:p>
            <a:pPr algn="just"/>
            <a:r>
              <a:rPr lang="en-US" sz="1050" dirty="0" smtClean="0"/>
              <a:t>2: Research Foundation Flanders (FWO), Belgium, </a:t>
            </a:r>
          </a:p>
          <a:p>
            <a:pPr algn="just"/>
            <a:r>
              <a:rPr lang="en-US" sz="1050" dirty="0" smtClean="0"/>
              <a:t>3: International Institute for Applied Systems Analysis (IIASA), Austria, </a:t>
            </a:r>
          </a:p>
          <a:p>
            <a:pPr algn="just"/>
            <a:r>
              <a:rPr lang="en-US" sz="1050" dirty="0" smtClean="0"/>
              <a:t>4: University of Amsterdam, Netherlands, </a:t>
            </a:r>
          </a:p>
          <a:p>
            <a:pPr algn="just"/>
            <a:r>
              <a:rPr lang="en-US" sz="1050" dirty="0" smtClean="0"/>
              <a:t>5: University of Colorado at Boulder, USA</a:t>
            </a:r>
            <a:endParaRPr lang="nl-BE" sz="1050" dirty="0"/>
          </a:p>
        </p:txBody>
      </p:sp>
      <p:pic>
        <p:nvPicPr>
          <p:cNvPr id="1026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76" y="451964"/>
            <a:ext cx="3160276" cy="6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98734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2529"/>
          <a:stretch/>
        </p:blipFill>
        <p:spPr>
          <a:xfrm>
            <a:off x="1797225" y="1194382"/>
            <a:ext cx="8714050" cy="4925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150" y="220987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Rice-Specific</a:t>
            </a:r>
            <a:endParaRPr lang="nl-BE" i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9400" y="3257550"/>
            <a:ext cx="9912350" cy="12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93900" y="4711700"/>
            <a:ext cx="793750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/>
          <p:cNvSpPr txBox="1"/>
          <p:nvPr/>
        </p:nvSpPr>
        <p:spPr>
          <a:xfrm>
            <a:off x="1842822" y="4662785"/>
            <a:ext cx="100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Use</a:t>
            </a:r>
            <a:endParaRPr lang="nl-BE" sz="1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2" t="4887" b="17075"/>
          <a:stretch/>
        </p:blipFill>
        <p:spPr>
          <a:xfrm>
            <a:off x="2895425" y="1194382"/>
            <a:ext cx="3413122" cy="4151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5700" y="1098550"/>
            <a:ext cx="409575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0" b="2529"/>
          <a:stretch/>
        </p:blipFill>
        <p:spPr>
          <a:xfrm>
            <a:off x="50800" y="5321025"/>
            <a:ext cx="8714050" cy="8241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909175" y="-148104"/>
            <a:ext cx="2282825" cy="1554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115" r="-952" b="-1"/>
          <a:stretch/>
        </p:blipFill>
        <p:spPr>
          <a:xfrm>
            <a:off x="10377487" y="207036"/>
            <a:ext cx="1346200" cy="921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03" y="1483020"/>
            <a:ext cx="1944066" cy="358465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194713" y="1428750"/>
            <a:ext cx="0" cy="36957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71953" y="2181728"/>
            <a:ext cx="8879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64254" y="1858562"/>
            <a:ext cx="334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Demand effects are most important and are substantial</a:t>
            </a:r>
            <a:endParaRPr lang="nl-BE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40883" y="3654000"/>
            <a:ext cx="8879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89500" y="3462709"/>
            <a:ext cx="33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Urban effects are “minor”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040883" y="4353055"/>
            <a:ext cx="8879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9499" y="4065369"/>
            <a:ext cx="513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Considerate demand effects for all CH</a:t>
            </a:r>
            <a:r>
              <a:rPr lang="en-US" baseline="-25000" dirty="0" smtClean="0"/>
              <a:t>4</a:t>
            </a:r>
            <a:r>
              <a:rPr lang="en-US" dirty="0" smtClean="0"/>
              <a:t> (+2.4%)</a:t>
            </a:r>
          </a:p>
          <a:p>
            <a:r>
              <a:rPr lang="en-US" dirty="0" smtClean="0"/>
              <a:t>Substantial for Rice CH</a:t>
            </a:r>
            <a:r>
              <a:rPr lang="en-US" baseline="-25000" dirty="0" smtClean="0"/>
              <a:t>4 </a:t>
            </a:r>
            <a:r>
              <a:rPr lang="en-US" dirty="0" smtClean="0"/>
              <a:t>(+8.4%)</a:t>
            </a:r>
          </a:p>
          <a:p>
            <a:r>
              <a:rPr lang="en-US" dirty="0" smtClean="0"/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55875" y="4866936"/>
            <a:ext cx="908379" cy="32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64254" y="4733253"/>
            <a:ext cx="4619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decrease for </a:t>
            </a:r>
            <a:r>
              <a:rPr lang="en-US" b="1" dirty="0" smtClean="0"/>
              <a:t>African</a:t>
            </a:r>
            <a:r>
              <a:rPr lang="en-US" dirty="0" smtClean="0"/>
              <a:t> water use</a:t>
            </a:r>
          </a:p>
          <a:p>
            <a:r>
              <a:rPr lang="en-US" dirty="0" smtClean="0"/>
              <a:t>Demand effect particularly from RSouthAf</a:t>
            </a:r>
          </a:p>
          <a:p>
            <a:r>
              <a:rPr lang="en-US" dirty="0" smtClean="0"/>
              <a:t>Expansion effect is ‘more’ important</a:t>
            </a:r>
          </a:p>
          <a:p>
            <a:r>
              <a:rPr lang="en-US" dirty="0" smtClean="0"/>
              <a:t>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75537" y="5594625"/>
            <a:ext cx="7502763" cy="608200"/>
            <a:chOff x="1307175" y="5556800"/>
            <a:chExt cx="7502763" cy="6082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76" r="51832" b="2529"/>
            <a:stretch/>
          </p:blipFill>
          <p:spPr>
            <a:xfrm>
              <a:off x="1307175" y="5633275"/>
              <a:ext cx="4197350" cy="5317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22" t="86163" b="2529"/>
            <a:stretch/>
          </p:blipFill>
          <p:spPr>
            <a:xfrm>
              <a:off x="5474338" y="5556800"/>
              <a:ext cx="3335600" cy="601575"/>
            </a:xfrm>
            <a:prstGeom prst="rect">
              <a:avLst/>
            </a:prstGeom>
          </p:spPr>
        </p:pic>
      </p:grpSp>
      <p:sp>
        <p:nvSpPr>
          <p:cNvPr id="32" name="Footer Placeholder 15"/>
          <p:cNvSpPr txBox="1">
            <a:spLocks/>
          </p:cNvSpPr>
          <p:nvPr/>
        </p:nvSpPr>
        <p:spPr>
          <a:xfrm>
            <a:off x="914401" y="6210000"/>
            <a:ext cx="8892714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mtClean="0"/>
              <a:t>koen.devos@kuleuven.be</a:t>
            </a:r>
            <a:endParaRPr lang="nl-NL" dirty="0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34" name="Rectangle 33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580" y="8505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2050</a:t>
            </a:r>
            <a:endParaRPr lang="nl-BE" b="1" dirty="0"/>
          </a:p>
        </p:txBody>
      </p:sp>
      <p:pic>
        <p:nvPicPr>
          <p:cNvPr id="37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98734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1993900" y="4711700"/>
            <a:ext cx="793750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l 15"/>
          <p:cNvSpPr/>
          <p:nvPr/>
        </p:nvSpPr>
        <p:spPr>
          <a:xfrm>
            <a:off x="9909175" y="-148104"/>
            <a:ext cx="2282825" cy="1554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6115" r="-952" b="-1"/>
          <a:stretch/>
        </p:blipFill>
        <p:spPr>
          <a:xfrm>
            <a:off x="10377487" y="207036"/>
            <a:ext cx="1346200" cy="921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150" y="1631950"/>
            <a:ext cx="92138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Urban dietary shifts</a:t>
            </a:r>
            <a:r>
              <a:rPr lang="en-US" dirty="0" smtClean="0"/>
              <a:t> can be considerate and are not well captured in impact models because of </a:t>
            </a:r>
            <a:r>
              <a:rPr lang="en-US" b="1" dirty="0" smtClean="0"/>
              <a:t>aggregation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case of rice in Africa, they result in a substantial increase in </a:t>
            </a:r>
            <a:r>
              <a:rPr lang="en-US" b="1" dirty="0" smtClean="0"/>
              <a:t>demand</a:t>
            </a:r>
            <a:r>
              <a:rPr lang="en-US" dirty="0" smtClean="0"/>
              <a:t>, </a:t>
            </a:r>
            <a:r>
              <a:rPr lang="en-US" b="1" dirty="0" smtClean="0"/>
              <a:t>production, imports</a:t>
            </a:r>
            <a:r>
              <a:rPr lang="en-US" dirty="0" smtClean="0"/>
              <a:t>, </a:t>
            </a:r>
            <a:r>
              <a:rPr lang="en-US" b="1" dirty="0" smtClean="0"/>
              <a:t>agricultural CH</a:t>
            </a:r>
            <a:r>
              <a:rPr lang="en-US" b="1" baseline="-25000" dirty="0" smtClean="0"/>
              <a:t>4</a:t>
            </a:r>
            <a:r>
              <a:rPr lang="en-US" b="1" dirty="0" smtClean="0"/>
              <a:t> emissions </a:t>
            </a:r>
            <a:r>
              <a:rPr lang="en-US" dirty="0" smtClean="0"/>
              <a:t>and </a:t>
            </a:r>
            <a:r>
              <a:rPr lang="en-US" b="1" dirty="0" smtClean="0"/>
              <a:t>producer price</a:t>
            </a:r>
            <a:r>
              <a:rPr lang="en-US" dirty="0" smtClean="0"/>
              <a:t>, while effects of urban expansion are limited (&lt;0.5%).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Effects of urban expansion are more pronounced (yet limited) on </a:t>
            </a:r>
            <a:r>
              <a:rPr lang="en-US" b="1" dirty="0" smtClean="0"/>
              <a:t>natural land cover loss </a:t>
            </a:r>
            <a:r>
              <a:rPr lang="en-US" dirty="0" smtClean="0"/>
              <a:t>or </a:t>
            </a:r>
            <a:r>
              <a:rPr lang="en-US" b="1" dirty="0" smtClean="0"/>
              <a:t>water use </a:t>
            </a:r>
            <a:r>
              <a:rPr lang="en-US" dirty="0" smtClean="0"/>
              <a:t>in Africa</a:t>
            </a:r>
            <a:r>
              <a:rPr lang="en-US" b="1" dirty="0" smtClean="0"/>
              <a:t>. </a:t>
            </a:r>
            <a:r>
              <a:rPr lang="en-US" dirty="0" smtClean="0"/>
              <a:t>Only considering for rice-related dietary shifts already resulted in land-cover and water changes of around 1%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What if we include more food types?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170968" y="1761936"/>
            <a:ext cx="1552719" cy="1060344"/>
            <a:chOff x="9978161" y="1695556"/>
            <a:chExt cx="1552719" cy="1060344"/>
          </a:xfrm>
        </p:grpSpPr>
        <p:pic>
          <p:nvPicPr>
            <p:cNvPr id="22" name="Picture 2" descr="Illustratie Van Person Symbol Pictogram Van Het Mensenpictogram De Vector  Vector Illustratie - Illustration of arbeid, beroep: 9708546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3" r="23214"/>
            <a:stretch/>
          </p:blipFill>
          <p:spPr bwMode="auto">
            <a:xfrm>
              <a:off x="9978161" y="1695556"/>
              <a:ext cx="399326" cy="74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2687" y="1695556"/>
              <a:ext cx="738193" cy="939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541000" y="2393950"/>
              <a:ext cx="835857" cy="361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0" name="Straight Arrow Connector 9"/>
            <p:cNvCxnSpPr>
              <a:stCxn id="22" idx="3"/>
            </p:cNvCxnSpPr>
            <p:nvPr/>
          </p:nvCxnSpPr>
          <p:spPr>
            <a:xfrm>
              <a:off x="10377487" y="2069508"/>
              <a:ext cx="5814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Footer Placeholder 15"/>
          <p:cNvSpPr txBox="1">
            <a:spLocks/>
          </p:cNvSpPr>
          <p:nvPr/>
        </p:nvSpPr>
        <p:spPr>
          <a:xfrm>
            <a:off x="914401" y="6210000"/>
            <a:ext cx="8892714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mtClean="0"/>
              <a:t>koen.devos@kuleuven.be</a:t>
            </a:r>
            <a:endParaRPr lang="nl-NL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26" name="Rectangle 25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pic>
        <p:nvPicPr>
          <p:cNvPr id="19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koen.devos@kuleuven.be</a:t>
            </a:r>
          </a:p>
          <a:p>
            <a:r>
              <a:rPr lang="nl-BE" dirty="0" smtClean="0"/>
              <a:t>devos@iiasa.ac.at</a:t>
            </a:r>
          </a:p>
          <a:p>
            <a:endParaRPr lang="nl-B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1395782"/>
          </a:xfrm>
        </p:spPr>
        <p:txBody>
          <a:bodyPr/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!</a:t>
            </a:r>
            <a:endParaRPr lang="nl-BE" dirty="0"/>
          </a:p>
        </p:txBody>
      </p:sp>
      <p:grpSp>
        <p:nvGrpSpPr>
          <p:cNvPr id="9" name="Group 8"/>
          <p:cNvGrpSpPr/>
          <p:nvPr/>
        </p:nvGrpSpPr>
        <p:grpSpPr>
          <a:xfrm>
            <a:off x="2465350" y="390339"/>
            <a:ext cx="2317822" cy="683311"/>
            <a:chOff x="2501828" y="396689"/>
            <a:chExt cx="2317822" cy="683311"/>
          </a:xfrm>
        </p:grpSpPr>
        <p:sp>
          <p:nvSpPr>
            <p:cNvPr id="10" name="Rectangle 9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53736" y="360101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Contact me </a:t>
            </a:r>
            <a:r>
              <a:rPr lang="nl-BE" b="1" dirty="0" err="1" smtClean="0">
                <a:solidFill>
                  <a:schemeClr val="bg1"/>
                </a:solidFill>
              </a:rPr>
              <a:t>to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Discuss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further</a:t>
            </a:r>
            <a:r>
              <a:rPr lang="nl-BE" b="1" dirty="0" smtClean="0">
                <a:solidFill>
                  <a:schemeClr val="bg1"/>
                </a:solidFill>
              </a:rPr>
              <a:t>!</a:t>
            </a:r>
            <a:endParaRPr lang="nl-BE" dirty="0"/>
          </a:p>
        </p:txBody>
      </p:sp>
      <p:pic>
        <p:nvPicPr>
          <p:cNvPr id="13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76" y="451964"/>
            <a:ext cx="3160276" cy="6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D8DB0"/>
                </a:solidFill>
              </a:rPr>
              <a:t>References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9909175" y="-148104"/>
            <a:ext cx="2282825" cy="1554900"/>
            <a:chOff x="9909175" y="-148104"/>
            <a:chExt cx="2282825" cy="1554900"/>
          </a:xfrm>
        </p:grpSpPr>
        <p:grpSp>
          <p:nvGrpSpPr>
            <p:cNvPr id="8" name="Group 7"/>
            <p:cNvGrpSpPr/>
            <p:nvPr/>
          </p:nvGrpSpPr>
          <p:grpSpPr>
            <a:xfrm>
              <a:off x="9909175" y="-148104"/>
              <a:ext cx="2282825" cy="1554900"/>
              <a:chOff x="9856788" y="-327512"/>
              <a:chExt cx="2282825" cy="15549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856788" y="-327512"/>
                <a:ext cx="2282825" cy="15549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11" name="Picture 4" descr="https://cdn.egu.eu/static/0a896104/logos/egu/egu_ga_blue/egu_ga_blu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6788" y="-64117"/>
                <a:ext cx="2282825" cy="1028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0723944" y="919761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ERE1.7</a:t>
              </a:r>
              <a:endParaRPr lang="nl-BE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13" name="Rectangle 12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1" y="6210000"/>
            <a:ext cx="8892714" cy="648000"/>
          </a:xfrm>
        </p:spPr>
        <p:txBody>
          <a:bodyPr/>
          <a:lstStyle/>
          <a:p>
            <a:pPr algn="ctr"/>
            <a:r>
              <a:rPr lang="nl-NL" dirty="0" smtClean="0"/>
              <a:t>koen.devos@kuleuven.be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576000" y="1856127"/>
            <a:ext cx="1130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/>
              <a:t>Buchhorn</a:t>
            </a:r>
            <a:r>
              <a:rPr lang="nl-BE" sz="1600" dirty="0"/>
              <a:t>, M. </a:t>
            </a:r>
            <a:r>
              <a:rPr lang="nl-BE" sz="1600" dirty="0" smtClean="0"/>
              <a:t>,</a:t>
            </a:r>
            <a:r>
              <a:rPr lang="nl-BE" sz="1600" dirty="0" err="1" smtClean="0"/>
              <a:t>Lesiv</a:t>
            </a:r>
            <a:r>
              <a:rPr lang="nl-BE" sz="1600" dirty="0"/>
              <a:t>, M. </a:t>
            </a:r>
            <a:r>
              <a:rPr lang="nl-BE" sz="1600" dirty="0" smtClean="0"/>
              <a:t>,</a:t>
            </a:r>
            <a:r>
              <a:rPr lang="nl-BE" sz="1600" dirty="0" err="1" smtClean="0"/>
              <a:t>Tsendbazar</a:t>
            </a:r>
            <a:r>
              <a:rPr lang="nl-BE" sz="1600" dirty="0"/>
              <a:t>, N. - </a:t>
            </a:r>
            <a:r>
              <a:rPr lang="nl-BE" sz="1600" dirty="0" smtClean="0"/>
              <a:t>E., Herold</a:t>
            </a:r>
            <a:r>
              <a:rPr lang="nl-BE" sz="1600" dirty="0"/>
              <a:t>, </a:t>
            </a:r>
            <a:r>
              <a:rPr lang="nl-BE" sz="1600" dirty="0" smtClean="0"/>
              <a:t>M., Bertels</a:t>
            </a:r>
            <a:r>
              <a:rPr lang="nl-BE" sz="1600" dirty="0"/>
              <a:t>, L</a:t>
            </a:r>
            <a:r>
              <a:rPr lang="nl-BE" sz="1600" dirty="0" smtClean="0"/>
              <a:t>., </a:t>
            </a:r>
            <a:r>
              <a:rPr lang="nl-BE" sz="1600" dirty="0"/>
              <a:t>Smets, B. </a:t>
            </a:r>
            <a:r>
              <a:rPr lang="nl-BE" sz="1600" dirty="0" smtClean="0"/>
              <a:t>(2020) Copernicus </a:t>
            </a:r>
            <a:r>
              <a:rPr lang="nl-BE" sz="1600" dirty="0"/>
              <a:t>Global Land Cover </a:t>
            </a:r>
            <a:r>
              <a:rPr lang="nl-BE" sz="1600" dirty="0" err="1"/>
              <a:t>Layers</a:t>
            </a:r>
            <a:r>
              <a:rPr lang="nl-BE" sz="1600" dirty="0"/>
              <a:t>-Collection 2. </a:t>
            </a:r>
            <a:r>
              <a:rPr lang="nl-BE" sz="1600" i="1" dirty="0"/>
              <a:t>Remote </a:t>
            </a:r>
            <a:r>
              <a:rPr lang="nl-BE" sz="1600" i="1" dirty="0" err="1" smtClean="0"/>
              <a:t>Sensing</a:t>
            </a:r>
            <a:r>
              <a:rPr lang="nl-BE" sz="1600" dirty="0" smtClean="0"/>
              <a:t>, 12 Volume </a:t>
            </a:r>
            <a:r>
              <a:rPr lang="nl-BE" sz="1600" dirty="0"/>
              <a:t>108, 1044. </a:t>
            </a:r>
            <a:r>
              <a:rPr lang="nl-BE" sz="1600" dirty="0">
                <a:hlinkClick r:id="rId5"/>
              </a:rPr>
              <a:t>doi:10.3390/rs12061044</a:t>
            </a:r>
            <a:endParaRPr lang="nl-BE" sz="1600" dirty="0"/>
          </a:p>
          <a:p>
            <a:endParaRPr lang="nl-BE" sz="1600" dirty="0" smtClean="0"/>
          </a:p>
          <a:p>
            <a:r>
              <a:rPr lang="nl-BE" sz="1600" dirty="0" smtClean="0"/>
              <a:t>Chen </a:t>
            </a:r>
            <a:r>
              <a:rPr lang="nl-BE" sz="1600" dirty="0"/>
              <a:t>G, Li X, </a:t>
            </a:r>
            <a:r>
              <a:rPr lang="nl-BE" sz="1600" dirty="0" err="1"/>
              <a:t>Liu</a:t>
            </a:r>
            <a:r>
              <a:rPr lang="nl-BE" sz="1600" dirty="0"/>
              <a:t> X, Chen Y, Liang X, Leng J, et al</a:t>
            </a:r>
            <a:r>
              <a:rPr lang="nl-BE" sz="1600" dirty="0" smtClean="0"/>
              <a:t>. (2020) </a:t>
            </a:r>
            <a:r>
              <a:rPr lang="nl-BE" sz="1600" dirty="0"/>
              <a:t>Global </a:t>
            </a:r>
            <a:r>
              <a:rPr lang="nl-BE" sz="1600" dirty="0" err="1"/>
              <a:t>projections</a:t>
            </a:r>
            <a:r>
              <a:rPr lang="nl-BE" sz="1600" dirty="0"/>
              <a:t> of </a:t>
            </a:r>
            <a:r>
              <a:rPr lang="nl-BE" sz="1600" dirty="0" err="1"/>
              <a:t>future</a:t>
            </a:r>
            <a:r>
              <a:rPr lang="nl-BE" sz="1600" dirty="0"/>
              <a:t> </a:t>
            </a:r>
            <a:r>
              <a:rPr lang="nl-BE" sz="1600" dirty="0" err="1"/>
              <a:t>urban</a:t>
            </a:r>
            <a:r>
              <a:rPr lang="nl-BE" sz="1600" dirty="0"/>
              <a:t> land </a:t>
            </a:r>
            <a:r>
              <a:rPr lang="nl-BE" sz="1600" dirty="0" err="1"/>
              <a:t>expansion</a:t>
            </a:r>
            <a:r>
              <a:rPr lang="nl-BE" sz="1600" dirty="0"/>
              <a:t> </a:t>
            </a:r>
            <a:r>
              <a:rPr lang="nl-BE" sz="1600" dirty="0" err="1"/>
              <a:t>under</a:t>
            </a:r>
            <a:r>
              <a:rPr lang="nl-BE" sz="1600" dirty="0"/>
              <a:t> shared </a:t>
            </a:r>
            <a:r>
              <a:rPr lang="nl-BE" sz="1600" dirty="0" err="1"/>
              <a:t>socioeconomic</a:t>
            </a:r>
            <a:r>
              <a:rPr lang="nl-BE" sz="1600" dirty="0"/>
              <a:t> </a:t>
            </a:r>
            <a:r>
              <a:rPr lang="nl-BE" sz="1600" dirty="0" err="1"/>
              <a:t>pathways</a:t>
            </a:r>
            <a:r>
              <a:rPr lang="nl-BE" sz="1600" dirty="0"/>
              <a:t>. </a:t>
            </a:r>
            <a:r>
              <a:rPr lang="nl-BE" sz="1600" i="1" dirty="0" smtClean="0"/>
              <a:t>Nature Communications,</a:t>
            </a:r>
            <a:r>
              <a:rPr lang="nl-BE" sz="1600" dirty="0" smtClean="0"/>
              <a:t>11:1–12</a:t>
            </a:r>
            <a:r>
              <a:rPr lang="nl-BE" sz="1600" dirty="0"/>
              <a:t>. </a:t>
            </a:r>
            <a:r>
              <a:rPr lang="nl-BE" sz="1600" dirty="0">
                <a:hlinkClick r:id="rId6"/>
              </a:rPr>
              <a:t>https://</a:t>
            </a:r>
            <a:r>
              <a:rPr lang="nl-BE" sz="1600" dirty="0" smtClean="0">
                <a:hlinkClick r:id="rId6"/>
              </a:rPr>
              <a:t>doi.org/10.1038/s41467-020-14386-x</a:t>
            </a:r>
            <a:endParaRPr lang="nl-BE" sz="1600" dirty="0" smtClean="0"/>
          </a:p>
          <a:p>
            <a:endParaRPr lang="en-US" sz="1600" dirty="0"/>
          </a:p>
          <a:p>
            <a:r>
              <a:rPr lang="en-US" sz="1600" dirty="0" smtClean="0"/>
              <a:t>Havlík, P., </a:t>
            </a:r>
            <a:r>
              <a:rPr lang="en-US" sz="1600" dirty="0" err="1" smtClean="0"/>
              <a:t>Valin</a:t>
            </a:r>
            <a:r>
              <a:rPr lang="en-US" sz="1600" dirty="0" smtClean="0"/>
              <a:t>, H., </a:t>
            </a:r>
            <a:r>
              <a:rPr lang="en-US" sz="1600" dirty="0" err="1" smtClean="0"/>
              <a:t>Mosnier</a:t>
            </a:r>
            <a:r>
              <a:rPr lang="en-US" sz="1600" dirty="0" smtClean="0"/>
              <a:t>, A., Frank, S., Lauri, P., </a:t>
            </a:r>
            <a:r>
              <a:rPr lang="en-US" sz="1600" dirty="0" err="1" smtClean="0"/>
              <a:t>Lecl</a:t>
            </a:r>
            <a:r>
              <a:rPr lang="nl-BE" sz="1600" dirty="0" err="1" smtClean="0"/>
              <a:t>ère</a:t>
            </a:r>
            <a:r>
              <a:rPr lang="en-US" sz="1600" dirty="0" smtClean="0"/>
              <a:t>, D., et al. (2018) GLOBIOM documentation. International Institute for Applied </a:t>
            </a:r>
            <a:r>
              <a:rPr lang="en-US" sz="1600" dirty="0"/>
              <a:t>Systems Analysis (IIASA).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iiasa.github.io/GLOBIOM/GLOBIOM_Documentation_20180604.pdf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Janssens, C., Havlík, P., </a:t>
            </a:r>
            <a:r>
              <a:rPr lang="en-US" sz="1600" dirty="0" err="1" smtClean="0"/>
              <a:t>Boere</a:t>
            </a:r>
            <a:r>
              <a:rPr lang="en-US" sz="1600" dirty="0" smtClean="0"/>
              <a:t>, E., Palazzo, A., </a:t>
            </a:r>
            <a:r>
              <a:rPr lang="en-US" sz="1600" dirty="0" err="1" smtClean="0"/>
              <a:t>Mosnier</a:t>
            </a:r>
            <a:r>
              <a:rPr lang="en-US" sz="1600" dirty="0" smtClean="0"/>
              <a:t>, A., et al. (2022) A sustainable future for Africa through continental free trade and agricultural development. </a:t>
            </a:r>
            <a:r>
              <a:rPr lang="en-US" sz="1600" i="1" dirty="0" smtClean="0"/>
              <a:t>Nature Food.</a:t>
            </a:r>
            <a:r>
              <a:rPr lang="en-US" sz="1600" dirty="0" smtClean="0"/>
              <a:t> 3(8): 608-618. </a:t>
            </a:r>
            <a:r>
              <a:rPr lang="nl-BE" sz="1600" u="sng" dirty="0" smtClean="0"/>
              <a:t>doi:</a:t>
            </a:r>
            <a:r>
              <a:rPr lang="nl-BE" sz="1600" u="sng" dirty="0" smtClean="0">
                <a:hlinkClick r:id="rId8"/>
              </a:rPr>
              <a:t>10.1038/s43016-022-00572-1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Jiang, L., O’Neill, B.C. (2017) Global urbanization projections for the Shared Socioeconomic Pathways. </a:t>
            </a:r>
            <a:r>
              <a:rPr lang="en-US" sz="1600" i="1" dirty="0" smtClean="0"/>
              <a:t>Global Environmental Change, </a:t>
            </a:r>
            <a:r>
              <a:rPr lang="en-US" sz="1600" dirty="0" smtClean="0"/>
              <a:t>42: 193-199. </a:t>
            </a:r>
            <a:r>
              <a:rPr lang="nl-BE" sz="1600" dirty="0">
                <a:hlinkClick r:id="rId9" tooltip="Persistent link using digital object identifier"/>
              </a:rPr>
              <a:t>https://doi.org/10.1016/j.gloenvcha.2015.03.008</a:t>
            </a:r>
            <a:endParaRPr lang="nl-BE" sz="1600" dirty="0" smtClean="0"/>
          </a:p>
          <a:p>
            <a:endParaRPr lang="en-US" sz="1600" dirty="0" smtClean="0"/>
          </a:p>
          <a:p>
            <a:endParaRPr lang="nl-BE" sz="1600" dirty="0"/>
          </a:p>
        </p:txBody>
      </p:sp>
      <p:pic>
        <p:nvPicPr>
          <p:cNvPr id="17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691" y="139724"/>
            <a:ext cx="11290293" cy="130757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D8DB0"/>
                </a:solidFill>
              </a:rPr>
              <a:t>U</a:t>
            </a:r>
            <a:r>
              <a:rPr lang="en-US" dirty="0" smtClean="0"/>
              <a:t>rbanization in Africa– is it really </a:t>
            </a:r>
            <a:br>
              <a:rPr lang="en-US" dirty="0" smtClean="0"/>
            </a:br>
            <a:r>
              <a:rPr lang="en-US" dirty="0" smtClean="0"/>
              <a:t>that important?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9909175" y="-148104"/>
            <a:ext cx="2282825" cy="1554900"/>
            <a:chOff x="9909175" y="-148104"/>
            <a:chExt cx="2282825" cy="1554900"/>
          </a:xfrm>
        </p:grpSpPr>
        <p:grpSp>
          <p:nvGrpSpPr>
            <p:cNvPr id="8" name="Group 7"/>
            <p:cNvGrpSpPr/>
            <p:nvPr/>
          </p:nvGrpSpPr>
          <p:grpSpPr>
            <a:xfrm>
              <a:off x="9909175" y="-148104"/>
              <a:ext cx="2282825" cy="1554900"/>
              <a:chOff x="9856788" y="-327512"/>
              <a:chExt cx="2282825" cy="15549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856788" y="-327512"/>
                <a:ext cx="2282825" cy="15549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11" name="Picture 4" descr="https://cdn.egu.eu/static/0a896104/logos/egu/egu_ga_blue/egu_ga_blu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6788" y="-64117"/>
                <a:ext cx="2282825" cy="1028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0723944" y="919761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ERE1.7</a:t>
              </a:r>
              <a:endParaRPr lang="nl-BE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13" name="Rectangle 12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1" y="6210000"/>
            <a:ext cx="8892714" cy="648000"/>
          </a:xfrm>
        </p:spPr>
        <p:txBody>
          <a:bodyPr/>
          <a:lstStyle/>
          <a:p>
            <a:pPr algn="ctr"/>
            <a:r>
              <a:rPr lang="nl-NL" dirty="0" smtClean="0"/>
              <a:t>koen.devos@kuleuven.be</a:t>
            </a:r>
            <a:endParaRPr lang="nl-NL" dirty="0"/>
          </a:p>
        </p:txBody>
      </p:sp>
      <p:grpSp>
        <p:nvGrpSpPr>
          <p:cNvPr id="19" name="Group 18"/>
          <p:cNvGrpSpPr/>
          <p:nvPr/>
        </p:nvGrpSpPr>
        <p:grpSpPr>
          <a:xfrm>
            <a:off x="290195" y="1359036"/>
            <a:ext cx="5698208" cy="4280417"/>
            <a:chOff x="709295" y="1406796"/>
            <a:chExt cx="5698208" cy="42804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4" b="13288"/>
            <a:stretch/>
          </p:blipFill>
          <p:spPr bwMode="auto">
            <a:xfrm>
              <a:off x="709295" y="1406796"/>
              <a:ext cx="4192905" cy="42804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64" t="27844" b="39137"/>
            <a:stretch/>
          </p:blipFill>
          <p:spPr bwMode="auto">
            <a:xfrm>
              <a:off x="4902200" y="2787163"/>
              <a:ext cx="1505303" cy="17213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215900" y="1466850"/>
            <a:ext cx="36010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215900" y="5523785"/>
            <a:ext cx="4919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Direct Land cover changes by urban expansion – own processing following </a:t>
            </a:r>
            <a:r>
              <a:rPr lang="en-US" sz="1100" dirty="0" smtClean="0"/>
              <a:t>spatial-explicit urban </a:t>
            </a:r>
            <a:r>
              <a:rPr lang="en-US" sz="1100" dirty="0" smtClean="0"/>
              <a:t>expansion estimates by Chen et al. (2020) and the CGLS-LC100 global land cover map (</a:t>
            </a:r>
            <a:r>
              <a:rPr lang="en-US" sz="1100" dirty="0" err="1" smtClean="0"/>
              <a:t>Buchhorn</a:t>
            </a:r>
            <a:r>
              <a:rPr lang="en-US" sz="1100" dirty="0" smtClean="0"/>
              <a:t> et al., 2020)</a:t>
            </a:r>
            <a:endParaRPr lang="nl-BE" sz="11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768997" y="1679553"/>
            <a:ext cx="5102987" cy="3835165"/>
            <a:chOff x="6673088" y="1539682"/>
            <a:chExt cx="5102987" cy="38351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3088" y="1539682"/>
              <a:ext cx="4452568" cy="38351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25656" y="176357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FF00"/>
                  </a:solidFill>
                </a:rPr>
                <a:t>SSP1</a:t>
              </a:r>
              <a:endParaRPr lang="nl-BE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25656" y="2651398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SSP2</a:t>
              </a:r>
              <a:endParaRPr lang="nl-BE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31347" y="3705345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SSP3</a:t>
              </a:r>
              <a:endParaRPr lang="nl-BE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060268" y="5514718"/>
            <a:ext cx="40653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Urban population share projections under different Shared Socioeconomic Pathways (SSP) – own processing following Jiang &amp; O’Neill (2017)</a:t>
            </a:r>
            <a:endParaRPr lang="nl-BE" sz="1100" dirty="0"/>
          </a:p>
        </p:txBody>
      </p:sp>
      <p:pic>
        <p:nvPicPr>
          <p:cNvPr id="28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D8DB0"/>
                </a:solidFill>
              </a:rPr>
              <a:t>Research</a:t>
            </a:r>
            <a:r>
              <a:rPr lang="en-US" dirty="0" smtClean="0"/>
              <a:t> Setup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9909175" y="-148104"/>
            <a:ext cx="2282825" cy="1554900"/>
            <a:chOff x="9909175" y="-148104"/>
            <a:chExt cx="2282825" cy="1554900"/>
          </a:xfrm>
        </p:grpSpPr>
        <p:grpSp>
          <p:nvGrpSpPr>
            <p:cNvPr id="8" name="Group 7"/>
            <p:cNvGrpSpPr/>
            <p:nvPr/>
          </p:nvGrpSpPr>
          <p:grpSpPr>
            <a:xfrm>
              <a:off x="9909175" y="-148104"/>
              <a:ext cx="2282825" cy="1554900"/>
              <a:chOff x="9856788" y="-327512"/>
              <a:chExt cx="2282825" cy="15549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856788" y="-327512"/>
                <a:ext cx="2282825" cy="15549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11" name="Picture 4" descr="https://cdn.egu.eu/static/0a896104/logos/egu/egu_ga_blue/egu_ga_blu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6788" y="-64117"/>
                <a:ext cx="2282825" cy="1028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0723944" y="919761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ERE1.7</a:t>
              </a:r>
              <a:endParaRPr lang="nl-BE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13" name="Rectangle 12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1" y="6210000"/>
            <a:ext cx="8892714" cy="648000"/>
          </a:xfrm>
        </p:spPr>
        <p:txBody>
          <a:bodyPr/>
          <a:lstStyle/>
          <a:p>
            <a:pPr algn="ctr"/>
            <a:r>
              <a:rPr lang="nl-NL" dirty="0" smtClean="0"/>
              <a:t>koen.devos@kuleuven.be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87" y="1630160"/>
            <a:ext cx="6747441" cy="3912080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482673C-6A49-46AD-A336-0EAB66B56BAC}"/>
              </a:ext>
            </a:extLst>
          </p:cNvPr>
          <p:cNvSpPr/>
          <p:nvPr/>
        </p:nvSpPr>
        <p:spPr>
          <a:xfrm>
            <a:off x="6874828" y="2956567"/>
            <a:ext cx="936000" cy="936000"/>
          </a:xfrm>
          <a:prstGeom prst="ellipse">
            <a:avLst/>
          </a:prstGeom>
          <a:blipFill dpi="0" rotWithShape="1">
            <a:blip r:embed="rId6" cstate="hq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921625" y="2664483"/>
            <a:ext cx="3975100" cy="15113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Identify the expected effects of future urbanization (urban expansion + shifting rice preferences) in Africa on rice availability and the environment</a:t>
            </a:r>
            <a:endParaRPr lang="nl-BE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9240562" y="232197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Objective</a:t>
            </a:r>
            <a:endParaRPr lang="nl-BE" sz="2000" b="1" dirty="0"/>
          </a:p>
        </p:txBody>
      </p:sp>
      <p:pic>
        <p:nvPicPr>
          <p:cNvPr id="18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Glo</a:t>
            </a:r>
            <a:r>
              <a:rPr lang="en-US" dirty="0" smtClean="0">
                <a:solidFill>
                  <a:srgbClr val="1D8DB0"/>
                </a:solidFill>
              </a:rPr>
              <a:t>bal </a:t>
            </a:r>
            <a:r>
              <a:rPr lang="en-US" b="1" dirty="0" smtClean="0">
                <a:solidFill>
                  <a:schemeClr val="accent5"/>
                </a:solidFill>
              </a:rPr>
              <a:t>Bio</a:t>
            </a:r>
            <a:r>
              <a:rPr lang="en-US" dirty="0" smtClean="0">
                <a:solidFill>
                  <a:srgbClr val="1D8DB0"/>
                </a:solidFill>
              </a:rPr>
              <a:t>sphere </a:t>
            </a:r>
            <a:r>
              <a:rPr lang="en-US" b="1" dirty="0" smtClean="0">
                <a:solidFill>
                  <a:schemeClr val="accent5"/>
                </a:solidFill>
              </a:rPr>
              <a:t>M</a:t>
            </a:r>
            <a:r>
              <a:rPr lang="en-US" dirty="0" smtClean="0">
                <a:solidFill>
                  <a:srgbClr val="1D8DB0"/>
                </a:solidFill>
              </a:rPr>
              <a:t>anagement Model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9909175" y="-148104"/>
            <a:ext cx="2282825" cy="1554900"/>
            <a:chOff x="9909175" y="-148104"/>
            <a:chExt cx="2282825" cy="1554900"/>
          </a:xfrm>
        </p:grpSpPr>
        <p:grpSp>
          <p:nvGrpSpPr>
            <p:cNvPr id="8" name="Group 7"/>
            <p:cNvGrpSpPr/>
            <p:nvPr/>
          </p:nvGrpSpPr>
          <p:grpSpPr>
            <a:xfrm>
              <a:off x="9909175" y="-148104"/>
              <a:ext cx="2282825" cy="1554900"/>
              <a:chOff x="9856788" y="-327512"/>
              <a:chExt cx="2282825" cy="15549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856788" y="-327512"/>
                <a:ext cx="2282825" cy="15549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11" name="Picture 4" descr="https://cdn.egu.eu/static/0a896104/logos/egu/egu_ga_blue/egu_ga_blu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6788" y="-64117"/>
                <a:ext cx="2282825" cy="1028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0723944" y="919761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ERE1.7</a:t>
              </a:r>
              <a:endParaRPr lang="nl-BE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13" name="Rectangle 12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1" y="6210000"/>
            <a:ext cx="8892714" cy="648000"/>
          </a:xfrm>
        </p:spPr>
        <p:txBody>
          <a:bodyPr/>
          <a:lstStyle/>
          <a:p>
            <a:pPr algn="ctr"/>
            <a:r>
              <a:rPr lang="nl-NL" dirty="0" smtClean="0"/>
              <a:t>koen.devos@kuleuven.be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17" y="1232786"/>
            <a:ext cx="4982778" cy="4761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8244" y="5902223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Havlík et al., 2018</a:t>
            </a:r>
            <a:endParaRPr lang="nl-BE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8054861" y="3304380"/>
            <a:ext cx="3905414" cy="747904"/>
            <a:chOff x="7825995" y="3513733"/>
            <a:chExt cx="3905414" cy="747904"/>
          </a:xfrm>
        </p:grpSpPr>
        <p:pic>
          <p:nvPicPr>
            <p:cNvPr id="20" name="Picture 2" descr="Illustratie Van Person Symbol Pictogram Van Het Mensenpictogram De Vector  Vector Illustratie - Illustration of arbeid, beroep: 9708546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3" r="23214"/>
            <a:stretch/>
          </p:blipFill>
          <p:spPr bwMode="auto">
            <a:xfrm>
              <a:off x="7825995" y="3513733"/>
              <a:ext cx="399326" cy="74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225321" y="3687657"/>
              <a:ext cx="3506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Static Representative Consumer</a:t>
              </a:r>
              <a:endParaRPr lang="nl-BE" dirty="0"/>
            </a:p>
          </p:txBody>
        </p:sp>
      </p:grpSp>
      <p:sp>
        <p:nvSpPr>
          <p:cNvPr id="18" name="Arc 17"/>
          <p:cNvSpPr/>
          <p:nvPr/>
        </p:nvSpPr>
        <p:spPr>
          <a:xfrm>
            <a:off x="5262879" y="1511050"/>
            <a:ext cx="3859730" cy="3291841"/>
          </a:xfrm>
          <a:prstGeom prst="arc">
            <a:avLst>
              <a:gd name="adj1" fmla="val 16145865"/>
              <a:gd name="adj2" fmla="val 6563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806727" y="5259546"/>
            <a:ext cx="1036490" cy="1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2689" y="417699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Urban Expansion</a:t>
            </a:r>
            <a:endParaRPr lang="nl-BE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760" y="4555184"/>
            <a:ext cx="1448190" cy="1455913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23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L</a:t>
            </a:r>
            <a:r>
              <a:rPr lang="en-US" dirty="0" smtClean="0"/>
              <a:t>iving </a:t>
            </a:r>
            <a:r>
              <a:rPr lang="en-US" b="1" dirty="0" smtClean="0">
                <a:solidFill>
                  <a:schemeClr val="accent5"/>
                </a:solidFill>
              </a:rPr>
              <a:t>S</a:t>
            </a:r>
            <a:r>
              <a:rPr lang="en-US" dirty="0" smtClean="0"/>
              <a:t>tandards </a:t>
            </a:r>
            <a:r>
              <a:rPr lang="en-US" b="1" dirty="0" smtClean="0">
                <a:solidFill>
                  <a:schemeClr val="accent5"/>
                </a:solidFill>
              </a:rPr>
              <a:t>M</a:t>
            </a:r>
            <a:r>
              <a:rPr lang="en-US" dirty="0" smtClean="0"/>
              <a:t>easurement </a:t>
            </a:r>
            <a:r>
              <a:rPr lang="en-US" b="1" dirty="0" smtClean="0">
                <a:solidFill>
                  <a:schemeClr val="accent5"/>
                </a:solidFill>
              </a:rPr>
              <a:t>S</a:t>
            </a:r>
            <a:r>
              <a:rPr lang="en-US" dirty="0" smtClean="0"/>
              <a:t>tudy</a:t>
            </a:r>
            <a:endParaRPr lang="nl-BE" dirty="0"/>
          </a:p>
        </p:txBody>
      </p:sp>
      <p:sp>
        <p:nvSpPr>
          <p:cNvPr id="10" name="Oval 9"/>
          <p:cNvSpPr/>
          <p:nvPr/>
        </p:nvSpPr>
        <p:spPr>
          <a:xfrm>
            <a:off x="9909175" y="-148104"/>
            <a:ext cx="2282825" cy="1554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13" name="Rectangle 12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1" y="6210000"/>
            <a:ext cx="8892714" cy="648000"/>
          </a:xfrm>
        </p:spPr>
        <p:txBody>
          <a:bodyPr/>
          <a:lstStyle/>
          <a:p>
            <a:pPr algn="ctr"/>
            <a:r>
              <a:rPr lang="nl-NL" dirty="0" smtClean="0"/>
              <a:t>koen.devos@kuleuven.be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35267"/>
          <a:stretch/>
        </p:blipFill>
        <p:spPr>
          <a:xfrm>
            <a:off x="1305308" y="1511752"/>
            <a:ext cx="6538035" cy="4089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157" y="124376"/>
            <a:ext cx="1370979" cy="11195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929718" y="1853746"/>
            <a:ext cx="2266950" cy="3405086"/>
            <a:chOff x="8743823" y="1707327"/>
            <a:chExt cx="2266950" cy="34050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823" y="2226338"/>
              <a:ext cx="2266950" cy="28860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358383" y="1707327"/>
              <a:ext cx="1101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SSP2</a:t>
              </a:r>
              <a:endParaRPr lang="nl-BE" sz="2800" b="1" dirty="0"/>
            </a:p>
          </p:txBody>
        </p:sp>
      </p:grpSp>
      <p:pic>
        <p:nvPicPr>
          <p:cNvPr id="19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D8DB0"/>
                </a:solidFill>
              </a:rPr>
              <a:t>How does it work?</a:t>
            </a:r>
            <a:endParaRPr lang="nl-BE" dirty="0"/>
          </a:p>
        </p:txBody>
      </p:sp>
      <p:sp>
        <p:nvSpPr>
          <p:cNvPr id="10" name="Oval 9"/>
          <p:cNvSpPr/>
          <p:nvPr/>
        </p:nvSpPr>
        <p:spPr>
          <a:xfrm>
            <a:off x="9909175" y="-148104"/>
            <a:ext cx="2282825" cy="1554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13" name="Rectangle 12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1" y="6210000"/>
            <a:ext cx="8892714" cy="648000"/>
          </a:xfrm>
        </p:spPr>
        <p:txBody>
          <a:bodyPr/>
          <a:lstStyle/>
          <a:p>
            <a:pPr algn="ctr"/>
            <a:r>
              <a:rPr lang="nl-NL" dirty="0" smtClean="0"/>
              <a:t>koen.devos@kuleuven.be</a:t>
            </a:r>
            <a:endParaRPr lang="nl-N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157" y="124376"/>
            <a:ext cx="1370979" cy="1119518"/>
          </a:xfrm>
          <a:prstGeom prst="rect">
            <a:avLst/>
          </a:prstGeom>
        </p:spPr>
      </p:pic>
      <p:pic>
        <p:nvPicPr>
          <p:cNvPr id="18" name="Picture 2" descr="Illustratie Van Person Symbol Pictogram Van Het Mensenpictogram De Vector  Vector Illustratie - Illustration of arbeid, beroep: 9708546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r="23214"/>
          <a:stretch/>
        </p:blipFill>
        <p:spPr bwMode="auto">
          <a:xfrm>
            <a:off x="4794038" y="3154156"/>
            <a:ext cx="399326" cy="7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3364" y="332808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Representative Consumer</a:t>
            </a:r>
            <a:endParaRPr lang="nl-BE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1021" t="1204" r="868" b="4263"/>
          <a:stretch/>
        </p:blipFill>
        <p:spPr>
          <a:xfrm>
            <a:off x="203200" y="1339850"/>
            <a:ext cx="4616450" cy="4502150"/>
          </a:xfrm>
          <a:prstGeom prst="rect">
            <a:avLst/>
          </a:prstGeom>
        </p:spPr>
      </p:pic>
      <p:pic>
        <p:nvPicPr>
          <p:cNvPr id="20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D8DB0"/>
                </a:solidFill>
              </a:rPr>
              <a:t>How does it work?</a:t>
            </a:r>
            <a:endParaRPr lang="nl-BE" dirty="0"/>
          </a:p>
        </p:txBody>
      </p:sp>
      <p:sp>
        <p:nvSpPr>
          <p:cNvPr id="10" name="Oval 9"/>
          <p:cNvSpPr/>
          <p:nvPr/>
        </p:nvSpPr>
        <p:spPr>
          <a:xfrm>
            <a:off x="9909175" y="-148104"/>
            <a:ext cx="2282825" cy="1554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13" name="Rectangle 12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1" y="6210000"/>
            <a:ext cx="8892714" cy="648000"/>
          </a:xfrm>
        </p:spPr>
        <p:txBody>
          <a:bodyPr/>
          <a:lstStyle/>
          <a:p>
            <a:pPr algn="ctr"/>
            <a:r>
              <a:rPr lang="nl-NL" dirty="0" smtClean="0"/>
              <a:t>koen.devos@kuleuven.be</a:t>
            </a:r>
            <a:endParaRPr lang="nl-N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157" y="124376"/>
            <a:ext cx="1370979" cy="1119518"/>
          </a:xfrm>
          <a:prstGeom prst="rect">
            <a:avLst/>
          </a:prstGeom>
        </p:spPr>
      </p:pic>
      <p:pic>
        <p:nvPicPr>
          <p:cNvPr id="18" name="Picture 2" descr="Illustratie Van Person Symbol Pictogram Van Het Mensenpictogram De Vector  Vector Illustratie - Illustration of arbeid, beroep: 9708546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r="23214"/>
          <a:stretch/>
        </p:blipFill>
        <p:spPr bwMode="auto">
          <a:xfrm>
            <a:off x="4794038" y="3154156"/>
            <a:ext cx="399326" cy="7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154" t="1059" r="1668" b="5049"/>
          <a:stretch/>
        </p:blipFill>
        <p:spPr>
          <a:xfrm>
            <a:off x="196850" y="1333500"/>
            <a:ext cx="4591050" cy="448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2247" y="2127325"/>
            <a:ext cx="311117" cy="6066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93364" y="224599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Urban Consumer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8142" y="3998835"/>
            <a:ext cx="311117" cy="6467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93364" y="413754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Rural Consumer</a:t>
            </a:r>
            <a:endParaRPr lang="nl-BE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38300" y="2882900"/>
            <a:ext cx="0" cy="9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38300" y="3998835"/>
            <a:ext cx="0" cy="50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11500" y="2508250"/>
            <a:ext cx="0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11500" y="3697412"/>
            <a:ext cx="0" cy="563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546600" y="2457450"/>
            <a:ext cx="0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546600" y="3655806"/>
            <a:ext cx="6350" cy="52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193364" y="3333750"/>
            <a:ext cx="743886" cy="317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/>
          <p:cNvSpPr txBox="1"/>
          <p:nvPr/>
        </p:nvSpPr>
        <p:spPr>
          <a:xfrm>
            <a:off x="5193364" y="332808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Representative Consumer</a:t>
            </a:r>
            <a:endParaRPr lang="nl-BE" dirty="0"/>
          </a:p>
        </p:txBody>
      </p:sp>
      <p:pic>
        <p:nvPicPr>
          <p:cNvPr id="25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D8DB0"/>
                </a:solidFill>
              </a:rPr>
              <a:t>How does it work?</a:t>
            </a:r>
            <a:endParaRPr lang="nl-BE" dirty="0"/>
          </a:p>
        </p:txBody>
      </p:sp>
      <p:sp>
        <p:nvSpPr>
          <p:cNvPr id="10" name="Oval 9"/>
          <p:cNvSpPr/>
          <p:nvPr/>
        </p:nvSpPr>
        <p:spPr>
          <a:xfrm>
            <a:off x="9909175" y="-148104"/>
            <a:ext cx="2282825" cy="1554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13" name="Rectangle 12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1" y="6210000"/>
            <a:ext cx="8892714" cy="648000"/>
          </a:xfrm>
        </p:spPr>
        <p:txBody>
          <a:bodyPr/>
          <a:lstStyle/>
          <a:p>
            <a:pPr algn="ctr"/>
            <a:r>
              <a:rPr lang="nl-NL" dirty="0" smtClean="0"/>
              <a:t>koen.devos@kuleuven.be</a:t>
            </a:r>
            <a:endParaRPr lang="nl-N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157" y="124376"/>
            <a:ext cx="1370979" cy="1119518"/>
          </a:xfrm>
          <a:prstGeom prst="rect">
            <a:avLst/>
          </a:prstGeom>
        </p:spPr>
      </p:pic>
      <p:pic>
        <p:nvPicPr>
          <p:cNvPr id="18" name="Picture 2" descr="Illustratie Van Person Symbol Pictogram Van Het Mensenpictogram De Vector  Vector Illustratie - Illustration of arbeid, beroep: 9708546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r="23214"/>
          <a:stretch/>
        </p:blipFill>
        <p:spPr bwMode="auto">
          <a:xfrm>
            <a:off x="4794038" y="3154156"/>
            <a:ext cx="399326" cy="7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154" t="1059" r="1668" b="5049"/>
          <a:stretch/>
        </p:blipFill>
        <p:spPr>
          <a:xfrm>
            <a:off x="196850" y="1333500"/>
            <a:ext cx="4591050" cy="448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2247" y="2127325"/>
            <a:ext cx="311117" cy="6066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93364" y="224599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Urban Consumer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8142" y="3998835"/>
            <a:ext cx="311117" cy="6467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93364" y="413754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Rural Consumer</a:t>
            </a:r>
            <a:endParaRPr lang="nl-BE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38300" y="2882900"/>
            <a:ext cx="0" cy="9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38300" y="3998835"/>
            <a:ext cx="0" cy="50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11500" y="2508250"/>
            <a:ext cx="0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11500" y="3697412"/>
            <a:ext cx="0" cy="563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546600" y="2457450"/>
            <a:ext cx="0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546600" y="3655806"/>
            <a:ext cx="6350" cy="52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/>
          <a:srcRect l="1603" t="1654" r="1327" b="4238"/>
          <a:stretch/>
        </p:blipFill>
        <p:spPr>
          <a:xfrm>
            <a:off x="231699" y="1359036"/>
            <a:ext cx="4562339" cy="44678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93364" y="3328080"/>
            <a:ext cx="6740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111500" y="3305194"/>
            <a:ext cx="0" cy="174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825875" y="3142372"/>
            <a:ext cx="6350" cy="32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537075" y="3105307"/>
            <a:ext cx="6350" cy="32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6" y="2613495"/>
            <a:ext cx="757775" cy="9647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54356" y="285234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Dynamic Representative Consumer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67996" y="3325707"/>
            <a:ext cx="764912" cy="45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/>
          <p:cNvSpPr txBox="1"/>
          <p:nvPr/>
        </p:nvSpPr>
        <p:spPr>
          <a:xfrm>
            <a:off x="5193364" y="332808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Representative Consumer</a:t>
            </a:r>
            <a:endParaRPr lang="nl-BE" dirty="0"/>
          </a:p>
        </p:txBody>
      </p:sp>
      <p:pic>
        <p:nvPicPr>
          <p:cNvPr id="33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98734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2529"/>
          <a:stretch/>
        </p:blipFill>
        <p:spPr>
          <a:xfrm>
            <a:off x="1797225" y="1194382"/>
            <a:ext cx="8714050" cy="4925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150" y="220987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Rice-Specific</a:t>
            </a:r>
            <a:endParaRPr lang="nl-BE" i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9400" y="3257550"/>
            <a:ext cx="9912350" cy="12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93900" y="4711700"/>
            <a:ext cx="793750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/>
          <p:cNvSpPr txBox="1"/>
          <p:nvPr/>
        </p:nvSpPr>
        <p:spPr>
          <a:xfrm>
            <a:off x="1842822" y="4662785"/>
            <a:ext cx="100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Use</a:t>
            </a:r>
            <a:endParaRPr lang="nl-BE" sz="1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2" t="4887" b="17075"/>
          <a:stretch/>
        </p:blipFill>
        <p:spPr>
          <a:xfrm>
            <a:off x="2895425" y="1194382"/>
            <a:ext cx="3413122" cy="4151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5700" y="1098550"/>
            <a:ext cx="409575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0" b="2529"/>
          <a:stretch/>
        </p:blipFill>
        <p:spPr>
          <a:xfrm>
            <a:off x="50800" y="5321025"/>
            <a:ext cx="8714050" cy="8241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909175" y="-148104"/>
            <a:ext cx="2282825" cy="1554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115" r="-952" b="-1"/>
          <a:stretch/>
        </p:blipFill>
        <p:spPr>
          <a:xfrm>
            <a:off x="10377487" y="207036"/>
            <a:ext cx="1346200" cy="921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03" y="1483020"/>
            <a:ext cx="1944066" cy="358465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194713" y="1428750"/>
            <a:ext cx="0" cy="36957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75537" y="5594625"/>
            <a:ext cx="7502763" cy="608200"/>
            <a:chOff x="1307175" y="5556800"/>
            <a:chExt cx="7502763" cy="6082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76" r="51832" b="2529"/>
            <a:stretch/>
          </p:blipFill>
          <p:spPr>
            <a:xfrm>
              <a:off x="1307175" y="5633275"/>
              <a:ext cx="4197350" cy="5317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22" t="86163" b="2529"/>
            <a:stretch/>
          </p:blipFill>
          <p:spPr>
            <a:xfrm>
              <a:off x="5474338" y="5556800"/>
              <a:ext cx="3335600" cy="601575"/>
            </a:xfrm>
            <a:prstGeom prst="rect">
              <a:avLst/>
            </a:prstGeom>
          </p:spPr>
        </p:pic>
      </p:grpSp>
      <p:sp>
        <p:nvSpPr>
          <p:cNvPr id="29" name="Footer Placeholder 15"/>
          <p:cNvSpPr txBox="1">
            <a:spLocks/>
          </p:cNvSpPr>
          <p:nvPr/>
        </p:nvSpPr>
        <p:spPr>
          <a:xfrm>
            <a:off x="914401" y="6210000"/>
            <a:ext cx="8892714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mtClean="0"/>
              <a:t>koen.devos@kuleuven.be</a:t>
            </a:r>
            <a:endParaRPr lang="nl-NL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0941417" y="6368237"/>
            <a:ext cx="1171903" cy="345485"/>
            <a:chOff x="2501828" y="396689"/>
            <a:chExt cx="2317822" cy="683311"/>
          </a:xfrm>
        </p:grpSpPr>
        <p:sp>
          <p:nvSpPr>
            <p:cNvPr id="31" name="Rectangle 30"/>
            <p:cNvSpPr/>
            <p:nvPr/>
          </p:nvSpPr>
          <p:spPr>
            <a:xfrm>
              <a:off x="2501828" y="396689"/>
              <a:ext cx="2317822" cy="6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828" y="396689"/>
              <a:ext cx="2264906" cy="63509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62" y="6312379"/>
            <a:ext cx="1028700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17580" y="8505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2050</a:t>
            </a:r>
            <a:endParaRPr lang="nl-BE" b="1" dirty="0"/>
          </a:p>
        </p:txBody>
      </p:sp>
      <p:pic>
        <p:nvPicPr>
          <p:cNvPr id="25" name="Picture 2" descr="FWO Logo ResearchFondationFlanders Kleur - Sustainable Futures Research  Grou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 b="-1574"/>
          <a:stretch/>
        </p:blipFill>
        <p:spPr bwMode="auto">
          <a:xfrm>
            <a:off x="9077666" y="6389831"/>
            <a:ext cx="720213" cy="3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679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KU Leuven</vt:lpstr>
      <vt:lpstr>KU Leuven Sedes</vt:lpstr>
      <vt:lpstr>What about human behaviour?  The case of urbanization and rice in Africa</vt:lpstr>
      <vt:lpstr>Urbanization in Africa– is it really  that important?</vt:lpstr>
      <vt:lpstr>Research Setup</vt:lpstr>
      <vt:lpstr>Global Biosphere Management Model</vt:lpstr>
      <vt:lpstr>Living Standards Measurement Study</vt:lpstr>
      <vt:lpstr>How does it work?</vt:lpstr>
      <vt:lpstr>How does it work?</vt:lpstr>
      <vt:lpstr>How does it work?</vt:lpstr>
      <vt:lpstr>Results</vt:lpstr>
      <vt:lpstr>Results</vt:lpstr>
      <vt:lpstr>Summary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2023-04-24T12:19:36Z</dcterms:modified>
</cp:coreProperties>
</file>