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sldIdLst>
    <p:sldId id="256" r:id="rId4"/>
    <p:sldId id="1296" r:id="rId5"/>
    <p:sldId id="1297" r:id="rId6"/>
    <p:sldId id="1289" r:id="rId7"/>
    <p:sldId id="1300" r:id="rId8"/>
    <p:sldId id="1298" r:id="rId9"/>
    <p:sldId id="1302" r:id="rId10"/>
    <p:sldId id="1293" r:id="rId11"/>
    <p:sldId id="1303" r:id="rId12"/>
    <p:sldId id="1304" r:id="rId13"/>
    <p:sldId id="1305" r:id="rId14"/>
    <p:sldId id="1291" r:id="rId15"/>
    <p:sldId id="1306" r:id="rId16"/>
    <p:sldId id="668" r:id="rId17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8"/>
    <p:restoredTop sz="95179"/>
  </p:normalViewPr>
  <p:slideViewPr>
    <p:cSldViewPr snapToGrid="0">
      <p:cViewPr varScale="1">
        <p:scale>
          <a:sx n="91" d="100"/>
          <a:sy n="91" d="100"/>
        </p:scale>
        <p:origin x="10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EDB0C-456D-5F45-98F2-83F50B352DDA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0FE36-D79A-B04C-A2A2-C503278C7673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1668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1048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D871-F6CA-B820-F272-80146E1A1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B7E4C-17D1-55B7-48D8-B31707FF3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26509-E851-3E7D-9EA1-F233FBB2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B4174-581F-2AAD-1405-50F398C0F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63CF9-FDEF-856D-C557-839635B5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4533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0403-7101-7002-D550-E77DCF57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CFB3B-9079-3D5F-6826-DE8E5C031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CADA5-BE69-07AE-DCCA-0D3AA809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01A8-6218-D5D0-0692-7CC34200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31158-7E0F-F017-19AD-3F7A3807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3789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EE49D-B03D-AC2E-127C-798605CE0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70BEF-A102-37B0-97B3-92C897D7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5E926-B0C7-11C8-7D4C-1549768D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785A8-BFD4-8006-580A-6595A7A9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27F44-F6E1-811C-5634-442AE22A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5110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027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8A82-3C59-4E1D-A3C1-E36A02B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85EC-E2EF-589C-BB4B-1D1E3F2AC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D5A18-A519-63E9-657C-6AF37834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20D78-785D-87E6-0B01-478EA40F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BC832-C057-79FC-BE0A-7AFAA482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5971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88B4-E0D4-78C4-F07B-ACE2F1B4A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F7423-64C5-06F4-08F8-504266EC1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778A-BD17-A751-C350-6D961DCB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54DF9-83B4-42A1-5452-C03EE1CA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82C2-AEDA-D0E9-5081-C4A0ED98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28960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FD74-D898-4342-4148-A9A9AC3B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C5A54-0897-DBD9-2157-4C2E5F055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7CFF9-9094-E4AD-9F8E-1D5CB3FF2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A3873A-58C0-FC9A-83B5-3DB9F0DB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AACB3-06F4-6576-32FC-24545BB0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8F0D1-C141-7BE0-8440-210FBD5E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71440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BD7E-F0F9-84F9-23B0-E1F418E1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F83D4-BE67-979C-13CD-A8C6F30B5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CA7B8-1DE6-2207-23BA-303824EC7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E67F8-45F2-72BC-7B15-58B8772DD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1EDBC5-7E6B-B4F1-1B0B-68C1CA2F6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2CB8FF-43B9-D8F9-04BD-FCB4F4E41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4C317-05A8-6AD4-8981-DBC60AAC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8FA41-561D-369D-C9AD-E419ECAC2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30633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D2BD-E8F2-3CD6-1BB9-888F5627D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DEFFB-487C-B77D-8D35-B7D934E2F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E590-5594-1350-D9F0-E4D29BA4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8F629-7415-5E6F-C0C5-E301CB23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2045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66DAC-843A-03E9-4B0B-08E732CC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EF23A-402E-4CF9-643E-9D35406C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681E4-A44B-81C8-DBEE-43B7869B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9818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6E24-EF0D-EFAC-CAC9-29BBDD19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4873E-0D50-7CF5-63E1-03F77AD6A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B8509-3582-6559-704C-129E872E5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C2007-4132-49C2-58FE-D4ABD67E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BE00C-CDBD-185D-823A-C1F45AFB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84AFE-F89E-B656-90A8-B4C31191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1327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B670-217B-B9DD-A807-C8EB213F7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F0E68-B556-C9B2-517D-F9F62029C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F3778-0630-5AF6-4D0D-17FD53AD7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4720A-C22D-162A-B374-D425F5639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58556-9C2E-AD7A-630D-5027C2E4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32F60-F3BF-2F06-F578-DACEE0DDF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64304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4F5C5A-C51F-B598-3A1E-4880BEE9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25C6E-416A-7125-C908-D486CE1B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8FCB4-EC60-E87D-716C-6B890E885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208F7-26B5-C945-847D-82D0D5DB956D}" type="datetimeFigureOut">
              <a:rPr lang="en-AT" smtClean="0"/>
              <a:t>04/26/2023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5385F-0CD4-EB65-B717-539159B70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D3D50-4D4B-4EEB-440F-B735A0526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9FE38-627B-6148-AFB9-D0C44C8C94D5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9959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3DC0-550E-CC50-9ABA-9CD0E7F0F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7" y="1136217"/>
            <a:ext cx="10737272" cy="2373746"/>
          </a:xfrm>
        </p:spPr>
        <p:txBody>
          <a:bodyPr>
            <a:normAutofit/>
          </a:bodyPr>
          <a:lstStyle/>
          <a:p>
            <a:br>
              <a:rPr lang="en-AT" sz="3600" b="1" kern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T" sz="3600" b="1" kern="18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Nature-based solutions for wildfire risk management </a:t>
            </a:r>
            <a:r>
              <a:rPr lang="en-AT" sz="3600" b="1" kern="1800">
                <a:latin typeface="Times New Roman"/>
                <a:ea typeface="Times New Roman" panose="02020603050405020304" pitchFamily="18" charset="0"/>
                <a:cs typeface="Times New Roman"/>
              </a:rPr>
              <a:t>The</a:t>
            </a:r>
            <a:r>
              <a:rPr lang="en-AT" sz="3600" b="1" kern="18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role of insurance</a:t>
            </a:r>
            <a:br>
              <a:rPr lang="en-AT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T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761F2-A3F0-822E-1539-C158D99C5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889" y="3602038"/>
            <a:ext cx="10133223" cy="1655762"/>
          </a:xfrm>
        </p:spPr>
        <p:txBody>
          <a:bodyPr>
            <a:normAutofit fontScale="25000" lnSpcReduction="20000"/>
          </a:bodyPr>
          <a:lstStyle/>
          <a:p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JoAnne  Linnerooth-Bayer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Teresa Deubelli-Hwang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Valentina Bacciu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Eduard Plana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Luis Sousa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AT" sz="96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Swenja Surminski</a:t>
            </a:r>
            <a:r>
              <a:rPr lang="en-AT" sz="96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br>
              <a:rPr lang="en-AT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T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AT" sz="8000" baseline="30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AT" sz="72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AT" sz="7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IIASA, Laxenburg, Austria (bayer@iiasa.ac.at)</a:t>
            </a:r>
            <a:br>
              <a:rPr lang="en-AT" sz="7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T" sz="72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AT" sz="7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Research Council, Institute of BioEconomy, Sassari, Italy; CMCC Foundation, Sassari, Italy</a:t>
            </a:r>
            <a:br>
              <a:rPr lang="en-AT" sz="7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T" sz="72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AT" sz="7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Science and Technology Centre of Catalonia, Spain</a:t>
            </a:r>
            <a:br>
              <a:rPr lang="en-AT" sz="7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T" sz="72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AT" sz="7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Mitiga Solutions, Barcelona, Spain</a:t>
            </a:r>
            <a:br>
              <a:rPr lang="en-AT" sz="7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T" sz="72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AT" sz="7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Grantham Research Institute, London School of Economics and Political Science, London, UK</a:t>
            </a:r>
            <a:br>
              <a:rPr lang="en-AT" sz="8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AT" sz="8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T" sz="8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8131F-D866-748D-A642-F678D451C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29" y="165000"/>
            <a:ext cx="1634139" cy="1435200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6638A707-CD8D-C842-8695-E7E9BEAD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04" y="228678"/>
            <a:ext cx="1888796" cy="168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5C736-FA07-8FD5-675A-62625D4B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65" y="299623"/>
            <a:ext cx="3342947" cy="10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49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F89B-E3EB-CFE4-99C4-4F731492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solidFill>
                  <a:schemeClr val="accent5"/>
                </a:solidFill>
              </a:rPr>
              <a:t>Incentivize NBS with premium 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C94F2-48CE-55C1-E85B-8F2B8A6A2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6516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/>
              <a:t>Study by The Nature Conservancy and Willis Towers Watson showed that ecological forestry (thinning and controlled burns) in California's French Meadows national forest could lead to a decrease in insurance premiums by 41% for homes.</a:t>
            </a:r>
            <a:endParaRPr lang="en-AT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7D62C7-109D-28BE-08B7-F86A7B3EE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5752" y="1825625"/>
            <a:ext cx="4748048" cy="4351338"/>
          </a:xfrm>
        </p:spPr>
        <p:txBody>
          <a:bodyPr>
            <a:normAutofit/>
          </a:bodyPr>
          <a:lstStyle/>
          <a:p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F5111-D419-818F-5169-62D5F39D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65" y="2349500"/>
            <a:ext cx="4320328" cy="3179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A9896-BA9F-0E71-F482-7A686A4D8531}"/>
              </a:ext>
            </a:extLst>
          </p:cNvPr>
          <p:cNvSpPr txBox="1"/>
          <p:nvPr/>
        </p:nvSpPr>
        <p:spPr>
          <a:xfrm>
            <a:off x="2771336" y="5942568"/>
            <a:ext cx="467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The Nature Conservancy, 2019</a:t>
            </a:r>
          </a:p>
        </p:txBody>
      </p:sp>
    </p:spTree>
    <p:extLst>
      <p:ext uri="{BB962C8B-B14F-4D97-AF65-F5344CB8AC3E}">
        <p14:creationId xmlns:p14="http://schemas.microsoft.com/office/powerpoint/2010/main" val="295072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ABD8-2989-9CD0-613C-EC40066F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48262"/>
          </a:xfrm>
        </p:spPr>
        <p:txBody>
          <a:bodyPr>
            <a:normAutofit/>
          </a:bodyPr>
          <a:lstStyle/>
          <a:p>
            <a:r>
              <a:rPr lang="en-AT" sz="3600" b="1" dirty="0">
                <a:solidFill>
                  <a:schemeClr val="accent5"/>
                </a:solidFill>
              </a:rPr>
              <a:t>De-risk NBS</a:t>
            </a:r>
          </a:p>
        </p:txBody>
      </p:sp>
      <p:pic>
        <p:nvPicPr>
          <p:cNvPr id="5" name="Content Placeholder 4" descr="A picture containing sky, outdoor, crowd&#10;&#10;Description automatically generated">
            <a:extLst>
              <a:ext uri="{FF2B5EF4-FFF2-40B4-BE49-F238E27FC236}">
                <a16:creationId xmlns:a16="http://schemas.microsoft.com/office/drawing/2014/main" id="{8C6440E8-4B8A-0548-A55C-7300265A9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0248" y="1105463"/>
            <a:ext cx="4245139" cy="318963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7FBD9B-D06B-3140-03D4-1FDF344F6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897" y="1321129"/>
            <a:ext cx="6178733" cy="538168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T" sz="3200" dirty="0"/>
              <a:t>Ruidoso in the US state of New Mexico was nearly destroyed by a wildfire originating from a controlled burn by the US Forestry Service.</a:t>
            </a:r>
          </a:p>
          <a:p>
            <a:endParaRPr lang="en-US" sz="3200" dirty="0"/>
          </a:p>
          <a:p>
            <a:r>
              <a:rPr lang="en-AT" sz="3200" dirty="0"/>
              <a:t>Insurance can transfer liability risk from losses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3200" dirty="0"/>
              <a:t>Property and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3200" dirty="0"/>
              <a:t>Health impacts from smoke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Wildfire smoke is responsible for 5–8% of annual premature deaths from air pollution</a:t>
            </a:r>
            <a:endParaRPr lang="en-AT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3200" dirty="0"/>
              <a:t>Firefighting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Costs up to $3 million/day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T" dirty="0"/>
          </a:p>
          <a:p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939F1-9CD9-3746-4429-265091169C6D}"/>
              </a:ext>
            </a:extLst>
          </p:cNvPr>
          <p:cNvSpPr txBox="1"/>
          <p:nvPr/>
        </p:nvSpPr>
        <p:spPr>
          <a:xfrm>
            <a:off x="7220607" y="4556234"/>
            <a:ext cx="4445876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000" dirty="0">
              <a:cs typeface="Calibri"/>
            </a:endParaRPr>
          </a:p>
          <a:p>
            <a:endParaRPr lang="en-AT" dirty="0"/>
          </a:p>
          <a:p>
            <a:r>
              <a:rPr lang="en-GB" sz="1400" b="0" i="0" cap="all" dirty="0">
                <a:solidFill>
                  <a:srgbClr val="7F7F7F"/>
                </a:solidFill>
                <a:effectLst/>
                <a:latin typeface="Proxima Nova"/>
              </a:rPr>
              <a:t>ALEXANDER MEDITZ / AP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4277218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50151-1E19-F57C-6569-1427A323E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5"/>
                </a:solidFill>
              </a:rPr>
              <a:t>Facilitate carbon markets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AB6B-8C82-E0E1-07C1-B4D07B3DB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128"/>
            <a:ext cx="5847476" cy="4272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Swiss Re is partnering with Conservation International to facilitate carbon credit markets by covering loss and damage  e.g., to mangroves and forests from extreme weather.   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Premiums would be paid in part with carbon credits. </a:t>
            </a:r>
            <a:endParaRPr lang="en-US" dirty="0">
              <a:cs typeface="Calibri" panose="020F0502020204030204"/>
            </a:endParaRPr>
          </a:p>
          <a:p>
            <a:pPr marL="0"/>
            <a:endParaRPr lang="en-US" sz="1700" dirty="0">
              <a:effectLst/>
              <a:cs typeface="Calibri"/>
            </a:endParaRPr>
          </a:p>
          <a:p>
            <a:pPr marL="0"/>
            <a:endParaRPr lang="en-US" sz="1700" dirty="0">
              <a:effectLst/>
              <a:cs typeface="Calibri"/>
            </a:endParaRPr>
          </a:p>
          <a:p>
            <a:pPr marL="0"/>
            <a:endParaRPr lang="en-US" sz="1700" dirty="0">
              <a:cs typeface="Calibri"/>
            </a:endParaRPr>
          </a:p>
          <a:p>
            <a:pPr marL="0"/>
            <a:endParaRPr lang="en-US" sz="1700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AEED77-46DF-F734-3909-803BE2411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726" b="3"/>
          <a:stretch/>
        </p:blipFill>
        <p:spPr>
          <a:xfrm>
            <a:off x="6832891" y="1847129"/>
            <a:ext cx="4520907" cy="31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22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8D2A-72C2-1211-E429-97CD3572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T" b="1" dirty="0">
                <a:solidFill>
                  <a:schemeClr val="accent5"/>
                </a:solidFill>
              </a:rPr>
              <a:t>Green investment, and divestment from nature-negative assets</a:t>
            </a:r>
            <a:br>
              <a:rPr lang="en-AT" dirty="0"/>
            </a:b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1585-8A73-4E6C-3A80-CF81AA45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4110" cy="1266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33333"/>
                </a:solidFill>
                <a:latin typeface="McKinsey Sans"/>
              </a:rPr>
              <a:t>Insurers have large investment portfolios.  US insurance industry, alone, has $1.4 trillion in capital.</a:t>
            </a:r>
          </a:p>
          <a:p>
            <a:pPr marL="0" indent="0">
              <a:buNone/>
            </a:pPr>
            <a:endParaRPr lang="en-GB" dirty="0">
              <a:solidFill>
                <a:srgbClr val="333333"/>
              </a:solidFill>
              <a:latin typeface="McKinsey Sans"/>
            </a:endParaRPr>
          </a:p>
          <a:p>
            <a:pPr marL="0" indent="0">
              <a:buNone/>
            </a:pPr>
            <a:endParaRPr lang="en-GB" dirty="0">
              <a:solidFill>
                <a:srgbClr val="333333"/>
              </a:solidFill>
              <a:latin typeface="McKinsey Sans"/>
            </a:endParaRPr>
          </a:p>
        </p:txBody>
      </p:sp>
      <p:pic>
        <p:nvPicPr>
          <p:cNvPr id="4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D840A0A8-78BE-0534-98D2-321D2899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534" y="747133"/>
            <a:ext cx="7177488" cy="242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56EE1-12D2-A354-D0B5-D2A9416A511C}"/>
              </a:ext>
            </a:extLst>
          </p:cNvPr>
          <p:cNvSpPr txBox="1"/>
          <p:nvPr/>
        </p:nvSpPr>
        <p:spPr>
          <a:xfrm>
            <a:off x="550843" y="3690651"/>
            <a:ext cx="11310649" cy="2879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3200" dirty="0">
                <a:solidFill>
                  <a:srgbClr val="333333"/>
                </a:solidFill>
                <a:ea typeface="+mn-lt"/>
                <a:cs typeface="+mn-lt"/>
              </a:rPr>
              <a:t>Huge potential, e.g., investments in green bonds (that can finance wildfire NBS) and divestment from nature-negative assets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3200" dirty="0">
                <a:solidFill>
                  <a:srgbClr val="333333"/>
                </a:solidFill>
                <a:ea typeface="+mn-lt"/>
                <a:cs typeface="+mn-lt"/>
              </a:rPr>
              <a:t>…"while many insurers have begun to incorporate climate-risk considerations in their investment processes, new-product launches and underwriting processes are mostly unchanged" (McKinsey 2022)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48CE5-1403-313B-62AC-AC378E7D447A}"/>
              </a:ext>
            </a:extLst>
          </p:cNvPr>
          <p:cNvSpPr txBox="1"/>
          <p:nvPr/>
        </p:nvSpPr>
        <p:spPr>
          <a:xfrm>
            <a:off x="6940626" y="3305060"/>
            <a:ext cx="31581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EBRD, Smith,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0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1CDA1BE-1FE0-3741-A71B-FE3CB2293C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879600"/>
            <a:ext cx="563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009A6A-25B1-B67D-692C-52143C678B44}"/>
              </a:ext>
            </a:extLst>
          </p:cNvPr>
          <p:cNvSpPr txBox="1"/>
          <p:nvPr/>
        </p:nvSpPr>
        <p:spPr>
          <a:xfrm>
            <a:off x="3505200" y="422031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3200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4E942-04AD-856D-B615-3590E4561D57}"/>
              </a:ext>
            </a:extLst>
          </p:cNvPr>
          <p:cNvSpPr txBox="1"/>
          <p:nvPr/>
        </p:nvSpPr>
        <p:spPr>
          <a:xfrm>
            <a:off x="3362178" y="5992837"/>
            <a:ext cx="554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3200" dirty="0"/>
              <a:t>www//iiasa.ac.at</a:t>
            </a:r>
          </a:p>
        </p:txBody>
      </p:sp>
    </p:spTree>
    <p:extLst>
      <p:ext uri="{BB962C8B-B14F-4D97-AF65-F5344CB8AC3E}">
        <p14:creationId xmlns:p14="http://schemas.microsoft.com/office/powerpoint/2010/main" val="125442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860FE-CD47-B72B-1CEE-A38D6F87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67" y="0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FAD50-F55B-8099-6D56-49DEA6A9F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5250" y="2104008"/>
            <a:ext cx="4719212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3200" dirty="0"/>
              <a:t>What are nature-based solutions (NBS) for wildfire risk reduction?</a:t>
            </a:r>
          </a:p>
          <a:p>
            <a:pPr marL="114300" indent="-228600">
              <a:buFont typeface="Arial" panose="020B0604020202020204" pitchFamily="34" charset="0"/>
              <a:buChar char="•"/>
            </a:pPr>
            <a:r>
              <a:rPr lang="en-US" sz="3200" dirty="0"/>
              <a:t>How can insurance promote them?</a:t>
            </a:r>
          </a:p>
        </p:txBody>
      </p:sp>
      <p:pic>
        <p:nvPicPr>
          <p:cNvPr id="5" name="Picture 4" descr="A forest fire with trees on fire&#10;&#10;Description automatically generated with low confidence">
            <a:extLst>
              <a:ext uri="{FF2B5EF4-FFF2-40B4-BE49-F238E27FC236}">
                <a16:creationId xmlns:a16="http://schemas.microsoft.com/office/drawing/2014/main" id="{F32790C9-EEEB-B250-E4CA-C9A7785B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6" r="28968" b="-1"/>
          <a:stretch/>
        </p:blipFill>
        <p:spPr>
          <a:xfrm>
            <a:off x="6473620" y="281730"/>
            <a:ext cx="5513665" cy="4965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795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F29AA-480B-0647-4677-90122937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64594" cy="1828444"/>
          </a:xfrm>
        </p:spPr>
        <p:txBody>
          <a:bodyPr>
            <a:normAutofit/>
          </a:bodyPr>
          <a:lstStyle/>
          <a:p>
            <a:r>
              <a:rPr lang="en-AT" sz="4800" b="1" dirty="0">
                <a:solidFill>
                  <a:schemeClr val="accent5"/>
                </a:solidFill>
              </a:rPr>
              <a:t>Multiple fire types and insurance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6ECE-EF6E-F817-96F0-4BF1BC9EA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98626"/>
            <a:ext cx="5158427" cy="3730460"/>
          </a:xfrm>
        </p:spPr>
        <p:txBody>
          <a:bodyPr>
            <a:normAutofit/>
          </a:bodyPr>
          <a:lstStyle/>
          <a:p>
            <a:r>
              <a:rPr lang="en-GB" sz="2400" dirty="0"/>
              <a:t>F</a:t>
            </a:r>
            <a:r>
              <a:rPr lang="en-AT" sz="2400" dirty="0"/>
              <a:t>orest </a:t>
            </a:r>
          </a:p>
          <a:p>
            <a:r>
              <a:rPr lang="en-AT" sz="2400" dirty="0"/>
              <a:t>Bush</a:t>
            </a:r>
          </a:p>
          <a:p>
            <a:r>
              <a:rPr lang="en-AT" sz="2400" dirty="0"/>
              <a:t>Shrub</a:t>
            </a:r>
          </a:p>
          <a:p>
            <a:r>
              <a:rPr lang="en-AT" sz="2400" dirty="0"/>
              <a:t>Grass</a:t>
            </a:r>
          </a:p>
          <a:p>
            <a:r>
              <a:rPr lang="en-AT" sz="2400" dirty="0"/>
              <a:t>Peat</a:t>
            </a:r>
          </a:p>
          <a:p>
            <a:r>
              <a:rPr lang="en-AT" sz="2400" dirty="0"/>
              <a:t>Vegetation</a:t>
            </a:r>
          </a:p>
          <a:p>
            <a:r>
              <a:rPr lang="en-AT" sz="2400" dirty="0"/>
              <a:t>Wildland-Urban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6151A-2D47-5365-52D7-92B9CD448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598" y="2193569"/>
            <a:ext cx="2826081" cy="37304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r>
              <a:rPr lang="en-GB" dirty="0"/>
              <a:t>P</a:t>
            </a:r>
            <a:r>
              <a:rPr lang="en-AT" dirty="0"/>
              <a:t>roperty/assets</a:t>
            </a:r>
            <a:endParaRPr lang="en-AT" dirty="0">
              <a:cs typeface="Calibri"/>
            </a:endParaRPr>
          </a:p>
          <a:p>
            <a:r>
              <a:rPr lang="en-AT" dirty="0"/>
              <a:t>Forests</a:t>
            </a:r>
            <a:endParaRPr lang="en-AT" dirty="0">
              <a:cs typeface="Calibri"/>
            </a:endParaRPr>
          </a:p>
          <a:p>
            <a:r>
              <a:rPr lang="en-AT" dirty="0"/>
              <a:t>Crops</a:t>
            </a:r>
            <a:endParaRPr lang="en-AT" dirty="0">
              <a:cs typeface="Calibri"/>
            </a:endParaRPr>
          </a:p>
          <a:p>
            <a:r>
              <a:rPr lang="en-AT" dirty="0"/>
              <a:t>Lives/Health</a:t>
            </a:r>
            <a:endParaRPr lang="en-AT" dirty="0">
              <a:cs typeface="Calibri"/>
            </a:endParaRPr>
          </a:p>
          <a:p>
            <a:r>
              <a:rPr lang="en-AT" dirty="0"/>
              <a:t>Businesses</a:t>
            </a:r>
            <a:endParaRPr lang="en-AT" dirty="0">
              <a:cs typeface="Calibri"/>
            </a:endParaRPr>
          </a:p>
          <a:p>
            <a:r>
              <a:rPr lang="en-AT" dirty="0"/>
              <a:t>Ecosystems</a:t>
            </a:r>
            <a:endParaRPr lang="en-AT" dirty="0">
              <a:cs typeface="Calibri"/>
            </a:endParaRPr>
          </a:p>
          <a:p>
            <a:pPr marL="0" indent="0">
              <a:buNone/>
            </a:pPr>
            <a:endParaRPr lang="en-AT" sz="2000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A43E7D4-B1BE-2EAE-B23D-E34C181AC7BD}"/>
              </a:ext>
            </a:extLst>
          </p:cNvPr>
          <p:cNvSpPr/>
          <p:nvPr/>
        </p:nvSpPr>
        <p:spPr>
          <a:xfrm>
            <a:off x="838200" y="2398626"/>
            <a:ext cx="1215683" cy="5064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EB8EC4CF-9AE2-041B-14AE-4D15FFC6E1FD}"/>
              </a:ext>
            </a:extLst>
          </p:cNvPr>
          <p:cNvSpPr/>
          <p:nvPr/>
        </p:nvSpPr>
        <p:spPr>
          <a:xfrm>
            <a:off x="838200" y="5066155"/>
            <a:ext cx="3620958" cy="5064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341BF286-4CBB-231E-FA4A-C34F0ED1B106}"/>
              </a:ext>
            </a:extLst>
          </p:cNvPr>
          <p:cNvSpPr/>
          <p:nvPr/>
        </p:nvSpPr>
        <p:spPr>
          <a:xfrm>
            <a:off x="4575181" y="2559546"/>
            <a:ext cx="3200155" cy="70970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DF20B9-BF1B-6CB3-8600-8FC2E3EC9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63" y="3343698"/>
            <a:ext cx="4468244" cy="27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D5C0D-E7C3-18FF-3373-2EEE6FBFB2EA}"/>
              </a:ext>
            </a:extLst>
          </p:cNvPr>
          <p:cNvSpPr txBox="1"/>
          <p:nvPr/>
        </p:nvSpPr>
        <p:spPr>
          <a:xfrm>
            <a:off x="8896110" y="4538963"/>
            <a:ext cx="245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Source: Handmer 2021</a:t>
            </a:r>
          </a:p>
        </p:txBody>
      </p:sp>
    </p:spTree>
    <p:extLst>
      <p:ext uri="{BB962C8B-B14F-4D97-AF65-F5344CB8AC3E}">
        <p14:creationId xmlns:p14="http://schemas.microsoft.com/office/powerpoint/2010/main" val="330895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0388" y="891540"/>
            <a:ext cx="5224523" cy="15783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118DA0"/>
              </a:buClr>
              <a:buSzPts val="3200"/>
            </a:pPr>
            <a:r>
              <a:rPr lang="en-US" sz="4000" dirty="0">
                <a:solidFill>
                  <a:schemeClr val="accent5"/>
                </a:solidFill>
                <a:sym typeface="Calibri"/>
              </a:rPr>
              <a:t>What are nature-based solutions (NBS)?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792C-E4FA-5D22-6B50-E5ADF28B5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390" y="2630161"/>
            <a:ext cx="5224521" cy="33324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“Actions to protect, sustainably manage, and restore natural or modified ecosystems, that address societal challenges effectively and adaptively, simultaneously providing human well-being and biodiversity benefits”  (IUCN, 2022)</a:t>
            </a:r>
          </a:p>
        </p:txBody>
      </p:sp>
      <p:pic>
        <p:nvPicPr>
          <p:cNvPr id="6" name="Content Placeholder 3" descr="A group of 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F264B59A-9274-2461-9C0E-18F1A8264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0871" r="9682"/>
          <a:stretch/>
        </p:blipFill>
        <p:spPr>
          <a:xfrm>
            <a:off x="6175416" y="893445"/>
            <a:ext cx="5776079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90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F499F-6606-B008-F90B-BE92BFD4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0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>
                <a:solidFill>
                  <a:schemeClr val="accent5"/>
                </a:solidFill>
              </a:rPr>
              <a:t>Agreement on what is NOT an NBS for wildfire</a:t>
            </a:r>
            <a:endParaRPr lang="en-US" sz="5200" kern="12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E18DD8-31BF-44FB-6663-9A23DCC155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 bwMode="auto">
          <a:xfrm>
            <a:off x="256524" y="1499142"/>
            <a:ext cx="6650853" cy="44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B0882F-297C-F068-55EC-4BE9D1620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42"/>
          <a:stretch/>
        </p:blipFill>
        <p:spPr bwMode="auto">
          <a:xfrm>
            <a:off x="6500800" y="3078710"/>
            <a:ext cx="5392313" cy="36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247DB-5E8B-7D6C-71CF-A8A6DB924462}"/>
              </a:ext>
            </a:extLst>
          </p:cNvPr>
          <p:cNvSpPr txBox="1"/>
          <p:nvPr/>
        </p:nvSpPr>
        <p:spPr>
          <a:xfrm>
            <a:off x="509602" y="6379347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000" dirty="0"/>
              <a:t>Source: Handmer, 2021</a:t>
            </a:r>
          </a:p>
        </p:txBody>
      </p:sp>
    </p:spTree>
    <p:extLst>
      <p:ext uri="{BB962C8B-B14F-4D97-AF65-F5344CB8AC3E}">
        <p14:creationId xmlns:p14="http://schemas.microsoft.com/office/powerpoint/2010/main" val="255658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553-D8C6-C029-0793-EC5CC0C0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2" y="-2020"/>
            <a:ext cx="10515600" cy="1325563"/>
          </a:xfrm>
        </p:spPr>
        <p:txBody>
          <a:bodyPr>
            <a:normAutofit/>
          </a:bodyPr>
          <a:lstStyle/>
          <a:p>
            <a:r>
              <a:rPr lang="en-AT" dirty="0">
                <a:solidFill>
                  <a:schemeClr val="accent5"/>
                </a:solidFill>
              </a:rPr>
              <a:t>Less agreement on what IS an NBS for wildfire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C151D-4840-9461-BE3A-4B3A235BC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6262" indent="0">
              <a:buNone/>
            </a:pPr>
            <a:r>
              <a:rPr lang="en-AT" sz="3200" dirty="0"/>
              <a:t>Ecological forestry </a:t>
            </a:r>
          </a:p>
          <a:p>
            <a:pPr lvl="1"/>
            <a:r>
              <a:rPr lang="en-AT" dirty="0"/>
              <a:t>Thinning/grazing</a:t>
            </a:r>
          </a:p>
          <a:p>
            <a:pPr lvl="1"/>
            <a:r>
              <a:rPr lang="en-AT" dirty="0"/>
              <a:t>Controlled burns</a:t>
            </a:r>
          </a:p>
          <a:p>
            <a:pPr lvl="1"/>
            <a:r>
              <a:rPr lang="en-AT" dirty="0"/>
              <a:t>Forest products</a:t>
            </a:r>
          </a:p>
          <a:p>
            <a:pPr lvl="1"/>
            <a:endParaRPr lang="en-AT" dirty="0"/>
          </a:p>
          <a:p>
            <a:pPr marL="0" indent="0">
              <a:buNone/>
            </a:pPr>
            <a:r>
              <a:rPr lang="en-AT" sz="3200" dirty="0"/>
              <a:t>Conservation/biodiversity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66BDC-6056-4D7B-64A3-09FC0E013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28" y="1248967"/>
            <a:ext cx="3403600" cy="245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E93C3-1054-70C6-16BE-B8EC92B6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928" y="2147094"/>
            <a:ext cx="29337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6823D-0CB4-8CCF-E6FF-6602CFEC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228" y="3450033"/>
            <a:ext cx="2933700" cy="215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C7682-83B4-E0BA-9A88-5828FC53E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8928" y="4144963"/>
            <a:ext cx="2933700" cy="20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6CAB88-6FC7-F36F-7F25-8A752722107D}"/>
              </a:ext>
            </a:extLst>
          </p:cNvPr>
          <p:cNvSpPr txBox="1"/>
          <p:nvPr/>
        </p:nvSpPr>
        <p:spPr>
          <a:xfrm>
            <a:off x="6175228" y="6176963"/>
            <a:ext cx="492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Source: Plana,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E885AF-14AF-4D60-E805-0E940FDE0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650" y="3429000"/>
            <a:ext cx="12700" cy="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45175-3A06-F6F8-3D09-4B0F9196A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958" y="2143390"/>
            <a:ext cx="2999670" cy="36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2DE5A-E20B-F9C8-335A-325997A8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802" y="448497"/>
            <a:ext cx="10515600" cy="2852737"/>
          </a:xfrm>
        </p:spPr>
        <p:txBody>
          <a:bodyPr/>
          <a:lstStyle/>
          <a:p>
            <a:r>
              <a:rPr lang="en-AT" sz="6000" dirty="0">
                <a:solidFill>
                  <a:schemeClr val="accent5"/>
                </a:solidFill>
              </a:rPr>
              <a:t>How can insurance promote NBS for wildfire risk reduction</a:t>
            </a:r>
            <a:r>
              <a:rPr lang="en-AT" sz="6000" dirty="0"/>
              <a:t>?</a:t>
            </a:r>
            <a:br>
              <a:rPr lang="en-AT" sz="6000" dirty="0"/>
            </a:br>
            <a:endParaRPr lang="en-A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66119-E46F-444D-E1E2-5A09DDC12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23" y="3577675"/>
            <a:ext cx="10903527" cy="20235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T" sz="2000" dirty="0"/>
              <a:t>Restore NBS</a:t>
            </a:r>
          </a:p>
          <a:p>
            <a:r>
              <a:rPr lang="en-AT" sz="2000" dirty="0"/>
              <a:t>Incentivize NBS with premium reductions</a:t>
            </a:r>
          </a:p>
          <a:p>
            <a:r>
              <a:rPr lang="en-AT" sz="2000" dirty="0"/>
              <a:t>De-risk NBS</a:t>
            </a:r>
          </a:p>
          <a:p>
            <a:r>
              <a:rPr lang="en-AT" sz="2000" dirty="0"/>
              <a:t>Facilitate NBS markets</a:t>
            </a:r>
          </a:p>
          <a:p>
            <a:r>
              <a:rPr lang="en-AT" sz="2000" dirty="0"/>
              <a:t>Divest from nature-negative assets</a:t>
            </a:r>
            <a:endParaRPr lang="en-AT" sz="2000" dirty="0"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501AA9-68C8-F81F-2DD6-87475FF4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74" y="2565887"/>
            <a:ext cx="5401824" cy="40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7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39B55C-0077-2E64-4BFA-BAD556139A05}"/>
              </a:ext>
            </a:extLst>
          </p:cNvPr>
          <p:cNvSpPr txBox="1"/>
          <p:nvPr/>
        </p:nvSpPr>
        <p:spPr>
          <a:xfrm>
            <a:off x="6879103" y="6020973"/>
            <a:ext cx="4740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4E82BE"/>
                </a:solidFill>
                <a:effectLst/>
                <a:latin typeface="Helvetica" pitchFamily="2" charset="0"/>
              </a:rPr>
              <a:t>Estimated additional annual premium needed to address wildfire insurance gaps (changing climate)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999A2-95EE-5F69-B608-F9FF3C4E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59457"/>
            <a:ext cx="5772346" cy="45390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B9693-CC58-2BCA-B082-B3AD34679BC5}"/>
              </a:ext>
            </a:extLst>
          </p:cNvPr>
          <p:cNvSpPr txBox="1"/>
          <p:nvPr/>
        </p:nvSpPr>
        <p:spPr>
          <a:xfrm>
            <a:off x="689316" y="1561515"/>
            <a:ext cx="485335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Helvetica" pitchFamily="2" charset="0"/>
              </a:rPr>
              <a:t>Among four perils (earthquakes, storms, floods and wildfires) w</a:t>
            </a:r>
            <a:r>
              <a:rPr lang="en-GB" sz="3200" dirty="0">
                <a:effectLst/>
                <a:latin typeface="Helvetica" pitchFamily="2" charset="0"/>
              </a:rPr>
              <a:t>ildfire losses have accounted for the smallest share of economic losses (3.1%) and the highest level of insurance coverage (63</a:t>
            </a:r>
            <a:r>
              <a:rPr lang="en-GB" sz="3200" dirty="0">
                <a:latin typeface="Helvetica" pitchFamily="2" charset="0"/>
              </a:rPr>
              <a:t>%). </a:t>
            </a:r>
            <a:endParaRPr lang="en-GB" sz="3200" dirty="0">
              <a:effectLst/>
              <a:latin typeface="Helvetica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F02CE2-8D72-690F-0F4D-B023C7DC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549055" cy="982079"/>
          </a:xfrm>
        </p:spPr>
        <p:txBody>
          <a:bodyPr>
            <a:normAutofit/>
          </a:bodyPr>
          <a:lstStyle/>
          <a:p>
            <a:r>
              <a:rPr lang="en-AT" b="1" dirty="0">
                <a:solidFill>
                  <a:schemeClr val="accent5"/>
                </a:solidFill>
              </a:rPr>
              <a:t>Background: wildfire insurance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B760D-156B-1A88-D23F-4E5FD369A273}"/>
              </a:ext>
            </a:extLst>
          </p:cNvPr>
          <p:cNvSpPr txBox="1"/>
          <p:nvPr/>
        </p:nvSpPr>
        <p:spPr>
          <a:xfrm>
            <a:off x="4201550" y="6282583"/>
            <a:ext cx="222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Source: OECD, 2021</a:t>
            </a:r>
          </a:p>
        </p:txBody>
      </p:sp>
    </p:spTree>
    <p:extLst>
      <p:ext uri="{BB962C8B-B14F-4D97-AF65-F5344CB8AC3E}">
        <p14:creationId xmlns:p14="http://schemas.microsoft.com/office/powerpoint/2010/main" val="164566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11B8-7FA1-5DB6-E8DA-39084CE3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9902"/>
            <a:ext cx="7128067" cy="796159"/>
          </a:xfrm>
        </p:spPr>
        <p:txBody>
          <a:bodyPr>
            <a:noAutofit/>
          </a:bodyPr>
          <a:lstStyle/>
          <a:p>
            <a:r>
              <a:rPr lang="en-AT" sz="3600" b="1" dirty="0">
                <a:solidFill>
                  <a:schemeClr val="accent5"/>
                </a:solidFill>
              </a:rPr>
              <a:t>Restore loss &amp; damage to NBS  </a:t>
            </a:r>
            <a:br>
              <a:rPr lang="en-AT" sz="3600" b="1" dirty="0">
                <a:solidFill>
                  <a:schemeClr val="accent5"/>
                </a:solidFill>
              </a:rPr>
            </a:br>
            <a:r>
              <a:rPr lang="en-AT" sz="3600" b="1" dirty="0">
                <a:solidFill>
                  <a:schemeClr val="accent5"/>
                </a:solidFill>
              </a:rPr>
              <a:t>(Underwriting Nature)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7D3B6-225D-10A0-76D2-64F413C55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51552"/>
            <a:ext cx="6172200" cy="4416425"/>
          </a:xfrm>
        </p:spPr>
        <p:txBody>
          <a:bodyPr/>
          <a:lstStyle/>
          <a:p>
            <a:pPr marL="0" indent="0">
              <a:buNone/>
            </a:pPr>
            <a:endParaRPr lang="en-AT" dirty="0"/>
          </a:p>
          <a:p>
            <a:pPr marL="0" indent="0">
              <a:buNone/>
            </a:pPr>
            <a:endParaRPr lang="en-AT" dirty="0"/>
          </a:p>
          <a:p>
            <a:pPr marL="0" indent="0">
              <a:buNone/>
            </a:pPr>
            <a:endParaRPr lang="en-A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C9FCB-D2E5-2C7B-6991-E0B7509C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50427"/>
            <a:ext cx="5947207" cy="48941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800" b="0" i="0" dirty="0">
                <a:solidFill>
                  <a:srgbClr val="3C4150"/>
                </a:solidFill>
                <a:effectLst/>
                <a:latin typeface="swiss re sans"/>
              </a:rPr>
              <a:t>Swiss Re and The Nature Conservancy have implemented a parametric insurance product that provides </a:t>
            </a:r>
            <a:r>
              <a:rPr lang="en-GB" sz="2800" b="0" i="0" dirty="0" err="1">
                <a:solidFill>
                  <a:srgbClr val="3C4150"/>
                </a:solidFill>
                <a:effectLst/>
                <a:latin typeface="swiss re sans"/>
              </a:rPr>
              <a:t>payouts</a:t>
            </a:r>
            <a:r>
              <a:rPr lang="en-GB" sz="2800" b="0" i="0" dirty="0">
                <a:solidFill>
                  <a:srgbClr val="3C4150"/>
                </a:solidFill>
                <a:effectLst/>
                <a:latin typeface="swiss re sans"/>
              </a:rPr>
              <a:t> after a hurricane to repair coral </a:t>
            </a:r>
            <a:r>
              <a:rPr lang="en-GB" sz="2800" dirty="0">
                <a:solidFill>
                  <a:srgbClr val="3C4150"/>
                </a:solidFill>
                <a:latin typeface="swiss re sans"/>
              </a:rPr>
              <a:t>reefs</a:t>
            </a:r>
            <a:r>
              <a:rPr lang="en-GB" sz="2800" b="0" i="0" dirty="0">
                <a:solidFill>
                  <a:srgbClr val="3C4150"/>
                </a:solidFill>
                <a:effectLst/>
                <a:latin typeface="swiss re sans"/>
              </a:rPr>
              <a:t>. Regional governments in Mexico have purchased the product to help protect the </a:t>
            </a:r>
            <a:r>
              <a:rPr lang="en-GB" sz="2800" dirty="0">
                <a:solidFill>
                  <a:srgbClr val="3C4150"/>
                </a:solidFill>
                <a:latin typeface="swiss re sans"/>
              </a:rPr>
              <a:t>Mesoamerican reef.</a:t>
            </a:r>
            <a:endParaRPr lang="en-AT" sz="2800" dirty="0"/>
          </a:p>
          <a:p>
            <a:r>
              <a:rPr lang="en-AT" sz="2800" dirty="0"/>
              <a:t>Application to wildfire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T" sz="2800" dirty="0"/>
              <a:t>Insurers are keenly interested in developing parametric products for wildfire.</a:t>
            </a:r>
            <a:endParaRPr lang="en-AT" sz="2800" dirty="0">
              <a:cs typeface="Calibri"/>
            </a:endParaRPr>
          </a:p>
          <a:p>
            <a:r>
              <a:rPr lang="en-AT" sz="2400" dirty="0"/>
              <a:t> </a:t>
            </a:r>
          </a:p>
          <a:p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57308-F2E6-9A02-41F1-E2C408BA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3397250"/>
            <a:ext cx="38100" cy="6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76F4D-3420-49F9-FDF3-BBCA1768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3549650"/>
            <a:ext cx="38100" cy="6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C95A4-D71B-04EE-4925-05E797CB3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49" y="2010573"/>
            <a:ext cx="4865102" cy="32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4EC1F9E93C44EA25DA6222D7A4F3E" ma:contentTypeVersion="11" ma:contentTypeDescription="Create a new document." ma:contentTypeScope="" ma:versionID="444eafb90401f4676b2a0017a0fd6e16">
  <xsd:schema xmlns:xsd="http://www.w3.org/2001/XMLSchema" xmlns:xs="http://www.w3.org/2001/XMLSchema" xmlns:p="http://schemas.microsoft.com/office/2006/metadata/properties" xmlns:ns2="df4d716d-6a83-4e34-870a-9fc929b7fc41" xmlns:ns3="eb27e0be-d458-434d-8585-57caf71ef8c9" targetNamespace="http://schemas.microsoft.com/office/2006/metadata/properties" ma:root="true" ma:fieldsID="c42f599cef4bce6b5a2ecc69f3b3837b" ns2:_="" ns3:_="">
    <xsd:import namespace="df4d716d-6a83-4e34-870a-9fc929b7fc41"/>
    <xsd:import namespace="eb27e0be-d458-434d-8585-57caf71ef8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d716d-6a83-4e34-870a-9fc929b7f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7e0be-d458-434d-8585-57caf71ef8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390756-3548-4FEA-960D-B931CDED6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d716d-6a83-4e34-870a-9fc929b7fc41"/>
    <ds:schemaRef ds:uri="eb27e0be-d458-434d-8585-57caf71ef8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0296A6-2FB9-48C0-9413-77A3FF3C16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4712</TotalTime>
  <Words>634</Words>
  <Application>Microsoft Office PowerPoint</Application>
  <PresentationFormat>Widescreen</PresentationFormat>
  <Paragraphs>79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Nature-based solutions for wildfire risk management The role of insurance </vt:lpstr>
      <vt:lpstr>Questions</vt:lpstr>
      <vt:lpstr>Multiple fire types and insurance products</vt:lpstr>
      <vt:lpstr>What are nature-based solutions (NBS)?</vt:lpstr>
      <vt:lpstr>Agreement on what is NOT an NBS for wildfire</vt:lpstr>
      <vt:lpstr>Less agreement on what IS an NBS for wildfire</vt:lpstr>
      <vt:lpstr>How can insurance promote NBS for wildfire risk reduction? </vt:lpstr>
      <vt:lpstr>Background: wildfire insurance </vt:lpstr>
      <vt:lpstr>Restore loss &amp; damage to NBS   (Underwriting Nature)</vt:lpstr>
      <vt:lpstr>Incentivize NBS with premium reductions</vt:lpstr>
      <vt:lpstr>De-risk NBS</vt:lpstr>
      <vt:lpstr>Facilitate carbon markets</vt:lpstr>
      <vt:lpstr>Green investment, and divestment from nature-negative assets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Nature-based solutions for wildfire risk management: the role of insurance </dc:title>
  <dc:creator>LINNEROOTH-BAYER Joanne</dc:creator>
  <cp:lastModifiedBy>LINNEROOTH-BAYER Joanne</cp:lastModifiedBy>
  <cp:revision>210</cp:revision>
  <dcterms:created xsi:type="dcterms:W3CDTF">2023-04-21T10:47:11Z</dcterms:created>
  <dcterms:modified xsi:type="dcterms:W3CDTF">2023-04-26T13:38:22Z</dcterms:modified>
</cp:coreProperties>
</file>