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6">
  <p:sldMasterIdLst>
    <p:sldMasterId id="2147483660" r:id="rId1"/>
    <p:sldMasterId id="2147483698" r:id="rId2"/>
  </p:sldMasterIdLst>
  <p:notesMasterIdLst>
    <p:notesMasterId r:id="rId19"/>
  </p:notesMasterIdLst>
  <p:sldIdLst>
    <p:sldId id="554" r:id="rId3"/>
    <p:sldId id="555" r:id="rId4"/>
    <p:sldId id="556" r:id="rId5"/>
    <p:sldId id="557" r:id="rId6"/>
    <p:sldId id="558" r:id="rId7"/>
    <p:sldId id="569" r:id="rId8"/>
    <p:sldId id="559" r:id="rId9"/>
    <p:sldId id="560" r:id="rId10"/>
    <p:sldId id="561" r:id="rId11"/>
    <p:sldId id="562" r:id="rId12"/>
    <p:sldId id="563" r:id="rId13"/>
    <p:sldId id="564" r:id="rId14"/>
    <p:sldId id="565" r:id="rId15"/>
    <p:sldId id="566" r:id="rId16"/>
    <p:sldId id="567" r:id="rId17"/>
    <p:sldId id="568" r:id="rId18"/>
  </p:sldIdLst>
  <p:sldSz cx="9144000" cy="6858000" type="screen4x3"/>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CCFFFF"/>
    <a:srgbClr val="ADE5BC"/>
    <a:srgbClr val="CCECFF"/>
    <a:srgbClr val="0A941A"/>
    <a:srgbClr val="FFFFCC"/>
    <a:srgbClr val="CCFFCC"/>
    <a:srgbClr val="F1450F"/>
    <a:srgbClr val="7A0000"/>
    <a:srgbClr val="6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8" autoAdjust="0"/>
    <p:restoredTop sz="86373" autoAdjust="0"/>
  </p:normalViewPr>
  <p:slideViewPr>
    <p:cSldViewPr>
      <p:cViewPr>
        <p:scale>
          <a:sx n="62" d="100"/>
          <a:sy n="62" d="100"/>
        </p:scale>
        <p:origin x="1380" y="180"/>
      </p:cViewPr>
      <p:guideLst>
        <p:guide orient="horz" pos="2160"/>
        <p:guide pos="2880"/>
      </p:guideLst>
    </p:cSldViewPr>
  </p:slideViewPr>
  <p:outlineViewPr>
    <p:cViewPr>
      <p:scale>
        <a:sx n="33" d="100"/>
        <a:sy n="33" d="100"/>
      </p:scale>
      <p:origin x="0" y="28302"/>
    </p:cViewPr>
  </p:outlineViewPr>
  <p:notesTextViewPr>
    <p:cViewPr>
      <p:scale>
        <a:sx n="100" d="100"/>
        <a:sy n="100" d="100"/>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6411"/>
          </a:xfrm>
          <a:prstGeom prst="rect">
            <a:avLst/>
          </a:prstGeom>
        </p:spPr>
        <p:txBody>
          <a:bodyPr vert="horz" lIns="91567" tIns="45785" rIns="91567" bIns="45785" rtlCol="0"/>
          <a:lstStyle>
            <a:lvl1pPr algn="l">
              <a:defRPr sz="1200"/>
            </a:lvl1pPr>
          </a:lstStyle>
          <a:p>
            <a:endParaRPr lang="fr-FR"/>
          </a:p>
        </p:txBody>
      </p:sp>
      <p:sp>
        <p:nvSpPr>
          <p:cNvPr id="3" name="Espace réservé de la date 2"/>
          <p:cNvSpPr>
            <a:spLocks noGrp="1"/>
          </p:cNvSpPr>
          <p:nvPr>
            <p:ph type="dt" idx="1"/>
          </p:nvPr>
        </p:nvSpPr>
        <p:spPr>
          <a:xfrm>
            <a:off x="3850445" y="0"/>
            <a:ext cx="2945659" cy="496411"/>
          </a:xfrm>
          <a:prstGeom prst="rect">
            <a:avLst/>
          </a:prstGeom>
        </p:spPr>
        <p:txBody>
          <a:bodyPr vert="horz" lIns="91567" tIns="45785" rIns="91567" bIns="45785" rtlCol="0"/>
          <a:lstStyle>
            <a:lvl1pPr algn="r">
              <a:defRPr sz="1200"/>
            </a:lvl1pPr>
          </a:lstStyle>
          <a:p>
            <a:fld id="{1AE1EB84-FF49-4A96-9906-AC8117A1EC2A}" type="datetimeFigureOut">
              <a:rPr lang="fr-FR" smtClean="0"/>
              <a:pPr/>
              <a:t>23/04/2023</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567" tIns="45785" rIns="91567" bIns="45785" rtlCol="0" anchor="ctr"/>
          <a:lstStyle/>
          <a:p>
            <a:endParaRPr lang="fr-FR"/>
          </a:p>
        </p:txBody>
      </p:sp>
      <p:sp>
        <p:nvSpPr>
          <p:cNvPr id="5" name="Espace réservé des commentaires 4"/>
          <p:cNvSpPr>
            <a:spLocks noGrp="1"/>
          </p:cNvSpPr>
          <p:nvPr>
            <p:ph type="body" sz="quarter" idx="3"/>
          </p:nvPr>
        </p:nvSpPr>
        <p:spPr>
          <a:xfrm>
            <a:off x="679768" y="4715907"/>
            <a:ext cx="5438140" cy="4467701"/>
          </a:xfrm>
          <a:prstGeom prst="rect">
            <a:avLst/>
          </a:prstGeom>
        </p:spPr>
        <p:txBody>
          <a:bodyPr vert="horz" lIns="91567" tIns="45785" rIns="91567" bIns="45785"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30091"/>
            <a:ext cx="2945659" cy="496411"/>
          </a:xfrm>
          <a:prstGeom prst="rect">
            <a:avLst/>
          </a:prstGeom>
        </p:spPr>
        <p:txBody>
          <a:bodyPr vert="horz" lIns="91567" tIns="45785" rIns="91567" bIns="45785"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5" y="9430091"/>
            <a:ext cx="2945659" cy="496411"/>
          </a:xfrm>
          <a:prstGeom prst="rect">
            <a:avLst/>
          </a:prstGeom>
        </p:spPr>
        <p:txBody>
          <a:bodyPr vert="horz" lIns="91567" tIns="45785" rIns="91567" bIns="45785" rtlCol="0" anchor="b"/>
          <a:lstStyle>
            <a:lvl1pPr algn="r">
              <a:defRPr sz="1200"/>
            </a:lvl1pPr>
          </a:lstStyle>
          <a:p>
            <a:fld id="{D87085FF-F8A3-4837-90E4-B29FF577DDC1}" type="slidenum">
              <a:rPr lang="fr-FR" smtClean="0"/>
              <a:pPr/>
              <a:t>‹#›</a:t>
            </a:fld>
            <a:endParaRPr lang="fr-FR"/>
          </a:p>
        </p:txBody>
      </p:sp>
    </p:spTree>
    <p:extLst>
      <p:ext uri="{BB962C8B-B14F-4D97-AF65-F5344CB8AC3E}">
        <p14:creationId xmlns:p14="http://schemas.microsoft.com/office/powerpoint/2010/main" val="2085939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Modeling of internal and external </a:t>
            </a:r>
            <a:r>
              <a:rPr lang="en-US" dirty="0" err="1"/>
              <a:t>schocks</a:t>
            </a:r>
            <a:r>
              <a:rPr lang="en-US" dirty="0"/>
              <a:t> </a:t>
            </a:r>
          </a:p>
        </p:txBody>
      </p:sp>
      <p:sp>
        <p:nvSpPr>
          <p:cNvPr id="4" name="Slide Number Placeholder 3"/>
          <p:cNvSpPr>
            <a:spLocks noGrp="1"/>
          </p:cNvSpPr>
          <p:nvPr>
            <p:ph type="sldNum" sz="quarter" idx="10"/>
          </p:nvPr>
        </p:nvSpPr>
        <p:spPr/>
        <p:txBody>
          <a:bodyPr/>
          <a:lstStyle/>
          <a:p>
            <a:fld id="{B7B238B5-F3E9-437D-BBA5-AD5B344BAD84}" type="slidenum">
              <a:rPr lang="en-US" smtClean="0"/>
              <a:t>7</a:t>
            </a:fld>
            <a:endParaRPr lang="en-US"/>
          </a:p>
        </p:txBody>
      </p:sp>
    </p:spTree>
    <p:extLst>
      <p:ext uri="{BB962C8B-B14F-4D97-AF65-F5344CB8AC3E}">
        <p14:creationId xmlns:p14="http://schemas.microsoft.com/office/powerpoint/2010/main" val="1651132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F5CBB5-77EC-4D4B-ABCD-BB2818511792}" type="slidenum">
              <a:rPr lang="ru-RU" smtClean="0"/>
              <a:pPr/>
              <a:t>14</a:t>
            </a:fld>
            <a:endParaRPr lang="ru-RU"/>
          </a:p>
        </p:txBody>
      </p:sp>
    </p:spTree>
    <p:extLst>
      <p:ext uri="{BB962C8B-B14F-4D97-AF65-F5344CB8AC3E}">
        <p14:creationId xmlns:p14="http://schemas.microsoft.com/office/powerpoint/2010/main" val="1849672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a:t>\</a:t>
            </a:r>
            <a:r>
              <a:rPr lang="en-US" dirty="0" err="1"/>
              <a:t>nu_A</a:t>
            </a:r>
            <a:r>
              <a:rPr lang="en-US" dirty="0"/>
              <a:t>,</a:t>
            </a:r>
            <a:r>
              <a:rPr lang="en-US" baseline="0" dirty="0"/>
              <a:t> \</a:t>
            </a:r>
            <a:r>
              <a:rPr lang="en-US" baseline="0" dirty="0" err="1"/>
              <a:t>nu_E</a:t>
            </a:r>
            <a:r>
              <a:rPr lang="en-US" baseline="0" dirty="0"/>
              <a:t> – are the solutions to the max problem or given dual variables???</a:t>
            </a:r>
            <a:endParaRPr lang="ru-RU" dirty="0"/>
          </a:p>
        </p:txBody>
      </p:sp>
      <p:sp>
        <p:nvSpPr>
          <p:cNvPr id="4" name="Номер слайда 3"/>
          <p:cNvSpPr>
            <a:spLocks noGrp="1"/>
          </p:cNvSpPr>
          <p:nvPr>
            <p:ph type="sldNum" sz="quarter" idx="10"/>
          </p:nvPr>
        </p:nvSpPr>
        <p:spPr/>
        <p:txBody>
          <a:bodyPr/>
          <a:lstStyle/>
          <a:p>
            <a:fld id="{E5E61223-4572-4179-8653-CB39C3A34DC7}" type="slidenum">
              <a:rPr lang="ru-RU" smtClean="0"/>
              <a:pPr/>
              <a:t>15</a:t>
            </a:fld>
            <a:endParaRPr lang="ru-RU"/>
          </a:p>
        </p:txBody>
      </p:sp>
    </p:spTree>
    <p:extLst>
      <p:ext uri="{BB962C8B-B14F-4D97-AF65-F5344CB8AC3E}">
        <p14:creationId xmlns:p14="http://schemas.microsoft.com/office/powerpoint/2010/main" val="41331040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fr-FR"/>
              <a:t>Cliquez pour modifier le style du titre</a:t>
            </a:r>
            <a:endParaRPr lang="en-US"/>
          </a:p>
        </p:txBody>
      </p:sp>
      <p:sp>
        <p:nvSpPr>
          <p:cNvPr id="9" name="Sous-titr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a:t>Cliquez pour modifier le style des sous-titres du masque</a:t>
            </a:r>
            <a:endParaRPr lang="en-US"/>
          </a:p>
        </p:txBody>
      </p:sp>
      <p:sp>
        <p:nvSpPr>
          <p:cNvPr id="4" name="Espace réservé de la date 27"/>
          <p:cNvSpPr>
            <a:spLocks noGrp="1"/>
          </p:cNvSpPr>
          <p:nvPr>
            <p:ph type="dt" sz="half" idx="10"/>
          </p:nvPr>
        </p:nvSpPr>
        <p:spPr>
          <a:xfrm>
            <a:off x="6400800" y="6354763"/>
            <a:ext cx="2286000" cy="366712"/>
          </a:xfrm>
        </p:spPr>
        <p:txBody>
          <a:bodyPr/>
          <a:lstStyle>
            <a:lvl1pPr>
              <a:defRPr sz="1400" smtClean="0"/>
            </a:lvl1pPr>
          </a:lstStyle>
          <a:p>
            <a:pPr>
              <a:defRPr/>
            </a:pPr>
            <a:fld id="{D9D00A5B-4877-4F97-A31D-F4C24BE2D653}" type="datetime1">
              <a:rPr lang="fr-FR" smtClean="0">
                <a:solidFill>
                  <a:srgbClr val="464653"/>
                </a:solidFill>
              </a:rPr>
              <a:pPr>
                <a:defRPr/>
              </a:pPr>
              <a:t>23/04/2023</a:t>
            </a:fld>
            <a:endParaRPr lang="fr-FR">
              <a:solidFill>
                <a:srgbClr val="464653"/>
              </a:solidFill>
            </a:endParaRPr>
          </a:p>
        </p:txBody>
      </p:sp>
      <p:sp>
        <p:nvSpPr>
          <p:cNvPr id="7" name="Espace réservé du pied de page 4"/>
          <p:cNvSpPr>
            <a:spLocks noGrp="1"/>
          </p:cNvSpPr>
          <p:nvPr>
            <p:ph type="ftr" sz="quarter" idx="11"/>
          </p:nvPr>
        </p:nvSpPr>
        <p:spPr>
          <a:xfrm>
            <a:off x="1619672" y="6356350"/>
            <a:ext cx="6048672" cy="365125"/>
          </a:xfrm>
          <a:prstGeom prst="rect">
            <a:avLst/>
          </a:prstGeom>
        </p:spPr>
        <p:txBody>
          <a:bodyPr/>
          <a:lstStyle>
            <a:lvl1pPr algn="ctr">
              <a:defRPr sz="1200"/>
            </a:lvl1pPr>
          </a:lstStyle>
          <a:p>
            <a:pPr>
              <a:defRPr/>
            </a:pPr>
            <a:r>
              <a:rPr lang="fr-FR">
                <a:solidFill>
                  <a:srgbClr val="464653"/>
                </a:solidFill>
              </a:rPr>
              <a:t>Les enjeux de la demande non alimentaire - SAF 17/02/2011- hugo.valin@grignon.inra.fr </a:t>
            </a:r>
            <a:endParaRPr lang="fr-FR" dirty="0">
              <a:solidFill>
                <a:srgbClr val="464653"/>
              </a:solidFill>
            </a:endParaRPr>
          </a:p>
        </p:txBody>
      </p:sp>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0042"/>
          <a:stretch/>
        </p:blipFill>
        <p:spPr bwMode="auto">
          <a:xfrm>
            <a:off x="4763" y="0"/>
            <a:ext cx="883578" cy="6851650"/>
          </a:xfrm>
          <a:prstGeom prst="rect">
            <a:avLst/>
          </a:prstGeom>
          <a:solidFill>
            <a:schemeClr val="bg1"/>
          </a:solidFill>
          <a:ln>
            <a:noFill/>
          </a:ln>
          <a:effectLst/>
        </p:spPr>
      </p:pic>
      <p:sp>
        <p:nvSpPr>
          <p:cNvPr id="10" name="Espace réservé du numéro de diapositive 5"/>
          <p:cNvSpPr>
            <a:spLocks noGrp="1"/>
          </p:cNvSpPr>
          <p:nvPr>
            <p:ph type="sldNum" sz="quarter" idx="12"/>
          </p:nvPr>
        </p:nvSpPr>
        <p:spPr>
          <a:xfrm>
            <a:off x="899593" y="6381328"/>
            <a:ext cx="1694382" cy="340147"/>
          </a:xfrm>
        </p:spPr>
        <p:txBody>
          <a:bodyPr/>
          <a:lstStyle>
            <a:lvl1pPr>
              <a:defRPr smtClean="0"/>
            </a:lvl1pPr>
          </a:lstStyle>
          <a:p>
            <a:pPr>
              <a:defRPr/>
            </a:pPr>
            <a:fld id="{BE5FA575-5F86-4498-A185-CC1474E42237}" type="slidenum">
              <a:rPr lang="fr-FR">
                <a:solidFill>
                  <a:srgbClr val="464653"/>
                </a:solidFill>
              </a:rPr>
              <a:pPr>
                <a:defRPr/>
              </a:pPr>
              <a:t>‹#›</a:t>
            </a:fld>
            <a:endParaRPr lang="fr-FR" dirty="0">
              <a:solidFill>
                <a:srgbClr val="464653"/>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lvl1pPr algn="r">
              <a:defRPr sz="1200" smtClean="0"/>
            </a:lvl1pPr>
          </a:lstStyle>
          <a:p>
            <a:pPr>
              <a:defRPr/>
            </a:pPr>
            <a:fld id="{07663B76-F7AF-4AA1-A1C0-539F8FCC9DC8}" type="datetime1">
              <a:rPr lang="fr-FR" smtClean="0">
                <a:solidFill>
                  <a:srgbClr val="464653"/>
                </a:solidFill>
              </a:rPr>
              <a:pPr>
                <a:defRPr/>
              </a:pPr>
              <a:t>23/04/2023</a:t>
            </a:fld>
            <a:endParaRPr lang="fr-FR">
              <a:solidFill>
                <a:srgbClr val="464653"/>
              </a:solidFill>
            </a:endParaRPr>
          </a:p>
        </p:txBody>
      </p:sp>
      <p:sp>
        <p:nvSpPr>
          <p:cNvPr id="6" name="Espace réservé du numéro de diapositive 5"/>
          <p:cNvSpPr>
            <a:spLocks noGrp="1"/>
          </p:cNvSpPr>
          <p:nvPr>
            <p:ph type="sldNum" sz="quarter" idx="12"/>
          </p:nvPr>
        </p:nvSpPr>
        <p:spPr/>
        <p:txBody>
          <a:bodyPr/>
          <a:lstStyle>
            <a:lvl1pPr>
              <a:defRPr smtClean="0"/>
            </a:lvl1pPr>
          </a:lstStyle>
          <a:p>
            <a:pPr>
              <a:defRPr/>
            </a:pPr>
            <a:fld id="{0759CFF8-1794-43D0-9D55-277BE6291177}" type="slidenum">
              <a:rPr lang="fr-FR">
                <a:solidFill>
                  <a:srgbClr val="464653"/>
                </a:solidFill>
              </a:rPr>
              <a:pPr>
                <a:defRPr/>
              </a:pPr>
              <a:t>‹#›</a:t>
            </a:fld>
            <a:endParaRPr lang="fr-FR">
              <a:solidFill>
                <a:srgbClr val="464653"/>
              </a:solidFill>
            </a:endParaRPr>
          </a:p>
        </p:txBody>
      </p:sp>
      <p:sp>
        <p:nvSpPr>
          <p:cNvPr id="7" name="Espace réservé du pied de page 4"/>
          <p:cNvSpPr>
            <a:spLocks noGrp="1"/>
          </p:cNvSpPr>
          <p:nvPr>
            <p:ph type="ftr" sz="quarter" idx="11"/>
          </p:nvPr>
        </p:nvSpPr>
        <p:spPr>
          <a:xfrm>
            <a:off x="1619672" y="6356350"/>
            <a:ext cx="6048672" cy="365125"/>
          </a:xfrm>
          <a:prstGeom prst="rect">
            <a:avLst/>
          </a:prstGeom>
        </p:spPr>
        <p:txBody>
          <a:bodyPr/>
          <a:lstStyle>
            <a:lvl1pPr algn="ctr">
              <a:defRPr sz="1200"/>
            </a:lvl1pPr>
          </a:lstStyle>
          <a:p>
            <a:pPr>
              <a:defRPr/>
            </a:pPr>
            <a:r>
              <a:rPr lang="fr-FR">
                <a:solidFill>
                  <a:srgbClr val="464653"/>
                </a:solidFill>
              </a:rPr>
              <a:t>Les enjeux de la demande non alimentaire - SAF 17/02/2011- hugo.valin@grignon.inra.fr </a:t>
            </a:r>
            <a:endParaRPr lang="fr-FR" dirty="0">
              <a:solidFill>
                <a:srgbClr val="464653"/>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4" name="Connecteur droit 3"/>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5" name="Triangle isocè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Connecteur droit 5"/>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3"/>
          <p:cNvSpPr>
            <a:spLocks noGrp="1"/>
          </p:cNvSpPr>
          <p:nvPr>
            <p:ph type="dt" sz="half" idx="10"/>
          </p:nvPr>
        </p:nvSpPr>
        <p:spPr/>
        <p:txBody>
          <a:bodyPr/>
          <a:lstStyle>
            <a:lvl1pPr algn="r">
              <a:defRPr sz="1200" smtClean="0"/>
            </a:lvl1pPr>
          </a:lstStyle>
          <a:p>
            <a:pPr>
              <a:defRPr/>
            </a:pPr>
            <a:fld id="{789361DB-8725-4427-AAB1-8E9EC8CA2397}" type="datetime1">
              <a:rPr lang="fr-FR" smtClean="0">
                <a:solidFill>
                  <a:srgbClr val="464653"/>
                </a:solidFill>
              </a:rPr>
              <a:pPr>
                <a:defRPr/>
              </a:pPr>
              <a:t>23/04/2023</a:t>
            </a:fld>
            <a:endParaRPr lang="fr-FR">
              <a:solidFill>
                <a:srgbClr val="464653"/>
              </a:solidFill>
            </a:endParaRPr>
          </a:p>
        </p:txBody>
      </p:sp>
      <p:sp>
        <p:nvSpPr>
          <p:cNvPr id="9" name="Espace réservé du numéro de diapositive 5"/>
          <p:cNvSpPr>
            <a:spLocks noGrp="1"/>
          </p:cNvSpPr>
          <p:nvPr>
            <p:ph type="sldNum" sz="quarter" idx="12"/>
          </p:nvPr>
        </p:nvSpPr>
        <p:spPr/>
        <p:txBody>
          <a:bodyPr/>
          <a:lstStyle>
            <a:lvl1pPr>
              <a:defRPr smtClean="0"/>
            </a:lvl1pPr>
          </a:lstStyle>
          <a:p>
            <a:pPr>
              <a:defRPr/>
            </a:pPr>
            <a:fld id="{047B5038-80B1-484B-AF55-0CA3026A8CC8}" type="slidenum">
              <a:rPr lang="fr-FR">
                <a:solidFill>
                  <a:srgbClr val="464653"/>
                </a:solidFill>
              </a:rPr>
              <a:pPr>
                <a:defRPr/>
              </a:pPr>
              <a:t>‹#›</a:t>
            </a:fld>
            <a:endParaRPr lang="fr-FR">
              <a:solidFill>
                <a:srgbClr val="464653"/>
              </a:solidFill>
            </a:endParaRPr>
          </a:p>
        </p:txBody>
      </p:sp>
      <p:sp>
        <p:nvSpPr>
          <p:cNvPr id="10" name="Espace réservé du pied de page 4"/>
          <p:cNvSpPr>
            <a:spLocks noGrp="1"/>
          </p:cNvSpPr>
          <p:nvPr>
            <p:ph type="ftr" sz="quarter" idx="11"/>
          </p:nvPr>
        </p:nvSpPr>
        <p:spPr>
          <a:xfrm>
            <a:off x="1619672" y="6356350"/>
            <a:ext cx="6048672" cy="365125"/>
          </a:xfrm>
          <a:prstGeom prst="rect">
            <a:avLst/>
          </a:prstGeom>
        </p:spPr>
        <p:txBody>
          <a:bodyPr/>
          <a:lstStyle>
            <a:lvl1pPr algn="ctr">
              <a:defRPr sz="1200"/>
            </a:lvl1pPr>
          </a:lstStyle>
          <a:p>
            <a:pPr>
              <a:defRPr/>
            </a:pPr>
            <a:r>
              <a:rPr lang="fr-FR">
                <a:solidFill>
                  <a:srgbClr val="464653"/>
                </a:solidFill>
              </a:rPr>
              <a:t>Les enjeux de la demande non alimentaire - SAF 17/02/2011- hugo.valin@grignon.inra.fr </a:t>
            </a:r>
            <a:endParaRPr lang="fr-FR" dirty="0">
              <a:solidFill>
                <a:srgbClr val="464653"/>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a:t>Cliquez pour modifier le style du titre</a:t>
            </a:r>
          </a:p>
        </p:txBody>
      </p:sp>
      <p:sp>
        <p:nvSpPr>
          <p:cNvPr id="3" name="Espace réservé du texte 2"/>
          <p:cNvSpPr>
            <a:spLocks noGrp="1"/>
          </p:cNvSpPr>
          <p:nvPr>
            <p:ph type="body" sz="half" idx="1"/>
          </p:nvPr>
        </p:nvSpPr>
        <p:spPr>
          <a:xfrm>
            <a:off x="457200" y="1600200"/>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13"/>
          <p:cNvSpPr>
            <a:spLocks noGrp="1"/>
          </p:cNvSpPr>
          <p:nvPr>
            <p:ph type="dt" sz="half" idx="10"/>
          </p:nvPr>
        </p:nvSpPr>
        <p:spPr/>
        <p:txBody>
          <a:bodyPr/>
          <a:lstStyle>
            <a:lvl1pPr>
              <a:defRPr/>
            </a:lvl1pPr>
          </a:lstStyle>
          <a:p>
            <a:pPr>
              <a:defRPr/>
            </a:pPr>
            <a:fld id="{EFAF266B-2369-4B1A-B318-9561CBFF66E6}" type="datetime1">
              <a:rPr lang="fr-FR" smtClean="0">
                <a:solidFill>
                  <a:srgbClr val="464653"/>
                </a:solidFill>
              </a:rPr>
              <a:pPr>
                <a:defRPr/>
              </a:pPr>
              <a:t>23/04/2023</a:t>
            </a:fld>
            <a:endParaRPr lang="fr-FR">
              <a:solidFill>
                <a:srgbClr val="464653"/>
              </a:solidFill>
            </a:endParaRPr>
          </a:p>
        </p:txBody>
      </p:sp>
      <p:sp>
        <p:nvSpPr>
          <p:cNvPr id="7" name="Espace réservé du numéro de diapositive 22"/>
          <p:cNvSpPr>
            <a:spLocks noGrp="1"/>
          </p:cNvSpPr>
          <p:nvPr>
            <p:ph type="sldNum" sz="quarter" idx="12"/>
          </p:nvPr>
        </p:nvSpPr>
        <p:spPr/>
        <p:txBody>
          <a:bodyPr/>
          <a:lstStyle>
            <a:lvl1pPr>
              <a:defRPr/>
            </a:lvl1pPr>
          </a:lstStyle>
          <a:p>
            <a:pPr>
              <a:defRPr/>
            </a:pPr>
            <a:fld id="{E2D50FA9-939B-466B-9FDE-54D04FCAD080}" type="slidenum">
              <a:rPr lang="fr-FR">
                <a:solidFill>
                  <a:srgbClr val="464653"/>
                </a:solidFill>
              </a:rPr>
              <a:pPr>
                <a:defRPr/>
              </a:pPr>
              <a:t>‹#›</a:t>
            </a:fld>
            <a:endParaRPr lang="fr-FR">
              <a:solidFill>
                <a:srgbClr val="464653"/>
              </a:solidFill>
            </a:endParaRPr>
          </a:p>
        </p:txBody>
      </p:sp>
      <p:sp>
        <p:nvSpPr>
          <p:cNvPr id="8" name="Espace réservé du pied de page 4"/>
          <p:cNvSpPr>
            <a:spLocks noGrp="1"/>
          </p:cNvSpPr>
          <p:nvPr>
            <p:ph type="ftr" sz="quarter" idx="11"/>
          </p:nvPr>
        </p:nvSpPr>
        <p:spPr>
          <a:xfrm>
            <a:off x="1619672" y="6356350"/>
            <a:ext cx="6048672" cy="365125"/>
          </a:xfrm>
          <a:prstGeom prst="rect">
            <a:avLst/>
          </a:prstGeom>
        </p:spPr>
        <p:txBody>
          <a:bodyPr/>
          <a:lstStyle>
            <a:lvl1pPr algn="ctr">
              <a:defRPr sz="1200"/>
            </a:lvl1pPr>
          </a:lstStyle>
          <a:p>
            <a:pPr>
              <a:defRPr/>
            </a:pPr>
            <a:r>
              <a:rPr lang="fr-FR">
                <a:solidFill>
                  <a:srgbClr val="464653"/>
                </a:solidFill>
              </a:rPr>
              <a:t>Les enjeux de la demande non alimentaire - SAF 17/02/2011- hugo.valin@grignon.inra.fr </a:t>
            </a:r>
            <a:endParaRPr lang="fr-FR" dirty="0">
              <a:solidFill>
                <a:srgbClr val="464653"/>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a:t>Cliquez pour modifier le style du titre</a:t>
            </a:r>
          </a:p>
        </p:txBody>
      </p:sp>
      <p:sp>
        <p:nvSpPr>
          <p:cNvPr id="3" name="Espace réservé du tableau 2"/>
          <p:cNvSpPr>
            <a:spLocks noGrp="1"/>
          </p:cNvSpPr>
          <p:nvPr>
            <p:ph type="tbl" idx="1"/>
          </p:nvPr>
        </p:nvSpPr>
        <p:spPr>
          <a:xfrm>
            <a:off x="457200" y="1600200"/>
            <a:ext cx="8229600" cy="4525963"/>
          </a:xfrm>
        </p:spPr>
        <p:txBody>
          <a:bodyPr/>
          <a:lstStyle/>
          <a:p>
            <a:endParaRPr lang="fr-FR"/>
          </a:p>
        </p:txBody>
      </p:sp>
      <p:sp>
        <p:nvSpPr>
          <p:cNvPr id="4" name="Espace réservé de la date 3"/>
          <p:cNvSpPr>
            <a:spLocks noGrp="1"/>
          </p:cNvSpPr>
          <p:nvPr>
            <p:ph type="dt" sz="half" idx="10"/>
          </p:nvPr>
        </p:nvSpPr>
        <p:spPr>
          <a:xfrm>
            <a:off x="457200" y="6245225"/>
            <a:ext cx="2133600" cy="476250"/>
          </a:xfrm>
        </p:spPr>
        <p:txBody>
          <a:bodyPr/>
          <a:lstStyle>
            <a:lvl1pPr>
              <a:defRPr/>
            </a:lvl1pPr>
          </a:lstStyle>
          <a:p>
            <a:fld id="{7B04E695-29CE-4969-ACE7-10CCB2038E7B}" type="datetime1">
              <a:rPr lang="fr-FR" smtClean="0"/>
              <a:pPr/>
              <a:t>23/04/2023</a:t>
            </a:fld>
            <a:endParaRPr lang="fr-FR"/>
          </a:p>
        </p:txBody>
      </p:sp>
      <p:sp>
        <p:nvSpPr>
          <p:cNvPr id="6" name="Espace réservé du numéro de diapositive 5"/>
          <p:cNvSpPr>
            <a:spLocks noGrp="1"/>
          </p:cNvSpPr>
          <p:nvPr>
            <p:ph type="sldNum" sz="quarter" idx="12"/>
          </p:nvPr>
        </p:nvSpPr>
        <p:spPr>
          <a:xfrm>
            <a:off x="6553200" y="6245225"/>
            <a:ext cx="2133600" cy="476250"/>
          </a:xfrm>
        </p:spPr>
        <p:txBody>
          <a:bodyPr/>
          <a:lstStyle>
            <a:lvl1pPr>
              <a:defRPr/>
            </a:lvl1pPr>
          </a:lstStyle>
          <a:p>
            <a:fld id="{C5ACDA9C-8162-4374-8BBE-19DE1E8929B6}" type="slidenum">
              <a:rPr lang="fr-FR"/>
              <a:pPr/>
              <a:t>‹#›</a:t>
            </a:fld>
            <a:endParaRPr lang="fr-FR"/>
          </a:p>
        </p:txBody>
      </p:sp>
      <p:sp>
        <p:nvSpPr>
          <p:cNvPr id="7" name="Espace réservé du pied de page 4"/>
          <p:cNvSpPr>
            <a:spLocks noGrp="1"/>
          </p:cNvSpPr>
          <p:nvPr>
            <p:ph type="ftr" sz="quarter" idx="11"/>
          </p:nvPr>
        </p:nvSpPr>
        <p:spPr>
          <a:xfrm>
            <a:off x="1619672" y="6356350"/>
            <a:ext cx="6048672" cy="365125"/>
          </a:xfrm>
          <a:prstGeom prst="rect">
            <a:avLst/>
          </a:prstGeom>
        </p:spPr>
        <p:txBody>
          <a:bodyPr/>
          <a:lstStyle>
            <a:lvl1pPr algn="ctr">
              <a:defRPr sz="1200"/>
            </a:lvl1pPr>
          </a:lstStyle>
          <a:p>
            <a:pPr>
              <a:defRPr/>
            </a:pPr>
            <a:r>
              <a:rPr lang="fr-FR">
                <a:solidFill>
                  <a:srgbClr val="464653"/>
                </a:solidFill>
              </a:rPr>
              <a:t>Les enjeux de la demande non alimentaire - SAF 17/02/2011- hugo.valin@grignon.inra.fr </a:t>
            </a:r>
            <a:endParaRPr lang="fr-FR" dirty="0">
              <a:solidFill>
                <a:srgbClr val="464653"/>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24578" name="Picture 2" descr="ii-conf-ligh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4579" name="Rectangle 3"/>
          <p:cNvSpPr>
            <a:spLocks noGrp="1" noChangeArrowheads="1"/>
          </p:cNvSpPr>
          <p:nvPr>
            <p:ph type="ctrTitle"/>
          </p:nvPr>
        </p:nvSpPr>
        <p:spPr>
          <a:xfrm>
            <a:off x="898525" y="2130425"/>
            <a:ext cx="7558088" cy="1470025"/>
          </a:xfrm>
        </p:spPr>
        <p:txBody>
          <a:bodyPr/>
          <a:lstStyle>
            <a:lvl1pPr>
              <a:defRPr/>
            </a:lvl1pPr>
          </a:lstStyle>
          <a:p>
            <a:r>
              <a:rPr lang="fr-FR"/>
              <a:t>Modifiez le style du titre</a:t>
            </a:r>
            <a:endParaRPr lang="en-US"/>
          </a:p>
        </p:txBody>
      </p:sp>
      <p:sp>
        <p:nvSpPr>
          <p:cNvPr id="24580" name="Rectangle 4"/>
          <p:cNvSpPr>
            <a:spLocks noGrp="1" noChangeArrowheads="1"/>
          </p:cNvSpPr>
          <p:nvPr>
            <p:ph type="subTitle" idx="1"/>
          </p:nvPr>
        </p:nvSpPr>
        <p:spPr>
          <a:xfrm>
            <a:off x="1438275" y="3886200"/>
            <a:ext cx="6478588" cy="1752600"/>
          </a:xfrm>
        </p:spPr>
        <p:txBody>
          <a:bodyPr/>
          <a:lstStyle>
            <a:lvl1pPr marL="0" indent="0" algn="ctr">
              <a:buFontTx/>
              <a:buNone/>
              <a:defRPr/>
            </a:lvl1pPr>
          </a:lstStyle>
          <a:p>
            <a:r>
              <a:rPr lang="fr-FR"/>
              <a:t>Modifiez le style des sous-titres du masque</a:t>
            </a:r>
            <a:endParaRPr lang="en-US"/>
          </a:p>
        </p:txBody>
      </p:sp>
      <p:sp>
        <p:nvSpPr>
          <p:cNvPr id="24581" name="Rectangle 5"/>
          <p:cNvSpPr>
            <a:spLocks noGrp="1" noChangeArrowheads="1"/>
          </p:cNvSpPr>
          <p:nvPr>
            <p:ph type="dt" sz="half" idx="2"/>
          </p:nvPr>
        </p:nvSpPr>
        <p:spPr/>
        <p:txBody>
          <a:bodyPr/>
          <a:lstStyle>
            <a:lvl1pPr>
              <a:defRPr/>
            </a:lvl1pPr>
          </a:lstStyle>
          <a:p>
            <a:pPr>
              <a:defRPr/>
            </a:pPr>
            <a:fld id="{D9D00A5B-4877-4F97-A31D-F4C24BE2D653}" type="datetime1">
              <a:rPr lang="fr-FR" smtClean="0">
                <a:solidFill>
                  <a:srgbClr val="464653"/>
                </a:solidFill>
              </a:rPr>
              <a:pPr>
                <a:defRPr/>
              </a:pPr>
              <a:t>23/04/2023</a:t>
            </a:fld>
            <a:endParaRPr lang="fr-FR">
              <a:solidFill>
                <a:srgbClr val="464653"/>
              </a:solidFill>
            </a:endParaRPr>
          </a:p>
        </p:txBody>
      </p:sp>
      <p:sp>
        <p:nvSpPr>
          <p:cNvPr id="24582" name="Rectangle 6"/>
          <p:cNvSpPr>
            <a:spLocks noGrp="1" noChangeArrowheads="1"/>
          </p:cNvSpPr>
          <p:nvPr>
            <p:ph type="ftr" sz="quarter" idx="3"/>
          </p:nvPr>
        </p:nvSpPr>
        <p:spPr/>
        <p:txBody>
          <a:bodyPr/>
          <a:lstStyle>
            <a:lvl1pPr>
              <a:defRPr/>
            </a:lvl1pPr>
          </a:lstStyle>
          <a:p>
            <a:pPr>
              <a:defRPr/>
            </a:pPr>
            <a:r>
              <a:rPr lang="fr-FR">
                <a:solidFill>
                  <a:srgbClr val="464653"/>
                </a:solidFill>
              </a:rPr>
              <a:t>Les enjeux de la demande non alimentaire - SAF 17/02/2011- hugo.valin@grignon.inra.fr </a:t>
            </a:r>
            <a:endParaRPr lang="fr-FR" dirty="0">
              <a:solidFill>
                <a:srgbClr val="464653"/>
              </a:solidFill>
            </a:endParaRPr>
          </a:p>
        </p:txBody>
      </p:sp>
      <p:sp>
        <p:nvSpPr>
          <p:cNvPr id="24583" name="Rectangle 7"/>
          <p:cNvSpPr>
            <a:spLocks noGrp="1" noChangeArrowheads="1"/>
          </p:cNvSpPr>
          <p:nvPr>
            <p:ph type="sldNum" sz="quarter" idx="4"/>
          </p:nvPr>
        </p:nvSpPr>
        <p:spPr/>
        <p:txBody>
          <a:bodyPr/>
          <a:lstStyle>
            <a:lvl1pPr>
              <a:defRPr/>
            </a:lvl1pPr>
          </a:lstStyle>
          <a:p>
            <a:pPr>
              <a:defRPr/>
            </a:pPr>
            <a:fld id="{6D68BFE2-8702-4105-9A47-596B9BC0B5CD}" type="slidenum">
              <a:rPr lang="fr-FR" smtClean="0">
                <a:solidFill>
                  <a:srgbClr val="464653"/>
                </a:solidFill>
              </a:rPr>
              <a:pPr>
                <a:defRPr/>
              </a:pPr>
              <a:t>‹#›</a:t>
            </a:fld>
            <a:endParaRPr lang="fr-FR">
              <a:solidFill>
                <a:srgbClr val="464653"/>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1">
                <a:solidFill>
                  <a:schemeClr val="accent2"/>
                </a:solidFill>
                <a:latin typeface="+mn-lt"/>
              </a:defRPr>
            </a:lvl1pPr>
          </a:lstStyle>
          <a:p>
            <a:r>
              <a:rPr lang="fr-FR" dirty="0"/>
              <a:t>Modifiez le style du titre</a:t>
            </a:r>
            <a:endParaRPr lang="en-US" dirty="0"/>
          </a:p>
        </p:txBody>
      </p:sp>
      <p:sp>
        <p:nvSpPr>
          <p:cNvPr id="3" name="Espace réservé du contenu 2"/>
          <p:cNvSpPr>
            <a:spLocks noGrp="1"/>
          </p:cNvSpPr>
          <p:nvPr>
            <p:ph idx="1"/>
          </p:nvPr>
        </p:nvSpPr>
        <p:spPr/>
        <p:txBody>
          <a:bodyPr/>
          <a:lstStyle>
            <a:lvl1pPr marL="342900" indent="-342900">
              <a:buFont typeface="Wingdings" pitchFamily="2" charset="2"/>
              <a:buChar char="Ø"/>
              <a:defRPr sz="2400">
                <a:solidFill>
                  <a:schemeClr val="accent2">
                    <a:lumMod val="50000"/>
                  </a:schemeClr>
                </a:solidFill>
                <a:latin typeface="+mn-lt"/>
              </a:defRPr>
            </a:lvl1pPr>
            <a:lvl2pPr marL="742950" indent="-285750">
              <a:buFont typeface="Wingdings" pitchFamily="2" charset="2"/>
              <a:buChar char="Ø"/>
              <a:defRPr sz="2000">
                <a:solidFill>
                  <a:schemeClr val="accent2">
                    <a:lumMod val="50000"/>
                  </a:schemeClr>
                </a:solidFill>
                <a:latin typeface="+mn-lt"/>
              </a:defRPr>
            </a:lvl2pPr>
            <a:lvl3pPr marL="1143000" indent="-228600">
              <a:buFont typeface="Wingdings" pitchFamily="2" charset="2"/>
              <a:buChar char="Ø"/>
              <a:defRPr sz="1800">
                <a:solidFill>
                  <a:schemeClr val="accent2">
                    <a:lumMod val="50000"/>
                  </a:schemeClr>
                </a:solidFill>
                <a:latin typeface="+mn-lt"/>
              </a:defRPr>
            </a:lvl3pPr>
            <a:lvl4pPr marL="1600200" indent="-228600">
              <a:buFont typeface="Wingdings" pitchFamily="2" charset="2"/>
              <a:buChar char="Ø"/>
              <a:defRPr sz="1600">
                <a:solidFill>
                  <a:schemeClr val="accent2">
                    <a:lumMod val="50000"/>
                  </a:schemeClr>
                </a:solidFill>
                <a:latin typeface="+mn-lt"/>
              </a:defRPr>
            </a:lvl4pPr>
            <a:lvl5pPr marL="2057400" indent="-228600">
              <a:buFont typeface="Wingdings" pitchFamily="2" charset="2"/>
              <a:buChar char="Ø"/>
              <a:defRPr sz="1600">
                <a:solidFill>
                  <a:schemeClr val="accent2">
                    <a:lumMod val="50000"/>
                  </a:schemeClr>
                </a:solidFill>
                <a:latin typeface="+mn-l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Espace réservé de la date 3"/>
          <p:cNvSpPr>
            <a:spLocks noGrp="1"/>
          </p:cNvSpPr>
          <p:nvPr>
            <p:ph type="dt" sz="half" idx="10"/>
          </p:nvPr>
        </p:nvSpPr>
        <p:spPr/>
        <p:txBody>
          <a:bodyPr/>
          <a:lstStyle>
            <a:lvl1pPr>
              <a:defRPr>
                <a:solidFill>
                  <a:schemeClr val="tx1"/>
                </a:solidFill>
              </a:defRPr>
            </a:lvl1pPr>
          </a:lstStyle>
          <a:p>
            <a:pPr>
              <a:defRPr/>
            </a:pPr>
            <a:fld id="{BD426A32-0086-48BB-8009-BF67F8505242}" type="datetime1">
              <a:rPr lang="fr-FR" smtClean="0">
                <a:solidFill>
                  <a:srgbClr val="464653"/>
                </a:solidFill>
              </a:rPr>
              <a:pPr>
                <a:defRPr/>
              </a:pPr>
              <a:t>23/04/2023</a:t>
            </a:fld>
            <a:endParaRPr lang="fr-FR">
              <a:solidFill>
                <a:srgbClr val="464653"/>
              </a:solidFill>
            </a:endParaRPr>
          </a:p>
        </p:txBody>
      </p:sp>
      <p:sp>
        <p:nvSpPr>
          <p:cNvPr id="5" name="Espace réservé du pied de page 4"/>
          <p:cNvSpPr>
            <a:spLocks noGrp="1"/>
          </p:cNvSpPr>
          <p:nvPr>
            <p:ph type="ftr" sz="quarter" idx="11"/>
          </p:nvPr>
        </p:nvSpPr>
        <p:spPr/>
        <p:txBody>
          <a:bodyPr/>
          <a:lstStyle>
            <a:lvl1pPr>
              <a:defRPr>
                <a:solidFill>
                  <a:schemeClr val="tx1"/>
                </a:solidFill>
              </a:defRPr>
            </a:lvl1pPr>
          </a:lstStyle>
          <a:p>
            <a:pPr>
              <a:defRPr/>
            </a:pPr>
            <a:r>
              <a:rPr lang="fr-FR">
                <a:solidFill>
                  <a:srgbClr val="464653"/>
                </a:solidFill>
              </a:rPr>
              <a:t>Les enjeux de la demande non alimentaire - SAF 17/02/2011- hugo.valin@grignon.inra.fr </a:t>
            </a:r>
            <a:endParaRPr lang="fr-FR" dirty="0">
              <a:solidFill>
                <a:srgbClr val="464653"/>
              </a:solidFill>
            </a:endParaRPr>
          </a:p>
        </p:txBody>
      </p:sp>
      <p:sp>
        <p:nvSpPr>
          <p:cNvPr id="6" name="Espace réservé du numéro de diapositive 5"/>
          <p:cNvSpPr>
            <a:spLocks noGrp="1"/>
          </p:cNvSpPr>
          <p:nvPr>
            <p:ph type="sldNum" sz="quarter" idx="12"/>
          </p:nvPr>
        </p:nvSpPr>
        <p:spPr/>
        <p:txBody>
          <a:bodyPr/>
          <a:lstStyle>
            <a:lvl1pPr>
              <a:defRPr>
                <a:solidFill>
                  <a:schemeClr val="tx1"/>
                </a:solidFill>
              </a:defRPr>
            </a:lvl1pPr>
          </a:lstStyle>
          <a:p>
            <a:pPr>
              <a:defRPr/>
            </a:pPr>
            <a:fld id="{BE5FA575-5F86-4498-A185-CC1474E42237}" type="slidenum">
              <a:rPr lang="fr-FR" smtClean="0">
                <a:solidFill>
                  <a:srgbClr val="464653"/>
                </a:solidFill>
              </a:rPr>
              <a:pPr>
                <a:defRPr/>
              </a:pPr>
              <a:t>‹#›</a:t>
            </a:fld>
            <a:endParaRPr lang="fr-FR" dirty="0">
              <a:solidFill>
                <a:srgbClr val="464653"/>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71600" y="3573016"/>
            <a:ext cx="7523112" cy="2195959"/>
          </a:xfrm>
        </p:spPr>
        <p:txBody>
          <a:bodyPr anchor="t"/>
          <a:lstStyle>
            <a:lvl1pPr algn="l">
              <a:defRPr sz="3200" b="1" cap="all">
                <a:solidFill>
                  <a:srgbClr val="0070C0"/>
                </a:solidFill>
                <a:latin typeface="+mn-lt"/>
              </a:defRPr>
            </a:lvl1pPr>
          </a:lstStyle>
          <a:p>
            <a:r>
              <a:rPr lang="fr-FR" dirty="0"/>
              <a:t>Modifiez le style du titre</a:t>
            </a:r>
            <a:endParaRPr lang="en-US" dirty="0"/>
          </a:p>
        </p:txBody>
      </p:sp>
      <p:sp>
        <p:nvSpPr>
          <p:cNvPr id="3" name="Espace réservé du texte 2"/>
          <p:cNvSpPr>
            <a:spLocks noGrp="1"/>
          </p:cNvSpPr>
          <p:nvPr>
            <p:ph type="body" idx="1" hasCustomPrompt="1"/>
          </p:nvPr>
        </p:nvSpPr>
        <p:spPr>
          <a:xfrm>
            <a:off x="971599" y="2060849"/>
            <a:ext cx="7523113" cy="1440159"/>
          </a:xfrm>
        </p:spPr>
        <p:txBody>
          <a:bodyPr anchor="b"/>
          <a:lstStyle>
            <a:lvl1pPr marL="0" indent="360000">
              <a:buFont typeface="+mj-lt"/>
              <a:buAutoNum type="romanUcPeriod"/>
              <a:defRPr sz="4000" b="1">
                <a:solidFill>
                  <a:schemeClr val="accent2">
                    <a:lumMod val="75000"/>
                  </a:schemeClr>
                </a:solidFill>
                <a:latin typeface="+mn-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a:t>MODIFIEZ LES STYLES DU TEXTE DU MASQUE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lang="en-US" sz="4000" b="1" baseline="0" dirty="0">
                <a:solidFill>
                  <a:srgbClr val="0070C0"/>
                </a:solidFill>
                <a:latin typeface="Adobe Garamond Pro" pitchFamily="18" charset="0"/>
                <a:ea typeface="+mj-ea"/>
                <a:cs typeface="Times New Roman" pitchFamily="18" charset="0"/>
              </a:defRPr>
            </a:lvl1pPr>
          </a:lstStyle>
          <a:p>
            <a:r>
              <a:rPr lang="fr-FR"/>
              <a:t>Modifiez le style du titre</a:t>
            </a:r>
            <a:endParaRPr lang="en-US" dirty="0"/>
          </a:p>
        </p:txBody>
      </p:sp>
      <p:sp>
        <p:nvSpPr>
          <p:cNvPr id="3" name="Espace réservé du contenu 2"/>
          <p:cNvSpPr>
            <a:spLocks noGrp="1"/>
          </p:cNvSpPr>
          <p:nvPr>
            <p:ph sz="half" idx="1"/>
          </p:nvPr>
        </p:nvSpPr>
        <p:spPr>
          <a:xfrm>
            <a:off x="898525" y="1600200"/>
            <a:ext cx="3881438" cy="4525963"/>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Espace réservé du contenu 3"/>
          <p:cNvSpPr>
            <a:spLocks noGrp="1"/>
          </p:cNvSpPr>
          <p:nvPr>
            <p:ph sz="half" idx="2"/>
          </p:nvPr>
        </p:nvSpPr>
        <p:spPr>
          <a:xfrm>
            <a:off x="4932363" y="1600200"/>
            <a:ext cx="3883025" cy="4525963"/>
          </a:xfrm>
        </p:spPr>
        <p:txBody>
          <a:bodyPr/>
          <a:lstStyle>
            <a:lvl1pPr algn="l" rtl="0" eaLnBrk="1" fontAlgn="base" hangingPunct="1">
              <a:spcBef>
                <a:spcPct val="20000"/>
              </a:spcBef>
              <a:spcAft>
                <a:spcPct val="0"/>
              </a:spcAft>
              <a:defRPr lang="en-US" sz="2400" dirty="0" smtClean="0">
                <a:solidFill>
                  <a:schemeClr val="tx1"/>
                </a:solidFill>
                <a:latin typeface="Adobe Garamond Pro" pitchFamily="18" charset="0"/>
                <a:ea typeface="+mn-ea"/>
                <a:cs typeface="Times New Roman" pitchFamily="18" charset="0"/>
              </a:defRPr>
            </a:lvl1pPr>
            <a:lvl2pPr algn="l" rtl="0" eaLnBrk="1" fontAlgn="base" hangingPunct="1">
              <a:spcBef>
                <a:spcPct val="20000"/>
              </a:spcBef>
              <a:spcAft>
                <a:spcPct val="0"/>
              </a:spcAft>
              <a:defRPr lang="en-US" sz="2000" dirty="0" smtClean="0">
                <a:solidFill>
                  <a:schemeClr val="tx1"/>
                </a:solidFill>
                <a:latin typeface="Adobe Garamond Pro" pitchFamily="18" charset="0"/>
                <a:ea typeface="+mn-ea"/>
                <a:cs typeface="Times New Roman" pitchFamily="18" charset="0"/>
              </a:defRPr>
            </a:lvl2pPr>
            <a:lvl3pPr algn="l" rtl="0" eaLnBrk="1" fontAlgn="base" hangingPunct="1">
              <a:spcBef>
                <a:spcPct val="20000"/>
              </a:spcBef>
              <a:spcAft>
                <a:spcPct val="0"/>
              </a:spcAft>
              <a:defRPr lang="en-US" sz="1800" dirty="0" smtClean="0">
                <a:solidFill>
                  <a:schemeClr val="tx1"/>
                </a:solidFill>
                <a:latin typeface="Adobe Garamond Pro" pitchFamily="18" charset="0"/>
                <a:ea typeface="+mn-ea"/>
                <a:cs typeface="Times New Roman" pitchFamily="18" charset="0"/>
              </a:defRPr>
            </a:lvl3pPr>
            <a:lvl4pPr algn="l" rtl="0" eaLnBrk="1" fontAlgn="base" hangingPunct="1">
              <a:spcBef>
                <a:spcPct val="20000"/>
              </a:spcBef>
              <a:spcAft>
                <a:spcPct val="0"/>
              </a:spcAft>
              <a:defRPr lang="en-US" sz="1600" dirty="0" smtClean="0">
                <a:solidFill>
                  <a:schemeClr val="tx1"/>
                </a:solidFill>
                <a:latin typeface="Adobe Garamond Pro" pitchFamily="18" charset="0"/>
                <a:ea typeface="+mn-ea"/>
                <a:cs typeface="Times New Roman" pitchFamily="18" charset="0"/>
              </a:defRPr>
            </a:lvl4pPr>
            <a:lvl5pPr algn="l" rtl="0" eaLnBrk="1" fontAlgn="base" hangingPunct="1">
              <a:spcBef>
                <a:spcPct val="20000"/>
              </a:spcBef>
              <a:spcAft>
                <a:spcPct val="0"/>
              </a:spcAft>
              <a:defRPr lang="en-US" sz="1600" dirty="0">
                <a:solidFill>
                  <a:schemeClr val="tx1"/>
                </a:solidFill>
                <a:latin typeface="Adobe Garamond Pro" pitchFamily="18" charset="0"/>
                <a:ea typeface="+mn-ea"/>
                <a:cs typeface="Times New Roman" pitchFamily="18" charset="0"/>
              </a:defRPr>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Espace réservé de la date 4"/>
          <p:cNvSpPr>
            <a:spLocks noGrp="1"/>
          </p:cNvSpPr>
          <p:nvPr>
            <p:ph type="dt" sz="half" idx="10"/>
          </p:nvPr>
        </p:nvSpPr>
        <p:spPr/>
        <p:txBody>
          <a:bodyPr/>
          <a:lstStyle>
            <a:lvl1pPr>
              <a:defRPr/>
            </a:lvl1pPr>
          </a:lstStyle>
          <a:p>
            <a:pPr>
              <a:defRPr/>
            </a:pPr>
            <a:fld id="{0F701715-7E18-4BE6-ABE3-DF3370C95D3B}" type="datetime1">
              <a:rPr lang="fr-FR" smtClean="0">
                <a:solidFill>
                  <a:srgbClr val="464653"/>
                </a:solidFill>
              </a:rPr>
              <a:pPr>
                <a:defRPr/>
              </a:pPr>
              <a:t>23/04/2023</a:t>
            </a:fld>
            <a:endParaRPr lang="fr-FR">
              <a:solidFill>
                <a:srgbClr val="464653"/>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solidFill>
                  <a:srgbClr val="464653"/>
                </a:solidFill>
              </a:rPr>
              <a:t>Les enjeux de la demande non alimentaire - SAF 17/02/2011- hugo.valin@grignon.inra.fr </a:t>
            </a:r>
            <a:endParaRPr lang="fr-FR" dirty="0">
              <a:solidFill>
                <a:srgbClr val="464653"/>
              </a:solidFill>
            </a:endParaRPr>
          </a:p>
        </p:txBody>
      </p:sp>
      <p:sp>
        <p:nvSpPr>
          <p:cNvPr id="7" name="Espace réservé du numéro de diapositive 6"/>
          <p:cNvSpPr>
            <a:spLocks noGrp="1"/>
          </p:cNvSpPr>
          <p:nvPr>
            <p:ph type="sldNum" sz="quarter" idx="12"/>
          </p:nvPr>
        </p:nvSpPr>
        <p:spPr/>
        <p:txBody>
          <a:bodyPr/>
          <a:lstStyle>
            <a:lvl1pPr>
              <a:defRPr/>
            </a:lvl1pPr>
          </a:lstStyle>
          <a:p>
            <a:pPr>
              <a:defRPr/>
            </a:pPr>
            <a:fld id="{C3A752EE-E7BC-4384-BBD5-98AFA2B76C6B}" type="slidenum">
              <a:rPr lang="fr-FR" smtClean="0">
                <a:solidFill>
                  <a:srgbClr val="464653"/>
                </a:solidFill>
              </a:rPr>
              <a:pPr>
                <a:defRPr/>
              </a:pPr>
              <a:t>‹#›</a:t>
            </a:fld>
            <a:endParaRPr lang="fr-FR">
              <a:solidFill>
                <a:srgbClr val="464653"/>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p:cNvSpPr>
            <a:spLocks noGrp="1"/>
          </p:cNvSpPr>
          <p:nvPr>
            <p:ph type="dt" sz="half" idx="10"/>
          </p:nvPr>
        </p:nvSpPr>
        <p:spPr/>
        <p:txBody>
          <a:bodyPr/>
          <a:lstStyle>
            <a:lvl1pPr>
              <a:defRPr/>
            </a:lvl1pPr>
          </a:lstStyle>
          <a:p>
            <a:pPr>
              <a:defRPr/>
            </a:pPr>
            <a:fld id="{96C5C8A9-849F-48ED-98AC-16D3CACAD82E}" type="datetime1">
              <a:rPr lang="fr-FR" smtClean="0">
                <a:solidFill>
                  <a:srgbClr val="464653"/>
                </a:solidFill>
              </a:rPr>
              <a:pPr>
                <a:defRPr/>
              </a:pPr>
              <a:t>23/04/2023</a:t>
            </a:fld>
            <a:endParaRPr lang="fr-FR">
              <a:solidFill>
                <a:srgbClr val="464653"/>
              </a:solidFill>
            </a:endParaRPr>
          </a:p>
        </p:txBody>
      </p:sp>
      <p:sp>
        <p:nvSpPr>
          <p:cNvPr id="8" name="Espace réservé du pied de page 7"/>
          <p:cNvSpPr>
            <a:spLocks noGrp="1"/>
          </p:cNvSpPr>
          <p:nvPr>
            <p:ph type="ftr" sz="quarter" idx="11"/>
          </p:nvPr>
        </p:nvSpPr>
        <p:spPr/>
        <p:txBody>
          <a:bodyPr/>
          <a:lstStyle>
            <a:lvl1pPr>
              <a:defRPr/>
            </a:lvl1pPr>
          </a:lstStyle>
          <a:p>
            <a:pPr>
              <a:defRPr/>
            </a:pPr>
            <a:r>
              <a:rPr lang="fr-FR">
                <a:solidFill>
                  <a:srgbClr val="464653"/>
                </a:solidFill>
              </a:rPr>
              <a:t>Les enjeux de la demande non alimentaire - SAF 17/02/2011- hugo.valin@grignon.inra.fr </a:t>
            </a:r>
            <a:endParaRPr lang="fr-FR" dirty="0">
              <a:solidFill>
                <a:srgbClr val="464653"/>
              </a:solidFill>
            </a:endParaRPr>
          </a:p>
        </p:txBody>
      </p:sp>
      <p:sp>
        <p:nvSpPr>
          <p:cNvPr id="9" name="Espace réservé du numéro de diapositive 8"/>
          <p:cNvSpPr>
            <a:spLocks noGrp="1"/>
          </p:cNvSpPr>
          <p:nvPr>
            <p:ph type="sldNum" sz="quarter" idx="12"/>
          </p:nvPr>
        </p:nvSpPr>
        <p:spPr/>
        <p:txBody>
          <a:bodyPr/>
          <a:lstStyle>
            <a:lvl1pPr>
              <a:defRPr/>
            </a:lvl1pPr>
          </a:lstStyle>
          <a:p>
            <a:pPr>
              <a:defRPr/>
            </a:pPr>
            <a:fld id="{0CC0B6D6-735E-4A3B-A599-4C176096272B}" type="slidenum">
              <a:rPr lang="fr-FR" smtClean="0">
                <a:solidFill>
                  <a:srgbClr val="464653"/>
                </a:solidFill>
              </a:rPr>
              <a:pPr>
                <a:defRPr/>
              </a:pPr>
              <a:t>‹#›</a:t>
            </a:fld>
            <a:endParaRPr lang="fr-FR">
              <a:solidFill>
                <a:srgbClr val="464653"/>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e la date 2"/>
          <p:cNvSpPr>
            <a:spLocks noGrp="1"/>
          </p:cNvSpPr>
          <p:nvPr>
            <p:ph type="dt" sz="half" idx="10"/>
          </p:nvPr>
        </p:nvSpPr>
        <p:spPr/>
        <p:txBody>
          <a:bodyPr/>
          <a:lstStyle>
            <a:lvl1pPr>
              <a:defRPr/>
            </a:lvl1pPr>
          </a:lstStyle>
          <a:p>
            <a:pPr>
              <a:defRPr/>
            </a:pPr>
            <a:fld id="{B519186A-08F9-4CB8-942F-5B7B1CB42917}" type="datetime1">
              <a:rPr lang="fr-FR" smtClean="0">
                <a:solidFill>
                  <a:srgbClr val="464653"/>
                </a:solidFill>
              </a:rPr>
              <a:pPr>
                <a:defRPr/>
              </a:pPr>
              <a:t>23/04/2023</a:t>
            </a:fld>
            <a:endParaRPr lang="fr-FR">
              <a:solidFill>
                <a:srgbClr val="464653"/>
              </a:solidFill>
            </a:endParaRPr>
          </a:p>
        </p:txBody>
      </p:sp>
      <p:sp>
        <p:nvSpPr>
          <p:cNvPr id="4" name="Espace réservé du pied de page 3"/>
          <p:cNvSpPr>
            <a:spLocks noGrp="1"/>
          </p:cNvSpPr>
          <p:nvPr>
            <p:ph type="ftr" sz="quarter" idx="11"/>
          </p:nvPr>
        </p:nvSpPr>
        <p:spPr/>
        <p:txBody>
          <a:bodyPr/>
          <a:lstStyle>
            <a:lvl1pPr>
              <a:defRPr/>
            </a:lvl1pPr>
          </a:lstStyle>
          <a:p>
            <a:pPr>
              <a:defRPr/>
            </a:pPr>
            <a:r>
              <a:rPr lang="fr-FR">
                <a:solidFill>
                  <a:srgbClr val="464653"/>
                </a:solidFill>
              </a:rPr>
              <a:t>Les enjeux de la demande non alimentaire - SAF 17/02/2011- hugo.valin@grignon.inra.fr </a:t>
            </a:r>
            <a:endParaRPr lang="fr-FR" dirty="0">
              <a:solidFill>
                <a:srgbClr val="464653"/>
              </a:solidFill>
            </a:endParaRPr>
          </a:p>
        </p:txBody>
      </p:sp>
      <p:sp>
        <p:nvSpPr>
          <p:cNvPr id="5" name="Espace réservé du numéro de diapositive 4"/>
          <p:cNvSpPr>
            <a:spLocks noGrp="1"/>
          </p:cNvSpPr>
          <p:nvPr>
            <p:ph type="sldNum" sz="quarter" idx="12"/>
          </p:nvPr>
        </p:nvSpPr>
        <p:spPr/>
        <p:txBody>
          <a:bodyPr/>
          <a:lstStyle>
            <a:lvl1pPr>
              <a:defRPr/>
            </a:lvl1pPr>
          </a:lstStyle>
          <a:p>
            <a:pPr>
              <a:defRPr/>
            </a:pPr>
            <a:fld id="{F681175C-6EAD-4D23-B4BD-8C195A9C81D0}" type="slidenum">
              <a:rPr lang="fr-FR" smtClean="0">
                <a:solidFill>
                  <a:srgbClr val="464653"/>
                </a:solidFill>
              </a:rPr>
              <a:pPr>
                <a:defRPr/>
              </a:pPr>
              <a:t>‹#›</a:t>
            </a:fld>
            <a:endParaRPr lang="fr-FR">
              <a:solidFill>
                <a:srgbClr val="464653"/>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99592" y="152400"/>
            <a:ext cx="7787208" cy="990600"/>
          </a:xfrm>
        </p:spPr>
        <p:txBody>
          <a:bodyPr/>
          <a:lstStyle/>
          <a:p>
            <a:r>
              <a:rPr lang="fr-FR"/>
              <a:t>Cliquez pour modifier le style du titre</a:t>
            </a:r>
            <a:endParaRPr lang="en-US" dirty="0"/>
          </a:p>
        </p:txBody>
      </p:sp>
      <p:sp>
        <p:nvSpPr>
          <p:cNvPr id="8" name="Espace réservé du contenu 7"/>
          <p:cNvSpPr>
            <a:spLocks noGrp="1"/>
          </p:cNvSpPr>
          <p:nvPr>
            <p:ph sz="quarter" idx="1"/>
          </p:nvPr>
        </p:nvSpPr>
        <p:spPr>
          <a:xfrm>
            <a:off x="899592" y="1219200"/>
            <a:ext cx="7787208" cy="49377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Espace réservé de la date 3"/>
          <p:cNvSpPr>
            <a:spLocks noGrp="1"/>
          </p:cNvSpPr>
          <p:nvPr>
            <p:ph type="dt" sz="half" idx="10"/>
          </p:nvPr>
        </p:nvSpPr>
        <p:spPr/>
        <p:txBody>
          <a:bodyPr/>
          <a:lstStyle>
            <a:lvl1pPr algn="r">
              <a:defRPr sz="1200" smtClean="0"/>
            </a:lvl1pPr>
          </a:lstStyle>
          <a:p>
            <a:pPr>
              <a:defRPr/>
            </a:pPr>
            <a:fld id="{BD426A32-0086-48BB-8009-BF67F8505242}" type="datetime1">
              <a:rPr lang="fr-FR" smtClean="0">
                <a:solidFill>
                  <a:srgbClr val="464653"/>
                </a:solidFill>
              </a:rPr>
              <a:pPr>
                <a:defRPr/>
              </a:pPr>
              <a:t>23/04/2023</a:t>
            </a:fld>
            <a:endParaRPr lang="fr-FR">
              <a:solidFill>
                <a:srgbClr val="464653"/>
              </a:solidFill>
            </a:endParaRPr>
          </a:p>
        </p:txBody>
      </p:sp>
      <p:sp>
        <p:nvSpPr>
          <p:cNvPr id="5" name="Espace réservé du pied de page 4"/>
          <p:cNvSpPr>
            <a:spLocks noGrp="1"/>
          </p:cNvSpPr>
          <p:nvPr>
            <p:ph type="ftr" sz="quarter" idx="11"/>
          </p:nvPr>
        </p:nvSpPr>
        <p:spPr>
          <a:xfrm>
            <a:off x="1619672" y="6356350"/>
            <a:ext cx="6048672" cy="365125"/>
          </a:xfrm>
          <a:prstGeom prst="rect">
            <a:avLst/>
          </a:prstGeom>
        </p:spPr>
        <p:txBody>
          <a:bodyPr/>
          <a:lstStyle>
            <a:lvl1pPr algn="ctr">
              <a:defRPr sz="1200"/>
            </a:lvl1pPr>
          </a:lstStyle>
          <a:p>
            <a:pPr>
              <a:defRPr/>
            </a:pPr>
            <a:r>
              <a:rPr lang="fr-FR">
                <a:solidFill>
                  <a:srgbClr val="464653"/>
                </a:solidFill>
              </a:rPr>
              <a:t>Les enjeux de la demande non alimentaire - SAF 17/02/2011- hugo.valin@grignon.inra.fr </a:t>
            </a:r>
            <a:endParaRPr lang="fr-FR" dirty="0">
              <a:solidFill>
                <a:srgbClr val="464653"/>
              </a:solidFill>
            </a:endParaRPr>
          </a:p>
        </p:txBody>
      </p:sp>
      <p:sp>
        <p:nvSpPr>
          <p:cNvPr id="6" name="Espace réservé du numéro de diapositive 5"/>
          <p:cNvSpPr>
            <a:spLocks noGrp="1"/>
          </p:cNvSpPr>
          <p:nvPr>
            <p:ph type="sldNum" sz="quarter" idx="12"/>
          </p:nvPr>
        </p:nvSpPr>
        <p:spPr>
          <a:xfrm>
            <a:off x="899593" y="6381328"/>
            <a:ext cx="1694382" cy="340147"/>
          </a:xfrm>
        </p:spPr>
        <p:txBody>
          <a:bodyPr/>
          <a:lstStyle>
            <a:lvl1pPr>
              <a:defRPr smtClean="0"/>
            </a:lvl1pPr>
          </a:lstStyle>
          <a:p>
            <a:pPr>
              <a:defRPr/>
            </a:pPr>
            <a:fld id="{BE5FA575-5F86-4498-A185-CC1474E42237}" type="slidenum">
              <a:rPr lang="fr-FR">
                <a:solidFill>
                  <a:srgbClr val="464653"/>
                </a:solidFill>
              </a:rPr>
              <a:pPr>
                <a:defRPr/>
              </a:pPr>
              <a:t>‹#›</a:t>
            </a:fld>
            <a:endParaRPr lang="fr-FR" dirty="0">
              <a:solidFill>
                <a:srgbClr val="464653"/>
              </a:solidFill>
            </a:endParaRPr>
          </a:p>
        </p:txBody>
      </p:sp>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0042"/>
          <a:stretch/>
        </p:blipFill>
        <p:spPr bwMode="auto">
          <a:xfrm>
            <a:off x="4763" y="0"/>
            <a:ext cx="883578" cy="6851650"/>
          </a:xfrm>
          <a:prstGeom prst="rect">
            <a:avLst/>
          </a:prstGeom>
          <a:solidFill>
            <a:schemeClr val="bg1"/>
          </a:solidFill>
          <a:ln>
            <a:noFill/>
          </a:ln>
          <a:effec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893AF535-8C7B-4E31-B419-0691D9CEB991}" type="datetime1">
              <a:rPr lang="fr-FR" smtClean="0">
                <a:solidFill>
                  <a:srgbClr val="464653"/>
                </a:solidFill>
              </a:rPr>
              <a:pPr>
                <a:defRPr/>
              </a:pPr>
              <a:t>23/04/2023</a:t>
            </a:fld>
            <a:endParaRPr lang="fr-FR">
              <a:solidFill>
                <a:srgbClr val="464653"/>
              </a:solidFill>
            </a:endParaRPr>
          </a:p>
        </p:txBody>
      </p:sp>
      <p:sp>
        <p:nvSpPr>
          <p:cNvPr id="3" name="Espace réservé du pied de page 2"/>
          <p:cNvSpPr>
            <a:spLocks noGrp="1"/>
          </p:cNvSpPr>
          <p:nvPr>
            <p:ph type="ftr" sz="quarter" idx="11"/>
          </p:nvPr>
        </p:nvSpPr>
        <p:spPr/>
        <p:txBody>
          <a:bodyPr/>
          <a:lstStyle>
            <a:lvl1pPr>
              <a:defRPr/>
            </a:lvl1pPr>
          </a:lstStyle>
          <a:p>
            <a:pPr>
              <a:defRPr/>
            </a:pPr>
            <a:r>
              <a:rPr lang="fr-FR">
                <a:solidFill>
                  <a:srgbClr val="464653"/>
                </a:solidFill>
              </a:rPr>
              <a:t>Les enjeux de la demande non alimentaire - SAF 17/02/2011- hugo.valin@grignon.inra.fr </a:t>
            </a:r>
            <a:endParaRPr lang="fr-FR" dirty="0">
              <a:solidFill>
                <a:srgbClr val="464653"/>
              </a:solidFill>
            </a:endParaRPr>
          </a:p>
        </p:txBody>
      </p:sp>
      <p:sp>
        <p:nvSpPr>
          <p:cNvPr id="4" name="Espace réservé du numéro de diapositive 3"/>
          <p:cNvSpPr>
            <a:spLocks noGrp="1"/>
          </p:cNvSpPr>
          <p:nvPr>
            <p:ph type="sldNum" sz="quarter" idx="12"/>
          </p:nvPr>
        </p:nvSpPr>
        <p:spPr/>
        <p:txBody>
          <a:bodyPr/>
          <a:lstStyle>
            <a:lvl1pPr>
              <a:defRPr/>
            </a:lvl1pPr>
          </a:lstStyle>
          <a:p>
            <a:pPr>
              <a:defRPr/>
            </a:pPr>
            <a:fld id="{C22F0A38-666F-45FA-B091-5AC073FD378D}" type="slidenum">
              <a:rPr lang="fr-FR" smtClean="0">
                <a:solidFill>
                  <a:srgbClr val="464653"/>
                </a:solidFill>
              </a:rPr>
              <a:pPr>
                <a:defRPr/>
              </a:pPr>
              <a:t>‹#›</a:t>
            </a:fld>
            <a:endParaRPr lang="fr-FR">
              <a:solidFill>
                <a:srgbClr val="464653"/>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3D2FC6CD-F731-4E61-AB56-A71F77CDC449}" type="datetime1">
              <a:rPr lang="fr-FR" smtClean="0">
                <a:solidFill>
                  <a:srgbClr val="464653"/>
                </a:solidFill>
              </a:rPr>
              <a:pPr>
                <a:defRPr/>
              </a:pPr>
              <a:t>23/04/2023</a:t>
            </a:fld>
            <a:endParaRPr lang="fr-FR">
              <a:solidFill>
                <a:srgbClr val="464653"/>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solidFill>
                  <a:srgbClr val="464653"/>
                </a:solidFill>
              </a:rPr>
              <a:t>Les enjeux de la demande non alimentaire - SAF 17/02/2011- hugo.valin@grignon.inra.fr </a:t>
            </a:r>
            <a:endParaRPr lang="fr-FR" dirty="0">
              <a:solidFill>
                <a:srgbClr val="464653"/>
              </a:solidFill>
            </a:endParaRPr>
          </a:p>
        </p:txBody>
      </p:sp>
      <p:sp>
        <p:nvSpPr>
          <p:cNvPr id="7" name="Espace réservé du numéro de diapositive 6"/>
          <p:cNvSpPr>
            <a:spLocks noGrp="1"/>
          </p:cNvSpPr>
          <p:nvPr>
            <p:ph type="sldNum" sz="quarter" idx="12"/>
          </p:nvPr>
        </p:nvSpPr>
        <p:spPr/>
        <p:txBody>
          <a:bodyPr/>
          <a:lstStyle>
            <a:lvl1pPr>
              <a:defRPr/>
            </a:lvl1pPr>
          </a:lstStyle>
          <a:p>
            <a:pPr>
              <a:defRPr/>
            </a:pPr>
            <a:fld id="{B76C6DC7-404C-4FEF-9BA5-74BF7ADB954A}" type="slidenum">
              <a:rPr lang="fr-FR" smtClean="0">
                <a:solidFill>
                  <a:srgbClr val="464653"/>
                </a:solidFill>
              </a:rPr>
              <a:pPr>
                <a:defRPr/>
              </a:pPr>
              <a:t>‹#›</a:t>
            </a:fld>
            <a:endParaRPr lang="fr-FR">
              <a:solidFill>
                <a:srgbClr val="464653"/>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D86BA7DC-A467-4847-843B-B893A6F4C0FC}" type="datetime1">
              <a:rPr lang="fr-FR" smtClean="0">
                <a:solidFill>
                  <a:srgbClr val="464653"/>
                </a:solidFill>
              </a:rPr>
              <a:pPr>
                <a:defRPr/>
              </a:pPr>
              <a:t>23/04/2023</a:t>
            </a:fld>
            <a:endParaRPr lang="fr-FR">
              <a:solidFill>
                <a:srgbClr val="464653"/>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fr-FR">
                <a:solidFill>
                  <a:srgbClr val="464653"/>
                </a:solidFill>
              </a:rPr>
              <a:t>Les enjeux de la demande non alimentaire - SAF 17/02/2011- hugo.valin@grignon.inra.fr </a:t>
            </a:r>
            <a:endParaRPr lang="fr-FR" dirty="0">
              <a:solidFill>
                <a:srgbClr val="464653"/>
              </a:solidFill>
            </a:endParaRPr>
          </a:p>
        </p:txBody>
      </p:sp>
      <p:sp>
        <p:nvSpPr>
          <p:cNvPr id="7" name="Espace réservé du numéro de diapositive 6"/>
          <p:cNvSpPr>
            <a:spLocks noGrp="1"/>
          </p:cNvSpPr>
          <p:nvPr>
            <p:ph type="sldNum" sz="quarter" idx="12"/>
          </p:nvPr>
        </p:nvSpPr>
        <p:spPr/>
        <p:txBody>
          <a:bodyPr/>
          <a:lstStyle>
            <a:lvl1pPr>
              <a:defRPr/>
            </a:lvl1pPr>
          </a:lstStyle>
          <a:p>
            <a:pPr>
              <a:defRPr/>
            </a:pPr>
            <a:fld id="{CA3BCF8B-7179-4FBA-8B2C-B16A2C374FC0}" type="slidenum">
              <a:rPr lang="fr-FR" smtClean="0">
                <a:solidFill>
                  <a:srgbClr val="464653"/>
                </a:solidFill>
              </a:rPr>
              <a:pPr>
                <a:defRPr/>
              </a:pPr>
              <a:t>‹#›</a:t>
            </a:fld>
            <a:endParaRPr lang="fr-FR">
              <a:solidFill>
                <a:srgbClr val="464653"/>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07663B76-F7AF-4AA1-A1C0-539F8FCC9DC8}" type="datetime1">
              <a:rPr lang="fr-FR" smtClean="0">
                <a:solidFill>
                  <a:srgbClr val="464653"/>
                </a:solidFill>
              </a:rPr>
              <a:pPr>
                <a:defRPr/>
              </a:pPr>
              <a:t>23/04/2023</a:t>
            </a:fld>
            <a:endParaRPr lang="fr-FR">
              <a:solidFill>
                <a:srgbClr val="464653"/>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solidFill>
                  <a:srgbClr val="464653"/>
                </a:solidFill>
              </a:rPr>
              <a:t>Les enjeux de la demande non alimentaire - SAF 17/02/2011- hugo.valin@grignon.inra.fr </a:t>
            </a:r>
            <a:endParaRPr lang="fr-FR" dirty="0">
              <a:solidFill>
                <a:srgbClr val="464653"/>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759CFF8-1794-43D0-9D55-277BE6291177}" type="slidenum">
              <a:rPr lang="fr-FR" smtClean="0">
                <a:solidFill>
                  <a:srgbClr val="464653"/>
                </a:solidFill>
              </a:rPr>
              <a:pPr>
                <a:defRPr/>
              </a:pPr>
              <a:t>‹#›</a:t>
            </a:fld>
            <a:endParaRPr lang="fr-FR">
              <a:solidFill>
                <a:srgbClr val="464653"/>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37363" y="269875"/>
            <a:ext cx="1978025" cy="5856288"/>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898525" y="269875"/>
            <a:ext cx="5786438" cy="585628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789361DB-8725-4427-AAB1-8E9EC8CA2397}" type="datetime1">
              <a:rPr lang="fr-FR" smtClean="0">
                <a:solidFill>
                  <a:srgbClr val="464653"/>
                </a:solidFill>
              </a:rPr>
              <a:pPr>
                <a:defRPr/>
              </a:pPr>
              <a:t>23/04/2023</a:t>
            </a:fld>
            <a:endParaRPr lang="fr-FR">
              <a:solidFill>
                <a:srgbClr val="464653"/>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solidFill>
                  <a:srgbClr val="464653"/>
                </a:solidFill>
              </a:rPr>
              <a:t>Les enjeux de la demande non alimentaire - SAF 17/02/2011- hugo.valin@grignon.inra.fr </a:t>
            </a:r>
            <a:endParaRPr lang="fr-FR" dirty="0">
              <a:solidFill>
                <a:srgbClr val="464653"/>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47B5038-80B1-484B-AF55-0CA3026A8CC8}" type="slidenum">
              <a:rPr lang="fr-FR" smtClean="0">
                <a:solidFill>
                  <a:srgbClr val="464653"/>
                </a:solidFill>
              </a:rPr>
              <a:pPr>
                <a:defRPr/>
              </a:pPr>
              <a:t>‹#›</a:t>
            </a:fld>
            <a:endParaRPr lang="fr-FR">
              <a:solidFill>
                <a:srgbClr val="464653"/>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98525" y="269875"/>
            <a:ext cx="7916863" cy="1143000"/>
          </a:xfrm>
        </p:spPr>
        <p:txBody>
          <a:bodyPr/>
          <a:lstStyle>
            <a:lvl1pPr>
              <a:defRPr lang="en-US" sz="4000" b="1" baseline="0" dirty="0">
                <a:solidFill>
                  <a:srgbClr val="0070C0"/>
                </a:solidFill>
                <a:latin typeface="Adobe Garamond Pro" pitchFamily="18" charset="0"/>
                <a:ea typeface="+mj-ea"/>
                <a:cs typeface="Times New Roman" pitchFamily="18" charset="0"/>
              </a:defRPr>
            </a:lvl1pPr>
          </a:lstStyle>
          <a:p>
            <a:r>
              <a:rPr lang="fr-FR"/>
              <a:t>Modifiez le style du titre</a:t>
            </a:r>
            <a:endParaRPr lang="en-US" dirty="0"/>
          </a:p>
        </p:txBody>
      </p:sp>
      <p:sp>
        <p:nvSpPr>
          <p:cNvPr id="3" name="Espace réservé du texte 2"/>
          <p:cNvSpPr>
            <a:spLocks noGrp="1"/>
          </p:cNvSpPr>
          <p:nvPr>
            <p:ph type="body" sz="half" idx="1"/>
          </p:nvPr>
        </p:nvSpPr>
        <p:spPr>
          <a:xfrm>
            <a:off x="898525" y="1600200"/>
            <a:ext cx="3881438" cy="45259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4932363" y="1600200"/>
            <a:ext cx="3883025" cy="45259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p:cNvSpPr>
            <a:spLocks noGrp="1"/>
          </p:cNvSpPr>
          <p:nvPr>
            <p:ph type="dt" sz="half" idx="10"/>
          </p:nvPr>
        </p:nvSpPr>
        <p:spPr>
          <a:xfrm>
            <a:off x="898525" y="6245225"/>
            <a:ext cx="2133600" cy="476250"/>
          </a:xfrm>
        </p:spPr>
        <p:txBody>
          <a:bodyPr/>
          <a:lstStyle>
            <a:lvl1pPr>
              <a:defRPr/>
            </a:lvl1pPr>
          </a:lstStyle>
          <a:p>
            <a:pPr>
              <a:defRPr/>
            </a:pPr>
            <a:fld id="{EFAF266B-2369-4B1A-B318-9561CBFF66E6}" type="datetime1">
              <a:rPr lang="fr-FR" smtClean="0">
                <a:solidFill>
                  <a:srgbClr val="464653"/>
                </a:solidFill>
              </a:rPr>
              <a:pPr>
                <a:defRPr/>
              </a:pPr>
              <a:t>23/04/2023</a:t>
            </a:fld>
            <a:endParaRPr lang="fr-FR">
              <a:solidFill>
                <a:srgbClr val="464653"/>
              </a:solidFill>
            </a:endParaRPr>
          </a:p>
        </p:txBody>
      </p:sp>
      <p:sp>
        <p:nvSpPr>
          <p:cNvPr id="6" name="Espace réservé du pied de page 5"/>
          <p:cNvSpPr>
            <a:spLocks noGrp="1"/>
          </p:cNvSpPr>
          <p:nvPr>
            <p:ph type="ftr" sz="quarter" idx="11"/>
          </p:nvPr>
        </p:nvSpPr>
        <p:spPr>
          <a:xfrm>
            <a:off x="3408363" y="6245225"/>
            <a:ext cx="2895600" cy="476250"/>
          </a:xfrm>
        </p:spPr>
        <p:txBody>
          <a:bodyPr/>
          <a:lstStyle>
            <a:lvl1pPr>
              <a:defRPr/>
            </a:lvl1pPr>
          </a:lstStyle>
          <a:p>
            <a:pPr>
              <a:defRPr/>
            </a:pPr>
            <a:r>
              <a:rPr lang="fr-FR">
                <a:solidFill>
                  <a:srgbClr val="464653"/>
                </a:solidFill>
              </a:rPr>
              <a:t>Les enjeux de la demande non alimentaire - SAF 17/02/2011- hugo.valin@grignon.inra.fr </a:t>
            </a:r>
            <a:endParaRPr lang="fr-FR" dirty="0">
              <a:solidFill>
                <a:srgbClr val="464653"/>
              </a:solidFill>
            </a:endParaRPr>
          </a:p>
        </p:txBody>
      </p:sp>
      <p:sp>
        <p:nvSpPr>
          <p:cNvPr id="7" name="Espace réservé du numéro de diapositive 6"/>
          <p:cNvSpPr>
            <a:spLocks noGrp="1"/>
          </p:cNvSpPr>
          <p:nvPr>
            <p:ph type="sldNum" sz="quarter" idx="12"/>
          </p:nvPr>
        </p:nvSpPr>
        <p:spPr>
          <a:xfrm>
            <a:off x="6681788" y="6245225"/>
            <a:ext cx="2133600" cy="476250"/>
          </a:xfrm>
        </p:spPr>
        <p:txBody>
          <a:bodyPr/>
          <a:lstStyle>
            <a:lvl1pPr>
              <a:defRPr/>
            </a:lvl1pPr>
          </a:lstStyle>
          <a:p>
            <a:pPr>
              <a:defRPr/>
            </a:pPr>
            <a:fld id="{E2D50FA9-939B-466B-9FDE-54D04FCAD080}" type="slidenum">
              <a:rPr lang="fr-FR" smtClean="0">
                <a:solidFill>
                  <a:srgbClr val="464653"/>
                </a:solidFill>
              </a:rPr>
              <a:pPr>
                <a:defRPr/>
              </a:pPr>
              <a:t>‹#›</a:t>
            </a:fld>
            <a:endParaRPr lang="fr-FR">
              <a:solidFill>
                <a:srgbClr val="464653"/>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OverObj" preserve="1">
  <p:cSld name="Titre et texte sur contenu">
    <p:spTree>
      <p:nvGrpSpPr>
        <p:cNvPr id="1" name=""/>
        <p:cNvGrpSpPr/>
        <p:nvPr/>
      </p:nvGrpSpPr>
      <p:grpSpPr>
        <a:xfrm>
          <a:off x="0" y="0"/>
          <a:ext cx="0" cy="0"/>
          <a:chOff x="0" y="0"/>
          <a:chExt cx="0" cy="0"/>
        </a:xfrm>
      </p:grpSpPr>
      <p:sp>
        <p:nvSpPr>
          <p:cNvPr id="2" name="Titre 1"/>
          <p:cNvSpPr>
            <a:spLocks noGrp="1"/>
          </p:cNvSpPr>
          <p:nvPr>
            <p:ph type="title"/>
          </p:nvPr>
        </p:nvSpPr>
        <p:spPr>
          <a:xfrm>
            <a:off x="898525" y="269875"/>
            <a:ext cx="7916863" cy="1143000"/>
          </a:xfrm>
        </p:spPr>
        <p:txBody>
          <a:bodyPr/>
          <a:lstStyle>
            <a:lvl1pPr algn="ctr" rtl="0" eaLnBrk="1" fontAlgn="base" hangingPunct="1">
              <a:spcBef>
                <a:spcPct val="0"/>
              </a:spcBef>
              <a:spcAft>
                <a:spcPct val="0"/>
              </a:spcAft>
              <a:defRPr lang="en-US" sz="4000" b="1" baseline="0" dirty="0">
                <a:solidFill>
                  <a:srgbClr val="0070C0"/>
                </a:solidFill>
                <a:latin typeface="+mn-lt"/>
                <a:ea typeface="+mj-ea"/>
                <a:cs typeface="Times New Roman" pitchFamily="18" charset="0"/>
              </a:defRPr>
            </a:lvl1pPr>
          </a:lstStyle>
          <a:p>
            <a:r>
              <a:rPr lang="fr-FR"/>
              <a:t>Modifiez le style du titre</a:t>
            </a:r>
            <a:endParaRPr lang="en-US" dirty="0"/>
          </a:p>
        </p:txBody>
      </p:sp>
      <p:sp>
        <p:nvSpPr>
          <p:cNvPr id="3" name="Espace réservé du texte 2"/>
          <p:cNvSpPr>
            <a:spLocks noGrp="1"/>
          </p:cNvSpPr>
          <p:nvPr>
            <p:ph type="body" sz="half" idx="1"/>
          </p:nvPr>
        </p:nvSpPr>
        <p:spPr>
          <a:xfrm>
            <a:off x="898525" y="1600200"/>
            <a:ext cx="7916863" cy="21859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Espace réservé du contenu 3"/>
          <p:cNvSpPr>
            <a:spLocks noGrp="1"/>
          </p:cNvSpPr>
          <p:nvPr>
            <p:ph sz="half" idx="2"/>
          </p:nvPr>
        </p:nvSpPr>
        <p:spPr>
          <a:xfrm>
            <a:off x="898525" y="3938588"/>
            <a:ext cx="7916863" cy="2187575"/>
          </a:xfrm>
        </p:spPr>
        <p:txBody>
          <a:bodyPr/>
          <a:lstStyle>
            <a:lvl1pPr>
              <a:defRPr lang="en-US" sz="2400" dirty="0" smtClean="0">
                <a:solidFill>
                  <a:schemeClr val="tx1"/>
                </a:solidFill>
                <a:latin typeface="Adobe Garamond Pro" pitchFamily="18" charset="0"/>
                <a:ea typeface="+mn-ea"/>
                <a:cs typeface="Times New Roman" pitchFamily="18" charset="0"/>
              </a:defRPr>
            </a:lvl1pPr>
            <a:lvl2pPr>
              <a:defRPr lang="en-US" sz="2000" dirty="0" smtClean="0">
                <a:solidFill>
                  <a:schemeClr val="tx1"/>
                </a:solidFill>
                <a:latin typeface="Adobe Garamond Pro" pitchFamily="18" charset="0"/>
              </a:defRPr>
            </a:lvl2pPr>
            <a:lvl3pPr>
              <a:defRPr lang="en-US" sz="1800" dirty="0" smtClean="0">
                <a:solidFill>
                  <a:schemeClr val="tx1"/>
                </a:solidFill>
                <a:latin typeface="Adobe Garamond Pro" pitchFamily="18" charset="0"/>
              </a:defRPr>
            </a:lvl3pPr>
            <a:lvl4pPr>
              <a:defRPr lang="en-US" sz="1600" dirty="0" smtClean="0">
                <a:solidFill>
                  <a:schemeClr val="tx1"/>
                </a:solidFill>
                <a:latin typeface="Adobe Garamond Pro" pitchFamily="18" charset="0"/>
              </a:defRPr>
            </a:lvl4pPr>
            <a:lvl5pPr>
              <a:defRPr lang="en-US" sz="1600" dirty="0">
                <a:solidFill>
                  <a:schemeClr val="tx1"/>
                </a:solidFill>
                <a:latin typeface="Adobe Garamond Pro" pitchFamily="18" charset="0"/>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Espace réservé de la date 4"/>
          <p:cNvSpPr>
            <a:spLocks noGrp="1"/>
          </p:cNvSpPr>
          <p:nvPr>
            <p:ph type="dt" sz="half" idx="10"/>
          </p:nvPr>
        </p:nvSpPr>
        <p:spPr>
          <a:xfrm>
            <a:off x="898525" y="6245225"/>
            <a:ext cx="2133600" cy="476250"/>
          </a:xfrm>
        </p:spPr>
        <p:txBody>
          <a:bodyPr/>
          <a:lstStyle>
            <a:lvl1pPr>
              <a:defRPr/>
            </a:lvl1pPr>
          </a:lstStyle>
          <a:p>
            <a:pPr fontAlgn="base">
              <a:spcBef>
                <a:spcPct val="0"/>
              </a:spcBef>
              <a:spcAft>
                <a:spcPct val="0"/>
              </a:spcAft>
              <a:defRPr/>
            </a:pPr>
            <a:fld id="{FD567202-C4C7-4555-8193-52BEE3B53BBA}" type="datetime1">
              <a:rPr lang="fr-FR" smtClean="0">
                <a:solidFill>
                  <a:srgbClr val="464653"/>
                </a:solidFill>
              </a:rPr>
              <a:pPr fontAlgn="base">
                <a:spcBef>
                  <a:spcPct val="0"/>
                </a:spcBef>
                <a:spcAft>
                  <a:spcPct val="0"/>
                </a:spcAft>
                <a:defRPr/>
              </a:pPr>
              <a:t>23/04/2023</a:t>
            </a:fld>
            <a:endParaRPr lang="fr-FR" dirty="0">
              <a:solidFill>
                <a:srgbClr val="464653"/>
              </a:solidFill>
            </a:endParaRPr>
          </a:p>
        </p:txBody>
      </p:sp>
      <p:sp>
        <p:nvSpPr>
          <p:cNvPr id="6" name="Espace réservé du pied de page 5"/>
          <p:cNvSpPr>
            <a:spLocks noGrp="1"/>
          </p:cNvSpPr>
          <p:nvPr>
            <p:ph type="ftr" sz="quarter" idx="11"/>
          </p:nvPr>
        </p:nvSpPr>
        <p:spPr>
          <a:xfrm>
            <a:off x="3408363" y="6245225"/>
            <a:ext cx="2895600" cy="476250"/>
          </a:xfrm>
        </p:spPr>
        <p:txBody>
          <a:bodyPr/>
          <a:lstStyle>
            <a:lvl1pPr>
              <a:defRPr/>
            </a:lvl1pPr>
          </a:lstStyle>
          <a:p>
            <a:pPr>
              <a:defRPr/>
            </a:pPr>
            <a:r>
              <a:rPr lang="fr-FR">
                <a:solidFill>
                  <a:srgbClr val="464653"/>
                </a:solidFill>
              </a:rPr>
              <a:t>Les enjeux de la demande non alimentaire - SAF 17/02/2011- hugo.valin@grignon.inra.fr </a:t>
            </a:r>
            <a:endParaRPr lang="fr-FR" dirty="0">
              <a:solidFill>
                <a:srgbClr val="464653"/>
              </a:solidFill>
            </a:endParaRPr>
          </a:p>
        </p:txBody>
      </p:sp>
      <p:sp>
        <p:nvSpPr>
          <p:cNvPr id="7" name="Espace réservé du numéro de diapositive 6"/>
          <p:cNvSpPr>
            <a:spLocks noGrp="1"/>
          </p:cNvSpPr>
          <p:nvPr>
            <p:ph type="sldNum" sz="quarter" idx="12"/>
          </p:nvPr>
        </p:nvSpPr>
        <p:spPr>
          <a:xfrm>
            <a:off x="6681788" y="6245225"/>
            <a:ext cx="2133600" cy="476250"/>
          </a:xfrm>
        </p:spPr>
        <p:txBody>
          <a:bodyPr/>
          <a:lstStyle>
            <a:lvl1pPr>
              <a:defRPr/>
            </a:lvl1pPr>
          </a:lstStyle>
          <a:p>
            <a:pPr>
              <a:defRPr/>
            </a:pPr>
            <a:fld id="{8D73F9A6-B122-4B6D-B788-72C9A0936F82}" type="slidenum">
              <a:rPr lang="fr-FR" smtClean="0">
                <a:solidFill>
                  <a:srgbClr val="464653"/>
                </a:solidFill>
              </a:rPr>
              <a:pPr>
                <a:defRPr/>
              </a:pPr>
              <a:t>‹#›</a:t>
            </a:fld>
            <a:endParaRPr lang="fr-FR" dirty="0">
              <a:solidFill>
                <a:srgbClr val="464653"/>
              </a:solidFill>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219200" y="2971800"/>
            <a:ext cx="6858000" cy="1066800"/>
          </a:xfrm>
        </p:spPr>
        <p:txBody>
          <a:bodyPr anchor="t"/>
          <a:lstStyle>
            <a:lvl1pPr algn="r">
              <a:buNone/>
              <a:defRPr sz="3200" b="0" cap="none" baseline="0"/>
            </a:lvl1pPr>
          </a:lstStyle>
          <a:p>
            <a:r>
              <a:rPr lang="fr-FR" dirty="0"/>
              <a:t>Cliquez pour modifier le style du titre</a:t>
            </a:r>
            <a:endParaRPr lang="en-US" dirty="0"/>
          </a:p>
        </p:txBody>
      </p:sp>
      <p:sp>
        <p:nvSpPr>
          <p:cNvPr id="3" name="Espace réservé du texte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a:t>Cliquez pour modifier les styles du texte du masque</a:t>
            </a:r>
          </a:p>
        </p:txBody>
      </p:sp>
      <p:sp>
        <p:nvSpPr>
          <p:cNvPr id="4" name="Espace réservé de la date 3"/>
          <p:cNvSpPr>
            <a:spLocks noGrp="1"/>
          </p:cNvSpPr>
          <p:nvPr>
            <p:ph type="dt" sz="half" idx="10"/>
          </p:nvPr>
        </p:nvSpPr>
        <p:spPr>
          <a:xfrm>
            <a:off x="6400800" y="6354763"/>
            <a:ext cx="2286000" cy="366712"/>
          </a:xfrm>
        </p:spPr>
        <p:txBody>
          <a:bodyPr/>
          <a:lstStyle>
            <a:lvl1pPr>
              <a:defRPr smtClean="0"/>
            </a:lvl1pPr>
          </a:lstStyle>
          <a:p>
            <a:pPr>
              <a:defRPr/>
            </a:pPr>
            <a:fld id="{8A100E30-59E7-45DA-BBBF-E6F31C1D583B}" type="datetime1">
              <a:rPr lang="fr-FR" smtClean="0">
                <a:solidFill>
                  <a:srgbClr val="464653"/>
                </a:solidFill>
              </a:rPr>
              <a:pPr>
                <a:defRPr/>
              </a:pPr>
              <a:t>23/04/2023</a:t>
            </a:fld>
            <a:endParaRPr lang="fr-FR">
              <a:solidFill>
                <a:srgbClr val="464653"/>
              </a:solidFill>
            </a:endParaRPr>
          </a:p>
        </p:txBody>
      </p:sp>
      <p:sp>
        <p:nvSpPr>
          <p:cNvPr id="7" name="Espace réservé du pied de page 4"/>
          <p:cNvSpPr>
            <a:spLocks noGrp="1"/>
          </p:cNvSpPr>
          <p:nvPr>
            <p:ph type="ftr" sz="quarter" idx="11"/>
          </p:nvPr>
        </p:nvSpPr>
        <p:spPr>
          <a:xfrm>
            <a:off x="1619672" y="6356350"/>
            <a:ext cx="6048672" cy="365125"/>
          </a:xfrm>
          <a:prstGeom prst="rect">
            <a:avLst/>
          </a:prstGeom>
        </p:spPr>
        <p:txBody>
          <a:bodyPr/>
          <a:lstStyle>
            <a:lvl1pPr algn="ctr">
              <a:defRPr sz="1200"/>
            </a:lvl1pPr>
          </a:lstStyle>
          <a:p>
            <a:pPr>
              <a:defRPr/>
            </a:pPr>
            <a:r>
              <a:rPr lang="fr-FR">
                <a:solidFill>
                  <a:srgbClr val="464653"/>
                </a:solidFill>
              </a:rPr>
              <a:t>Les enjeux de la demande non alimentaire - SAF 17/02/2011- hugo.valin@grignon.inra.fr </a:t>
            </a:r>
            <a:endParaRPr lang="fr-FR" dirty="0">
              <a:solidFill>
                <a:srgbClr val="464653"/>
              </a:solidFill>
            </a:endParaRPr>
          </a:p>
        </p:txBody>
      </p:sp>
      <p:pic>
        <p:nvPicPr>
          <p:cNvPr id="8"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0042" b="-94"/>
          <a:stretch/>
        </p:blipFill>
        <p:spPr bwMode="auto">
          <a:xfrm>
            <a:off x="4763" y="0"/>
            <a:ext cx="883578" cy="6858000"/>
          </a:xfrm>
          <a:prstGeom prst="rect">
            <a:avLst/>
          </a:prstGeom>
          <a:solidFill>
            <a:schemeClr val="bg1"/>
          </a:solidFill>
          <a:ln>
            <a:noFill/>
          </a:ln>
          <a:effectLst/>
        </p:spPr>
      </p:pic>
      <p:sp>
        <p:nvSpPr>
          <p:cNvPr id="9" name="Espace réservé du numéro de diapositive 5"/>
          <p:cNvSpPr>
            <a:spLocks noGrp="1"/>
          </p:cNvSpPr>
          <p:nvPr>
            <p:ph type="sldNum" sz="quarter" idx="12"/>
          </p:nvPr>
        </p:nvSpPr>
        <p:spPr>
          <a:xfrm>
            <a:off x="899593" y="6381328"/>
            <a:ext cx="1694382" cy="340147"/>
          </a:xfrm>
        </p:spPr>
        <p:txBody>
          <a:bodyPr/>
          <a:lstStyle>
            <a:lvl1pPr>
              <a:defRPr smtClean="0"/>
            </a:lvl1pPr>
          </a:lstStyle>
          <a:p>
            <a:pPr>
              <a:defRPr/>
            </a:pPr>
            <a:fld id="{BE5FA575-5F86-4498-A185-CC1474E42237}" type="slidenum">
              <a:rPr lang="fr-FR">
                <a:solidFill>
                  <a:srgbClr val="464653"/>
                </a:solidFill>
              </a:rPr>
              <a:pPr>
                <a:defRPr/>
              </a:pPr>
              <a:t>‹#›</a:t>
            </a:fld>
            <a:endParaRPr lang="fr-FR" dirty="0">
              <a:solidFill>
                <a:srgbClr val="464653"/>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88342" y="228600"/>
            <a:ext cx="7798458" cy="914400"/>
          </a:xfrm>
        </p:spPr>
        <p:txBody>
          <a:bodyPr/>
          <a:lstStyle/>
          <a:p>
            <a:r>
              <a:rPr lang="fr-FR" dirty="0"/>
              <a:t>Cliquez pour modifier le style du titre</a:t>
            </a:r>
            <a:endParaRPr lang="en-US" dirty="0"/>
          </a:p>
        </p:txBody>
      </p:sp>
      <p:sp>
        <p:nvSpPr>
          <p:cNvPr id="9" name="Espace réservé du contenu 8"/>
          <p:cNvSpPr>
            <a:spLocks noGrp="1"/>
          </p:cNvSpPr>
          <p:nvPr>
            <p:ph sz="quarter" idx="1"/>
          </p:nvPr>
        </p:nvSpPr>
        <p:spPr>
          <a:xfrm>
            <a:off x="888341" y="1219200"/>
            <a:ext cx="3755667" cy="493776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1" name="Espace réservé du contenu 10"/>
          <p:cNvSpPr>
            <a:spLocks noGrp="1"/>
          </p:cNvSpPr>
          <p:nvPr>
            <p:ph sz="quarter" idx="2"/>
          </p:nvPr>
        </p:nvSpPr>
        <p:spPr>
          <a:xfrm>
            <a:off x="4788024" y="1216152"/>
            <a:ext cx="3885822" cy="49377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3"/>
          <p:cNvSpPr>
            <a:spLocks noGrp="1"/>
          </p:cNvSpPr>
          <p:nvPr>
            <p:ph type="dt" sz="half" idx="10"/>
          </p:nvPr>
        </p:nvSpPr>
        <p:spPr/>
        <p:txBody>
          <a:bodyPr/>
          <a:lstStyle>
            <a:lvl1pPr algn="r">
              <a:defRPr sz="1200" smtClean="0"/>
            </a:lvl1pPr>
          </a:lstStyle>
          <a:p>
            <a:pPr>
              <a:defRPr/>
            </a:pPr>
            <a:fld id="{0F701715-7E18-4BE6-ABE3-DF3370C95D3B}" type="datetime1">
              <a:rPr lang="fr-FR" smtClean="0">
                <a:solidFill>
                  <a:srgbClr val="464653"/>
                </a:solidFill>
              </a:rPr>
              <a:pPr>
                <a:defRPr/>
              </a:pPr>
              <a:t>23/04/2023</a:t>
            </a:fld>
            <a:endParaRPr lang="fr-FR">
              <a:solidFill>
                <a:srgbClr val="464653"/>
              </a:solidFill>
            </a:endParaRPr>
          </a:p>
        </p:txBody>
      </p:sp>
      <p:sp>
        <p:nvSpPr>
          <p:cNvPr id="8" name="Espace réservé du pied de page 4"/>
          <p:cNvSpPr>
            <a:spLocks noGrp="1"/>
          </p:cNvSpPr>
          <p:nvPr>
            <p:ph type="ftr" sz="quarter" idx="11"/>
          </p:nvPr>
        </p:nvSpPr>
        <p:spPr>
          <a:xfrm>
            <a:off x="1619672" y="6356350"/>
            <a:ext cx="6048672" cy="365125"/>
          </a:xfrm>
          <a:prstGeom prst="rect">
            <a:avLst/>
          </a:prstGeom>
        </p:spPr>
        <p:txBody>
          <a:bodyPr/>
          <a:lstStyle>
            <a:lvl1pPr algn="ctr">
              <a:defRPr sz="1200"/>
            </a:lvl1pPr>
          </a:lstStyle>
          <a:p>
            <a:pPr>
              <a:defRPr/>
            </a:pPr>
            <a:r>
              <a:rPr lang="fr-FR">
                <a:solidFill>
                  <a:srgbClr val="464653"/>
                </a:solidFill>
              </a:rPr>
              <a:t>Les enjeux de la demande non alimentaire - SAF 17/02/2011- hugo.valin@grignon.inra.fr </a:t>
            </a:r>
            <a:endParaRPr lang="fr-FR" dirty="0">
              <a:solidFill>
                <a:srgbClr val="464653"/>
              </a:solidFill>
            </a:endParaRPr>
          </a:p>
        </p:txBody>
      </p:sp>
      <p:pic>
        <p:nvPicPr>
          <p:cNvPr id="12"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0042" b="-94"/>
          <a:stretch/>
        </p:blipFill>
        <p:spPr bwMode="auto">
          <a:xfrm>
            <a:off x="4763" y="0"/>
            <a:ext cx="883578" cy="6858000"/>
          </a:xfrm>
          <a:prstGeom prst="rect">
            <a:avLst/>
          </a:prstGeom>
          <a:solidFill>
            <a:schemeClr val="bg1"/>
          </a:solidFill>
          <a:ln>
            <a:noFill/>
          </a:ln>
          <a:effectLst/>
        </p:spPr>
      </p:pic>
      <p:sp>
        <p:nvSpPr>
          <p:cNvPr id="10" name="Espace réservé du numéro de diapositive 5"/>
          <p:cNvSpPr>
            <a:spLocks noGrp="1"/>
          </p:cNvSpPr>
          <p:nvPr>
            <p:ph type="sldNum" sz="quarter" idx="12"/>
          </p:nvPr>
        </p:nvSpPr>
        <p:spPr>
          <a:xfrm>
            <a:off x="899593" y="6381328"/>
            <a:ext cx="1694382" cy="340147"/>
          </a:xfrm>
        </p:spPr>
        <p:txBody>
          <a:bodyPr/>
          <a:lstStyle>
            <a:lvl1pPr>
              <a:defRPr smtClean="0"/>
            </a:lvl1pPr>
          </a:lstStyle>
          <a:p>
            <a:pPr>
              <a:defRPr/>
            </a:pPr>
            <a:fld id="{BE5FA575-5F86-4498-A185-CC1474E42237}" type="slidenum">
              <a:rPr lang="fr-FR">
                <a:solidFill>
                  <a:srgbClr val="464653"/>
                </a:solidFill>
              </a:rPr>
              <a:pPr>
                <a:defRPr/>
              </a:pPr>
              <a:t>‹#›</a:t>
            </a:fld>
            <a:endParaRPr lang="fr-FR" dirty="0">
              <a:solidFill>
                <a:srgbClr val="464653"/>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88340" y="228600"/>
            <a:ext cx="7798459" cy="914400"/>
          </a:xfrm>
        </p:spPr>
        <p:txBody>
          <a:bodyPr anchor="ctr"/>
          <a:lstStyle>
            <a:lvl1pPr>
              <a:defRPr/>
            </a:lvl1pPr>
          </a:lstStyle>
          <a:p>
            <a:r>
              <a:rPr lang="fr-FR"/>
              <a:t>Cliquez pour modifier le style du titre</a:t>
            </a:r>
            <a:endParaRPr lang="en-US"/>
          </a:p>
        </p:txBody>
      </p:sp>
      <p:sp>
        <p:nvSpPr>
          <p:cNvPr id="3" name="Espace réservé du texte 2"/>
          <p:cNvSpPr>
            <a:spLocks noGrp="1"/>
          </p:cNvSpPr>
          <p:nvPr>
            <p:ph type="body" idx="1"/>
          </p:nvPr>
        </p:nvSpPr>
        <p:spPr>
          <a:xfrm>
            <a:off x="888340" y="1268760"/>
            <a:ext cx="3796563"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fr-FR" dirty="0"/>
              <a:t>Cliquez pour modifier les styles du texte du masque</a:t>
            </a:r>
          </a:p>
        </p:txBody>
      </p:sp>
      <p:sp>
        <p:nvSpPr>
          <p:cNvPr id="4" name="Espace réservé du texte 3"/>
          <p:cNvSpPr>
            <a:spLocks noGrp="1"/>
          </p:cNvSpPr>
          <p:nvPr>
            <p:ph type="body" sz="half" idx="3"/>
          </p:nvPr>
        </p:nvSpPr>
        <p:spPr>
          <a:xfrm>
            <a:off x="4860032" y="1268760"/>
            <a:ext cx="3829943"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fr-FR"/>
              <a:t>Cliquez pour modifier les styles du texte du masque</a:t>
            </a:r>
          </a:p>
        </p:txBody>
      </p:sp>
      <p:sp>
        <p:nvSpPr>
          <p:cNvPr id="11" name="Espace réservé du contenu 10"/>
          <p:cNvSpPr>
            <a:spLocks noGrp="1"/>
          </p:cNvSpPr>
          <p:nvPr>
            <p:ph sz="quarter" idx="2"/>
          </p:nvPr>
        </p:nvSpPr>
        <p:spPr>
          <a:xfrm>
            <a:off x="888340" y="2133600"/>
            <a:ext cx="3827675" cy="403860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3" name="Espace réservé du contenu 12"/>
          <p:cNvSpPr>
            <a:spLocks noGrp="1"/>
          </p:cNvSpPr>
          <p:nvPr>
            <p:ph sz="quarter" idx="4"/>
          </p:nvPr>
        </p:nvSpPr>
        <p:spPr>
          <a:xfrm>
            <a:off x="4860032" y="2133600"/>
            <a:ext cx="3826768" cy="40386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3"/>
          <p:cNvSpPr>
            <a:spLocks noGrp="1"/>
          </p:cNvSpPr>
          <p:nvPr>
            <p:ph type="dt" sz="half" idx="10"/>
          </p:nvPr>
        </p:nvSpPr>
        <p:spPr/>
        <p:txBody>
          <a:bodyPr/>
          <a:lstStyle>
            <a:lvl1pPr algn="r">
              <a:defRPr sz="1200" smtClean="0"/>
            </a:lvl1pPr>
          </a:lstStyle>
          <a:p>
            <a:pPr>
              <a:defRPr/>
            </a:pPr>
            <a:fld id="{96C5C8A9-849F-48ED-98AC-16D3CACAD82E}" type="datetime1">
              <a:rPr lang="fr-FR" smtClean="0">
                <a:solidFill>
                  <a:srgbClr val="464653"/>
                </a:solidFill>
              </a:rPr>
              <a:pPr>
                <a:defRPr/>
              </a:pPr>
              <a:t>23/04/2023</a:t>
            </a:fld>
            <a:endParaRPr lang="fr-FR">
              <a:solidFill>
                <a:srgbClr val="464653"/>
              </a:solidFill>
            </a:endParaRPr>
          </a:p>
        </p:txBody>
      </p:sp>
      <p:sp>
        <p:nvSpPr>
          <p:cNvPr id="10" name="Espace réservé du pied de page 4"/>
          <p:cNvSpPr>
            <a:spLocks noGrp="1"/>
          </p:cNvSpPr>
          <p:nvPr>
            <p:ph type="ftr" sz="quarter" idx="11"/>
          </p:nvPr>
        </p:nvSpPr>
        <p:spPr>
          <a:xfrm>
            <a:off x="1619672" y="6356350"/>
            <a:ext cx="6048672" cy="365125"/>
          </a:xfrm>
          <a:prstGeom prst="rect">
            <a:avLst/>
          </a:prstGeom>
        </p:spPr>
        <p:txBody>
          <a:bodyPr/>
          <a:lstStyle>
            <a:lvl1pPr algn="ctr">
              <a:defRPr sz="1200"/>
            </a:lvl1pPr>
          </a:lstStyle>
          <a:p>
            <a:pPr>
              <a:defRPr/>
            </a:pPr>
            <a:r>
              <a:rPr lang="fr-FR">
                <a:solidFill>
                  <a:srgbClr val="464653"/>
                </a:solidFill>
              </a:rPr>
              <a:t>Les enjeux de la demande non alimentaire - SAF 17/02/2011- hugo.valin@grignon.inra.fr </a:t>
            </a:r>
            <a:endParaRPr lang="fr-FR" dirty="0">
              <a:solidFill>
                <a:srgbClr val="464653"/>
              </a:solidFill>
            </a:endParaRPr>
          </a:p>
        </p:txBody>
      </p:sp>
      <p:pic>
        <p:nvPicPr>
          <p:cNvPr id="14"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0042" b="-94"/>
          <a:stretch/>
        </p:blipFill>
        <p:spPr bwMode="auto">
          <a:xfrm>
            <a:off x="4763" y="0"/>
            <a:ext cx="883578" cy="6858000"/>
          </a:xfrm>
          <a:prstGeom prst="rect">
            <a:avLst/>
          </a:prstGeom>
          <a:solidFill>
            <a:schemeClr val="bg1"/>
          </a:solidFill>
          <a:ln>
            <a:noFill/>
          </a:ln>
          <a:effectLst/>
        </p:spPr>
      </p:pic>
      <p:sp>
        <p:nvSpPr>
          <p:cNvPr id="12" name="Espace réservé du numéro de diapositive 5"/>
          <p:cNvSpPr>
            <a:spLocks noGrp="1"/>
          </p:cNvSpPr>
          <p:nvPr>
            <p:ph type="sldNum" sz="quarter" idx="12"/>
          </p:nvPr>
        </p:nvSpPr>
        <p:spPr>
          <a:xfrm>
            <a:off x="899593" y="6381328"/>
            <a:ext cx="1694382" cy="340147"/>
          </a:xfrm>
        </p:spPr>
        <p:txBody>
          <a:bodyPr/>
          <a:lstStyle>
            <a:lvl1pPr>
              <a:defRPr smtClean="0"/>
            </a:lvl1pPr>
          </a:lstStyle>
          <a:p>
            <a:pPr>
              <a:defRPr/>
            </a:pPr>
            <a:fld id="{BE5FA575-5F86-4498-A185-CC1474E42237}" type="slidenum">
              <a:rPr lang="fr-FR">
                <a:solidFill>
                  <a:srgbClr val="464653"/>
                </a:solidFill>
              </a:rPr>
              <a:pPr>
                <a:defRPr/>
              </a:pPr>
              <a:t>‹#›</a:t>
            </a:fld>
            <a:endParaRPr lang="fr-FR" dirty="0">
              <a:solidFill>
                <a:srgbClr val="464653"/>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Triangle isocè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re 1"/>
          <p:cNvSpPr>
            <a:spLocks noGrp="1"/>
          </p:cNvSpPr>
          <p:nvPr>
            <p:ph type="title"/>
          </p:nvPr>
        </p:nvSpPr>
        <p:spPr>
          <a:xfrm>
            <a:off x="888340" y="228600"/>
            <a:ext cx="7798459" cy="914400"/>
          </a:xfrm>
        </p:spPr>
        <p:txBody>
          <a:bodyPr/>
          <a:lstStyle/>
          <a:p>
            <a:r>
              <a:rPr lang="fr-FR" dirty="0"/>
              <a:t>Cliquez pour modifier le style du titre</a:t>
            </a:r>
            <a:endParaRPr lang="en-US" dirty="0"/>
          </a:p>
        </p:txBody>
      </p:sp>
      <p:sp>
        <p:nvSpPr>
          <p:cNvPr id="4" name="Espace réservé de la date 3"/>
          <p:cNvSpPr>
            <a:spLocks noGrp="1"/>
          </p:cNvSpPr>
          <p:nvPr>
            <p:ph type="dt" sz="half" idx="10"/>
          </p:nvPr>
        </p:nvSpPr>
        <p:spPr/>
        <p:txBody>
          <a:bodyPr/>
          <a:lstStyle>
            <a:lvl1pPr algn="r">
              <a:defRPr sz="1200" smtClean="0"/>
            </a:lvl1pPr>
          </a:lstStyle>
          <a:p>
            <a:pPr>
              <a:defRPr/>
            </a:pPr>
            <a:fld id="{B519186A-08F9-4CB8-942F-5B7B1CB42917}" type="datetime1">
              <a:rPr lang="fr-FR" smtClean="0">
                <a:solidFill>
                  <a:srgbClr val="464653"/>
                </a:solidFill>
              </a:rPr>
              <a:pPr>
                <a:defRPr/>
              </a:pPr>
              <a:t>23/04/2023</a:t>
            </a:fld>
            <a:endParaRPr lang="fr-FR">
              <a:solidFill>
                <a:srgbClr val="464653"/>
              </a:solidFill>
            </a:endParaRPr>
          </a:p>
        </p:txBody>
      </p:sp>
      <p:sp>
        <p:nvSpPr>
          <p:cNvPr id="7" name="Espace réservé du pied de page 4"/>
          <p:cNvSpPr>
            <a:spLocks noGrp="1"/>
          </p:cNvSpPr>
          <p:nvPr>
            <p:ph type="ftr" sz="quarter" idx="11"/>
          </p:nvPr>
        </p:nvSpPr>
        <p:spPr>
          <a:xfrm>
            <a:off x="1619672" y="6356350"/>
            <a:ext cx="6048672" cy="365125"/>
          </a:xfrm>
          <a:prstGeom prst="rect">
            <a:avLst/>
          </a:prstGeom>
        </p:spPr>
        <p:txBody>
          <a:bodyPr/>
          <a:lstStyle>
            <a:lvl1pPr algn="ctr">
              <a:defRPr sz="1200"/>
            </a:lvl1pPr>
          </a:lstStyle>
          <a:p>
            <a:pPr>
              <a:defRPr/>
            </a:pPr>
            <a:r>
              <a:rPr lang="fr-FR">
                <a:solidFill>
                  <a:srgbClr val="464653"/>
                </a:solidFill>
              </a:rPr>
              <a:t>Les enjeux de la demande non alimentaire - SAF 17/02/2011- hugo.valin@grignon.inra.fr </a:t>
            </a:r>
            <a:endParaRPr lang="fr-FR" dirty="0">
              <a:solidFill>
                <a:srgbClr val="464653"/>
              </a:solidFill>
            </a:endParaRPr>
          </a:p>
        </p:txBody>
      </p:sp>
      <p:pic>
        <p:nvPicPr>
          <p:cNvPr id="9"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0042" b="-94"/>
          <a:stretch/>
        </p:blipFill>
        <p:spPr bwMode="auto">
          <a:xfrm>
            <a:off x="4763" y="0"/>
            <a:ext cx="883578" cy="6858000"/>
          </a:xfrm>
          <a:prstGeom prst="rect">
            <a:avLst/>
          </a:prstGeom>
          <a:solidFill>
            <a:schemeClr val="bg1"/>
          </a:solidFill>
          <a:ln>
            <a:noFill/>
          </a:ln>
          <a:effectLst/>
        </p:spPr>
      </p:pic>
      <p:sp>
        <p:nvSpPr>
          <p:cNvPr id="8" name="Espace réservé du numéro de diapositive 5"/>
          <p:cNvSpPr>
            <a:spLocks noGrp="1"/>
          </p:cNvSpPr>
          <p:nvPr>
            <p:ph type="sldNum" sz="quarter" idx="12"/>
          </p:nvPr>
        </p:nvSpPr>
        <p:spPr>
          <a:xfrm>
            <a:off x="899593" y="6381328"/>
            <a:ext cx="1694382" cy="340147"/>
          </a:xfrm>
        </p:spPr>
        <p:txBody>
          <a:bodyPr/>
          <a:lstStyle>
            <a:lvl1pPr>
              <a:defRPr smtClean="0"/>
            </a:lvl1pPr>
          </a:lstStyle>
          <a:p>
            <a:pPr>
              <a:defRPr/>
            </a:pPr>
            <a:fld id="{BE5FA575-5F86-4498-A185-CC1474E42237}" type="slidenum">
              <a:rPr lang="fr-FR">
                <a:solidFill>
                  <a:srgbClr val="464653"/>
                </a:solidFill>
              </a:rPr>
              <a:pPr>
                <a:defRPr/>
              </a:pPr>
              <a:t>‹#›</a:t>
            </a:fld>
            <a:endParaRPr lang="fr-FR" dirty="0">
              <a:solidFill>
                <a:srgbClr val="464653"/>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Connecteur droit 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3" name="Triangle isocè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 name="Espace réservé de la date 3"/>
          <p:cNvSpPr>
            <a:spLocks noGrp="1"/>
          </p:cNvSpPr>
          <p:nvPr>
            <p:ph type="dt" sz="half" idx="10"/>
          </p:nvPr>
        </p:nvSpPr>
        <p:spPr/>
        <p:txBody>
          <a:bodyPr/>
          <a:lstStyle>
            <a:lvl1pPr algn="r">
              <a:defRPr sz="1200" smtClean="0"/>
            </a:lvl1pPr>
          </a:lstStyle>
          <a:p>
            <a:pPr>
              <a:defRPr/>
            </a:pPr>
            <a:fld id="{893AF535-8C7B-4E31-B419-0691D9CEB991}" type="datetime1">
              <a:rPr lang="fr-FR" smtClean="0">
                <a:solidFill>
                  <a:srgbClr val="464653"/>
                </a:solidFill>
              </a:rPr>
              <a:pPr>
                <a:defRPr/>
              </a:pPr>
              <a:t>23/04/2023</a:t>
            </a:fld>
            <a:endParaRPr lang="fr-FR">
              <a:solidFill>
                <a:srgbClr val="464653"/>
              </a:solidFill>
            </a:endParaRPr>
          </a:p>
        </p:txBody>
      </p:sp>
      <p:sp>
        <p:nvSpPr>
          <p:cNvPr id="7" name="Espace réservé du pied de page 4"/>
          <p:cNvSpPr>
            <a:spLocks noGrp="1"/>
          </p:cNvSpPr>
          <p:nvPr>
            <p:ph type="ftr" sz="quarter" idx="11"/>
          </p:nvPr>
        </p:nvSpPr>
        <p:spPr>
          <a:xfrm>
            <a:off x="1619672" y="6356350"/>
            <a:ext cx="6048672" cy="365125"/>
          </a:xfrm>
          <a:prstGeom prst="rect">
            <a:avLst/>
          </a:prstGeom>
        </p:spPr>
        <p:txBody>
          <a:bodyPr/>
          <a:lstStyle>
            <a:lvl1pPr algn="ctr">
              <a:defRPr sz="1200"/>
            </a:lvl1pPr>
          </a:lstStyle>
          <a:p>
            <a:pPr>
              <a:defRPr/>
            </a:pPr>
            <a:r>
              <a:rPr lang="fr-FR">
                <a:solidFill>
                  <a:srgbClr val="464653"/>
                </a:solidFill>
              </a:rPr>
              <a:t>Les enjeux de la demande non alimentaire - SAF 17/02/2011- hugo.valin@grignon.inra.fr </a:t>
            </a:r>
            <a:endParaRPr lang="fr-FR" dirty="0">
              <a:solidFill>
                <a:srgbClr val="464653"/>
              </a:solidFill>
            </a:endParaRPr>
          </a:p>
        </p:txBody>
      </p:sp>
      <p:pic>
        <p:nvPicPr>
          <p:cNvPr id="8"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6973"/>
          <a:stretch/>
        </p:blipFill>
        <p:spPr bwMode="auto">
          <a:xfrm>
            <a:off x="0" y="6349"/>
            <a:ext cx="679450" cy="6373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Espace réservé du numéro de diapositive 5"/>
          <p:cNvSpPr>
            <a:spLocks noGrp="1"/>
          </p:cNvSpPr>
          <p:nvPr>
            <p:ph type="sldNum" sz="quarter" idx="12"/>
          </p:nvPr>
        </p:nvSpPr>
        <p:spPr>
          <a:xfrm>
            <a:off x="899593" y="6381328"/>
            <a:ext cx="1694382" cy="340147"/>
          </a:xfrm>
        </p:spPr>
        <p:txBody>
          <a:bodyPr/>
          <a:lstStyle>
            <a:lvl1pPr>
              <a:defRPr smtClean="0"/>
            </a:lvl1pPr>
          </a:lstStyle>
          <a:p>
            <a:pPr>
              <a:defRPr/>
            </a:pPr>
            <a:fld id="{BE5FA575-5F86-4498-A185-CC1474E42237}" type="slidenum">
              <a:rPr lang="fr-FR">
                <a:solidFill>
                  <a:srgbClr val="464653"/>
                </a:solidFill>
              </a:rPr>
              <a:pPr>
                <a:defRPr/>
              </a:pPr>
              <a:t>‹#›</a:t>
            </a:fld>
            <a:endParaRPr lang="fr-FR" dirty="0">
              <a:solidFill>
                <a:srgbClr val="464653"/>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5" name="Connecteur droit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6" name="Connecteur droit 5"/>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7" name="Triangle isocè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r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fr-FR"/>
              <a:t>Cliquez pour modifier le style du titre</a:t>
            </a:r>
            <a:endParaRPr lang="en-US"/>
          </a:p>
        </p:txBody>
      </p:sp>
      <p:sp>
        <p:nvSpPr>
          <p:cNvPr id="3" name="Espace réservé du texte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fr-FR"/>
              <a:t>Cliquez pour modifier les styles du texte du masque</a:t>
            </a:r>
          </a:p>
        </p:txBody>
      </p:sp>
      <p:sp>
        <p:nvSpPr>
          <p:cNvPr id="12" name="Espace réservé du contenu 11"/>
          <p:cNvSpPr>
            <a:spLocks noGrp="1"/>
          </p:cNvSpPr>
          <p:nvPr>
            <p:ph sz="quarter" idx="1"/>
          </p:nvPr>
        </p:nvSpPr>
        <p:spPr>
          <a:xfrm>
            <a:off x="304800" y="304800"/>
            <a:ext cx="5715000" cy="5715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Espace réservé de la date 3"/>
          <p:cNvSpPr>
            <a:spLocks noGrp="1"/>
          </p:cNvSpPr>
          <p:nvPr>
            <p:ph type="dt" sz="half" idx="10"/>
          </p:nvPr>
        </p:nvSpPr>
        <p:spPr/>
        <p:txBody>
          <a:bodyPr/>
          <a:lstStyle>
            <a:lvl1pPr algn="r">
              <a:defRPr sz="1200" smtClean="0"/>
            </a:lvl1pPr>
          </a:lstStyle>
          <a:p>
            <a:pPr>
              <a:defRPr/>
            </a:pPr>
            <a:fld id="{3D2FC6CD-F731-4E61-AB56-A71F77CDC449}" type="datetime1">
              <a:rPr lang="fr-FR" smtClean="0">
                <a:solidFill>
                  <a:srgbClr val="464653"/>
                </a:solidFill>
              </a:rPr>
              <a:pPr>
                <a:defRPr/>
              </a:pPr>
              <a:t>23/04/2023</a:t>
            </a:fld>
            <a:endParaRPr lang="fr-FR">
              <a:solidFill>
                <a:srgbClr val="464653"/>
              </a:solidFill>
            </a:endParaRPr>
          </a:p>
        </p:txBody>
      </p:sp>
      <p:sp>
        <p:nvSpPr>
          <p:cNvPr id="10" name="Espace réservé du numéro de diapositive 5"/>
          <p:cNvSpPr>
            <a:spLocks noGrp="1"/>
          </p:cNvSpPr>
          <p:nvPr>
            <p:ph type="sldNum" sz="quarter" idx="12"/>
          </p:nvPr>
        </p:nvSpPr>
        <p:spPr/>
        <p:txBody>
          <a:bodyPr/>
          <a:lstStyle>
            <a:lvl1pPr>
              <a:defRPr smtClean="0"/>
            </a:lvl1pPr>
          </a:lstStyle>
          <a:p>
            <a:pPr>
              <a:defRPr/>
            </a:pPr>
            <a:fld id="{B76C6DC7-404C-4FEF-9BA5-74BF7ADB954A}" type="slidenum">
              <a:rPr lang="fr-FR">
                <a:solidFill>
                  <a:srgbClr val="464653"/>
                </a:solidFill>
              </a:rPr>
              <a:pPr>
                <a:defRPr/>
              </a:pPr>
              <a:t>‹#›</a:t>
            </a:fld>
            <a:endParaRPr lang="fr-FR">
              <a:solidFill>
                <a:srgbClr val="464653"/>
              </a:solidFill>
            </a:endParaRPr>
          </a:p>
        </p:txBody>
      </p:sp>
      <p:sp>
        <p:nvSpPr>
          <p:cNvPr id="11" name="Espace réservé du pied de page 4"/>
          <p:cNvSpPr>
            <a:spLocks noGrp="1"/>
          </p:cNvSpPr>
          <p:nvPr>
            <p:ph type="ftr" sz="quarter" idx="11"/>
          </p:nvPr>
        </p:nvSpPr>
        <p:spPr>
          <a:xfrm>
            <a:off x="1619672" y="6356350"/>
            <a:ext cx="6048672" cy="365125"/>
          </a:xfrm>
          <a:prstGeom prst="rect">
            <a:avLst/>
          </a:prstGeom>
        </p:spPr>
        <p:txBody>
          <a:bodyPr/>
          <a:lstStyle>
            <a:lvl1pPr algn="ctr">
              <a:defRPr sz="1200"/>
            </a:lvl1pPr>
          </a:lstStyle>
          <a:p>
            <a:pPr>
              <a:defRPr/>
            </a:pPr>
            <a:r>
              <a:rPr lang="fr-FR">
                <a:solidFill>
                  <a:srgbClr val="464653"/>
                </a:solidFill>
              </a:rPr>
              <a:t>Les enjeux de la demande non alimentaire - SAF 17/02/2011- hugo.valin@grignon.inra.fr </a:t>
            </a:r>
            <a:endParaRPr lang="fr-FR" dirty="0">
              <a:solidFill>
                <a:srgbClr val="464653"/>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Connecteur droit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6" name="Triangle isocè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r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fr-FR"/>
              <a:t>Cliquez pour modifier le style du titre</a:t>
            </a:r>
            <a:endParaRPr lang="en-US"/>
          </a:p>
        </p:txBody>
      </p:sp>
      <p:sp>
        <p:nvSpPr>
          <p:cNvPr id="3" name="Espace réservé pour une image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fr-FR" noProof="0"/>
              <a:t>Cliquez sur l'icône pour ajouter une image</a:t>
            </a:r>
            <a:endParaRPr lang="en-US" noProof="0" dirty="0"/>
          </a:p>
        </p:txBody>
      </p:sp>
      <p:sp>
        <p:nvSpPr>
          <p:cNvPr id="4" name="Espace réservé du texte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fr-FR"/>
              <a:t>Cliquez pour modifier les styles du texte du masque</a:t>
            </a:r>
          </a:p>
        </p:txBody>
      </p:sp>
      <p:sp>
        <p:nvSpPr>
          <p:cNvPr id="8" name="Espace réservé de la date 4"/>
          <p:cNvSpPr>
            <a:spLocks noGrp="1"/>
          </p:cNvSpPr>
          <p:nvPr>
            <p:ph type="dt" sz="half" idx="10"/>
          </p:nvPr>
        </p:nvSpPr>
        <p:spPr/>
        <p:txBody>
          <a:bodyPr/>
          <a:lstStyle>
            <a:lvl1pPr>
              <a:defRPr smtClean="0"/>
            </a:lvl1pPr>
          </a:lstStyle>
          <a:p>
            <a:pPr>
              <a:defRPr/>
            </a:pPr>
            <a:fld id="{D86BA7DC-A467-4847-843B-B893A6F4C0FC}" type="datetime1">
              <a:rPr lang="fr-FR" smtClean="0">
                <a:solidFill>
                  <a:srgbClr val="464653"/>
                </a:solidFill>
              </a:rPr>
              <a:pPr>
                <a:defRPr/>
              </a:pPr>
              <a:t>23/04/2023</a:t>
            </a:fld>
            <a:endParaRPr lang="fr-FR">
              <a:solidFill>
                <a:srgbClr val="464653"/>
              </a:solidFill>
            </a:endParaRPr>
          </a:p>
        </p:txBody>
      </p:sp>
      <p:sp>
        <p:nvSpPr>
          <p:cNvPr id="10" name="Espace réservé du numéro de diapositive 6"/>
          <p:cNvSpPr>
            <a:spLocks noGrp="1"/>
          </p:cNvSpPr>
          <p:nvPr>
            <p:ph type="sldNum" sz="quarter" idx="12"/>
          </p:nvPr>
        </p:nvSpPr>
        <p:spPr/>
        <p:txBody>
          <a:bodyPr/>
          <a:lstStyle>
            <a:lvl1pPr>
              <a:defRPr smtClean="0"/>
            </a:lvl1pPr>
          </a:lstStyle>
          <a:p>
            <a:pPr>
              <a:defRPr/>
            </a:pPr>
            <a:fld id="{CA3BCF8B-7179-4FBA-8B2C-B16A2C374FC0}" type="slidenum">
              <a:rPr lang="fr-FR">
                <a:solidFill>
                  <a:srgbClr val="464653"/>
                </a:solidFill>
              </a:rPr>
              <a:pPr>
                <a:defRPr/>
              </a:pPr>
              <a:t>‹#›</a:t>
            </a:fld>
            <a:endParaRPr lang="fr-FR">
              <a:solidFill>
                <a:srgbClr val="464653"/>
              </a:solidFill>
            </a:endParaRPr>
          </a:p>
        </p:txBody>
      </p:sp>
      <p:sp>
        <p:nvSpPr>
          <p:cNvPr id="11" name="Espace réservé du pied de page 4"/>
          <p:cNvSpPr>
            <a:spLocks noGrp="1"/>
          </p:cNvSpPr>
          <p:nvPr>
            <p:ph type="ftr" sz="quarter" idx="11"/>
          </p:nvPr>
        </p:nvSpPr>
        <p:spPr>
          <a:xfrm>
            <a:off x="1619672" y="6356350"/>
            <a:ext cx="6048672" cy="365125"/>
          </a:xfrm>
          <a:prstGeom prst="rect">
            <a:avLst/>
          </a:prstGeom>
        </p:spPr>
        <p:txBody>
          <a:bodyPr/>
          <a:lstStyle>
            <a:lvl1pPr algn="ctr">
              <a:defRPr sz="1200"/>
            </a:lvl1pPr>
          </a:lstStyle>
          <a:p>
            <a:pPr>
              <a:defRPr/>
            </a:pPr>
            <a:r>
              <a:rPr lang="fr-FR">
                <a:solidFill>
                  <a:srgbClr val="464653"/>
                </a:solidFill>
              </a:rPr>
              <a:t>Les enjeux de la demande non alimentaire - SAF 17/02/2011- hugo.valin@grignon.inra.fr </a:t>
            </a:r>
            <a:endParaRPr lang="fr-FR" dirty="0">
              <a:solidFill>
                <a:srgbClr val="464653"/>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Espace réservé du titre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r-FR"/>
              <a:t>Cliquez pour modifier le style du titre</a:t>
            </a:r>
            <a:endParaRPr lang="en-US"/>
          </a:p>
        </p:txBody>
      </p:sp>
      <p:sp>
        <p:nvSpPr>
          <p:cNvPr id="4099" name="Espace réservé du texte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4" name="Espace réservé de la date 13"/>
          <p:cNvSpPr>
            <a:spLocks noGrp="1"/>
          </p:cNvSpPr>
          <p:nvPr>
            <p:ph type="dt" sz="half" idx="2"/>
          </p:nvPr>
        </p:nvSpPr>
        <p:spPr>
          <a:xfrm>
            <a:off x="6286500" y="6356350"/>
            <a:ext cx="2403475" cy="365125"/>
          </a:xfrm>
          <a:prstGeom prst="rect">
            <a:avLst/>
          </a:prstGeom>
        </p:spPr>
        <p:txBody>
          <a:bodyPr vert="horz"/>
          <a:lstStyle>
            <a:lvl1pPr algn="r" eaLnBrk="1" latinLnBrk="0" hangingPunct="1">
              <a:defRPr kumimoji="0" sz="1200" smtClean="0">
                <a:solidFill>
                  <a:schemeClr val="tx2"/>
                </a:solidFill>
                <a:latin typeface="+mn-lt"/>
              </a:defRPr>
            </a:lvl1pPr>
          </a:lstStyle>
          <a:p>
            <a:pPr fontAlgn="base">
              <a:spcBef>
                <a:spcPct val="0"/>
              </a:spcBef>
              <a:spcAft>
                <a:spcPct val="0"/>
              </a:spcAft>
              <a:defRPr/>
            </a:pPr>
            <a:fld id="{FD567202-C4C7-4555-8193-52BEE3B53BBA}" type="datetime1">
              <a:rPr lang="fr-FR" smtClean="0">
                <a:solidFill>
                  <a:srgbClr val="464653"/>
                </a:solidFill>
              </a:rPr>
              <a:pPr fontAlgn="base">
                <a:spcBef>
                  <a:spcPct val="0"/>
                </a:spcBef>
                <a:spcAft>
                  <a:spcPct val="0"/>
                </a:spcAft>
                <a:defRPr/>
              </a:pPr>
              <a:t>23/04/2023</a:t>
            </a:fld>
            <a:endParaRPr lang="fr-FR" dirty="0">
              <a:solidFill>
                <a:srgbClr val="464653"/>
              </a:solidFill>
            </a:endParaRPr>
          </a:p>
        </p:txBody>
      </p:sp>
      <p:sp>
        <p:nvSpPr>
          <p:cNvPr id="23" name="Espace réservé du numéro de diapositive 22"/>
          <p:cNvSpPr>
            <a:spLocks noGrp="1"/>
          </p:cNvSpPr>
          <p:nvPr>
            <p:ph type="sldNum" sz="quarter" idx="4"/>
          </p:nvPr>
        </p:nvSpPr>
        <p:spPr>
          <a:xfrm>
            <a:off x="612775" y="6356350"/>
            <a:ext cx="1981200" cy="365125"/>
          </a:xfrm>
          <a:prstGeom prst="rect">
            <a:avLst/>
          </a:prstGeom>
        </p:spPr>
        <p:txBody>
          <a:bodyPr vert="horz"/>
          <a:lstStyle>
            <a:lvl1pPr marL="0" marR="0" indent="0" algn="l" defTabSz="914400" rtl="0" eaLnBrk="1" fontAlgn="base" latinLnBrk="0" hangingPunct="1">
              <a:lnSpc>
                <a:spcPct val="100000"/>
              </a:lnSpc>
              <a:spcBef>
                <a:spcPct val="0"/>
              </a:spcBef>
              <a:spcAft>
                <a:spcPct val="0"/>
              </a:spcAft>
              <a:buClrTx/>
              <a:buSzTx/>
              <a:buFontTx/>
              <a:buNone/>
              <a:tabLst/>
              <a:defRPr kumimoji="0" sz="1400" smtClean="0">
                <a:solidFill>
                  <a:schemeClr val="tx2"/>
                </a:solidFill>
                <a:latin typeface="+mn-lt"/>
              </a:defRPr>
            </a:lvl1pPr>
          </a:lstStyle>
          <a:p>
            <a:pPr>
              <a:defRPr/>
            </a:pPr>
            <a:fld id="{8D73F9A6-B122-4B6D-B788-72C9A0936F82}" type="slidenum">
              <a:rPr lang="fr-FR" smtClean="0">
                <a:solidFill>
                  <a:srgbClr val="464653"/>
                </a:solidFill>
              </a:rPr>
              <a:pPr>
                <a:defRPr/>
              </a:pPr>
              <a:t>‹#›</a:t>
            </a:fld>
            <a:endParaRPr lang="fr-FR" dirty="0">
              <a:solidFill>
                <a:srgbClr val="464653"/>
              </a:solidFill>
            </a:endParaRPr>
          </a:p>
        </p:txBody>
      </p:sp>
      <p:sp>
        <p:nvSpPr>
          <p:cNvPr id="28" name="Connecteur droit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base">
              <a:spcBef>
                <a:spcPct val="0"/>
              </a:spcBef>
              <a:spcAft>
                <a:spcPct val="0"/>
              </a:spcAft>
              <a:defRPr/>
            </a:pPr>
            <a:endParaRPr lang="en-US" sz="1200">
              <a:solidFill>
                <a:prstClr val="black"/>
              </a:solidFill>
              <a:latin typeface="Arial" charset="0"/>
            </a:endParaRPr>
          </a:p>
        </p:txBody>
      </p:sp>
      <p:sp>
        <p:nvSpPr>
          <p:cNvPr id="29" name="Connecteur droit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0" name="Triangle isocè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1" name="Espace réservé du pied de page 4"/>
          <p:cNvSpPr>
            <a:spLocks noGrp="1"/>
          </p:cNvSpPr>
          <p:nvPr>
            <p:ph type="ftr" sz="quarter" idx="3"/>
          </p:nvPr>
        </p:nvSpPr>
        <p:spPr>
          <a:xfrm>
            <a:off x="1619672" y="6356350"/>
            <a:ext cx="6048672" cy="365125"/>
          </a:xfrm>
          <a:prstGeom prst="rect">
            <a:avLst/>
          </a:prstGeom>
        </p:spPr>
        <p:txBody>
          <a:bodyPr/>
          <a:lstStyle>
            <a:lvl1pPr algn="ctr">
              <a:defRPr sz="1200"/>
            </a:lvl1pPr>
          </a:lstStyle>
          <a:p>
            <a:pPr>
              <a:defRPr/>
            </a:pPr>
            <a:r>
              <a:rPr lang="fr-FR">
                <a:solidFill>
                  <a:srgbClr val="464653"/>
                </a:solidFill>
              </a:rPr>
              <a:t>Les enjeux de la demande non alimentaire - SAF 17/02/2011- hugo.valin@grignon.inra.fr </a:t>
            </a:r>
            <a:endParaRPr lang="fr-FR" dirty="0">
              <a:solidFill>
                <a:srgbClr val="464653"/>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97" r:id="rId13"/>
  </p:sldLayoutIdLst>
  <p:hf hdr="0" ftr="0" dt="0"/>
  <p:txStyles>
    <p:titleStyle>
      <a:lvl1pPr algn="l" rtl="0" fontAlgn="base">
        <a:spcBef>
          <a:spcPct val="0"/>
        </a:spcBef>
        <a:spcAft>
          <a:spcPct val="0"/>
        </a:spcAft>
        <a:defRPr sz="3200" kern="1200">
          <a:solidFill>
            <a:schemeClr val="tx2"/>
          </a:solidFill>
          <a:latin typeface="+mj-lt"/>
          <a:ea typeface="+mj-ea"/>
          <a:cs typeface="+mj-cs"/>
        </a:defRPr>
      </a:lvl1pPr>
      <a:lvl2pPr algn="l" rtl="0" fontAlgn="base">
        <a:spcBef>
          <a:spcPct val="0"/>
        </a:spcBef>
        <a:spcAft>
          <a:spcPct val="0"/>
        </a:spcAft>
        <a:defRPr sz="3200">
          <a:solidFill>
            <a:schemeClr val="tx2"/>
          </a:solidFill>
          <a:latin typeface="Calibri" pitchFamily="34" charset="0"/>
        </a:defRPr>
      </a:lvl2pPr>
      <a:lvl3pPr algn="l" rtl="0" fontAlgn="base">
        <a:spcBef>
          <a:spcPct val="0"/>
        </a:spcBef>
        <a:spcAft>
          <a:spcPct val="0"/>
        </a:spcAft>
        <a:defRPr sz="3200">
          <a:solidFill>
            <a:schemeClr val="tx2"/>
          </a:solidFill>
          <a:latin typeface="Calibri" pitchFamily="34" charset="0"/>
        </a:defRPr>
      </a:lvl3pPr>
      <a:lvl4pPr algn="l" rtl="0" fontAlgn="base">
        <a:spcBef>
          <a:spcPct val="0"/>
        </a:spcBef>
        <a:spcAft>
          <a:spcPct val="0"/>
        </a:spcAft>
        <a:defRPr sz="3200">
          <a:solidFill>
            <a:schemeClr val="tx2"/>
          </a:solidFill>
          <a:latin typeface="Calibri" pitchFamily="34" charset="0"/>
        </a:defRPr>
      </a:lvl4pPr>
      <a:lvl5pPr algn="l" rtl="0" fontAlgn="base">
        <a:spcBef>
          <a:spcPct val="0"/>
        </a:spcBef>
        <a:spcAft>
          <a:spcPct val="0"/>
        </a:spcAft>
        <a:defRPr sz="3200">
          <a:solidFill>
            <a:schemeClr val="tx2"/>
          </a:solidFill>
          <a:latin typeface="Calibri" pitchFamily="34" charset="0"/>
        </a:defRPr>
      </a:lvl5pPr>
      <a:lvl6pPr marL="457200" algn="l" rtl="0" eaLnBrk="1" fontAlgn="base" hangingPunct="1">
        <a:spcBef>
          <a:spcPct val="0"/>
        </a:spcBef>
        <a:spcAft>
          <a:spcPct val="0"/>
        </a:spcAft>
        <a:defRPr sz="3200">
          <a:solidFill>
            <a:schemeClr val="tx2"/>
          </a:solidFill>
          <a:latin typeface="Calibri" pitchFamily="34" charset="0"/>
        </a:defRPr>
      </a:lvl6pPr>
      <a:lvl7pPr marL="914400" algn="l" rtl="0" eaLnBrk="1" fontAlgn="base" hangingPunct="1">
        <a:spcBef>
          <a:spcPct val="0"/>
        </a:spcBef>
        <a:spcAft>
          <a:spcPct val="0"/>
        </a:spcAft>
        <a:defRPr sz="3200">
          <a:solidFill>
            <a:schemeClr val="tx2"/>
          </a:solidFill>
          <a:latin typeface="Calibri" pitchFamily="34" charset="0"/>
        </a:defRPr>
      </a:lvl7pPr>
      <a:lvl8pPr marL="1371600" algn="l" rtl="0" eaLnBrk="1" fontAlgn="base" hangingPunct="1">
        <a:spcBef>
          <a:spcPct val="0"/>
        </a:spcBef>
        <a:spcAft>
          <a:spcPct val="0"/>
        </a:spcAft>
        <a:defRPr sz="3200">
          <a:solidFill>
            <a:schemeClr val="tx2"/>
          </a:solidFill>
          <a:latin typeface="Calibri" pitchFamily="34" charset="0"/>
        </a:defRPr>
      </a:lvl8pPr>
      <a:lvl9pPr marL="1828800" algn="l" rtl="0" eaLnBrk="1" fontAlgn="base" hangingPunct="1">
        <a:spcBef>
          <a:spcPct val="0"/>
        </a:spcBef>
        <a:spcAft>
          <a:spcPct val="0"/>
        </a:spcAft>
        <a:defRPr sz="3200">
          <a:solidFill>
            <a:schemeClr val="tx2"/>
          </a:solidFill>
          <a:latin typeface="Calibri" pitchFamily="34" charset="0"/>
        </a:defRPr>
      </a:lvl9pPr>
    </p:titleStyle>
    <p:bodyStyle>
      <a:lvl1pPr marL="273050" indent="-273050" algn="l" rtl="0" fontAlgn="base">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fontAlgn="base">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fontAlgn="base">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fontAlgn="base">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fontAlgn="base">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3554" name="Picture 2" descr="ii-conf-light"/>
          <p:cNvPicPr>
            <a:picLocks noChangeAspect="1" noChangeArrowheads="1"/>
          </p:cNvPicPr>
          <p:nvPr/>
        </p:nvPicPr>
        <p:blipFill>
          <a:blip r:embed="rId15" cstate="print"/>
          <a:srcRect/>
          <a:stretch>
            <a:fillRect/>
          </a:stretch>
        </p:blipFill>
        <p:spPr bwMode="auto">
          <a:xfrm>
            <a:off x="0" y="0"/>
            <a:ext cx="9144000" cy="6858000"/>
          </a:xfrm>
          <a:prstGeom prst="rect">
            <a:avLst/>
          </a:prstGeom>
          <a:noFill/>
        </p:spPr>
      </p:pic>
      <p:sp>
        <p:nvSpPr>
          <p:cNvPr id="23555" name="Rectangle 3"/>
          <p:cNvSpPr>
            <a:spLocks noGrp="1" noChangeArrowheads="1"/>
          </p:cNvSpPr>
          <p:nvPr>
            <p:ph type="title"/>
          </p:nvPr>
        </p:nvSpPr>
        <p:spPr bwMode="auto">
          <a:xfrm>
            <a:off x="898525" y="269875"/>
            <a:ext cx="7916863"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dirty="0"/>
              <a:t>Cliquez pour modifier le style du titre</a:t>
            </a:r>
            <a:endParaRPr lang="en-US" dirty="0"/>
          </a:p>
        </p:txBody>
      </p:sp>
      <p:sp>
        <p:nvSpPr>
          <p:cNvPr id="23556" name="Rectangle 4"/>
          <p:cNvSpPr>
            <a:spLocks noGrp="1" noChangeArrowheads="1"/>
          </p:cNvSpPr>
          <p:nvPr>
            <p:ph type="body" idx="1"/>
          </p:nvPr>
        </p:nvSpPr>
        <p:spPr bwMode="auto">
          <a:xfrm>
            <a:off x="898525" y="1600200"/>
            <a:ext cx="7916863"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23557" name="Rectangle 5"/>
          <p:cNvSpPr>
            <a:spLocks noGrp="1" noChangeArrowheads="1"/>
          </p:cNvSpPr>
          <p:nvPr>
            <p:ph type="dt" sz="half" idx="2"/>
          </p:nvPr>
        </p:nvSpPr>
        <p:spPr bwMode="auto">
          <a:xfrm>
            <a:off x="898525"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rgbClr val="034EA2"/>
                </a:solidFill>
                <a:latin typeface="+mn-lt"/>
              </a:defRPr>
            </a:lvl1pPr>
          </a:lstStyle>
          <a:p>
            <a:pPr fontAlgn="base">
              <a:spcBef>
                <a:spcPct val="0"/>
              </a:spcBef>
              <a:spcAft>
                <a:spcPct val="0"/>
              </a:spcAft>
              <a:defRPr/>
            </a:pPr>
            <a:fld id="{FD567202-C4C7-4555-8193-52BEE3B53BBA}" type="datetime1">
              <a:rPr lang="fr-FR" smtClean="0">
                <a:solidFill>
                  <a:srgbClr val="464653"/>
                </a:solidFill>
              </a:rPr>
              <a:pPr fontAlgn="base">
                <a:spcBef>
                  <a:spcPct val="0"/>
                </a:spcBef>
                <a:spcAft>
                  <a:spcPct val="0"/>
                </a:spcAft>
                <a:defRPr/>
              </a:pPr>
              <a:t>23/04/2023</a:t>
            </a:fld>
            <a:endParaRPr lang="fr-FR" dirty="0">
              <a:solidFill>
                <a:srgbClr val="464653"/>
              </a:solidFill>
            </a:endParaRPr>
          </a:p>
        </p:txBody>
      </p:sp>
      <p:sp>
        <p:nvSpPr>
          <p:cNvPr id="23558" name="Rectangle 6"/>
          <p:cNvSpPr>
            <a:spLocks noGrp="1" noChangeArrowheads="1"/>
          </p:cNvSpPr>
          <p:nvPr>
            <p:ph type="ftr" sz="quarter" idx="3"/>
          </p:nvPr>
        </p:nvSpPr>
        <p:spPr bwMode="auto">
          <a:xfrm>
            <a:off x="3408363"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034EA2"/>
                </a:solidFill>
                <a:latin typeface="+mn-lt"/>
              </a:defRPr>
            </a:lvl1pPr>
          </a:lstStyle>
          <a:p>
            <a:pPr>
              <a:defRPr/>
            </a:pPr>
            <a:r>
              <a:rPr lang="fr-FR">
                <a:solidFill>
                  <a:srgbClr val="464653"/>
                </a:solidFill>
              </a:rPr>
              <a:t>Les enjeux de la demande non alimentaire - SAF 17/02/2011- hugo.valin@grignon.inra.fr </a:t>
            </a:r>
            <a:endParaRPr lang="fr-FR" dirty="0">
              <a:solidFill>
                <a:srgbClr val="464653"/>
              </a:solidFill>
            </a:endParaRPr>
          </a:p>
        </p:txBody>
      </p:sp>
      <p:sp>
        <p:nvSpPr>
          <p:cNvPr id="23559" name="Rectangle 7"/>
          <p:cNvSpPr>
            <a:spLocks noGrp="1" noChangeArrowheads="1"/>
          </p:cNvSpPr>
          <p:nvPr>
            <p:ph type="sldNum" sz="quarter" idx="4"/>
          </p:nvPr>
        </p:nvSpPr>
        <p:spPr bwMode="auto">
          <a:xfrm>
            <a:off x="6681788"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034EA2"/>
                </a:solidFill>
                <a:latin typeface="+mn-lt"/>
              </a:defRPr>
            </a:lvl1pPr>
          </a:lstStyle>
          <a:p>
            <a:pPr>
              <a:defRPr/>
            </a:pPr>
            <a:fld id="{8D73F9A6-B122-4B6D-B788-72C9A0936F82}" type="slidenum">
              <a:rPr lang="fr-FR" smtClean="0">
                <a:solidFill>
                  <a:srgbClr val="464653"/>
                </a:solidFill>
              </a:rPr>
              <a:pPr>
                <a:defRPr/>
              </a:pPr>
              <a:t>‹#›</a:t>
            </a:fld>
            <a:endParaRPr lang="fr-FR" dirty="0">
              <a:solidFill>
                <a:srgbClr val="464653"/>
              </a:solidFill>
            </a:endParaRP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hf hdr="0" ftr="0" dt="0"/>
  <p:txStyles>
    <p:titleStyle>
      <a:lvl1pPr algn="ctr" rtl="0" eaLnBrk="1" fontAlgn="base" hangingPunct="1">
        <a:spcBef>
          <a:spcPct val="0"/>
        </a:spcBef>
        <a:spcAft>
          <a:spcPct val="0"/>
        </a:spcAft>
        <a:defRPr sz="4000" baseline="0">
          <a:solidFill>
            <a:srgbClr val="034EA2"/>
          </a:solidFill>
          <a:latin typeface="Adobe Garamond Pro" pitchFamily="18" charset="0"/>
          <a:ea typeface="+mj-ea"/>
          <a:cs typeface="Times New Roman" pitchFamily="18" charset="0"/>
        </a:defRPr>
      </a:lvl1pPr>
      <a:lvl2pPr algn="ctr" rtl="0" eaLnBrk="1" fontAlgn="base" hangingPunct="1">
        <a:spcBef>
          <a:spcPct val="0"/>
        </a:spcBef>
        <a:spcAft>
          <a:spcPct val="0"/>
        </a:spcAft>
        <a:defRPr sz="4400">
          <a:solidFill>
            <a:srgbClr val="034EA2"/>
          </a:solidFill>
          <a:latin typeface="Arial" charset="0"/>
        </a:defRPr>
      </a:lvl2pPr>
      <a:lvl3pPr algn="ctr" rtl="0" eaLnBrk="1" fontAlgn="base" hangingPunct="1">
        <a:spcBef>
          <a:spcPct val="0"/>
        </a:spcBef>
        <a:spcAft>
          <a:spcPct val="0"/>
        </a:spcAft>
        <a:defRPr sz="4400">
          <a:solidFill>
            <a:srgbClr val="034EA2"/>
          </a:solidFill>
          <a:latin typeface="Arial" charset="0"/>
        </a:defRPr>
      </a:lvl3pPr>
      <a:lvl4pPr algn="ctr" rtl="0" eaLnBrk="1" fontAlgn="base" hangingPunct="1">
        <a:spcBef>
          <a:spcPct val="0"/>
        </a:spcBef>
        <a:spcAft>
          <a:spcPct val="0"/>
        </a:spcAft>
        <a:defRPr sz="4400">
          <a:solidFill>
            <a:srgbClr val="034EA2"/>
          </a:solidFill>
          <a:latin typeface="Arial" charset="0"/>
        </a:defRPr>
      </a:lvl4pPr>
      <a:lvl5pPr algn="ctr" rtl="0" eaLnBrk="1" fontAlgn="base" hangingPunct="1">
        <a:spcBef>
          <a:spcPct val="0"/>
        </a:spcBef>
        <a:spcAft>
          <a:spcPct val="0"/>
        </a:spcAft>
        <a:defRPr sz="4400">
          <a:solidFill>
            <a:srgbClr val="034EA2"/>
          </a:solidFill>
          <a:latin typeface="Arial" charset="0"/>
        </a:defRPr>
      </a:lvl5pPr>
      <a:lvl6pPr marL="457200" algn="ctr" rtl="0" eaLnBrk="1" fontAlgn="base" hangingPunct="1">
        <a:spcBef>
          <a:spcPct val="0"/>
        </a:spcBef>
        <a:spcAft>
          <a:spcPct val="0"/>
        </a:spcAft>
        <a:defRPr sz="4400">
          <a:solidFill>
            <a:srgbClr val="034EA2"/>
          </a:solidFill>
          <a:latin typeface="Arial" charset="0"/>
        </a:defRPr>
      </a:lvl6pPr>
      <a:lvl7pPr marL="914400" algn="ctr" rtl="0" eaLnBrk="1" fontAlgn="base" hangingPunct="1">
        <a:spcBef>
          <a:spcPct val="0"/>
        </a:spcBef>
        <a:spcAft>
          <a:spcPct val="0"/>
        </a:spcAft>
        <a:defRPr sz="4400">
          <a:solidFill>
            <a:srgbClr val="034EA2"/>
          </a:solidFill>
          <a:latin typeface="Arial" charset="0"/>
        </a:defRPr>
      </a:lvl7pPr>
      <a:lvl8pPr marL="1371600" algn="ctr" rtl="0" eaLnBrk="1" fontAlgn="base" hangingPunct="1">
        <a:spcBef>
          <a:spcPct val="0"/>
        </a:spcBef>
        <a:spcAft>
          <a:spcPct val="0"/>
        </a:spcAft>
        <a:defRPr sz="4400">
          <a:solidFill>
            <a:srgbClr val="034EA2"/>
          </a:solidFill>
          <a:latin typeface="Arial" charset="0"/>
        </a:defRPr>
      </a:lvl8pPr>
      <a:lvl9pPr marL="1828800" algn="ctr" rtl="0" eaLnBrk="1" fontAlgn="base" hangingPunct="1">
        <a:spcBef>
          <a:spcPct val="0"/>
        </a:spcBef>
        <a:spcAft>
          <a:spcPct val="0"/>
        </a:spcAft>
        <a:defRPr sz="4400">
          <a:solidFill>
            <a:srgbClr val="034EA2"/>
          </a:solidFill>
          <a:latin typeface="Arial" charset="0"/>
        </a:defRPr>
      </a:lvl9pPr>
    </p:titleStyle>
    <p:bodyStyle>
      <a:lvl1pPr marL="342900" indent="-342900" algn="l" rtl="0" eaLnBrk="1" fontAlgn="base" hangingPunct="1">
        <a:spcBef>
          <a:spcPct val="20000"/>
        </a:spcBef>
        <a:spcAft>
          <a:spcPct val="0"/>
        </a:spcAft>
        <a:buChar char="•"/>
        <a:defRPr sz="3000">
          <a:solidFill>
            <a:srgbClr val="034EA2"/>
          </a:solidFill>
          <a:latin typeface="Adobe Garamond Pro" pitchFamily="18" charset="0"/>
          <a:ea typeface="+mn-ea"/>
          <a:cs typeface="Times New Roman" pitchFamily="18" charset="0"/>
        </a:defRPr>
      </a:lvl1pPr>
      <a:lvl2pPr marL="742950" indent="-285750" algn="l" rtl="0" eaLnBrk="1" fontAlgn="base" hangingPunct="1">
        <a:spcBef>
          <a:spcPct val="20000"/>
        </a:spcBef>
        <a:spcAft>
          <a:spcPct val="0"/>
        </a:spcAft>
        <a:buChar char="–"/>
        <a:defRPr sz="2800">
          <a:solidFill>
            <a:srgbClr val="034EA2"/>
          </a:solidFill>
          <a:latin typeface="Adobe Garamond Pro" pitchFamily="18" charset="0"/>
        </a:defRPr>
      </a:lvl2pPr>
      <a:lvl3pPr marL="1143000" indent="-228600" algn="l" rtl="0" eaLnBrk="1" fontAlgn="base" hangingPunct="1">
        <a:spcBef>
          <a:spcPct val="20000"/>
        </a:spcBef>
        <a:spcAft>
          <a:spcPct val="0"/>
        </a:spcAft>
        <a:buChar char="•"/>
        <a:defRPr sz="2400">
          <a:solidFill>
            <a:srgbClr val="034EA2"/>
          </a:solidFill>
          <a:latin typeface="Adobe Garamond Pro" pitchFamily="18" charset="0"/>
        </a:defRPr>
      </a:lvl3pPr>
      <a:lvl4pPr marL="1600200" indent="-228600" algn="l" rtl="0" eaLnBrk="1" fontAlgn="base" hangingPunct="1">
        <a:spcBef>
          <a:spcPct val="20000"/>
        </a:spcBef>
        <a:spcAft>
          <a:spcPct val="0"/>
        </a:spcAft>
        <a:buChar char="–"/>
        <a:defRPr sz="2000">
          <a:solidFill>
            <a:srgbClr val="034EA2"/>
          </a:solidFill>
          <a:latin typeface="Adobe Garamond Pro" pitchFamily="18" charset="0"/>
        </a:defRPr>
      </a:lvl4pPr>
      <a:lvl5pPr marL="2057400" indent="-228600" algn="l" rtl="0" eaLnBrk="1" fontAlgn="base" hangingPunct="1">
        <a:spcBef>
          <a:spcPct val="20000"/>
        </a:spcBef>
        <a:spcAft>
          <a:spcPct val="0"/>
        </a:spcAft>
        <a:buChar char="»"/>
        <a:defRPr sz="2000">
          <a:solidFill>
            <a:srgbClr val="034EA2"/>
          </a:solidFill>
          <a:latin typeface="Adobe Garamond Pro" pitchFamily="18" charset="0"/>
        </a:defRPr>
      </a:lvl5pPr>
      <a:lvl6pPr marL="2514600" indent="-228600" algn="l" rtl="0" eaLnBrk="1" fontAlgn="base" hangingPunct="1">
        <a:spcBef>
          <a:spcPct val="20000"/>
        </a:spcBef>
        <a:spcAft>
          <a:spcPct val="0"/>
        </a:spcAft>
        <a:buChar char="»"/>
        <a:defRPr sz="2000">
          <a:solidFill>
            <a:srgbClr val="034EA2"/>
          </a:solidFill>
          <a:latin typeface="+mn-lt"/>
        </a:defRPr>
      </a:lvl6pPr>
      <a:lvl7pPr marL="2971800" indent="-228600" algn="l" rtl="0" eaLnBrk="1" fontAlgn="base" hangingPunct="1">
        <a:spcBef>
          <a:spcPct val="20000"/>
        </a:spcBef>
        <a:spcAft>
          <a:spcPct val="0"/>
        </a:spcAft>
        <a:buChar char="»"/>
        <a:defRPr sz="2000">
          <a:solidFill>
            <a:srgbClr val="034EA2"/>
          </a:solidFill>
          <a:latin typeface="+mn-lt"/>
        </a:defRPr>
      </a:lvl7pPr>
      <a:lvl8pPr marL="3429000" indent="-228600" algn="l" rtl="0" eaLnBrk="1" fontAlgn="base" hangingPunct="1">
        <a:spcBef>
          <a:spcPct val="20000"/>
        </a:spcBef>
        <a:spcAft>
          <a:spcPct val="0"/>
        </a:spcAft>
        <a:buChar char="»"/>
        <a:defRPr sz="2000">
          <a:solidFill>
            <a:srgbClr val="034EA2"/>
          </a:solidFill>
          <a:latin typeface="+mn-lt"/>
        </a:defRPr>
      </a:lvl8pPr>
      <a:lvl9pPr marL="3886200" indent="-228600" algn="l" rtl="0" eaLnBrk="1" fontAlgn="base" hangingPunct="1">
        <a:spcBef>
          <a:spcPct val="20000"/>
        </a:spcBef>
        <a:spcAft>
          <a:spcPct val="0"/>
        </a:spcAft>
        <a:buChar char="»"/>
        <a:defRPr sz="2000">
          <a:solidFill>
            <a:srgbClr val="034EA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emf"/><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5.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hyperlink" Target="https://pure.iiasa.ac.at/view/iiasa/338.html" TargetMode="External"/><Relationship Id="rId13" Type="http://schemas.openxmlformats.org/officeDocument/2006/relationships/hyperlink" Target="https://pure.iiasa.ac.at/id/eprint/18503/?template=default_internal" TargetMode="External"/><Relationship Id="rId3" Type="http://schemas.openxmlformats.org/officeDocument/2006/relationships/hyperlink" Target="https://pure.iiasa.ac.at/view/iiasa/119.html" TargetMode="External"/><Relationship Id="rId7" Type="http://schemas.openxmlformats.org/officeDocument/2006/relationships/hyperlink" Target="https://pure.iiasa.ac.at/view/iiasa/287.html" TargetMode="External"/><Relationship Id="rId12" Type="http://schemas.openxmlformats.org/officeDocument/2006/relationships/hyperlink" Target="https://pure.iiasa.ac.at/id/eprint/18505/?template=default_internal" TargetMode="External"/><Relationship Id="rId2" Type="http://schemas.openxmlformats.org/officeDocument/2006/relationships/hyperlink" Target="https://pure.iiasa.ac.at/view/iiasa/83.html" TargetMode="External"/><Relationship Id="rId1" Type="http://schemas.openxmlformats.org/officeDocument/2006/relationships/slideLayout" Target="../slideLayouts/slideLayout15.xml"/><Relationship Id="rId6" Type="http://schemas.openxmlformats.org/officeDocument/2006/relationships/hyperlink" Target="https://pure.iiasa.ac.at/view/iiasa/23.html" TargetMode="External"/><Relationship Id="rId11" Type="http://schemas.openxmlformats.org/officeDocument/2006/relationships/hyperlink" Target="https://pure.iiasa.ac.at/id/eprint/18504/?template=default_internal" TargetMode="External"/><Relationship Id="rId5" Type="http://schemas.openxmlformats.org/officeDocument/2006/relationships/hyperlink" Target="https://pure.iiasa.ac.at/view/iiasa/142.html" TargetMode="External"/><Relationship Id="rId10" Type="http://schemas.openxmlformats.org/officeDocument/2006/relationships/hyperlink" Target="https://doi.org/10.3390/su14031430" TargetMode="External"/><Relationship Id="rId4" Type="http://schemas.openxmlformats.org/officeDocument/2006/relationships/hyperlink" Target="https://pure.iiasa.ac.at/view/iiasa/94.html" TargetMode="External"/><Relationship Id="rId9" Type="http://schemas.openxmlformats.org/officeDocument/2006/relationships/hyperlink" Target="https://pure.iiasa.ac.at/id/eprint/17806/?template=default_interna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33.wmf"/><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30.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4.bin"/><Relationship Id="rId14" Type="http://schemas.openxmlformats.org/officeDocument/2006/relationships/image" Target="../media/image34.wmf"/></Relationships>
</file>

<file path=ppt/slides/_rels/slide16.xml.rels><?xml version="1.0" encoding="UTF-8" standalone="yes"?>
<Relationships xmlns="http://schemas.openxmlformats.org/package/2006/relationships"><Relationship Id="rId8" Type="http://schemas.openxmlformats.org/officeDocument/2006/relationships/hyperlink" Target="https://pure.iiasa.ac.at/id/eprint/17880/?template=default_internal" TargetMode="External"/><Relationship Id="rId13" Type="http://schemas.openxmlformats.org/officeDocument/2006/relationships/hyperlink" Target="http://pure.iiasa.ac.at/view/iiasa/260.html" TargetMode="External"/><Relationship Id="rId3" Type="http://schemas.openxmlformats.org/officeDocument/2006/relationships/hyperlink" Target="https://pure.iiasa.ac.at/view/iiasa/83.html" TargetMode="External"/><Relationship Id="rId7" Type="http://schemas.openxmlformats.org/officeDocument/2006/relationships/hyperlink" Target="https://pure.iiasa.ac.at/view/iiasa/219.html" TargetMode="External"/><Relationship Id="rId12" Type="http://schemas.openxmlformats.org/officeDocument/2006/relationships/hyperlink" Target="http://pure.iiasa.ac.at/view/iiasa/83.html" TargetMode="External"/><Relationship Id="rId17" Type="http://schemas.openxmlformats.org/officeDocument/2006/relationships/hyperlink" Target="https://doi.org/10.1016/j.enpol.2021.112241" TargetMode="External"/><Relationship Id="rId2" Type="http://schemas.openxmlformats.org/officeDocument/2006/relationships/hyperlink" Target="https://pure.iiasa.ac.at/id/eprint/18504/?template=default_internal" TargetMode="External"/><Relationship Id="rId16" Type="http://schemas.openxmlformats.org/officeDocument/2006/relationships/hyperlink" Target="http://pure.iiasa.ac.at/id/eprint/17194/" TargetMode="External"/><Relationship Id="rId1" Type="http://schemas.openxmlformats.org/officeDocument/2006/relationships/slideLayout" Target="../slideLayouts/slideLayout15.xml"/><Relationship Id="rId6" Type="http://schemas.openxmlformats.org/officeDocument/2006/relationships/hyperlink" Target="https://pure.iiasa.ac.at/view/iiasa/161.html" TargetMode="External"/><Relationship Id="rId11" Type="http://schemas.openxmlformats.org/officeDocument/2006/relationships/hyperlink" Target="http://pure.iiasa.ac.at/view/iiasa/1862.html" TargetMode="External"/><Relationship Id="rId5" Type="http://schemas.openxmlformats.org/officeDocument/2006/relationships/hyperlink" Target="https://pure.iiasa.ac.at/view/iiasa/260.html" TargetMode="External"/><Relationship Id="rId15" Type="http://schemas.openxmlformats.org/officeDocument/2006/relationships/hyperlink" Target="https://doi.org/10.1016/j.jclepro.2021.125995" TargetMode="External"/><Relationship Id="rId10" Type="http://schemas.openxmlformats.org/officeDocument/2006/relationships/hyperlink" Target="http://pure.iiasa.ac.at/view/iiasa/51.html" TargetMode="External"/><Relationship Id="rId4" Type="http://schemas.openxmlformats.org/officeDocument/2006/relationships/hyperlink" Target="https://pure.iiasa.ac.at/view/iiasa/119.html" TargetMode="External"/><Relationship Id="rId9" Type="http://schemas.openxmlformats.org/officeDocument/2006/relationships/hyperlink" Target="https://doi.org/10.1007/s10559-022-00434-5" TargetMode="External"/><Relationship Id="rId14" Type="http://schemas.openxmlformats.org/officeDocument/2006/relationships/hyperlink" Target="http://pure.iiasa.ac.at/id/eprint/1702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s://pure.iiasa.ac.at/id/eprint/17052/?template=default_internal" TargetMode="External"/><Relationship Id="rId2" Type="http://schemas.openxmlformats.org/officeDocument/2006/relationships/hyperlink" Target="https://pure.iiasa.ac.at/view/iiasa/260.html" TargetMode="External"/><Relationship Id="rId1" Type="http://schemas.openxmlformats.org/officeDocument/2006/relationships/slideLayout" Target="../slideLayouts/slideLayout15.xml"/><Relationship Id="rId4" Type="http://schemas.openxmlformats.org/officeDocument/2006/relationships/hyperlink" Target="https://doi.org/10.1007/978-3-030-70370-7_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64F97-C319-07B9-70CA-8B01597F0C99}"/>
              </a:ext>
            </a:extLst>
          </p:cNvPr>
          <p:cNvSpPr>
            <a:spLocks noGrp="1"/>
          </p:cNvSpPr>
          <p:nvPr>
            <p:ph type="ctrTitle"/>
          </p:nvPr>
        </p:nvSpPr>
        <p:spPr>
          <a:xfrm>
            <a:off x="1043608" y="1568478"/>
            <a:ext cx="7848872" cy="977844"/>
          </a:xfrm>
        </p:spPr>
        <p:txBody>
          <a:bodyPr>
            <a:noAutofit/>
          </a:bodyPr>
          <a:lstStyle/>
          <a:p>
            <a:r>
              <a:rPr lang="en-US" sz="2400" b="1" kern="100" dirty="0">
                <a:solidFill>
                  <a:srgbClr val="C00000"/>
                </a:solidFill>
                <a:latin typeface="Arial" panose="020B0604020202020204" pitchFamily="34" charset="0"/>
                <a:ea typeface="Calibri" panose="020F0502020204030204" pitchFamily="34" charset="0"/>
                <a:cs typeface="Arial" panose="020B0604020202020204" pitchFamily="34" charset="0"/>
              </a:rPr>
              <a:t>Consistent linkage of distributed food, water, energy, environmental (FWEE) models: perspectives of data and modeling platform for integrated FWEE security NEXUS analysis and planning.</a:t>
            </a:r>
            <a:endParaRPr lang="en-US" sz="2400" b="1" dirty="0">
              <a:solidFill>
                <a:srgbClr val="C00000"/>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2D46AEE9-0F35-7D71-C0E6-0B06D9BF65BF}"/>
              </a:ext>
            </a:extLst>
          </p:cNvPr>
          <p:cNvSpPr>
            <a:spLocks noGrp="1"/>
          </p:cNvSpPr>
          <p:nvPr>
            <p:ph type="subTitle" idx="1"/>
          </p:nvPr>
        </p:nvSpPr>
        <p:spPr>
          <a:xfrm>
            <a:off x="1475656" y="3347904"/>
            <a:ext cx="6478588" cy="1752600"/>
          </a:xfrm>
        </p:spPr>
        <p:txBody>
          <a:bodyPr/>
          <a:lstStyle/>
          <a:p>
            <a:r>
              <a:rPr lang="en-US" sz="1800" b="1" kern="100" dirty="0">
                <a:solidFill>
                  <a:srgbClr val="7030A0"/>
                </a:solidFill>
                <a:latin typeface="Open Sans" panose="020B0606030504020204" pitchFamily="34" charset="0"/>
                <a:ea typeface="Calibri" panose="020F0502020204030204" pitchFamily="34" charset="0"/>
              </a:rPr>
              <a:t>Ermolieva, T., Zagorodny, A. G., Bogdanov, V. L., </a:t>
            </a:r>
          </a:p>
          <a:p>
            <a:r>
              <a:rPr lang="en-US" sz="1800" b="1" kern="100" dirty="0" err="1">
                <a:solidFill>
                  <a:srgbClr val="7030A0"/>
                </a:solidFill>
                <a:latin typeface="Open Sans" panose="020B0606030504020204" pitchFamily="34" charset="0"/>
                <a:ea typeface="Calibri" panose="020F0502020204030204" pitchFamily="34" charset="0"/>
              </a:rPr>
              <a:t>Havlik</a:t>
            </a:r>
            <a:r>
              <a:rPr lang="en-US" sz="1800" b="1" kern="100" dirty="0">
                <a:solidFill>
                  <a:srgbClr val="7030A0"/>
                </a:solidFill>
                <a:latin typeface="Open Sans" panose="020B0606030504020204" pitchFamily="34" charset="0"/>
                <a:ea typeface="Calibri" panose="020F0502020204030204" pitchFamily="34" charset="0"/>
              </a:rPr>
              <a:t>, P., </a:t>
            </a:r>
            <a:r>
              <a:rPr lang="en-US" sz="1800" b="1" kern="100" dirty="0" err="1">
                <a:solidFill>
                  <a:srgbClr val="7030A0"/>
                </a:solidFill>
                <a:latin typeface="Open Sans" panose="020B0606030504020204" pitchFamily="34" charset="0"/>
                <a:ea typeface="Calibri" panose="020F0502020204030204" pitchFamily="34" charset="0"/>
              </a:rPr>
              <a:t>Rovenskaya</a:t>
            </a:r>
            <a:r>
              <a:rPr lang="en-US" sz="1800" b="1" kern="100" dirty="0">
                <a:solidFill>
                  <a:srgbClr val="7030A0"/>
                </a:solidFill>
                <a:latin typeface="Open Sans" panose="020B0606030504020204" pitchFamily="34" charset="0"/>
                <a:ea typeface="Calibri" panose="020F0502020204030204" pitchFamily="34" charset="0"/>
              </a:rPr>
              <a:t>, E., Komendantova, N., </a:t>
            </a:r>
          </a:p>
          <a:p>
            <a:r>
              <a:rPr lang="en-US" sz="1800" b="1" kern="100" dirty="0" err="1">
                <a:solidFill>
                  <a:srgbClr val="7030A0"/>
                </a:solidFill>
                <a:latin typeface="Open Sans" panose="020B0606030504020204" pitchFamily="34" charset="0"/>
                <a:ea typeface="Calibri" panose="020F0502020204030204" pitchFamily="34" charset="0"/>
              </a:rPr>
              <a:t>Kahil</a:t>
            </a:r>
            <a:r>
              <a:rPr lang="en-US" sz="1800" b="1" kern="100" dirty="0">
                <a:solidFill>
                  <a:srgbClr val="7030A0"/>
                </a:solidFill>
                <a:latin typeface="Open Sans" panose="020B0606030504020204" pitchFamily="34" charset="0"/>
                <a:ea typeface="Calibri" panose="020F0502020204030204" pitchFamily="34" charset="0"/>
              </a:rPr>
              <a:t>, T., Ortiz-Partida, J.-P., Wang, G., </a:t>
            </a:r>
          </a:p>
          <a:p>
            <a:r>
              <a:rPr lang="en-US" sz="1800" b="1" kern="100" dirty="0" err="1">
                <a:solidFill>
                  <a:srgbClr val="7030A0"/>
                </a:solidFill>
                <a:latin typeface="Open Sans" panose="020B0606030504020204" pitchFamily="34" charset="0"/>
                <a:ea typeface="Calibri" panose="020F0502020204030204" pitchFamily="34" charset="0"/>
              </a:rPr>
              <a:t>Balkovic</a:t>
            </a:r>
            <a:r>
              <a:rPr lang="en-US" sz="1800" b="1" kern="100" dirty="0">
                <a:solidFill>
                  <a:srgbClr val="7030A0"/>
                </a:solidFill>
                <a:latin typeface="Open Sans" panose="020B0606030504020204" pitchFamily="34" charset="0"/>
                <a:ea typeface="Calibri" panose="020F0502020204030204" pitchFamily="34" charset="0"/>
              </a:rPr>
              <a:t>, J., </a:t>
            </a:r>
            <a:r>
              <a:rPr lang="en-US" sz="1800" b="1" kern="100" dirty="0" err="1">
                <a:solidFill>
                  <a:srgbClr val="7030A0"/>
                </a:solidFill>
                <a:latin typeface="Open Sans" panose="020B0606030504020204" pitchFamily="34" charset="0"/>
                <a:ea typeface="Calibri" panose="020F0502020204030204" pitchFamily="34" charset="0"/>
              </a:rPr>
              <a:t>Skalsky</a:t>
            </a:r>
            <a:r>
              <a:rPr lang="en-US" sz="1800" b="1" kern="100" dirty="0">
                <a:solidFill>
                  <a:srgbClr val="7030A0"/>
                </a:solidFill>
                <a:latin typeface="Open Sans" panose="020B0606030504020204" pitchFamily="34" charset="0"/>
                <a:ea typeface="Calibri" panose="020F0502020204030204" pitchFamily="34" charset="0"/>
              </a:rPr>
              <a:t>, R., and </a:t>
            </a:r>
            <a:r>
              <a:rPr lang="en-US" sz="1800" b="1" kern="100" dirty="0" err="1">
                <a:solidFill>
                  <a:srgbClr val="7030A0"/>
                </a:solidFill>
                <a:latin typeface="Open Sans" panose="020B0606030504020204" pitchFamily="34" charset="0"/>
                <a:ea typeface="Calibri" panose="020F0502020204030204" pitchFamily="34" charset="0"/>
              </a:rPr>
              <a:t>Folberth</a:t>
            </a:r>
            <a:r>
              <a:rPr lang="en-US" sz="1800" b="1" kern="100" dirty="0">
                <a:solidFill>
                  <a:srgbClr val="7030A0"/>
                </a:solidFill>
                <a:latin typeface="Open Sans" panose="020B0606030504020204" pitchFamily="34" charset="0"/>
                <a:ea typeface="Calibri" panose="020F0502020204030204" pitchFamily="34" charset="0"/>
              </a:rPr>
              <a:t>, C.</a:t>
            </a:r>
          </a:p>
        </p:txBody>
      </p:sp>
      <p:sp>
        <p:nvSpPr>
          <p:cNvPr id="5" name="TextBox 4">
            <a:extLst>
              <a:ext uri="{FF2B5EF4-FFF2-40B4-BE49-F238E27FC236}">
                <a16:creationId xmlns:a16="http://schemas.microsoft.com/office/drawing/2014/main" id="{D5FAAAAB-A41C-83E4-8943-F4CD95EC4AF5}"/>
              </a:ext>
            </a:extLst>
          </p:cNvPr>
          <p:cNvSpPr txBox="1"/>
          <p:nvPr/>
        </p:nvSpPr>
        <p:spPr>
          <a:xfrm>
            <a:off x="1763688" y="6237312"/>
            <a:ext cx="7558708" cy="715581"/>
          </a:xfrm>
          <a:prstGeom prst="rect">
            <a:avLst/>
          </a:prstGeom>
          <a:noFill/>
        </p:spPr>
        <p:txBody>
          <a:bodyPr wrap="square">
            <a:spAutoFit/>
          </a:bodyPr>
          <a:lstStyle/>
          <a:p>
            <a:r>
              <a:rPr lang="en-US" sz="1350" kern="100" dirty="0">
                <a:latin typeface="Open Sans" panose="020B0606030504020204" pitchFamily="34" charset="0"/>
                <a:ea typeface="Calibri" panose="020F0502020204030204" pitchFamily="34" charset="0"/>
                <a:cs typeface="Times New Roman" panose="02020603050405020304" pitchFamily="18" charset="0"/>
              </a:rPr>
              <a:t>EGU General Assembly 2023, Vienna, Austria, 24–28 Apr 2023, EGU23-4116, https://doi.org/10.5194/egusphere-egu23-4116, 2023.</a:t>
            </a:r>
            <a:br>
              <a:rPr lang="en-US" sz="1350" kern="100" dirty="0">
                <a:latin typeface="Calibri" panose="020F0502020204030204" pitchFamily="34" charset="0"/>
                <a:ea typeface="Calibri" panose="020F0502020204030204" pitchFamily="34" charset="0"/>
                <a:cs typeface="Times New Roman" panose="02020603050405020304" pitchFamily="18" charset="0"/>
              </a:rPr>
            </a:br>
            <a:endParaRPr lang="en-US" sz="1350" dirty="0"/>
          </a:p>
        </p:txBody>
      </p:sp>
    </p:spTree>
    <p:extLst>
      <p:ext uri="{BB962C8B-B14F-4D97-AF65-F5344CB8AC3E}">
        <p14:creationId xmlns:p14="http://schemas.microsoft.com/office/powerpoint/2010/main" val="2965325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1DC374-3F82-E1A5-406C-23DA05B64A9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853" y="2283507"/>
            <a:ext cx="4409147" cy="3491845"/>
          </a:xfrm>
          <a:prstGeom prst="rect">
            <a:avLst/>
          </a:prstGeom>
          <a:noFill/>
          <a:ln>
            <a:noFill/>
          </a:ln>
        </p:spPr>
      </p:pic>
      <p:sp>
        <p:nvSpPr>
          <p:cNvPr id="6" name="TextBox 5">
            <a:extLst>
              <a:ext uri="{FF2B5EF4-FFF2-40B4-BE49-F238E27FC236}">
                <a16:creationId xmlns:a16="http://schemas.microsoft.com/office/drawing/2014/main" id="{D2179DE5-AD6B-AB84-B317-35A381B9BF8E}"/>
              </a:ext>
            </a:extLst>
          </p:cNvPr>
          <p:cNvSpPr txBox="1"/>
          <p:nvPr/>
        </p:nvSpPr>
        <p:spPr>
          <a:xfrm>
            <a:off x="670422" y="1090931"/>
            <a:ext cx="7573986" cy="646331"/>
          </a:xfrm>
          <a:prstGeom prst="rect">
            <a:avLst/>
          </a:prstGeom>
          <a:noFill/>
        </p:spPr>
        <p:txBody>
          <a:bodyPr wrap="square">
            <a:spAutoFit/>
          </a:bodyPr>
          <a:lstStyle/>
          <a:p>
            <a:pPr marL="285750" indent="-285750">
              <a:buFont typeface="Wingdings" panose="05000000000000000000" pitchFamily="2" charset="2"/>
              <a:buChar char="v"/>
            </a:pPr>
            <a:r>
              <a:rPr lang="en-US" dirty="0" err="1">
                <a:latin typeface="Times New Roman" panose="02020603050405020304" pitchFamily="18" charset="0"/>
                <a:ea typeface="Times New Roman" panose="02020603050405020304" pitchFamily="18" charset="0"/>
              </a:rPr>
              <a:t>Nonsymetrical</a:t>
            </a:r>
            <a:r>
              <a:rPr lang="en-US" dirty="0">
                <a:latin typeface="Times New Roman" panose="02020603050405020304" pitchFamily="18" charset="0"/>
                <a:ea typeface="Times New Roman" panose="02020603050405020304" pitchFamily="18" charset="0"/>
              </a:rPr>
              <a:t> multimodal probability distribution of wheat yield for several countries – major grain producers. </a:t>
            </a:r>
            <a:endParaRPr lang="en-US" dirty="0"/>
          </a:p>
        </p:txBody>
      </p:sp>
      <p:grpSp>
        <p:nvGrpSpPr>
          <p:cNvPr id="7" name="Group 6">
            <a:extLst>
              <a:ext uri="{FF2B5EF4-FFF2-40B4-BE49-F238E27FC236}">
                <a16:creationId xmlns:a16="http://schemas.microsoft.com/office/drawing/2014/main" id="{3E93F3B8-3905-06AE-B607-64FDF2898D67}"/>
              </a:ext>
            </a:extLst>
          </p:cNvPr>
          <p:cNvGrpSpPr/>
          <p:nvPr/>
        </p:nvGrpSpPr>
        <p:grpSpPr>
          <a:xfrm>
            <a:off x="4982649" y="4114593"/>
            <a:ext cx="3794310" cy="1834687"/>
            <a:chOff x="0" y="3244257"/>
            <a:chExt cx="6877877" cy="3851537"/>
          </a:xfrm>
        </p:grpSpPr>
        <p:pic>
          <p:nvPicPr>
            <p:cNvPr id="8" name="Picture 7" descr="Chart, line chart&#10;&#10;Description automatically generated">
              <a:extLst>
                <a:ext uri="{FF2B5EF4-FFF2-40B4-BE49-F238E27FC236}">
                  <a16:creationId xmlns:a16="http://schemas.microsoft.com/office/drawing/2014/main" id="{08949AD1-D471-B80D-24D1-6F2B083EB2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44257"/>
              <a:ext cx="6877877" cy="3613743"/>
            </a:xfrm>
            <a:prstGeom prst="rect">
              <a:avLst/>
            </a:prstGeom>
          </p:spPr>
        </p:pic>
        <p:sp>
          <p:nvSpPr>
            <p:cNvPr id="9" name="Rectangle 8">
              <a:extLst>
                <a:ext uri="{FF2B5EF4-FFF2-40B4-BE49-F238E27FC236}">
                  <a16:creationId xmlns:a16="http://schemas.microsoft.com/office/drawing/2014/main" id="{E357BC64-F7B0-6EC3-8867-240E09F4C987}"/>
                </a:ext>
              </a:extLst>
            </p:cNvPr>
            <p:cNvSpPr/>
            <p:nvPr/>
          </p:nvSpPr>
          <p:spPr>
            <a:xfrm>
              <a:off x="2902227" y="6730669"/>
              <a:ext cx="137160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Yield</a:t>
              </a:r>
            </a:p>
          </p:txBody>
        </p:sp>
      </p:grpSp>
      <p:pic>
        <p:nvPicPr>
          <p:cNvPr id="10" name="Picture 9" descr="Chart, bar chart&#10;&#10;Description automatically generated">
            <a:extLst>
              <a:ext uri="{FF2B5EF4-FFF2-40B4-BE49-F238E27FC236}">
                <a16:creationId xmlns:a16="http://schemas.microsoft.com/office/drawing/2014/main" id="{1A22BCE8-0E18-6A19-4190-C15E362394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2172402"/>
            <a:ext cx="4149374" cy="1942191"/>
          </a:xfrm>
          <a:prstGeom prst="rect">
            <a:avLst/>
          </a:prstGeom>
        </p:spPr>
      </p:pic>
      <p:sp>
        <p:nvSpPr>
          <p:cNvPr id="11" name="Rectangle 10">
            <a:extLst>
              <a:ext uri="{FF2B5EF4-FFF2-40B4-BE49-F238E27FC236}">
                <a16:creationId xmlns:a16="http://schemas.microsoft.com/office/drawing/2014/main" id="{306930C4-B820-66A8-B2EC-8997F220D46D}"/>
              </a:ext>
            </a:extLst>
          </p:cNvPr>
          <p:cNvSpPr/>
          <p:nvPr/>
        </p:nvSpPr>
        <p:spPr>
          <a:xfrm>
            <a:off x="1602798" y="322558"/>
            <a:ext cx="6457950" cy="41549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algn="ctr" eaLnBrk="0" hangingPunct="0"/>
            <a:r>
              <a:rPr lang="en-US" sz="2250" b="1" dirty="0">
                <a:solidFill>
                  <a:srgbClr val="C00000"/>
                </a:solidFill>
                <a:latin typeface="+mj-lt"/>
                <a:ea typeface="+mj-ea"/>
              </a:rPr>
              <a:t>The need for Percentile (Quantile) regression</a:t>
            </a:r>
          </a:p>
        </p:txBody>
      </p:sp>
    </p:spTree>
    <p:extLst>
      <p:ext uri="{BB962C8B-B14F-4D97-AF65-F5344CB8AC3E}">
        <p14:creationId xmlns:p14="http://schemas.microsoft.com/office/powerpoint/2010/main" val="4245270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BC79FA-FFA0-7A00-BC87-0D8A6FF46D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955" y="1412776"/>
            <a:ext cx="3736332" cy="3736332"/>
          </a:xfrm>
          <a:prstGeom prst="rect">
            <a:avLst/>
          </a:prstGeom>
        </p:spPr>
      </p:pic>
      <p:sp>
        <p:nvSpPr>
          <p:cNvPr id="5" name="Rectangle 4">
            <a:extLst>
              <a:ext uri="{FF2B5EF4-FFF2-40B4-BE49-F238E27FC236}">
                <a16:creationId xmlns:a16="http://schemas.microsoft.com/office/drawing/2014/main" id="{F08F6F5F-3B4E-91BB-7C26-431C42D29EEB}"/>
              </a:ext>
            </a:extLst>
          </p:cNvPr>
          <p:cNvSpPr/>
          <p:nvPr/>
        </p:nvSpPr>
        <p:spPr>
          <a:xfrm>
            <a:off x="1189995" y="404664"/>
            <a:ext cx="7360640" cy="41549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algn="ctr" eaLnBrk="0" hangingPunct="0"/>
            <a:r>
              <a:rPr lang="en-US" sz="2250" b="1" dirty="0">
                <a:solidFill>
                  <a:srgbClr val="C00000"/>
                </a:solidFill>
                <a:latin typeface="+mj-lt"/>
                <a:ea typeface="+mj-ea"/>
              </a:rPr>
              <a:t>Quantile-based crop yield meta model</a:t>
            </a:r>
          </a:p>
        </p:txBody>
      </p:sp>
      <p:sp>
        <p:nvSpPr>
          <p:cNvPr id="7" name="TextBox 6">
            <a:extLst>
              <a:ext uri="{FF2B5EF4-FFF2-40B4-BE49-F238E27FC236}">
                <a16:creationId xmlns:a16="http://schemas.microsoft.com/office/drawing/2014/main" id="{1CCD30E8-AAD7-09F4-B810-06F9E0198A29}"/>
              </a:ext>
            </a:extLst>
          </p:cNvPr>
          <p:cNvSpPr txBox="1"/>
          <p:nvPr/>
        </p:nvSpPr>
        <p:spPr>
          <a:xfrm>
            <a:off x="735110" y="5256118"/>
            <a:ext cx="3467078" cy="507831"/>
          </a:xfrm>
          <a:prstGeom prst="rect">
            <a:avLst/>
          </a:prstGeom>
          <a:noFill/>
        </p:spPr>
        <p:txBody>
          <a:bodyPr wrap="square">
            <a:spAutoFit/>
          </a:bodyPr>
          <a:lstStyle/>
          <a:p>
            <a:r>
              <a:rPr lang="en-US" sz="900" dirty="0">
                <a:latin typeface="Times New Roman" panose="02020603050405020304" pitchFamily="18" charset="0"/>
                <a:ea typeface="Times New Roman" panose="02020603050405020304" pitchFamily="18" charset="0"/>
              </a:rPr>
              <a:t>Crop yield loss as the difference between the 25</a:t>
            </a:r>
            <a:r>
              <a:rPr lang="en-US" sz="900" baseline="30000" dirty="0">
                <a:latin typeface="Times New Roman" panose="02020603050405020304" pitchFamily="18" charset="0"/>
                <a:ea typeface="Times New Roman" panose="02020603050405020304" pitchFamily="18" charset="0"/>
              </a:rPr>
              <a:t>th</a:t>
            </a:r>
            <a:r>
              <a:rPr lang="en-US" sz="900" dirty="0">
                <a:latin typeface="Times New Roman" panose="02020603050405020304" pitchFamily="18" charset="0"/>
                <a:ea typeface="Times New Roman" panose="02020603050405020304" pitchFamily="18" charset="0"/>
              </a:rPr>
              <a:t> and the average crop yield, from 2000 to 2050, in percentage terms, for rainfed maize, RCP26</a:t>
            </a:r>
            <a:endParaRPr lang="en-US" sz="900" dirty="0"/>
          </a:p>
        </p:txBody>
      </p:sp>
      <p:pic>
        <p:nvPicPr>
          <p:cNvPr id="8" name="Picture 7" descr="A picture containing map&#10;&#10;Description automatically generated">
            <a:extLst>
              <a:ext uri="{FF2B5EF4-FFF2-40B4-BE49-F238E27FC236}">
                <a16:creationId xmlns:a16="http://schemas.microsoft.com/office/drawing/2014/main" id="{7BCED8E3-F5DF-A5B0-CF1D-4F9526D3D2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8115" y="1429116"/>
            <a:ext cx="3736333" cy="3719993"/>
          </a:xfrm>
          <a:prstGeom prst="rect">
            <a:avLst/>
          </a:prstGeom>
        </p:spPr>
      </p:pic>
      <p:sp>
        <p:nvSpPr>
          <p:cNvPr id="10" name="TextBox 9">
            <a:extLst>
              <a:ext uri="{FF2B5EF4-FFF2-40B4-BE49-F238E27FC236}">
                <a16:creationId xmlns:a16="http://schemas.microsoft.com/office/drawing/2014/main" id="{77195C22-8CA8-4D88-70CD-ED560024477C}"/>
              </a:ext>
            </a:extLst>
          </p:cNvPr>
          <p:cNvSpPr txBox="1"/>
          <p:nvPr/>
        </p:nvSpPr>
        <p:spPr>
          <a:xfrm>
            <a:off x="4968094" y="5216671"/>
            <a:ext cx="3592812" cy="507831"/>
          </a:xfrm>
          <a:prstGeom prst="rect">
            <a:avLst/>
          </a:prstGeom>
          <a:noFill/>
        </p:spPr>
        <p:txBody>
          <a:bodyPr wrap="square">
            <a:spAutoFit/>
          </a:bodyPr>
          <a:lstStyle/>
          <a:p>
            <a:pPr algn="just"/>
            <a:r>
              <a:rPr lang="en-US" sz="900" dirty="0">
                <a:latin typeface="Times New Roman" panose="02020603050405020304" pitchFamily="18" charset="0"/>
                <a:ea typeface="Times New Roman" panose="02020603050405020304" pitchFamily="18" charset="0"/>
              </a:rPr>
              <a:t>Crop yield loss as the difference between the 25</a:t>
            </a:r>
            <a:r>
              <a:rPr lang="en-US" sz="900" baseline="30000" dirty="0">
                <a:latin typeface="Times New Roman" panose="02020603050405020304" pitchFamily="18" charset="0"/>
                <a:ea typeface="Times New Roman" panose="02020603050405020304" pitchFamily="18" charset="0"/>
              </a:rPr>
              <a:t>th</a:t>
            </a:r>
            <a:r>
              <a:rPr lang="en-US" sz="900" dirty="0">
                <a:latin typeface="Times New Roman" panose="02020603050405020304" pitchFamily="18" charset="0"/>
                <a:ea typeface="Times New Roman" panose="02020603050405020304" pitchFamily="18" charset="0"/>
              </a:rPr>
              <a:t> and the median of the crop yield, from 2000 to 2050, in percentage terms, for rainfed maize, RCP26. </a:t>
            </a:r>
          </a:p>
        </p:txBody>
      </p:sp>
    </p:spTree>
    <p:extLst>
      <p:ext uri="{BB962C8B-B14F-4D97-AF65-F5344CB8AC3E}">
        <p14:creationId xmlns:p14="http://schemas.microsoft.com/office/powerpoint/2010/main" val="267303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imeline&#10;&#10;Description automatically generated">
            <a:extLst>
              <a:ext uri="{FF2B5EF4-FFF2-40B4-BE49-F238E27FC236}">
                <a16:creationId xmlns:a16="http://schemas.microsoft.com/office/drawing/2014/main" id="{624319DE-92BD-A421-5C9A-2BD35CA905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940" y="404664"/>
            <a:ext cx="4114800" cy="3840421"/>
          </a:xfrm>
          <a:prstGeom prst="rect">
            <a:avLst/>
          </a:prstGeom>
        </p:spPr>
      </p:pic>
      <p:pic>
        <p:nvPicPr>
          <p:cNvPr id="5" name="Picture 4" descr="Timeline&#10;&#10;Description automatically generated">
            <a:extLst>
              <a:ext uri="{FF2B5EF4-FFF2-40B4-BE49-F238E27FC236}">
                <a16:creationId xmlns:a16="http://schemas.microsoft.com/office/drawing/2014/main" id="{434E0916-E915-4DA8-AB9E-8EFBCB6456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5672" y="416094"/>
            <a:ext cx="4114800" cy="3828991"/>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D55842D-FA4A-B8C4-BBB1-C1E739C25947}"/>
                  </a:ext>
                </a:extLst>
              </p:cNvPr>
              <p:cNvSpPr txBox="1"/>
              <p:nvPr/>
            </p:nvSpPr>
            <p:spPr>
              <a:xfrm>
                <a:off x="195942" y="4376425"/>
                <a:ext cx="8812363" cy="2292935"/>
              </a:xfrm>
              <a:prstGeom prst="rect">
                <a:avLst/>
              </a:prstGeom>
              <a:noFill/>
            </p:spPr>
            <p:txBody>
              <a:bodyPr wrap="square">
                <a:spAutoFit/>
              </a:bodyPr>
              <a:lstStyle/>
              <a:p>
                <a:pPr indent="240030" algn="just">
                  <a:spcBef>
                    <a:spcPts val="450"/>
                  </a:spcBef>
                </a:pPr>
                <a:r>
                  <a:rPr lang="en-US" sz="1250" dirty="0">
                    <a:latin typeface="Times New Roman" panose="02020603050405020304" pitchFamily="18" charset="0"/>
                    <a:ea typeface="Times New Roman" panose="02020603050405020304" pitchFamily="18" charset="0"/>
                  </a:rPr>
                  <a:t>Visualized quantiles are 25</a:t>
                </a:r>
                <a:r>
                  <a:rPr lang="en-US" sz="1250" baseline="30000" dirty="0">
                    <a:latin typeface="Times New Roman" panose="02020603050405020304" pitchFamily="18" charset="0"/>
                    <a:ea typeface="Times New Roman" panose="02020603050405020304" pitchFamily="18" charset="0"/>
                  </a:rPr>
                  <a:t>th</a:t>
                </a:r>
                <a:r>
                  <a:rPr lang="en-US" sz="1250" dirty="0">
                    <a:latin typeface="Times New Roman" panose="02020603050405020304" pitchFamily="18" charset="0"/>
                    <a:ea typeface="Times New Roman" panose="02020603050405020304" pitchFamily="18" charset="0"/>
                  </a:rPr>
                  <a:t> (green) 50</a:t>
                </a:r>
                <a:r>
                  <a:rPr lang="en-US" sz="1250" baseline="30000" dirty="0">
                    <a:latin typeface="Times New Roman" panose="02020603050405020304" pitchFamily="18" charset="0"/>
                    <a:ea typeface="Times New Roman" panose="02020603050405020304" pitchFamily="18" charset="0"/>
                  </a:rPr>
                  <a:t>th</a:t>
                </a:r>
                <a:r>
                  <a:rPr lang="en-US" sz="1250" dirty="0">
                    <a:latin typeface="Times New Roman" panose="02020603050405020304" pitchFamily="18" charset="0"/>
                    <a:ea typeface="Times New Roman" panose="02020603050405020304" pitchFamily="18" charset="0"/>
                  </a:rPr>
                  <a:t> (blue) and 75</a:t>
                </a:r>
                <a:r>
                  <a:rPr lang="en-US" sz="1250" baseline="30000" dirty="0">
                    <a:latin typeface="Times New Roman" panose="02020603050405020304" pitchFamily="18" charset="0"/>
                    <a:ea typeface="Times New Roman" panose="02020603050405020304" pitchFamily="18" charset="0"/>
                  </a:rPr>
                  <a:t>th</a:t>
                </a:r>
                <a:r>
                  <a:rPr lang="en-US" sz="1250" dirty="0">
                    <a:latin typeface="Times New Roman" panose="02020603050405020304" pitchFamily="18" charset="0"/>
                    <a:ea typeface="Times New Roman" panose="02020603050405020304" pitchFamily="18" charset="0"/>
                  </a:rPr>
                  <a:t> (yellow). In addition, the Figures display the average crop yield (in red) for the years from 2000 to 2050. The results of the simulations are available till 2100, but for the reasons of clarity, the displayed values are restricted to 50 years. The estimates of the crop yields </a:t>
                </a:r>
                <a14:m>
                  <m:oMath xmlns:m="http://schemas.openxmlformats.org/officeDocument/2006/math">
                    <m:sSub>
                      <m:sSubPr>
                        <m:ctrlPr>
                          <a:rPr lang="en-US" sz="1250" i="1">
                            <a:latin typeface="Cambria Math" panose="02040503050406030204" pitchFamily="18" charset="0"/>
                            <a:ea typeface="Times New Roman" panose="02020603050405020304" pitchFamily="18" charset="0"/>
                          </a:rPr>
                        </m:ctrlPr>
                      </m:sSubPr>
                      <m:e>
                        <m:sSub>
                          <m:sSubPr>
                            <m:ctrlPr>
                              <a:rPr lang="en-US" sz="1250" i="1">
                                <a:latin typeface="Cambria Math" panose="02040503050406030204" pitchFamily="18" charset="0"/>
                                <a:ea typeface="Times New Roman" panose="02020603050405020304" pitchFamily="18" charset="0"/>
                              </a:rPr>
                            </m:ctrlPr>
                          </m:sSubPr>
                          <m:e>
                            <m:r>
                              <a:rPr lang="en-US" sz="1250" i="1">
                                <a:latin typeface="Cambria Math" panose="02040503050406030204" pitchFamily="18" charset="0"/>
                                <a:ea typeface="Times New Roman" panose="02020603050405020304" pitchFamily="18" charset="0"/>
                              </a:rPr>
                              <m:t>𝑄</m:t>
                            </m:r>
                          </m:e>
                          <m:sub>
                            <m:r>
                              <a:rPr lang="en-US" sz="1250" i="1">
                                <a:latin typeface="Cambria Math" panose="02040503050406030204" pitchFamily="18" charset="0"/>
                                <a:ea typeface="Times New Roman" panose="02020603050405020304" pitchFamily="18" charset="0"/>
                              </a:rPr>
                              <m:t>𝜏</m:t>
                            </m:r>
                          </m:sub>
                        </m:sSub>
                        <m:r>
                          <a:rPr lang="en-US" sz="1250" i="1">
                            <a:latin typeface="Cambria Math" panose="02040503050406030204" pitchFamily="18" charset="0"/>
                            <a:ea typeface="Times New Roman" panose="02020603050405020304" pitchFamily="18" charset="0"/>
                          </a:rPr>
                          <m:t>(</m:t>
                        </m:r>
                        <m:r>
                          <a:rPr lang="en-US" sz="1250" i="1">
                            <a:latin typeface="Cambria Math" panose="02040503050406030204" pitchFamily="18" charset="0"/>
                            <a:ea typeface="Times New Roman" panose="02020603050405020304" pitchFamily="18" charset="0"/>
                          </a:rPr>
                          <m:t>𝑦</m:t>
                        </m:r>
                      </m:e>
                      <m:sub>
                        <m:r>
                          <a:rPr lang="en-US" sz="1250" i="1">
                            <a:latin typeface="Cambria Math" panose="02040503050406030204" pitchFamily="18" charset="0"/>
                            <a:ea typeface="Times New Roman" panose="02020603050405020304" pitchFamily="18" charset="0"/>
                          </a:rPr>
                          <m:t>𝑖</m:t>
                        </m:r>
                      </m:sub>
                    </m:sSub>
                    <m:r>
                      <a:rPr lang="en-US" sz="1250" i="1">
                        <a:latin typeface="Cambria Math" panose="02040503050406030204" pitchFamily="18" charset="0"/>
                        <a:ea typeface="Times New Roman" panose="02020603050405020304" pitchFamily="18" charset="0"/>
                      </a:rPr>
                      <m:t>)</m:t>
                    </m:r>
                  </m:oMath>
                </a14:m>
                <a:r>
                  <a:rPr lang="en-US" sz="1250" dirty="0">
                    <a:latin typeface="Times New Roman" panose="02020603050405020304" pitchFamily="18" charset="0"/>
                    <a:ea typeface="Times New Roman" panose="02020603050405020304" pitchFamily="18" charset="0"/>
                  </a:rPr>
                  <a:t> in each </a:t>
                </a:r>
                <a:r>
                  <a:rPr lang="en-US" sz="1250" dirty="0" err="1">
                    <a:latin typeface="Times New Roman" panose="02020603050405020304" pitchFamily="18" charset="0"/>
                    <a:ea typeface="Times New Roman" panose="02020603050405020304" pitchFamily="18" charset="0"/>
                  </a:rPr>
                  <a:t>SimUs</a:t>
                </a:r>
                <a:r>
                  <a:rPr lang="en-US" sz="1250" dirty="0">
                    <a:latin typeface="Times New Roman" panose="02020603050405020304" pitchFamily="18" charset="0"/>
                    <a:ea typeface="Times New Roman" panose="02020603050405020304" pitchFamily="18" charset="0"/>
                  </a:rPr>
                  <a:t> within all NUTS regions and EU countries having probability</a:t>
                </a:r>
              </a:p>
              <a:p>
                <a:pPr algn="just"/>
                <a:r>
                  <a:rPr lang="en-US" sz="1250" dirty="0">
                    <a:latin typeface="Times New Roman" panose="02020603050405020304" pitchFamily="18" charset="0"/>
                    <a:ea typeface="Times New Roman" panose="02020603050405020304" pitchFamily="18" charset="0"/>
                  </a:rPr>
                  <a:t> </a:t>
                </a:r>
              </a:p>
              <a:p>
                <a:pPr algn="just"/>
                <a14:m>
                  <m:oMath xmlns:m="http://schemas.openxmlformats.org/officeDocument/2006/math">
                    <m:r>
                      <a:rPr lang="en-US" sz="1250" i="1">
                        <a:latin typeface="Cambria Math" panose="02040503050406030204" pitchFamily="18" charset="0"/>
                        <a:ea typeface="Times New Roman" panose="02020603050405020304" pitchFamily="18" charset="0"/>
                      </a:rPr>
                      <m:t>𝑃𝑟𝑜𝑏</m:t>
                    </m:r>
                    <m:d>
                      <m:dPr>
                        <m:begChr m:val="{"/>
                        <m:ctrlPr>
                          <a:rPr lang="en-US" sz="1250" i="1">
                            <a:latin typeface="Cambria Math" panose="02040503050406030204" pitchFamily="18" charset="0"/>
                            <a:ea typeface="Times New Roman" panose="02020603050405020304" pitchFamily="18" charset="0"/>
                          </a:rPr>
                        </m:ctrlPr>
                      </m:dPr>
                      <m:e>
                        <m:sSub>
                          <m:sSubPr>
                            <m:ctrlPr>
                              <a:rPr lang="en-US" sz="1250" i="1">
                                <a:latin typeface="Cambria Math" panose="02040503050406030204" pitchFamily="18" charset="0"/>
                                <a:ea typeface="Times New Roman" panose="02020603050405020304" pitchFamily="18" charset="0"/>
                              </a:rPr>
                            </m:ctrlPr>
                          </m:sSubPr>
                          <m:e>
                            <m:sSub>
                              <m:sSubPr>
                                <m:ctrlPr>
                                  <a:rPr lang="en-US" sz="1250" i="1">
                                    <a:latin typeface="Cambria Math" panose="02040503050406030204" pitchFamily="18" charset="0"/>
                                    <a:ea typeface="Times New Roman" panose="02020603050405020304" pitchFamily="18" charset="0"/>
                                  </a:rPr>
                                </m:ctrlPr>
                              </m:sSubPr>
                              <m:e>
                                <m:r>
                                  <a:rPr lang="en-US" sz="1250" i="1">
                                    <a:latin typeface="Cambria Math" panose="02040503050406030204" pitchFamily="18" charset="0"/>
                                    <a:ea typeface="Times New Roman" panose="02020603050405020304" pitchFamily="18" charset="0"/>
                                  </a:rPr>
                                  <m:t>𝑄</m:t>
                                </m:r>
                              </m:e>
                              <m:sub>
                                <m:r>
                                  <a:rPr lang="en-US" sz="1250" i="1">
                                    <a:latin typeface="Cambria Math" panose="02040503050406030204" pitchFamily="18" charset="0"/>
                                    <a:ea typeface="Times New Roman" panose="02020603050405020304" pitchFamily="18" charset="0"/>
                                  </a:rPr>
                                  <m:t>𝜏</m:t>
                                </m:r>
                              </m:sub>
                            </m:sSub>
                            <m:r>
                              <a:rPr lang="en-US" sz="1250" i="1">
                                <a:latin typeface="Cambria Math" panose="02040503050406030204" pitchFamily="18" charset="0"/>
                                <a:ea typeface="Times New Roman" panose="02020603050405020304" pitchFamily="18" charset="0"/>
                              </a:rPr>
                              <m:t>(</m:t>
                            </m:r>
                            <m:r>
                              <a:rPr lang="en-US" sz="1250" i="1">
                                <a:latin typeface="Cambria Math" panose="02040503050406030204" pitchFamily="18" charset="0"/>
                                <a:ea typeface="Times New Roman" panose="02020603050405020304" pitchFamily="18" charset="0"/>
                              </a:rPr>
                              <m:t>𝑦</m:t>
                            </m:r>
                          </m:e>
                          <m:sub>
                            <m:r>
                              <a:rPr lang="en-US" sz="1250" i="1">
                                <a:latin typeface="Cambria Math" panose="02040503050406030204" pitchFamily="18" charset="0"/>
                                <a:ea typeface="Times New Roman" panose="02020603050405020304" pitchFamily="18" charset="0"/>
                              </a:rPr>
                              <m:t>𝑖</m:t>
                            </m:r>
                          </m:sub>
                        </m:sSub>
                      </m:e>
                    </m:d>
                    <m:r>
                      <a:rPr lang="en-US" sz="1250" i="1">
                        <a:latin typeface="Cambria Math" panose="02040503050406030204" pitchFamily="18" charset="0"/>
                        <a:ea typeface="Times New Roman" panose="02020603050405020304" pitchFamily="18" charset="0"/>
                      </a:rPr>
                      <m:t>≤</m:t>
                    </m:r>
                    <m:sSub>
                      <m:sSubPr>
                        <m:ctrlPr>
                          <a:rPr lang="en-US" sz="1250" i="1">
                            <a:latin typeface="Cambria Math" panose="02040503050406030204" pitchFamily="18" charset="0"/>
                            <a:ea typeface="Times New Roman" panose="02020603050405020304" pitchFamily="18" charset="0"/>
                          </a:rPr>
                        </m:ctrlPr>
                      </m:sSubPr>
                      <m:e>
                        <m:r>
                          <a:rPr lang="en-US" sz="1250" i="1">
                            <a:latin typeface="Cambria Math" panose="02040503050406030204" pitchFamily="18" charset="0"/>
                            <a:ea typeface="Times New Roman" panose="02020603050405020304" pitchFamily="18" charset="0"/>
                          </a:rPr>
                          <m:t>𝛽</m:t>
                        </m:r>
                      </m:e>
                      <m:sub>
                        <m:r>
                          <a:rPr lang="en-US" sz="1250" i="1">
                            <a:latin typeface="Cambria Math" panose="02040503050406030204" pitchFamily="18" charset="0"/>
                            <a:ea typeface="Times New Roman" panose="02020603050405020304" pitchFamily="18" charset="0"/>
                          </a:rPr>
                          <m:t>0</m:t>
                        </m:r>
                      </m:sub>
                    </m:sSub>
                    <m:d>
                      <m:dPr>
                        <m:ctrlPr>
                          <a:rPr lang="en-US" sz="1250" i="1">
                            <a:latin typeface="Cambria Math" panose="02040503050406030204" pitchFamily="18" charset="0"/>
                            <a:ea typeface="Times New Roman" panose="02020603050405020304" pitchFamily="18" charset="0"/>
                          </a:rPr>
                        </m:ctrlPr>
                      </m:dPr>
                      <m:e>
                        <m:r>
                          <a:rPr lang="en-US" sz="1250" i="1">
                            <a:latin typeface="Cambria Math" panose="02040503050406030204" pitchFamily="18" charset="0"/>
                            <a:ea typeface="Times New Roman" panose="02020603050405020304" pitchFamily="18" charset="0"/>
                          </a:rPr>
                          <m:t>𝜏</m:t>
                        </m:r>
                      </m:e>
                    </m:d>
                    <m:r>
                      <a:rPr lang="en-US" sz="1250" i="1">
                        <a:latin typeface="Cambria Math" panose="02040503050406030204" pitchFamily="18" charset="0"/>
                        <a:ea typeface="Times New Roman" panose="02020603050405020304" pitchFamily="18" charset="0"/>
                      </a:rPr>
                      <m:t>+</m:t>
                    </m:r>
                    <m:sSub>
                      <m:sSubPr>
                        <m:ctrlPr>
                          <a:rPr lang="en-US" sz="1250" i="1">
                            <a:latin typeface="Cambria Math" panose="02040503050406030204" pitchFamily="18" charset="0"/>
                            <a:ea typeface="Times New Roman" panose="02020603050405020304" pitchFamily="18" charset="0"/>
                          </a:rPr>
                        </m:ctrlPr>
                      </m:sSubPr>
                      <m:e>
                        <m:r>
                          <a:rPr lang="en-US" sz="1250" i="1">
                            <a:latin typeface="Cambria Math" panose="02040503050406030204" pitchFamily="18" charset="0"/>
                            <a:ea typeface="Times New Roman" panose="02020603050405020304" pitchFamily="18" charset="0"/>
                          </a:rPr>
                          <m:t>𝛽</m:t>
                        </m:r>
                      </m:e>
                      <m:sub>
                        <m:r>
                          <a:rPr lang="en-US" sz="1250" i="1">
                            <a:latin typeface="Cambria Math" panose="02040503050406030204" pitchFamily="18" charset="0"/>
                            <a:ea typeface="Times New Roman" panose="02020603050405020304" pitchFamily="18" charset="0"/>
                          </a:rPr>
                          <m:t>1</m:t>
                        </m:r>
                      </m:sub>
                    </m:sSub>
                    <m:d>
                      <m:dPr>
                        <m:ctrlPr>
                          <a:rPr lang="en-US" sz="1250" i="1">
                            <a:latin typeface="Cambria Math" panose="02040503050406030204" pitchFamily="18" charset="0"/>
                            <a:ea typeface="Times New Roman" panose="02020603050405020304" pitchFamily="18" charset="0"/>
                          </a:rPr>
                        </m:ctrlPr>
                      </m:dPr>
                      <m:e>
                        <m:r>
                          <a:rPr lang="en-US" sz="1250" i="1">
                            <a:latin typeface="Cambria Math" panose="02040503050406030204" pitchFamily="18" charset="0"/>
                            <a:ea typeface="Times New Roman" panose="02020603050405020304" pitchFamily="18" charset="0"/>
                          </a:rPr>
                          <m:t>𝜏</m:t>
                        </m:r>
                      </m:e>
                    </m:d>
                    <m:sSub>
                      <m:sSubPr>
                        <m:ctrlPr>
                          <a:rPr lang="en-US" sz="1250" i="1">
                            <a:latin typeface="Cambria Math" panose="02040503050406030204" pitchFamily="18" charset="0"/>
                            <a:ea typeface="Times New Roman" panose="02020603050405020304" pitchFamily="18" charset="0"/>
                          </a:rPr>
                        </m:ctrlPr>
                      </m:sSubPr>
                      <m:e>
                        <m:r>
                          <a:rPr lang="en-US" sz="1250" i="1">
                            <a:latin typeface="Cambria Math" panose="02040503050406030204" pitchFamily="18" charset="0"/>
                            <a:ea typeface="Times New Roman" panose="02020603050405020304" pitchFamily="18" charset="0"/>
                          </a:rPr>
                          <m:t>𝑥</m:t>
                        </m:r>
                      </m:e>
                      <m:sub>
                        <m:r>
                          <a:rPr lang="en-US" sz="1250" i="1">
                            <a:latin typeface="Cambria Math" panose="02040503050406030204" pitchFamily="18" charset="0"/>
                            <a:ea typeface="Times New Roman" panose="02020603050405020304" pitchFamily="18" charset="0"/>
                          </a:rPr>
                          <m:t>𝑖</m:t>
                        </m:r>
                        <m:r>
                          <a:rPr lang="en-US" sz="1250" i="1">
                            <a:latin typeface="Cambria Math" panose="02040503050406030204" pitchFamily="18" charset="0"/>
                            <a:ea typeface="Times New Roman" panose="02020603050405020304" pitchFamily="18" charset="0"/>
                          </a:rPr>
                          <m:t>1</m:t>
                        </m:r>
                      </m:sub>
                    </m:sSub>
                    <m:r>
                      <a:rPr lang="en-US" sz="1250" i="1">
                        <a:latin typeface="Cambria Math" panose="02040503050406030204" pitchFamily="18" charset="0"/>
                        <a:ea typeface="Times New Roman" panose="02020603050405020304" pitchFamily="18" charset="0"/>
                      </a:rPr>
                      <m:t>+</m:t>
                    </m:r>
                    <m:sSub>
                      <m:sSubPr>
                        <m:ctrlPr>
                          <a:rPr lang="en-US" sz="1250" i="1">
                            <a:latin typeface="Cambria Math" panose="02040503050406030204" pitchFamily="18" charset="0"/>
                            <a:ea typeface="Times New Roman" panose="02020603050405020304" pitchFamily="18" charset="0"/>
                          </a:rPr>
                        </m:ctrlPr>
                      </m:sSubPr>
                      <m:e>
                        <m:r>
                          <a:rPr lang="en-US" sz="1250" i="1">
                            <a:latin typeface="Cambria Math" panose="02040503050406030204" pitchFamily="18" charset="0"/>
                            <a:ea typeface="Times New Roman" panose="02020603050405020304" pitchFamily="18" charset="0"/>
                          </a:rPr>
                          <m:t>𝛽</m:t>
                        </m:r>
                      </m:e>
                      <m:sub>
                        <m:r>
                          <a:rPr lang="en-US" sz="1250" i="1">
                            <a:latin typeface="Cambria Math" panose="02040503050406030204" pitchFamily="18" charset="0"/>
                            <a:ea typeface="Times New Roman" panose="02020603050405020304" pitchFamily="18" charset="0"/>
                          </a:rPr>
                          <m:t>2</m:t>
                        </m:r>
                      </m:sub>
                    </m:sSub>
                    <m:sSub>
                      <m:sSubPr>
                        <m:ctrlPr>
                          <a:rPr lang="en-US" sz="1250" i="1">
                            <a:latin typeface="Cambria Math" panose="02040503050406030204" pitchFamily="18" charset="0"/>
                            <a:ea typeface="Times New Roman" panose="02020603050405020304" pitchFamily="18" charset="0"/>
                          </a:rPr>
                        </m:ctrlPr>
                      </m:sSubPr>
                      <m:e>
                        <m:d>
                          <m:dPr>
                            <m:ctrlPr>
                              <a:rPr lang="en-US" sz="1250" i="1">
                                <a:latin typeface="Cambria Math" panose="02040503050406030204" pitchFamily="18" charset="0"/>
                                <a:ea typeface="Times New Roman" panose="02020603050405020304" pitchFamily="18" charset="0"/>
                              </a:rPr>
                            </m:ctrlPr>
                          </m:dPr>
                          <m:e>
                            <m:r>
                              <a:rPr lang="en-US" sz="1250" i="1">
                                <a:latin typeface="Cambria Math" panose="02040503050406030204" pitchFamily="18" charset="0"/>
                                <a:ea typeface="Times New Roman" panose="02020603050405020304" pitchFamily="18" charset="0"/>
                              </a:rPr>
                              <m:t>𝜏</m:t>
                            </m:r>
                          </m:e>
                        </m:d>
                        <m:r>
                          <a:rPr lang="en-US" sz="1250" i="1">
                            <a:latin typeface="Cambria Math" panose="02040503050406030204" pitchFamily="18" charset="0"/>
                            <a:ea typeface="Times New Roman" panose="02020603050405020304" pitchFamily="18" charset="0"/>
                          </a:rPr>
                          <m:t>𝑥</m:t>
                        </m:r>
                      </m:e>
                      <m:sub>
                        <m:r>
                          <a:rPr lang="en-US" sz="1250" i="1">
                            <a:latin typeface="Cambria Math" panose="02040503050406030204" pitchFamily="18" charset="0"/>
                            <a:ea typeface="Times New Roman" panose="02020603050405020304" pitchFamily="18" charset="0"/>
                          </a:rPr>
                          <m:t>𝑖</m:t>
                        </m:r>
                        <m:r>
                          <a:rPr lang="en-US" sz="1250" i="1">
                            <a:latin typeface="Cambria Math" panose="02040503050406030204" pitchFamily="18" charset="0"/>
                            <a:ea typeface="Times New Roman" panose="02020603050405020304" pitchFamily="18" charset="0"/>
                          </a:rPr>
                          <m:t>2</m:t>
                        </m:r>
                      </m:sub>
                    </m:sSub>
                    <m:r>
                      <a:rPr lang="en-US" sz="1250" i="1">
                        <a:latin typeface="Cambria Math" panose="02040503050406030204" pitchFamily="18" charset="0"/>
                        <a:ea typeface="Times New Roman" panose="02020603050405020304" pitchFamily="18" charset="0"/>
                      </a:rPr>
                      <m:t>+</m:t>
                    </m:r>
                    <m:sSub>
                      <m:sSubPr>
                        <m:ctrlPr>
                          <a:rPr lang="en-US" sz="1250" i="1">
                            <a:latin typeface="Cambria Math" panose="02040503050406030204" pitchFamily="18" charset="0"/>
                            <a:ea typeface="Times New Roman" panose="02020603050405020304" pitchFamily="18" charset="0"/>
                          </a:rPr>
                        </m:ctrlPr>
                      </m:sSubPr>
                      <m:e>
                        <m:r>
                          <a:rPr lang="en-US" sz="1250" i="1">
                            <a:latin typeface="Cambria Math" panose="02040503050406030204" pitchFamily="18" charset="0"/>
                            <a:ea typeface="Times New Roman" panose="02020603050405020304" pitchFamily="18" charset="0"/>
                          </a:rPr>
                          <m:t>𝛽</m:t>
                        </m:r>
                      </m:e>
                      <m:sub>
                        <m:r>
                          <a:rPr lang="en-US" sz="1250" i="1">
                            <a:latin typeface="Cambria Math" panose="02040503050406030204" pitchFamily="18" charset="0"/>
                            <a:ea typeface="Times New Roman" panose="02020603050405020304" pitchFamily="18" charset="0"/>
                          </a:rPr>
                          <m:t>3</m:t>
                        </m:r>
                      </m:sub>
                    </m:sSub>
                    <m:sSub>
                      <m:sSubPr>
                        <m:ctrlPr>
                          <a:rPr lang="en-US" sz="1250" i="1">
                            <a:latin typeface="Cambria Math" panose="02040503050406030204" pitchFamily="18" charset="0"/>
                            <a:ea typeface="Times New Roman" panose="02020603050405020304" pitchFamily="18" charset="0"/>
                          </a:rPr>
                        </m:ctrlPr>
                      </m:sSubPr>
                      <m:e>
                        <m:d>
                          <m:dPr>
                            <m:ctrlPr>
                              <a:rPr lang="en-US" sz="1250" i="1">
                                <a:latin typeface="Cambria Math" panose="02040503050406030204" pitchFamily="18" charset="0"/>
                                <a:ea typeface="Times New Roman" panose="02020603050405020304" pitchFamily="18" charset="0"/>
                              </a:rPr>
                            </m:ctrlPr>
                          </m:dPr>
                          <m:e>
                            <m:r>
                              <a:rPr lang="en-US" sz="1250" i="1">
                                <a:latin typeface="Cambria Math" panose="02040503050406030204" pitchFamily="18" charset="0"/>
                                <a:ea typeface="Times New Roman" panose="02020603050405020304" pitchFamily="18" charset="0"/>
                              </a:rPr>
                              <m:t>𝜏</m:t>
                            </m:r>
                          </m:e>
                        </m:d>
                        <m:r>
                          <a:rPr lang="en-US" sz="1250" i="1">
                            <a:latin typeface="Cambria Math" panose="02040503050406030204" pitchFamily="18" charset="0"/>
                            <a:ea typeface="Times New Roman" panose="02020603050405020304" pitchFamily="18" charset="0"/>
                          </a:rPr>
                          <m:t>𝑥</m:t>
                        </m:r>
                      </m:e>
                      <m:sub>
                        <m:r>
                          <a:rPr lang="en-US" sz="1250" i="1">
                            <a:latin typeface="Cambria Math" panose="02040503050406030204" pitchFamily="18" charset="0"/>
                            <a:ea typeface="Times New Roman" panose="02020603050405020304" pitchFamily="18" charset="0"/>
                          </a:rPr>
                          <m:t>𝑖</m:t>
                        </m:r>
                        <m:r>
                          <a:rPr lang="en-US" sz="1250" i="1">
                            <a:latin typeface="Cambria Math" panose="02040503050406030204" pitchFamily="18" charset="0"/>
                            <a:ea typeface="Times New Roman" panose="02020603050405020304" pitchFamily="18" charset="0"/>
                          </a:rPr>
                          <m:t>3</m:t>
                        </m:r>
                      </m:sub>
                    </m:sSub>
                    <m:r>
                      <a:rPr lang="en-US" sz="1250" i="1">
                        <a:latin typeface="Cambria Math" panose="02040503050406030204" pitchFamily="18" charset="0"/>
                        <a:ea typeface="Times New Roman" panose="02020603050405020304" pitchFamily="18" charset="0"/>
                      </a:rPr>
                      <m:t>+…+</m:t>
                    </m:r>
                    <m:sSub>
                      <m:sSubPr>
                        <m:ctrlPr>
                          <a:rPr lang="en-US" sz="1250" i="1">
                            <a:latin typeface="Cambria Math" panose="02040503050406030204" pitchFamily="18" charset="0"/>
                            <a:ea typeface="Times New Roman" panose="02020603050405020304" pitchFamily="18" charset="0"/>
                          </a:rPr>
                        </m:ctrlPr>
                      </m:sSubPr>
                      <m:e>
                        <m:r>
                          <a:rPr lang="en-US" sz="1250" i="1">
                            <a:latin typeface="Cambria Math" panose="02040503050406030204" pitchFamily="18" charset="0"/>
                            <a:ea typeface="Times New Roman" panose="02020603050405020304" pitchFamily="18" charset="0"/>
                          </a:rPr>
                          <m:t>𝛽</m:t>
                        </m:r>
                      </m:e>
                      <m:sub>
                        <m:r>
                          <a:rPr lang="en-US" sz="1250" i="1">
                            <a:latin typeface="Cambria Math" panose="02040503050406030204" pitchFamily="18" charset="0"/>
                            <a:ea typeface="Times New Roman" panose="02020603050405020304" pitchFamily="18" charset="0"/>
                          </a:rPr>
                          <m:t>𝑚</m:t>
                        </m:r>
                      </m:sub>
                    </m:sSub>
                    <m:d>
                      <m:dPr>
                        <m:ctrlPr>
                          <a:rPr lang="en-US" sz="1250" i="1">
                            <a:latin typeface="Cambria Math" panose="02040503050406030204" pitchFamily="18" charset="0"/>
                            <a:ea typeface="Times New Roman" panose="02020603050405020304" pitchFamily="18" charset="0"/>
                          </a:rPr>
                        </m:ctrlPr>
                      </m:dPr>
                      <m:e>
                        <m:r>
                          <a:rPr lang="en-US" sz="1250" i="1">
                            <a:latin typeface="Cambria Math" panose="02040503050406030204" pitchFamily="18" charset="0"/>
                            <a:ea typeface="Times New Roman" panose="02020603050405020304" pitchFamily="18" charset="0"/>
                          </a:rPr>
                          <m:t>𝜏</m:t>
                        </m:r>
                      </m:e>
                    </m:d>
                    <m:sSub>
                      <m:sSubPr>
                        <m:ctrlPr>
                          <a:rPr lang="en-US" sz="1250" i="1">
                            <a:latin typeface="Cambria Math" panose="02040503050406030204" pitchFamily="18" charset="0"/>
                            <a:ea typeface="Times New Roman" panose="02020603050405020304" pitchFamily="18" charset="0"/>
                          </a:rPr>
                        </m:ctrlPr>
                      </m:sSubPr>
                      <m:e>
                        <m:r>
                          <a:rPr lang="en-US" sz="1250" i="1">
                            <a:latin typeface="Cambria Math" panose="02040503050406030204" pitchFamily="18" charset="0"/>
                            <a:ea typeface="Times New Roman" panose="02020603050405020304" pitchFamily="18" charset="0"/>
                          </a:rPr>
                          <m:t>𝑥</m:t>
                        </m:r>
                      </m:e>
                      <m:sub>
                        <m:r>
                          <a:rPr lang="en-US" sz="1250" i="1">
                            <a:latin typeface="Cambria Math" panose="02040503050406030204" pitchFamily="18" charset="0"/>
                            <a:ea typeface="Times New Roman" panose="02020603050405020304" pitchFamily="18" charset="0"/>
                          </a:rPr>
                          <m:t>𝑖𝑚</m:t>
                        </m:r>
                      </m:sub>
                    </m:sSub>
                    <m:r>
                      <a:rPr lang="en-US" sz="1250" i="1">
                        <a:latin typeface="Cambria Math" panose="02040503050406030204" pitchFamily="18" charset="0"/>
                        <a:ea typeface="Times New Roman" panose="02020603050405020304" pitchFamily="18" charset="0"/>
                      </a:rPr>
                      <m:t>}=</m:t>
                    </m:r>
                    <m:r>
                      <a:rPr lang="en-US" sz="1250">
                        <a:latin typeface="Cambria Math" panose="02040503050406030204" pitchFamily="18" charset="0"/>
                        <a:ea typeface="Times New Roman" panose="02020603050405020304" pitchFamily="18" charset="0"/>
                      </a:rPr>
                      <m:t> </m:t>
                    </m:r>
                    <m:r>
                      <a:rPr lang="en-US" sz="1250" i="1">
                        <a:latin typeface="Cambria Math" panose="02040503050406030204" pitchFamily="18" charset="0"/>
                        <a:ea typeface="Times New Roman" panose="02020603050405020304" pitchFamily="18" charset="0"/>
                      </a:rPr>
                      <m:t>𝜏</m:t>
                    </m:r>
                    <m:r>
                      <a:rPr lang="en-US" sz="1250">
                        <a:latin typeface="Cambria Math" panose="02040503050406030204" pitchFamily="18" charset="0"/>
                        <a:ea typeface="Times New Roman" panose="02020603050405020304" pitchFamily="18" charset="0"/>
                      </a:rPr>
                      <m:t> </m:t>
                    </m:r>
                  </m:oMath>
                </a14:m>
                <a:r>
                  <a:rPr lang="en-US" sz="1250" dirty="0">
                    <a:latin typeface="Times New Roman" panose="02020603050405020304" pitchFamily="18" charset="0"/>
                    <a:ea typeface="Times New Roman" panose="02020603050405020304" pitchFamily="18" charset="0"/>
                  </a:rPr>
                  <a:t> (12)</a:t>
                </a:r>
              </a:p>
              <a:p>
                <a:pPr algn="just"/>
                <a:r>
                  <a:rPr lang="en-US" sz="1250" dirty="0">
                    <a:latin typeface="Times New Roman" panose="02020603050405020304" pitchFamily="18" charset="0"/>
                    <a:ea typeface="Times New Roman" panose="02020603050405020304" pitchFamily="18" charset="0"/>
                  </a:rPr>
                  <a:t> </a:t>
                </a:r>
              </a:p>
              <a:p>
                <a:pPr algn="just"/>
                <a:r>
                  <a:rPr lang="en-US" sz="1250" dirty="0">
                    <a:latin typeface="Times New Roman" panose="02020603050405020304" pitchFamily="18" charset="0"/>
                    <a:ea typeface="Times New Roman" panose="02020603050405020304" pitchFamily="18" charset="0"/>
                  </a:rPr>
                  <a:t>are calculated with coefficients </a:t>
                </a:r>
                <a14:m>
                  <m:oMath xmlns:m="http://schemas.openxmlformats.org/officeDocument/2006/math">
                    <m:sSub>
                      <m:sSubPr>
                        <m:ctrlPr>
                          <a:rPr lang="en-US" sz="1250" i="1">
                            <a:latin typeface="Cambria Math" panose="02040503050406030204" pitchFamily="18" charset="0"/>
                            <a:ea typeface="Times New Roman" panose="02020603050405020304" pitchFamily="18" charset="0"/>
                          </a:rPr>
                        </m:ctrlPr>
                      </m:sSubPr>
                      <m:e>
                        <m:r>
                          <a:rPr lang="en-US" sz="1250" i="1">
                            <a:latin typeface="Cambria Math" panose="02040503050406030204" pitchFamily="18" charset="0"/>
                            <a:ea typeface="Times New Roman" panose="02020603050405020304" pitchFamily="18" charset="0"/>
                          </a:rPr>
                          <m:t>𝛽</m:t>
                        </m:r>
                      </m:e>
                      <m:sub>
                        <m:r>
                          <a:rPr lang="en-US" sz="1250" i="1">
                            <a:latin typeface="Cambria Math" panose="02040503050406030204" pitchFamily="18" charset="0"/>
                            <a:ea typeface="Times New Roman" panose="02020603050405020304" pitchFamily="18" charset="0"/>
                          </a:rPr>
                          <m:t>𝑚</m:t>
                        </m:r>
                      </m:sub>
                    </m:sSub>
                    <m:r>
                      <a:rPr lang="en-US" sz="1250" i="1">
                        <a:latin typeface="Cambria Math" panose="02040503050406030204" pitchFamily="18" charset="0"/>
                        <a:ea typeface="Times New Roman" panose="02020603050405020304" pitchFamily="18" charset="0"/>
                      </a:rPr>
                      <m:t>(</m:t>
                    </m:r>
                    <m:r>
                      <a:rPr lang="en-US" sz="1250" i="1">
                        <a:latin typeface="Cambria Math" panose="02040503050406030204" pitchFamily="18" charset="0"/>
                        <a:ea typeface="Times New Roman" panose="02020603050405020304" pitchFamily="18" charset="0"/>
                      </a:rPr>
                      <m:t>𝜏</m:t>
                    </m:r>
                    <m:r>
                      <a:rPr lang="en-US" sz="1250" i="1">
                        <a:latin typeface="Cambria Math" panose="02040503050406030204" pitchFamily="18" charset="0"/>
                        <a:ea typeface="Times New Roman" panose="02020603050405020304" pitchFamily="18" charset="0"/>
                      </a:rPr>
                      <m:t>)</m:t>
                    </m:r>
                  </m:oMath>
                </a14:m>
                <a:r>
                  <a:rPr lang="en-US" sz="1250" dirty="0">
                    <a:latin typeface="Times New Roman" panose="02020603050405020304" pitchFamily="18" charset="0"/>
                    <a:ea typeface="Times New Roman" panose="02020603050405020304" pitchFamily="18" charset="0"/>
                  </a:rPr>
                  <a:t> for each quantile </a:t>
                </a:r>
                <a14:m>
                  <m:oMath xmlns:m="http://schemas.openxmlformats.org/officeDocument/2006/math">
                    <m:r>
                      <a:rPr lang="en-US" sz="1250" i="1">
                        <a:latin typeface="Cambria Math" panose="02040503050406030204" pitchFamily="18" charset="0"/>
                        <a:ea typeface="Times New Roman" panose="02020603050405020304" pitchFamily="18" charset="0"/>
                      </a:rPr>
                      <m:t>𝜏</m:t>
                    </m:r>
                  </m:oMath>
                </a14:m>
                <a:r>
                  <a:rPr lang="en-US" sz="1250" dirty="0">
                    <a:latin typeface="Times New Roman" panose="02020603050405020304" pitchFamily="18" charset="0"/>
                    <a:ea typeface="Times New Roman" panose="02020603050405020304" pitchFamily="18" charset="0"/>
                  </a:rPr>
                  <a:t> (percentile </a:t>
                </a:r>
                <a14:m>
                  <m:oMath xmlns:m="http://schemas.openxmlformats.org/officeDocument/2006/math">
                    <m:r>
                      <a:rPr lang="en-US" sz="1250" i="1">
                        <a:latin typeface="Cambria Math" panose="02040503050406030204" pitchFamily="18" charset="0"/>
                        <a:ea typeface="Times New Roman" panose="02020603050405020304" pitchFamily="18" charset="0"/>
                      </a:rPr>
                      <m:t>100</m:t>
                    </m:r>
                    <m:r>
                      <a:rPr lang="en-US" sz="1250" i="1">
                        <a:latin typeface="Cambria Math" panose="02040503050406030204" pitchFamily="18" charset="0"/>
                        <a:ea typeface="Times New Roman" panose="02020603050405020304" pitchFamily="18" charset="0"/>
                      </a:rPr>
                      <m:t>𝜏</m:t>
                    </m:r>
                  </m:oMath>
                </a14:m>
                <a:r>
                  <a:rPr lang="en-US" sz="1250" dirty="0">
                    <a:latin typeface="Times New Roman" panose="02020603050405020304" pitchFamily="18" charset="0"/>
                    <a:ea typeface="Times New Roman" panose="02020603050405020304" pitchFamily="18" charset="0"/>
                  </a:rPr>
                  <a:t>), where </a:t>
                </a:r>
                <a14:m>
                  <m:oMath xmlns:m="http://schemas.openxmlformats.org/officeDocument/2006/math">
                    <m:r>
                      <a:rPr lang="en-US" sz="1250" i="1">
                        <a:latin typeface="Cambria Math" panose="02040503050406030204" pitchFamily="18" charset="0"/>
                        <a:ea typeface="Times New Roman" panose="02020603050405020304" pitchFamily="18" charset="0"/>
                      </a:rPr>
                      <m:t>𝑖</m:t>
                    </m:r>
                    <m:r>
                      <a:rPr lang="en-US" sz="1250" i="1">
                        <a:latin typeface="Cambria Math" panose="02040503050406030204" pitchFamily="18" charset="0"/>
                        <a:ea typeface="Times New Roman" panose="02020603050405020304" pitchFamily="18" charset="0"/>
                      </a:rPr>
                      <m:t>=1,…</m:t>
                    </m:r>
                    <m:r>
                      <a:rPr lang="en-US" sz="1250" i="1">
                        <a:latin typeface="Cambria Math" panose="02040503050406030204" pitchFamily="18" charset="0"/>
                        <a:ea typeface="Times New Roman" panose="02020603050405020304" pitchFamily="18" charset="0"/>
                      </a:rPr>
                      <m:t>𝑛</m:t>
                    </m:r>
                  </m:oMath>
                </a14:m>
                <a:r>
                  <a:rPr lang="en-US" sz="1250" dirty="0">
                    <a:latin typeface="Times New Roman" panose="02020603050405020304" pitchFamily="18" charset="0"/>
                    <a:ea typeface="Times New Roman" panose="02020603050405020304" pitchFamily="18" charset="0"/>
                  </a:rPr>
                  <a:t> is a number of observations and </a:t>
                </a:r>
                <a14:m>
                  <m:oMath xmlns:m="http://schemas.openxmlformats.org/officeDocument/2006/math">
                    <m:r>
                      <a:rPr lang="en-US" sz="1250" i="1">
                        <a:latin typeface="Cambria Math" panose="02040503050406030204" pitchFamily="18" charset="0"/>
                        <a:ea typeface="Times New Roman" panose="02020603050405020304" pitchFamily="18" charset="0"/>
                      </a:rPr>
                      <m:t>𝑚</m:t>
                    </m:r>
                  </m:oMath>
                </a14:m>
                <a:r>
                  <a:rPr lang="en-US" sz="1250" dirty="0">
                    <a:latin typeface="Times New Roman" panose="02020603050405020304" pitchFamily="18" charset="0"/>
                    <a:ea typeface="Times New Roman" panose="02020603050405020304" pitchFamily="18" charset="0"/>
                  </a:rPr>
                  <a:t> is a number of covariates (independent variables). Coefficients </a:t>
                </a:r>
                <a14:m>
                  <m:oMath xmlns:m="http://schemas.openxmlformats.org/officeDocument/2006/math">
                    <m:sSub>
                      <m:sSubPr>
                        <m:ctrlPr>
                          <a:rPr lang="en-US" sz="1250" i="1">
                            <a:latin typeface="Cambria Math" panose="02040503050406030204" pitchFamily="18" charset="0"/>
                            <a:ea typeface="Times New Roman" panose="02020603050405020304" pitchFamily="18" charset="0"/>
                          </a:rPr>
                        </m:ctrlPr>
                      </m:sSubPr>
                      <m:e>
                        <m:r>
                          <a:rPr lang="en-US" sz="1250" i="1">
                            <a:latin typeface="Cambria Math" panose="02040503050406030204" pitchFamily="18" charset="0"/>
                            <a:ea typeface="Times New Roman" panose="02020603050405020304" pitchFamily="18" charset="0"/>
                          </a:rPr>
                          <m:t>𝛽</m:t>
                        </m:r>
                      </m:e>
                      <m:sub>
                        <m:r>
                          <a:rPr lang="en-US" sz="1250" i="1">
                            <a:latin typeface="Cambria Math" panose="02040503050406030204" pitchFamily="18" charset="0"/>
                            <a:ea typeface="Times New Roman" panose="02020603050405020304" pitchFamily="18" charset="0"/>
                          </a:rPr>
                          <m:t>𝑚</m:t>
                        </m:r>
                      </m:sub>
                    </m:sSub>
                    <m:r>
                      <a:rPr lang="en-US" sz="1250" i="1">
                        <a:latin typeface="Cambria Math" panose="02040503050406030204" pitchFamily="18" charset="0"/>
                        <a:ea typeface="Times New Roman" panose="02020603050405020304" pitchFamily="18" charset="0"/>
                      </a:rPr>
                      <m:t>(</m:t>
                    </m:r>
                    <m:r>
                      <a:rPr lang="en-US" sz="1250" i="1">
                        <a:latin typeface="Cambria Math" panose="02040503050406030204" pitchFamily="18" charset="0"/>
                        <a:ea typeface="Times New Roman" panose="02020603050405020304" pitchFamily="18" charset="0"/>
                      </a:rPr>
                      <m:t>𝜏</m:t>
                    </m:r>
                    <m:r>
                      <a:rPr lang="en-US" sz="1250" i="1">
                        <a:latin typeface="Cambria Math" panose="02040503050406030204" pitchFamily="18" charset="0"/>
                        <a:ea typeface="Times New Roman" panose="02020603050405020304" pitchFamily="18" charset="0"/>
                      </a:rPr>
                      <m:t>)</m:t>
                    </m:r>
                  </m:oMath>
                </a14:m>
                <a:r>
                  <a:rPr lang="en-US" sz="1250" dirty="0">
                    <a:latin typeface="Times New Roman" panose="02020603050405020304" pitchFamily="18" charset="0"/>
                    <a:ea typeface="Times New Roman" panose="02020603050405020304" pitchFamily="18" charset="0"/>
                  </a:rPr>
                  <a:t> are functions of quantile </a:t>
                </a:r>
                <a14:m>
                  <m:oMath xmlns:m="http://schemas.openxmlformats.org/officeDocument/2006/math">
                    <m:r>
                      <a:rPr lang="en-US" sz="1250" i="1">
                        <a:latin typeface="Cambria Math" panose="02040503050406030204" pitchFamily="18" charset="0"/>
                        <a:ea typeface="Times New Roman" panose="02020603050405020304" pitchFamily="18" charset="0"/>
                      </a:rPr>
                      <m:t>𝜏</m:t>
                    </m:r>
                  </m:oMath>
                </a14:m>
                <a:r>
                  <a:rPr lang="en-US" sz="1250" dirty="0">
                    <a:latin typeface="Times New Roman" panose="02020603050405020304" pitchFamily="18" charset="0"/>
                    <a:ea typeface="Times New Roman" panose="02020603050405020304" pitchFamily="18" charset="0"/>
                  </a:rPr>
                  <a:t>. Equation (12) means, that </a:t>
                </a:r>
                <a14:m>
                  <m:oMath xmlns:m="http://schemas.openxmlformats.org/officeDocument/2006/math">
                    <m:r>
                      <a:rPr lang="en-US" sz="1250" i="1">
                        <a:latin typeface="Cambria Math" panose="02040503050406030204" pitchFamily="18" charset="0"/>
                        <a:ea typeface="Times New Roman" panose="02020603050405020304" pitchFamily="18" charset="0"/>
                      </a:rPr>
                      <m:t>100</m:t>
                    </m:r>
                    <m:r>
                      <a:rPr lang="en-US" sz="1250" i="1">
                        <a:latin typeface="Cambria Math" panose="02040503050406030204" pitchFamily="18" charset="0"/>
                        <a:ea typeface="Times New Roman" panose="02020603050405020304" pitchFamily="18" charset="0"/>
                      </a:rPr>
                      <m:t>𝜏</m:t>
                    </m:r>
                  </m:oMath>
                </a14:m>
                <a:r>
                  <a:rPr lang="en-US" sz="1250" dirty="0">
                    <a:latin typeface="Times New Roman" panose="02020603050405020304" pitchFamily="18" charset="0"/>
                    <a:ea typeface="Times New Roman" panose="02020603050405020304" pitchFamily="18" charset="0"/>
                  </a:rPr>
                  <a:t> percent of crop yield observations is less than the value of the </a:t>
                </a:r>
                <a14:m>
                  <m:oMath xmlns:m="http://schemas.openxmlformats.org/officeDocument/2006/math">
                    <m:r>
                      <a:rPr lang="en-US" sz="1250" i="1">
                        <a:latin typeface="Cambria Math" panose="02040503050406030204" pitchFamily="18" charset="0"/>
                        <a:ea typeface="Times New Roman" panose="02020603050405020304" pitchFamily="18" charset="0"/>
                      </a:rPr>
                      <m:t>𝜏</m:t>
                    </m:r>
                  </m:oMath>
                </a14:m>
                <a:r>
                  <a:rPr lang="en-US" sz="1250" dirty="0">
                    <a:latin typeface="Times New Roman" panose="02020603050405020304" pitchFamily="18" charset="0"/>
                    <a:ea typeface="Times New Roman" panose="02020603050405020304" pitchFamily="18" charset="0"/>
                  </a:rPr>
                  <a:t> – quantile. Equation (12) provides the basis for the validation of the quantile regression model.  </a:t>
                </a:r>
              </a:p>
            </p:txBody>
          </p:sp>
        </mc:Choice>
        <mc:Fallback xmlns="">
          <p:sp>
            <p:nvSpPr>
              <p:cNvPr id="7" name="TextBox 6">
                <a:extLst>
                  <a:ext uri="{FF2B5EF4-FFF2-40B4-BE49-F238E27FC236}">
                    <a16:creationId xmlns:a16="http://schemas.microsoft.com/office/drawing/2014/main" id="{ED55842D-FA4A-B8C4-BBB1-C1E739C25947}"/>
                  </a:ext>
                </a:extLst>
              </p:cNvPr>
              <p:cNvSpPr txBox="1">
                <a:spLocks noRot="1" noChangeAspect="1" noMove="1" noResize="1" noEditPoints="1" noAdjustHandles="1" noChangeArrowheads="1" noChangeShapeType="1" noTextEdit="1"/>
              </p:cNvSpPr>
              <p:nvPr/>
            </p:nvSpPr>
            <p:spPr>
              <a:xfrm>
                <a:off x="195942" y="4376425"/>
                <a:ext cx="8812363" cy="2292935"/>
              </a:xfrm>
              <a:prstGeom prst="rect">
                <a:avLst/>
              </a:prstGeom>
              <a:blipFill>
                <a:blip r:embed="rId4"/>
                <a:stretch>
                  <a:fillRect l="-69" t="-2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442C438-4E9C-1FB2-134E-384E83B3DD5C}"/>
                  </a:ext>
                </a:extLst>
              </p:cNvPr>
              <p:cNvSpPr txBox="1"/>
              <p:nvPr/>
            </p:nvSpPr>
            <p:spPr>
              <a:xfrm>
                <a:off x="683568" y="6101318"/>
                <a:ext cx="8948058" cy="756682"/>
              </a:xfrm>
              <a:prstGeom prst="rect">
                <a:avLst/>
              </a:prstGeom>
              <a:noFill/>
            </p:spPr>
            <p:txBody>
              <a:bodyPr wrap="square">
                <a:spAutoFit/>
              </a:bodyPr>
              <a:lstStyle/>
              <a:p>
                <a:pPr marL="0" marR="0" algn="just">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a14:m>
                  <m:oMathPara xmlns:m="http://schemas.openxmlformats.org/officeDocument/2006/math">
                    <m:oMathParaPr>
                      <m:jc m:val="centerGroup"/>
                    </m:oMathParaPr>
                    <m:oMath xmlns:m="http://schemas.openxmlformats.org/officeDocument/2006/math">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𝛽</m:t>
                      </m:r>
                      <m:d>
                        <m:dPr>
                          <m:ctrlPr>
                            <a:rPr lang="en-US" sz="1200" i="1">
                              <a:effectLst/>
                              <a:latin typeface="Cambria Math" panose="02040503050406030204" pitchFamily="18" charset="0"/>
                            </a:rPr>
                          </m:ctrlPr>
                        </m:dPr>
                        <m:e>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𝜏</m:t>
                          </m:r>
                        </m:e>
                      </m:d>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𝑎𝑟𝑔𝑚𝑖𝑛</m:t>
                          </m:r>
                        </m:e>
                        <m:sub>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𝛽</m:t>
                          </m:r>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1200" i="1">
                                  <a:effectLst/>
                                  <a:latin typeface="Cambria Math" panose="02040503050406030204" pitchFamily="18" charset="0"/>
                                </a:rPr>
                              </m:ctrlPr>
                            </m:sSupPr>
                            <m:e>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𝑅</m:t>
                              </m:r>
                            </m:e>
                            <m:sup>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𝑚</m:t>
                              </m:r>
                            </m:sup>
                          </m:sSup>
                        </m:sub>
                      </m:sSub>
                      <m:d>
                        <m:dPr>
                          <m:begChr m:val="{"/>
                          <m:endChr m:val="}"/>
                          <m:ctrlPr>
                            <a:rPr lang="en-US" sz="1200" i="1">
                              <a:effectLst/>
                              <a:latin typeface="Cambria Math" panose="02040503050406030204" pitchFamily="18" charset="0"/>
                            </a:rPr>
                          </m:ctrlPr>
                        </m:dPr>
                        <m:e>
                          <m:nary>
                            <m:naryPr>
                              <m:chr m:val="∑"/>
                              <m:limLoc m:val="undOvr"/>
                              <m:supHide m:val="on"/>
                              <m:ctrlPr>
                                <a:rPr lang="en-US" sz="1200" i="1">
                                  <a:effectLst/>
                                  <a:latin typeface="Cambria Math" panose="02040503050406030204" pitchFamily="18" charset="0"/>
                                </a:rPr>
                              </m:ctrlPr>
                            </m:naryPr>
                            <m:sub>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𝑌</m:t>
                                  </m:r>
                                </m:e>
                                <m:sub>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𝛽</m:t>
                              </m:r>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𝜏</m:t>
                              </m:r>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𝑋</m:t>
                                  </m:r>
                                </m:e>
                                <m:sub>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sub>
                            <m:sup/>
                            <m:e>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𝜏</m:t>
                              </m:r>
                              <m:d>
                                <m:dPr>
                                  <m:begChr m:val="|"/>
                                  <m:endChr m:val="|"/>
                                  <m:ctrlPr>
                                    <a:rPr lang="en-US" sz="1200" i="1">
                                      <a:effectLst/>
                                      <a:latin typeface="Cambria Math" panose="02040503050406030204" pitchFamily="18" charset="0"/>
                                    </a:rPr>
                                  </m:ctrlPr>
                                </m:dP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𝑌</m:t>
                                      </m:r>
                                    </m:e>
                                    <m:sub>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1200" i="1">
                                          <a:effectLst/>
                                          <a:latin typeface="Cambria Math" panose="02040503050406030204" pitchFamily="18" charset="0"/>
                                        </a:rPr>
                                      </m:ctrlPr>
                                    </m:sSupPr>
                                    <m:e>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𝛽</m:t>
                                      </m:r>
                                    </m:e>
                                    <m:sup>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lang="en-US" sz="1200" i="1">
                                          <a:effectLst/>
                                          <a:latin typeface="Cambria Math" panose="02040503050406030204" pitchFamily="18" charset="0"/>
                                        </a:rPr>
                                      </m:ctrlPr>
                                    </m:dPr>
                                    <m:e>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𝜏</m:t>
                                      </m:r>
                                    </m:e>
                                  </m:d>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𝑋</m:t>
                                      </m:r>
                                    </m:e>
                                    <m:sub>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e>
                              </m:d>
                            </m:e>
                          </m:nary>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1200" i="1">
                                  <a:effectLst/>
                                  <a:latin typeface="Cambria Math" panose="02040503050406030204" pitchFamily="18" charset="0"/>
                                </a:rPr>
                              </m:ctrlPr>
                            </m:dPr>
                            <m:e>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1−</m:t>
                              </m:r>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𝜏</m:t>
                              </m:r>
                            </m:e>
                          </m:d>
                          <m:nary>
                            <m:naryPr>
                              <m:chr m:val="∑"/>
                              <m:limLoc m:val="undOvr"/>
                              <m:supHide m:val="on"/>
                              <m:ctrlPr>
                                <a:rPr lang="en-US" sz="1200" i="1">
                                  <a:effectLst/>
                                  <a:latin typeface="Cambria Math" panose="02040503050406030204" pitchFamily="18" charset="0"/>
                                </a:rPr>
                              </m:ctrlPr>
                            </m:naryPr>
                            <m:sub>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𝑌</m:t>
                                  </m:r>
                                </m:e>
                                <m:sub>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&lt;</m:t>
                              </m:r>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𝛽</m:t>
                              </m:r>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𝜏</m:t>
                              </m:r>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𝑋</m:t>
                                  </m:r>
                                </m:e>
                                <m:sub>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sub>
                            <m:sup/>
                            <m:e>
                              <m:d>
                                <m:dPr>
                                  <m:begChr m:val="|"/>
                                  <m:endChr m:val="|"/>
                                  <m:ctrlPr>
                                    <a:rPr lang="en-US" sz="1200" i="1">
                                      <a:effectLst/>
                                      <a:latin typeface="Cambria Math" panose="02040503050406030204" pitchFamily="18" charset="0"/>
                                    </a:rPr>
                                  </m:ctrlPr>
                                </m:dP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𝑌</m:t>
                                      </m:r>
                                    </m:e>
                                    <m:sub>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1200" i="1">
                                          <a:effectLst/>
                                          <a:latin typeface="Cambria Math" panose="02040503050406030204" pitchFamily="18" charset="0"/>
                                        </a:rPr>
                                      </m:ctrlPr>
                                    </m:sSupPr>
                                    <m:e>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𝛽</m:t>
                                      </m:r>
                                    </m:e>
                                    <m:sup>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lang="en-US" sz="1200" i="1">
                                          <a:effectLst/>
                                          <a:latin typeface="Cambria Math" panose="02040503050406030204" pitchFamily="18" charset="0"/>
                                        </a:rPr>
                                      </m:ctrlPr>
                                    </m:dPr>
                                    <m:e>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𝜏</m:t>
                                      </m:r>
                                    </m:e>
                                  </m:d>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𝑋</m:t>
                                      </m:r>
                                    </m:e>
                                    <m:sub>
                                      <m:r>
                                        <a:rPr lang="en-US" sz="12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e>
                              </m:d>
                            </m:e>
                          </m:nary>
                        </m:e>
                      </m:d>
                    </m:oMath>
                  </m:oMathPara>
                </a14:m>
                <a:endParaRPr lang="en-US" sz="1200" dirty="0"/>
              </a:p>
            </p:txBody>
          </p:sp>
        </mc:Choice>
        <mc:Fallback xmlns="">
          <p:sp>
            <p:nvSpPr>
              <p:cNvPr id="3" name="TextBox 2">
                <a:extLst>
                  <a:ext uri="{FF2B5EF4-FFF2-40B4-BE49-F238E27FC236}">
                    <a16:creationId xmlns:a16="http://schemas.microsoft.com/office/drawing/2014/main" id="{F442C438-4E9C-1FB2-134E-384E83B3DD5C}"/>
                  </a:ext>
                </a:extLst>
              </p:cNvPr>
              <p:cNvSpPr txBox="1">
                <a:spLocks noRot="1" noChangeAspect="1" noMove="1" noResize="1" noEditPoints="1" noAdjustHandles="1" noChangeArrowheads="1" noChangeShapeType="1" noTextEdit="1"/>
              </p:cNvSpPr>
              <p:nvPr/>
            </p:nvSpPr>
            <p:spPr>
              <a:xfrm>
                <a:off x="683568" y="6101318"/>
                <a:ext cx="8948058" cy="756682"/>
              </a:xfrm>
              <a:prstGeom prst="rect">
                <a:avLst/>
              </a:prstGeom>
              <a:blipFill>
                <a:blip r:embed="rId5"/>
                <a:stretch>
                  <a:fillRect t="-58871" b="-112903"/>
                </a:stretch>
              </a:blipFill>
            </p:spPr>
            <p:txBody>
              <a:bodyPr/>
              <a:lstStyle/>
              <a:p>
                <a:r>
                  <a:rPr lang="en-US">
                    <a:noFill/>
                  </a:rPr>
                  <a:t> </a:t>
                </a:r>
              </a:p>
            </p:txBody>
          </p:sp>
        </mc:Fallback>
      </mc:AlternateContent>
    </p:spTree>
    <p:extLst>
      <p:ext uri="{BB962C8B-B14F-4D97-AF65-F5344CB8AC3E}">
        <p14:creationId xmlns:p14="http://schemas.microsoft.com/office/powerpoint/2010/main" val="2982006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A0C22F1-2BC6-BBC2-59AB-5EFD3F0C72A1}"/>
              </a:ext>
            </a:extLst>
          </p:cNvPr>
          <p:cNvSpPr txBox="1"/>
          <p:nvPr/>
        </p:nvSpPr>
        <p:spPr>
          <a:xfrm>
            <a:off x="899592" y="234143"/>
            <a:ext cx="7557054" cy="6867265"/>
          </a:xfrm>
          <a:prstGeom prst="rect">
            <a:avLst/>
          </a:prstGeom>
          <a:noFill/>
        </p:spPr>
        <p:txBody>
          <a:bodyPr wrap="square">
            <a:spAutoFit/>
          </a:bodyPr>
          <a:lstStyle/>
          <a:p>
            <a:r>
              <a:rPr lang="en-US" sz="1350" dirty="0">
                <a:latin typeface="Times New Roman" panose="02020603050405020304" pitchFamily="18" charset="0"/>
                <a:cs typeface="Times New Roman" panose="02020603050405020304" pitchFamily="18" charset="0"/>
              </a:rPr>
              <a:t>Ermolieva, T., </a:t>
            </a:r>
            <a:r>
              <a:rPr lang="en-US" sz="1350" dirty="0" err="1">
                <a:latin typeface="Times New Roman" panose="02020603050405020304" pitchFamily="18" charset="0"/>
                <a:cs typeface="Times New Roman" panose="02020603050405020304" pitchFamily="18" charset="0"/>
              </a:rPr>
              <a:t>Ermoliev</a:t>
            </a:r>
            <a:r>
              <a:rPr lang="en-US" sz="1350" dirty="0">
                <a:latin typeface="Times New Roman" panose="02020603050405020304" pitchFamily="18" charset="0"/>
                <a:cs typeface="Times New Roman" panose="02020603050405020304" pitchFamily="18" charset="0"/>
              </a:rPr>
              <a:t>, Y., </a:t>
            </a:r>
            <a:r>
              <a:rPr lang="en-US" sz="1350" dirty="0" err="1">
                <a:latin typeface="Times New Roman" panose="02020603050405020304" pitchFamily="18" charset="0"/>
                <a:cs typeface="Times New Roman" panose="02020603050405020304" pitchFamily="18" charset="0"/>
              </a:rPr>
              <a:t>Havlik</a:t>
            </a:r>
            <a:r>
              <a:rPr lang="en-US" sz="1350" dirty="0">
                <a:latin typeface="Times New Roman" panose="02020603050405020304" pitchFamily="18" charset="0"/>
                <a:cs typeface="Times New Roman" panose="02020603050405020304" pitchFamily="18" charset="0"/>
              </a:rPr>
              <a:t>, P., </a:t>
            </a:r>
            <a:r>
              <a:rPr lang="en-US" sz="1350" dirty="0" err="1">
                <a:latin typeface="Times New Roman" panose="02020603050405020304" pitchFamily="18" charset="0"/>
                <a:cs typeface="Times New Roman" panose="02020603050405020304" pitchFamily="18" charset="0"/>
              </a:rPr>
              <a:t>Lessa-Dersi-Augustynczik</a:t>
            </a:r>
            <a:r>
              <a:rPr lang="en-US" sz="1350" dirty="0">
                <a:latin typeface="Times New Roman" panose="02020603050405020304" pitchFamily="18" charset="0"/>
                <a:cs typeface="Times New Roman" panose="02020603050405020304" pitchFamily="18" charset="0"/>
              </a:rPr>
              <a:t>, A., </a:t>
            </a:r>
            <a:r>
              <a:rPr lang="en-US" sz="1350" dirty="0" err="1">
                <a:latin typeface="Times New Roman" panose="02020603050405020304" pitchFamily="18" charset="0"/>
                <a:cs typeface="Times New Roman" panose="02020603050405020304" pitchFamily="18" charset="0"/>
              </a:rPr>
              <a:t>Kahil</a:t>
            </a:r>
            <a:r>
              <a:rPr lang="en-US" sz="1350" dirty="0">
                <a:latin typeface="Times New Roman" panose="02020603050405020304" pitchFamily="18" charset="0"/>
                <a:cs typeface="Times New Roman" panose="02020603050405020304" pitchFamily="18" charset="0"/>
              </a:rPr>
              <a:t>, T., </a:t>
            </a:r>
            <a:r>
              <a:rPr lang="en-US" sz="1350" dirty="0" err="1">
                <a:latin typeface="Times New Roman" panose="02020603050405020304" pitchFamily="18" charset="0"/>
                <a:cs typeface="Times New Roman" panose="02020603050405020304" pitchFamily="18" charset="0"/>
              </a:rPr>
              <a:t>Balkovic</a:t>
            </a:r>
            <a:r>
              <a:rPr lang="en-US" sz="1350" dirty="0">
                <a:latin typeface="Times New Roman" panose="02020603050405020304" pitchFamily="18" charset="0"/>
                <a:cs typeface="Times New Roman" panose="02020603050405020304" pitchFamily="18" charset="0"/>
              </a:rPr>
              <a:t>, J., </a:t>
            </a:r>
            <a:r>
              <a:rPr lang="en-US" sz="1350" dirty="0" err="1">
                <a:latin typeface="Times New Roman" panose="02020603050405020304" pitchFamily="18" charset="0"/>
                <a:cs typeface="Times New Roman" panose="02020603050405020304" pitchFamily="18" charset="0"/>
              </a:rPr>
              <a:t>Skalsky</a:t>
            </a:r>
            <a:r>
              <a:rPr lang="en-US" sz="1350" dirty="0">
                <a:latin typeface="Times New Roman" panose="02020603050405020304" pitchFamily="18" charset="0"/>
                <a:cs typeface="Times New Roman" panose="02020603050405020304" pitchFamily="18" charset="0"/>
              </a:rPr>
              <a:t>, R., </a:t>
            </a:r>
            <a:r>
              <a:rPr lang="en-US" sz="1350" dirty="0" err="1">
                <a:latin typeface="Times New Roman" panose="02020603050405020304" pitchFamily="18" charset="0"/>
                <a:cs typeface="Times New Roman" panose="02020603050405020304" pitchFamily="18" charset="0"/>
              </a:rPr>
              <a:t>Folberth</a:t>
            </a:r>
            <a:r>
              <a:rPr lang="en-US" sz="1350" dirty="0">
                <a:latin typeface="Times New Roman" panose="02020603050405020304" pitchFamily="18" charset="0"/>
                <a:cs typeface="Times New Roman" panose="02020603050405020304" pitchFamily="18" charset="0"/>
              </a:rPr>
              <a:t>, C., Knopov, P.S., Wang, G. 2023. Connections between robust statistical estimation, robust decision making </a:t>
            </a:r>
            <a:r>
              <a:rPr lang="en-US" sz="1350" dirty="0" err="1">
                <a:latin typeface="Times New Roman" panose="02020603050405020304" pitchFamily="18" charset="0"/>
                <a:cs typeface="Times New Roman" panose="02020603050405020304" pitchFamily="18" charset="0"/>
              </a:rPr>
              <a:t>withtwo</a:t>
            </a:r>
            <a:r>
              <a:rPr lang="en-US" sz="1350" dirty="0">
                <a:latin typeface="Times New Roman" panose="02020603050405020304" pitchFamily="18" charset="0"/>
                <a:cs typeface="Times New Roman" panose="02020603050405020304" pitchFamily="18" charset="0"/>
              </a:rPr>
              <a:t>-stage stochastic optimization, and robust machine learning problems. Cybernetics and Systems Analysis 3,</a:t>
            </a:r>
          </a:p>
          <a:p>
            <a:endParaRPr lang="en-US" sz="1350" dirty="0">
              <a:latin typeface="Times New Roman" panose="02020603050405020304" pitchFamily="18" charset="0"/>
              <a:cs typeface="Times New Roman" panose="02020603050405020304" pitchFamily="18" charset="0"/>
            </a:endParaRPr>
          </a:p>
          <a:p>
            <a:r>
              <a:rPr lang="en-US" sz="1350" dirty="0" err="1">
                <a:latin typeface="Times New Roman" panose="02020603050405020304" pitchFamily="18" charset="0"/>
                <a:cs typeface="Times New Roman" panose="02020603050405020304" pitchFamily="18" charset="0"/>
              </a:rPr>
              <a:t>Ermolieva,T</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Havlik</a:t>
            </a:r>
            <a:r>
              <a:rPr lang="en-US" sz="1350" dirty="0">
                <a:latin typeface="Times New Roman" panose="02020603050405020304" pitchFamily="18" charset="0"/>
                <a:cs typeface="Times New Roman" panose="02020603050405020304" pitchFamily="18" charset="0"/>
              </a:rPr>
              <a:t>, P., </a:t>
            </a:r>
            <a:r>
              <a:rPr lang="en-US" sz="1350" dirty="0" err="1">
                <a:latin typeface="Times New Roman" panose="02020603050405020304" pitchFamily="18" charset="0"/>
                <a:cs typeface="Times New Roman" panose="02020603050405020304" pitchFamily="18" charset="0"/>
              </a:rPr>
              <a:t>Lessa-Derci-Augustynczik</a:t>
            </a:r>
            <a:r>
              <a:rPr lang="en-US" sz="1350" dirty="0">
                <a:latin typeface="Times New Roman" panose="02020603050405020304" pitchFamily="18" charset="0"/>
                <a:cs typeface="Times New Roman" panose="02020603050405020304" pitchFamily="18" charset="0"/>
              </a:rPr>
              <a:t>, A., </a:t>
            </a:r>
            <a:r>
              <a:rPr lang="en-US" sz="1350" dirty="0" err="1">
                <a:latin typeface="Times New Roman" panose="02020603050405020304" pitchFamily="18" charset="0"/>
                <a:cs typeface="Times New Roman" panose="02020603050405020304" pitchFamily="18" charset="0"/>
              </a:rPr>
              <a:t>Boere</a:t>
            </a:r>
            <a:r>
              <a:rPr lang="en-US" sz="1350" dirty="0">
                <a:latin typeface="Times New Roman" panose="02020603050405020304" pitchFamily="18" charset="0"/>
                <a:cs typeface="Times New Roman" panose="02020603050405020304" pitchFamily="18" charset="0"/>
              </a:rPr>
              <a:t>, E., Frank, S., </a:t>
            </a:r>
            <a:r>
              <a:rPr lang="en-US" sz="1350" dirty="0" err="1">
                <a:latin typeface="Times New Roman" panose="02020603050405020304" pitchFamily="18" charset="0"/>
                <a:cs typeface="Times New Roman" panose="02020603050405020304" pitchFamily="18" charset="0"/>
              </a:rPr>
              <a:t>Kahil</a:t>
            </a:r>
            <a:r>
              <a:rPr lang="en-US" sz="1350" dirty="0">
                <a:latin typeface="Times New Roman" panose="02020603050405020304" pitchFamily="18" charset="0"/>
                <a:cs typeface="Times New Roman" panose="02020603050405020304" pitchFamily="18" charset="0"/>
              </a:rPr>
              <a:t>, T., </a:t>
            </a:r>
            <a:r>
              <a:rPr lang="en-US" sz="1350" dirty="0" err="1">
                <a:latin typeface="Times New Roman" panose="02020603050405020304" pitchFamily="18" charset="0"/>
                <a:cs typeface="Times New Roman" panose="02020603050405020304" pitchFamily="18" charset="0"/>
              </a:rPr>
              <a:t>Wang,G</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Balkovic</a:t>
            </a:r>
            <a:r>
              <a:rPr lang="en-US" sz="1350" dirty="0">
                <a:latin typeface="Times New Roman" panose="02020603050405020304" pitchFamily="18" charset="0"/>
                <a:cs typeface="Times New Roman" panose="02020603050405020304" pitchFamily="18" charset="0"/>
              </a:rPr>
              <a:t>, J., </a:t>
            </a:r>
            <a:r>
              <a:rPr lang="en-US" sz="1350" dirty="0" err="1">
                <a:latin typeface="Times New Roman" panose="02020603050405020304" pitchFamily="18" charset="0"/>
                <a:cs typeface="Times New Roman" panose="02020603050405020304" pitchFamily="18" charset="0"/>
              </a:rPr>
              <a:t>Skalsky</a:t>
            </a:r>
            <a:r>
              <a:rPr lang="en-US" sz="1350" dirty="0">
                <a:latin typeface="Times New Roman" panose="02020603050405020304" pitchFamily="18" charset="0"/>
                <a:cs typeface="Times New Roman" panose="02020603050405020304" pitchFamily="18" charset="0"/>
              </a:rPr>
              <a:t>, R., </a:t>
            </a:r>
            <a:r>
              <a:rPr lang="en-US" sz="1350" dirty="0" err="1">
                <a:latin typeface="Times New Roman" panose="02020603050405020304" pitchFamily="18" charset="0"/>
                <a:cs typeface="Times New Roman" panose="02020603050405020304" pitchFamily="18" charset="0"/>
              </a:rPr>
              <a:t>Folberth</a:t>
            </a:r>
            <a:r>
              <a:rPr lang="en-US" sz="1350" dirty="0">
                <a:latin typeface="Times New Roman" panose="02020603050405020304" pitchFamily="18" charset="0"/>
                <a:cs typeface="Times New Roman" panose="02020603050405020304" pitchFamily="18" charset="0"/>
              </a:rPr>
              <a:t>, C., Komendantova, N., Knopov, P.S. (2023 forthcoming) A novel robust meta-model framework for predicting crop yield probability distributions using multisource data. </a:t>
            </a:r>
          </a:p>
          <a:p>
            <a:endParaRPr lang="en-US" sz="1350" dirty="0">
              <a:latin typeface="Times New Roman" panose="02020603050405020304" pitchFamily="18" charset="0"/>
              <a:cs typeface="Times New Roman" panose="02020603050405020304" pitchFamily="18" charset="0"/>
            </a:endParaRPr>
          </a:p>
          <a:p>
            <a:r>
              <a:rPr lang="en-US" sz="1350"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Ermolieva, T.</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Havlik</a:t>
            </a:r>
            <a:r>
              <a:rPr lang="en-US" sz="135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P.</a:t>
            </a:r>
            <a:r>
              <a:rPr lang="en-US" sz="1350" dirty="0">
                <a:latin typeface="Times New Roman" panose="02020603050405020304" pitchFamily="18" charset="0"/>
                <a:cs typeface="Times New Roman" panose="02020603050405020304" pitchFamily="18" charset="0"/>
              </a:rPr>
              <a:t>, </a:t>
            </a:r>
            <a:r>
              <a:rPr lang="en-US" sz="1350"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Frank, S.</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Kahil</a:t>
            </a:r>
            <a:r>
              <a:rPr lang="en-US" sz="1350" dirty="0">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T.</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Balkovič</a:t>
            </a:r>
            <a:r>
              <a:rPr lang="en-US" sz="1350" dirty="0">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J.</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Skalský</a:t>
            </a:r>
            <a:r>
              <a:rPr lang="en-US" sz="1350" dirty="0">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 R.</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Ermoliev</a:t>
            </a:r>
            <a:r>
              <a:rPr lang="en-US" sz="1350" dirty="0">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 Y.</a:t>
            </a:r>
            <a:r>
              <a:rPr lang="en-US" sz="1350" dirty="0">
                <a:latin typeface="Times New Roman" panose="02020603050405020304" pitchFamily="18" charset="0"/>
                <a:cs typeface="Times New Roman" panose="02020603050405020304" pitchFamily="18" charset="0"/>
              </a:rPr>
              <a:t>, Knopov, P.S., et al. (2022). </a:t>
            </a:r>
            <a:r>
              <a:rPr lang="en-US" sz="1350" dirty="0">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A Risk-Informed Decision-Making Framework for Climate Change Adaptation through Robust Land Use and Irrigation Planning.</a:t>
            </a:r>
            <a:r>
              <a:rPr lang="en-US" sz="1350" dirty="0">
                <a:latin typeface="Times New Roman" panose="02020603050405020304" pitchFamily="18" charset="0"/>
                <a:cs typeface="Times New Roman" panose="02020603050405020304" pitchFamily="18" charset="0"/>
              </a:rPr>
              <a:t> Sustainability 14 (3) p. 1430. </a:t>
            </a:r>
            <a:r>
              <a:rPr lang="en-US" sz="1350" dirty="0">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10.3390/su14031430</a:t>
            </a:r>
            <a:endParaRPr lang="en-US" sz="1350" dirty="0">
              <a:latin typeface="Times New Roman" panose="02020603050405020304" pitchFamily="18" charset="0"/>
              <a:cs typeface="Times New Roman" panose="02020603050405020304" pitchFamily="18" charset="0"/>
            </a:endParaRPr>
          </a:p>
          <a:p>
            <a:pPr algn="just">
              <a:lnSpc>
                <a:spcPct val="115000"/>
              </a:lnSpc>
              <a:spcBef>
                <a:spcPts val="900"/>
              </a:spcBef>
            </a:pPr>
            <a:r>
              <a:rPr lang="en-US" sz="1350" dirty="0">
                <a:latin typeface="Times New Roman" panose="02020603050405020304" pitchFamily="18" charset="0"/>
                <a:cs typeface="Times New Roman" panose="02020603050405020304" pitchFamily="18" charset="0"/>
              </a:rPr>
              <a:t>Ermolieva, T., </a:t>
            </a:r>
            <a:r>
              <a:rPr lang="en-US" sz="1350" dirty="0" err="1">
                <a:latin typeface="Times New Roman" panose="02020603050405020304" pitchFamily="18" charset="0"/>
                <a:cs typeface="Times New Roman" panose="02020603050405020304" pitchFamily="18" charset="0"/>
              </a:rPr>
              <a:t>Ermoliev</a:t>
            </a:r>
            <a:r>
              <a:rPr lang="en-US" sz="1350" dirty="0">
                <a:latin typeface="Times New Roman" panose="02020603050405020304" pitchFamily="18" charset="0"/>
                <a:cs typeface="Times New Roman" panose="02020603050405020304" pitchFamily="18" charset="0"/>
              </a:rPr>
              <a:t>, Y.M., Zagorodny, A., Bogdanov, V., </a:t>
            </a:r>
            <a:r>
              <a:rPr lang="en-US" sz="1350" dirty="0" err="1">
                <a:latin typeface="Times New Roman" panose="02020603050405020304" pitchFamily="18" charset="0"/>
                <a:cs typeface="Times New Roman" panose="02020603050405020304" pitchFamily="18" charset="0"/>
              </a:rPr>
              <a:t>Borodina</a:t>
            </a:r>
            <a:r>
              <a:rPr lang="en-US" sz="1350" dirty="0">
                <a:latin typeface="Times New Roman" panose="02020603050405020304" pitchFamily="18" charset="0"/>
                <a:cs typeface="Times New Roman" panose="02020603050405020304" pitchFamily="18" charset="0"/>
              </a:rPr>
              <a:t>, O., </a:t>
            </a:r>
            <a:r>
              <a:rPr lang="en-US" sz="1350" dirty="0" err="1">
                <a:latin typeface="Times New Roman" panose="02020603050405020304" pitchFamily="18" charset="0"/>
                <a:cs typeface="Times New Roman" panose="02020603050405020304" pitchFamily="18" charset="0"/>
              </a:rPr>
              <a:t>Havlik</a:t>
            </a:r>
            <a:r>
              <a:rPr lang="en-US" sz="1350" dirty="0">
                <a:latin typeface="Times New Roman" panose="02020603050405020304" pitchFamily="18" charset="0"/>
                <a:cs typeface="Times New Roman" panose="02020603050405020304" pitchFamily="18" charset="0"/>
              </a:rPr>
              <a:t>, P., K</a:t>
            </a:r>
            <a:r>
              <a:rPr lang="en-US" sz="135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o</a:t>
            </a:r>
            <a:r>
              <a:rPr lang="en-US" sz="1350" dirty="0">
                <a:latin typeface="Times New Roman" panose="02020603050405020304" pitchFamily="18" charset="0"/>
                <a:cs typeface="Times New Roman" panose="02020603050405020304" pitchFamily="18" charset="0"/>
              </a:rPr>
              <a:t>mendantova, N.,, Knopov, P., et al. (2022). </a:t>
            </a:r>
            <a:r>
              <a:rPr lang="en-US" sz="1350" dirty="0">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Artificial Intelligence, Machine Learning, and Intelligent Decision Support Systems: Iterative “Learning” SQG-based procedures for Distributed Models’ Linkage.</a:t>
            </a:r>
            <a:r>
              <a:rPr lang="en-US" sz="1350" dirty="0">
                <a:latin typeface="Times New Roman" panose="02020603050405020304" pitchFamily="18" charset="0"/>
                <a:cs typeface="Times New Roman" panose="02020603050405020304" pitchFamily="18" charset="0"/>
              </a:rPr>
              <a:t> In: XXII International Scientific and Technical Conference Artificial Intelligence and Intelligent Systems, Kiev, Ukraine.</a:t>
            </a:r>
          </a:p>
          <a:p>
            <a:pPr algn="just">
              <a:lnSpc>
                <a:spcPct val="115000"/>
              </a:lnSpc>
              <a:spcBef>
                <a:spcPts val="900"/>
              </a:spcBef>
            </a:pPr>
            <a:r>
              <a:rPr lang="en-US" sz="1350" dirty="0">
                <a:latin typeface="Times New Roman" panose="02020603050405020304" pitchFamily="18" charset="0"/>
                <a:cs typeface="Times New Roman" panose="02020603050405020304" pitchFamily="18" charset="0"/>
              </a:rPr>
              <a:t>Ermolieva, T., Zagorodny, A., Bogdanov, V., Knopov, P., Gorbachuk, V., </a:t>
            </a:r>
            <a:r>
              <a:rPr lang="en-US" sz="1350" dirty="0" err="1">
                <a:latin typeface="Times New Roman" panose="02020603050405020304" pitchFamily="18" charset="0"/>
                <a:cs typeface="Times New Roman" panose="02020603050405020304" pitchFamily="18" charset="0"/>
              </a:rPr>
              <a:t>Zaslavski</a:t>
            </a:r>
            <a:r>
              <a:rPr lang="en-US" sz="1350" dirty="0">
                <a:latin typeface="Times New Roman" panose="02020603050405020304" pitchFamily="18" charset="0"/>
                <a:cs typeface="Times New Roman" panose="02020603050405020304" pitchFamily="18" charset="0"/>
              </a:rPr>
              <a:t>, V., </a:t>
            </a:r>
            <a:r>
              <a:rPr lang="en-US" sz="1350" dirty="0" err="1">
                <a:latin typeface="Times New Roman" panose="02020603050405020304" pitchFamily="18" charset="0"/>
                <a:cs typeface="Times New Roman" panose="02020603050405020304" pitchFamily="18" charset="0"/>
              </a:rPr>
              <a:t>Havlik</a:t>
            </a:r>
            <a:r>
              <a:rPr lang="en-US" sz="1350" dirty="0">
                <a:latin typeface="Times New Roman" panose="02020603050405020304" pitchFamily="18" charset="0"/>
                <a:cs typeface="Times New Roman" panose="02020603050405020304" pitchFamily="18" charset="0"/>
              </a:rPr>
              <a:t>, P., </a:t>
            </a:r>
            <a:r>
              <a:rPr lang="en-US" sz="1350" dirty="0" err="1">
                <a:latin typeface="Times New Roman" panose="02020603050405020304" pitchFamily="18" charset="0"/>
                <a:ea typeface="Calibri" panose="020F0502020204030204" pitchFamily="34" charset="0"/>
                <a:cs typeface="Times New Roman" panose="02020603050405020304" pitchFamily="18" charset="0"/>
              </a:rPr>
              <a:t>Derci</a:t>
            </a:r>
            <a:r>
              <a:rPr lang="en-US" sz="1350" dirty="0">
                <a:latin typeface="Times New Roman" panose="02020603050405020304" pitchFamily="18" charset="0"/>
                <a:ea typeface="Calibri" panose="020F0502020204030204" pitchFamily="34" charset="0"/>
                <a:cs typeface="Times New Roman" panose="02020603050405020304" pitchFamily="18" charset="0"/>
              </a:rPr>
              <a:t> </a:t>
            </a:r>
            <a:r>
              <a:rPr lang="en-US" sz="1350" dirty="0" err="1">
                <a:latin typeface="Times New Roman" panose="02020603050405020304" pitchFamily="18" charset="0"/>
                <a:ea typeface="Calibri" panose="020F0502020204030204" pitchFamily="34" charset="0"/>
                <a:cs typeface="Times New Roman" panose="02020603050405020304" pitchFamily="18" charset="0"/>
              </a:rPr>
              <a:t>Augustynczik</a:t>
            </a:r>
            <a:r>
              <a:rPr lang="en-US" sz="1350" dirty="0">
                <a:latin typeface="Times New Roman" panose="02020603050405020304" pitchFamily="18" charset="0"/>
                <a:ea typeface="Calibri" panose="020F0502020204030204" pitchFamily="34" charset="0"/>
                <a:cs typeface="Times New Roman" panose="02020603050405020304" pitchFamily="18" charset="0"/>
              </a:rPr>
              <a:t>, A.L.,</a:t>
            </a:r>
            <a:r>
              <a:rPr lang="en-US" sz="1350" dirty="0">
                <a:latin typeface="Times New Roman" panose="02020603050405020304" pitchFamily="18" charset="0"/>
                <a:cs typeface="Times New Roman" panose="02020603050405020304" pitchFamily="18" charset="0"/>
              </a:rPr>
              <a:t> </a:t>
            </a:r>
            <a:r>
              <a:rPr lang="en-US" sz="1350" dirty="0" err="1">
                <a:latin typeface="Times New Roman" panose="02020603050405020304" pitchFamily="18" charset="0"/>
                <a:cs typeface="Times New Roman" panose="02020603050405020304" pitchFamily="18" charset="0"/>
              </a:rPr>
              <a:t>Balkovic</a:t>
            </a:r>
            <a:r>
              <a:rPr lang="en-US" sz="1350" dirty="0">
                <a:latin typeface="Times New Roman" panose="02020603050405020304" pitchFamily="18" charset="0"/>
                <a:cs typeface="Times New Roman" panose="02020603050405020304" pitchFamily="18" charset="0"/>
              </a:rPr>
              <a:t>, J., </a:t>
            </a:r>
            <a:r>
              <a:rPr lang="en-US" sz="1350" dirty="0" err="1">
                <a:latin typeface="Times New Roman" panose="02020603050405020304" pitchFamily="18" charset="0"/>
                <a:cs typeface="Times New Roman" panose="02020603050405020304" pitchFamily="18" charset="0"/>
              </a:rPr>
              <a:t>Skalsky</a:t>
            </a:r>
            <a:r>
              <a:rPr lang="en-US" sz="1350" dirty="0">
                <a:latin typeface="Times New Roman" panose="02020603050405020304" pitchFamily="18" charset="0"/>
                <a:cs typeface="Times New Roman" panose="02020603050405020304" pitchFamily="18" charset="0"/>
              </a:rPr>
              <a:t>, R., </a:t>
            </a:r>
            <a:r>
              <a:rPr lang="en-US" sz="1350" dirty="0" err="1">
                <a:latin typeface="Times New Roman" panose="02020603050405020304" pitchFamily="18" charset="0"/>
                <a:cs typeface="Times New Roman" panose="02020603050405020304" pitchFamily="18" charset="0"/>
              </a:rPr>
              <a:t>F</a:t>
            </a:r>
            <a:r>
              <a:rPr lang="en-US" sz="1350" dirty="0" err="1">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o</a:t>
            </a:r>
            <a:r>
              <a:rPr lang="en-US" sz="1350" dirty="0" err="1">
                <a:latin typeface="Times New Roman" panose="02020603050405020304" pitchFamily="18" charset="0"/>
                <a:cs typeface="Times New Roman" panose="02020603050405020304" pitchFamily="18" charset="0"/>
              </a:rPr>
              <a:t>lberth</a:t>
            </a:r>
            <a:r>
              <a:rPr lang="en-US" sz="1350" dirty="0">
                <a:latin typeface="Times New Roman" panose="02020603050405020304" pitchFamily="18" charset="0"/>
                <a:cs typeface="Times New Roman" panose="02020603050405020304" pitchFamily="18" charset="0"/>
              </a:rPr>
              <a:t>, C., </a:t>
            </a:r>
            <a:r>
              <a:rPr lang="en-US" sz="1350" dirty="0">
                <a:latin typeface="Times New Roman" panose="02020603050405020304" pitchFamily="18" charset="0"/>
                <a:ea typeface="Calibri" panose="020F0502020204030204" pitchFamily="34" charset="0"/>
                <a:cs typeface="Times New Roman" panose="02020603050405020304" pitchFamily="18" charset="0"/>
              </a:rPr>
              <a:t>Cao, G.-Y., Wang, G.</a:t>
            </a:r>
            <a:r>
              <a:rPr lang="en-US" sz="1350" dirty="0">
                <a:latin typeface="Times New Roman" panose="02020603050405020304" pitchFamily="18" charset="0"/>
                <a:cs typeface="Times New Roman" panose="02020603050405020304" pitchFamily="18" charset="0"/>
              </a:rPr>
              <a:t> (2022). </a:t>
            </a:r>
            <a:r>
              <a:rPr lang="en-US" sz="1350" dirty="0">
                <a:latin typeface="Times New Roman" panose="02020603050405020304" pitchFamily="18" charset="0"/>
                <a:cs typeface="Times New Roman" panose="02020603050405020304" pitchFamily="18" charset="0"/>
                <a:hlinkClick r:id="rId12">
                  <a:extLst>
                    <a:ext uri="{A12FA001-AC4F-418D-AE19-62706E023703}">
                      <ahyp:hlinkClr xmlns:ahyp="http://schemas.microsoft.com/office/drawing/2018/hyperlinkcolor" val="tx"/>
                    </a:ext>
                  </a:extLst>
                </a:hlinkClick>
              </a:rPr>
              <a:t>Big Data, Artificial Intelligence and Machine Learning problems for Robust Food-Water-Energy NEXUS Analysis and Risk-Adjusted Agricultural Insurance Schemes.</a:t>
            </a:r>
            <a:r>
              <a:rPr lang="en-US" sz="1350" dirty="0">
                <a:latin typeface="Times New Roman" panose="02020603050405020304" pitchFamily="18" charset="0"/>
                <a:cs typeface="Times New Roman" panose="02020603050405020304" pitchFamily="18" charset="0"/>
              </a:rPr>
              <a:t> In: 11th International Conference “V.M. </a:t>
            </a:r>
            <a:r>
              <a:rPr lang="en-US" sz="1350" dirty="0" err="1">
                <a:latin typeface="Times New Roman" panose="02020603050405020304" pitchFamily="18" charset="0"/>
                <a:cs typeface="Times New Roman" panose="02020603050405020304" pitchFamily="18" charset="0"/>
              </a:rPr>
              <a:t>Glushkov’s</a:t>
            </a:r>
            <a:r>
              <a:rPr lang="en-US" sz="1350" dirty="0">
                <a:latin typeface="Times New Roman" panose="02020603050405020304" pitchFamily="18" charset="0"/>
                <a:cs typeface="Times New Roman" panose="02020603050405020304" pitchFamily="18" charset="0"/>
              </a:rPr>
              <a:t> Lectures”, 8th December 2022, Kiev, Ukraine.</a:t>
            </a:r>
          </a:p>
          <a:p>
            <a:endParaRPr lang="en-US" sz="1350" dirty="0">
              <a:latin typeface="Times New Roman" panose="02020603050405020304" pitchFamily="18" charset="0"/>
              <a:cs typeface="Times New Roman" panose="02020603050405020304" pitchFamily="18" charset="0"/>
            </a:endParaRPr>
          </a:p>
          <a:p>
            <a:r>
              <a:rPr lang="en-US" sz="1350" dirty="0">
                <a:latin typeface="Times New Roman" panose="02020603050405020304" pitchFamily="18" charset="0"/>
                <a:cs typeface="Times New Roman" panose="02020603050405020304" pitchFamily="18" charset="0"/>
              </a:rPr>
              <a:t>Ermolieva, T., Knopov, P.S., Gorbachuk, V.M., </a:t>
            </a:r>
            <a:r>
              <a:rPr lang="en-US" sz="1350" dirty="0" err="1">
                <a:latin typeface="Times New Roman" panose="02020603050405020304" pitchFamily="18" charset="0"/>
                <a:cs typeface="Times New Roman" panose="02020603050405020304" pitchFamily="18" charset="0"/>
              </a:rPr>
              <a:t>Zaslavskyi</a:t>
            </a:r>
            <a:r>
              <a:rPr lang="en-US" sz="1350" dirty="0">
                <a:latin typeface="Times New Roman" panose="02020603050405020304" pitchFamily="18" charset="0"/>
                <a:cs typeface="Times New Roman" panose="02020603050405020304" pitchFamily="18" charset="0"/>
              </a:rPr>
              <a:t>, V.A., </a:t>
            </a:r>
            <a:r>
              <a:rPr lang="en-US" sz="1350" dirty="0" err="1">
                <a:latin typeface="Times New Roman" panose="02020603050405020304" pitchFamily="18" charset="0"/>
                <a:cs typeface="Times New Roman" panose="02020603050405020304" pitchFamily="18" charset="0"/>
              </a:rPr>
              <a:t>Borodina</a:t>
            </a:r>
            <a:r>
              <a:rPr lang="en-US" sz="1350" dirty="0">
                <a:latin typeface="Times New Roman" panose="02020603050405020304" pitchFamily="18" charset="0"/>
                <a:cs typeface="Times New Roman" panose="02020603050405020304" pitchFamily="18" charset="0"/>
              </a:rPr>
              <a:t>, O.M., Gaivoronski, A.A., </a:t>
            </a:r>
            <a:r>
              <a:rPr lang="en-US" sz="1350" dirty="0" err="1">
                <a:latin typeface="Times New Roman" panose="02020603050405020304" pitchFamily="18" charset="0"/>
                <a:cs typeface="Times New Roman" panose="02020603050405020304" pitchFamily="18" charset="0"/>
              </a:rPr>
              <a:t>Havlik</a:t>
            </a:r>
            <a:r>
              <a:rPr lang="en-US" sz="1350" dirty="0">
                <a:latin typeface="Times New Roman" panose="02020603050405020304" pitchFamily="18" charset="0"/>
                <a:cs typeface="Times New Roman" panose="02020603050405020304" pitchFamily="18" charset="0"/>
              </a:rPr>
              <a:t>, P., </a:t>
            </a:r>
            <a:r>
              <a:rPr lang="en-US" sz="1350" dirty="0" err="1">
                <a:latin typeface="Times New Roman" panose="02020603050405020304" pitchFamily="18" charset="0"/>
                <a:cs typeface="Times New Roman" panose="02020603050405020304" pitchFamily="18" charset="0"/>
              </a:rPr>
              <a:t>Balkovic</a:t>
            </a:r>
            <a:r>
              <a:rPr lang="en-US" sz="1350" dirty="0">
                <a:latin typeface="Times New Roman" panose="02020603050405020304" pitchFamily="18" charset="0"/>
                <a:cs typeface="Times New Roman" panose="02020603050405020304" pitchFamily="18" charset="0"/>
              </a:rPr>
              <a:t>, J., </a:t>
            </a:r>
            <a:r>
              <a:rPr lang="en-US" sz="1350" dirty="0" err="1">
                <a:latin typeface="Times New Roman" panose="02020603050405020304" pitchFamily="18" charset="0"/>
                <a:cs typeface="Times New Roman" panose="02020603050405020304" pitchFamily="18" charset="0"/>
              </a:rPr>
              <a:t>Skalsky</a:t>
            </a:r>
            <a:r>
              <a:rPr lang="en-US" sz="1350" dirty="0">
                <a:latin typeface="Times New Roman" panose="02020603050405020304" pitchFamily="18" charset="0"/>
                <a:cs typeface="Times New Roman" panose="02020603050405020304" pitchFamily="18" charset="0"/>
              </a:rPr>
              <a:t>, R., </a:t>
            </a:r>
            <a:r>
              <a:rPr lang="en-US" sz="1350" dirty="0" err="1">
                <a:latin typeface="Times New Roman" panose="02020603050405020304" pitchFamily="18" charset="0"/>
                <a:cs typeface="Times New Roman" panose="02020603050405020304" pitchFamily="18" charset="0"/>
              </a:rPr>
              <a:t>F</a:t>
            </a:r>
            <a:r>
              <a:rPr lang="en-US" sz="1350" dirty="0" err="1">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o</a:t>
            </a:r>
            <a:r>
              <a:rPr lang="en-US" sz="1350" dirty="0" err="1">
                <a:latin typeface="Times New Roman" panose="02020603050405020304" pitchFamily="18" charset="0"/>
                <a:cs typeface="Times New Roman" panose="02020603050405020304" pitchFamily="18" charset="0"/>
              </a:rPr>
              <a:t>lberth</a:t>
            </a:r>
            <a:r>
              <a:rPr lang="en-US" sz="1350" dirty="0">
                <a:latin typeface="Times New Roman" panose="02020603050405020304" pitchFamily="18" charset="0"/>
                <a:cs typeface="Times New Roman" panose="02020603050405020304" pitchFamily="18" charset="0"/>
              </a:rPr>
              <a:t>, C. (2022). </a:t>
            </a:r>
            <a:r>
              <a:rPr lang="en-US" sz="1350" dirty="0">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Agricultural Adaptation to Climate Change through Risk-Based Crop Insurance: Estimating Probability Distributions of Crop Yields using Weather Parameters, Climate Change Indicators and Soil Characteristics.</a:t>
            </a:r>
            <a:r>
              <a:rPr lang="en-US" sz="1350" dirty="0">
                <a:latin typeface="Times New Roman" panose="02020603050405020304" pitchFamily="18" charset="0"/>
                <a:cs typeface="Times New Roman" panose="02020603050405020304" pitchFamily="18" charset="0"/>
              </a:rPr>
              <a:t> In: Norwegian-Georgian-Moldavian-Ukrainian School on Innovation and Risk Management, November 19-26, 2022, Batumi Shota Rustaveli State University, Georgia.</a:t>
            </a:r>
          </a:p>
          <a:p>
            <a:endParaRPr lang="en-US" sz="13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4837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187"/>
          <p:cNvPicPr/>
          <p:nvPr/>
        </p:nvPicPr>
        <p:blipFill>
          <a:blip r:embed="rId3">
            <a:extLst>
              <a:ext uri="{28A0092B-C50C-407E-A947-70E740481C1C}">
                <a14:useLocalDpi xmlns:a14="http://schemas.microsoft.com/office/drawing/2010/main" val="0"/>
              </a:ext>
            </a:extLst>
          </a:blip>
          <a:srcRect/>
          <a:stretch>
            <a:fillRect/>
          </a:stretch>
        </p:blipFill>
        <p:spPr bwMode="auto">
          <a:xfrm>
            <a:off x="68798" y="1752847"/>
            <a:ext cx="6115847" cy="4218384"/>
          </a:xfrm>
          <a:prstGeom prst="rect">
            <a:avLst/>
          </a:prstGeom>
          <a:noFill/>
          <a:ln>
            <a:noFill/>
          </a:ln>
        </p:spPr>
      </p:pic>
      <p:sp>
        <p:nvSpPr>
          <p:cNvPr id="16" name="Slide Number Placeholder 15"/>
          <p:cNvSpPr>
            <a:spLocks noGrp="1"/>
          </p:cNvSpPr>
          <p:nvPr>
            <p:ph type="sldNum" sz="quarter" idx="11"/>
          </p:nvPr>
        </p:nvSpPr>
        <p:spPr>
          <a:xfrm>
            <a:off x="1497548" y="5891460"/>
            <a:ext cx="3086100" cy="273844"/>
          </a:xfrm>
        </p:spPr>
        <p:txBody>
          <a:bodyPr/>
          <a:lstStyle/>
          <a:p>
            <a:pPr>
              <a:defRPr/>
            </a:pPr>
            <a:fld id="{4114CD66-9604-4305-B5A8-78B29733E3FB}" type="slidenum">
              <a:rPr lang="en-US" smtClean="0"/>
              <a:pPr>
                <a:defRPr/>
              </a:pPr>
              <a:t>14</a:t>
            </a:fld>
            <a:r>
              <a:rPr lang="en-US"/>
              <a:t>, date</a:t>
            </a:r>
          </a:p>
        </p:txBody>
      </p:sp>
      <p:sp>
        <p:nvSpPr>
          <p:cNvPr id="37" name="Rectangle 36">
            <a:extLst>
              <a:ext uri="{FF2B5EF4-FFF2-40B4-BE49-F238E27FC236}">
                <a16:creationId xmlns:a16="http://schemas.microsoft.com/office/drawing/2014/main" id="{F3144E51-EFE0-45F9-9C5D-D0D925A2F295}"/>
              </a:ext>
            </a:extLst>
          </p:cNvPr>
          <p:cNvSpPr/>
          <p:nvPr/>
        </p:nvSpPr>
        <p:spPr>
          <a:xfrm>
            <a:off x="443060" y="445546"/>
            <a:ext cx="8478981" cy="76174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algn="ctr" eaLnBrk="0" hangingPunct="0"/>
            <a:r>
              <a:rPr lang="en-US" sz="2250" b="1" dirty="0">
                <a:solidFill>
                  <a:srgbClr val="C00000"/>
                </a:solidFill>
                <a:latin typeface="+mj-lt"/>
                <a:ea typeface="+mj-ea"/>
              </a:rPr>
              <a:t>Linkage of Distributed Energy, Water, Land Use Models Linkage (</a:t>
            </a:r>
            <a:r>
              <a:rPr lang="en-US" sz="2250" b="1" dirty="0" err="1">
                <a:solidFill>
                  <a:srgbClr val="C00000"/>
                </a:solidFill>
                <a:latin typeface="+mj-lt"/>
                <a:ea typeface="+mj-ea"/>
              </a:rPr>
              <a:t>Ermoliev</a:t>
            </a:r>
            <a:r>
              <a:rPr lang="en-US" sz="2250" b="1" dirty="0">
                <a:solidFill>
                  <a:srgbClr val="C00000"/>
                </a:solidFill>
                <a:latin typeface="+mj-lt"/>
                <a:ea typeface="+mj-ea"/>
              </a:rPr>
              <a:t>  et al., 2022) </a:t>
            </a:r>
          </a:p>
        </p:txBody>
      </p:sp>
      <p:sp>
        <p:nvSpPr>
          <p:cNvPr id="2" name="Rectangle 1">
            <a:extLst>
              <a:ext uri="{FF2B5EF4-FFF2-40B4-BE49-F238E27FC236}">
                <a16:creationId xmlns:a16="http://schemas.microsoft.com/office/drawing/2014/main" id="{7D066954-D7DB-40D8-BABC-079A35BBD854}"/>
              </a:ext>
            </a:extLst>
          </p:cNvPr>
          <p:cNvSpPr/>
          <p:nvPr/>
        </p:nvSpPr>
        <p:spPr>
          <a:xfrm>
            <a:off x="183098" y="1867147"/>
            <a:ext cx="4171950" cy="1347788"/>
          </a:xfrm>
          <a:prstGeom prst="rect">
            <a:avLst/>
          </a:prstGeom>
          <a:solidFill>
            <a:schemeClr val="accent1">
              <a:alpha val="14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C00000"/>
              </a:solidFill>
            </a:endParaRPr>
          </a:p>
        </p:txBody>
      </p:sp>
      <p:sp>
        <p:nvSpPr>
          <p:cNvPr id="36" name="Rectangle 35">
            <a:extLst>
              <a:ext uri="{FF2B5EF4-FFF2-40B4-BE49-F238E27FC236}">
                <a16:creationId xmlns:a16="http://schemas.microsoft.com/office/drawing/2014/main" id="{4858525F-59E8-492A-8636-FB7FAD054AEE}"/>
              </a:ext>
            </a:extLst>
          </p:cNvPr>
          <p:cNvSpPr/>
          <p:nvPr/>
        </p:nvSpPr>
        <p:spPr>
          <a:xfrm>
            <a:off x="183098" y="4838947"/>
            <a:ext cx="4171950" cy="1085850"/>
          </a:xfrm>
          <a:prstGeom prst="rect">
            <a:avLst/>
          </a:prstGeom>
          <a:solidFill>
            <a:schemeClr val="accent1">
              <a:alpha val="14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C00000"/>
              </a:solidFill>
            </a:endParaRPr>
          </a:p>
        </p:txBody>
      </p:sp>
      <p:sp>
        <p:nvSpPr>
          <p:cNvPr id="38" name="Rectangle 37">
            <a:extLst>
              <a:ext uri="{FF2B5EF4-FFF2-40B4-BE49-F238E27FC236}">
                <a16:creationId xmlns:a16="http://schemas.microsoft.com/office/drawing/2014/main" id="{99F82234-4911-4553-94F3-20E2460CA2A2}"/>
              </a:ext>
            </a:extLst>
          </p:cNvPr>
          <p:cNvSpPr/>
          <p:nvPr/>
        </p:nvSpPr>
        <p:spPr>
          <a:xfrm>
            <a:off x="183098" y="3295897"/>
            <a:ext cx="4171950" cy="1462088"/>
          </a:xfrm>
          <a:prstGeom prst="rect">
            <a:avLst/>
          </a:prstGeom>
          <a:solidFill>
            <a:schemeClr val="accent1">
              <a:alpha val="14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C00000"/>
              </a:solidFill>
            </a:endParaRPr>
          </a:p>
        </p:txBody>
      </p:sp>
      <p:sp>
        <p:nvSpPr>
          <p:cNvPr id="3" name="Content Placeholder 2">
            <a:extLst>
              <a:ext uri="{FF2B5EF4-FFF2-40B4-BE49-F238E27FC236}">
                <a16:creationId xmlns:a16="http://schemas.microsoft.com/office/drawing/2014/main" id="{8654D341-1F97-F93D-E8B9-94F8C46C6F9B}"/>
              </a:ext>
            </a:extLst>
          </p:cNvPr>
          <p:cNvSpPr>
            <a:spLocks noGrp="1"/>
          </p:cNvSpPr>
          <p:nvPr>
            <p:ph idx="1"/>
          </p:nvPr>
        </p:nvSpPr>
        <p:spPr>
          <a:xfrm>
            <a:off x="6611112" y="1752847"/>
            <a:ext cx="2349790" cy="4218384"/>
          </a:xfrm>
          <a:ln w="25400">
            <a:solidFill>
              <a:srgbClr val="00B050"/>
            </a:solidFill>
            <a:prstDash val="dash"/>
          </a:ln>
        </p:spPr>
        <p:txBody>
          <a:bodyPr>
            <a:normAutofit/>
          </a:bodyPr>
          <a:lstStyle/>
          <a:p>
            <a:r>
              <a:rPr lang="en-US" sz="1800" dirty="0"/>
              <a:t>Naïve linkage – no consistent solution</a:t>
            </a:r>
          </a:p>
          <a:p>
            <a:endParaRPr lang="en-US" sz="1800" dirty="0"/>
          </a:p>
          <a:p>
            <a:r>
              <a:rPr lang="en-US" sz="1800" dirty="0"/>
              <a:t>Integrated model –too large dimensionality</a:t>
            </a:r>
          </a:p>
          <a:p>
            <a:endParaRPr lang="en-US" sz="1800" dirty="0"/>
          </a:p>
          <a:p>
            <a:r>
              <a:rPr lang="en-US" sz="1800" dirty="0"/>
              <a:t>Iterative linkage procedure based on SQG algorithm for </a:t>
            </a:r>
            <a:r>
              <a:rPr lang="en-US" sz="1800" dirty="0" err="1"/>
              <a:t>nonsmooth</a:t>
            </a:r>
            <a:r>
              <a:rPr lang="en-US" sz="1800" dirty="0"/>
              <a:t> and discontinuous stochastic optimization</a:t>
            </a:r>
          </a:p>
        </p:txBody>
      </p:sp>
    </p:spTree>
    <p:extLst>
      <p:ext uri="{BB962C8B-B14F-4D97-AF65-F5344CB8AC3E}">
        <p14:creationId xmlns:p14="http://schemas.microsoft.com/office/powerpoint/2010/main" val="2497184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46924" y="400458"/>
            <a:ext cx="7213508" cy="908808"/>
          </a:xfrm>
          <a:noFill/>
          <a:ln w="9525">
            <a:noFill/>
            <a:miter lim="800000"/>
            <a:headEnd/>
            <a:tailEnd/>
          </a:ln>
        </p:spPr>
        <p:txBody>
          <a:bodyPr vert="horz" wrap="square" lIns="0" tIns="0" rIns="0" bIns="0" numCol="1" anchor="t" anchorCtr="0" compatLnSpc="1">
            <a:prstTxWarp prst="textNoShape">
              <a:avLst/>
            </a:prstTxWarp>
            <a:noAutofit/>
          </a:bodyPr>
          <a:lstStyle/>
          <a:p>
            <a:pPr eaLnBrk="0" hangingPunct="0"/>
            <a:r>
              <a:rPr lang="en-US" sz="2250" kern="1200" dirty="0">
                <a:solidFill>
                  <a:srgbClr val="C00000"/>
                </a:solidFill>
                <a:latin typeface="+mj-lt"/>
                <a:cs typeface="+mn-cs"/>
              </a:rPr>
              <a:t>Linking distributed optimization models via a central planner (“hub”) under uncertainty and asymmetric information</a:t>
            </a:r>
          </a:p>
        </p:txBody>
      </p:sp>
      <p:sp>
        <p:nvSpPr>
          <p:cNvPr id="4" name="Slide Number Placeholder 3"/>
          <p:cNvSpPr>
            <a:spLocks noGrp="1"/>
          </p:cNvSpPr>
          <p:nvPr>
            <p:ph type="sldNum" sz="quarter" idx="11"/>
          </p:nvPr>
        </p:nvSpPr>
        <p:spPr>
          <a:prstGeom prst="rect">
            <a:avLst/>
          </a:prstGeom>
        </p:spPr>
        <p:txBody>
          <a:bodyPr vert="horz" wrap="square" lIns="68580" tIns="34290" rIns="68580" bIns="34290" numCol="1" rtlCol="0" anchor="ctr" anchorCtr="0" compatLnSpc="1">
            <a:prstTxWarp prst="textNoShape">
              <a:avLst/>
            </a:prstTxWarp>
          </a:bodyP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D401BB53-E9FF-45DD-950A-D408DF9D136F}" type="slidenum">
              <a:rPr lang="en-US" smtClean="0"/>
              <a:pPr/>
              <a:t>15</a:t>
            </a:fld>
            <a:endParaRPr lang="en-US"/>
          </a:p>
        </p:txBody>
      </p:sp>
      <p:sp>
        <p:nvSpPr>
          <p:cNvPr id="9" name="AutoShape 2" descr="data:image/jpeg;base64,/9j/4AAQSkZJRgABAQAAAQABAAD/2wCEAAkGBxQTEhUUEhQWFRUXGRwYGBgXFxgaFxccFRwcFhgYFxcYHCggGBwlHxcXITEhJSkrLi4uFx8zODMsNygtLisBCgoKBQUFDgUFDisZExkrKysrKysrKysrKysrKysrKysrKysrKysrKysrKysrKysrKysrKysrKysrKysrKysrK//AABEIAN4A4wMBIgACEQEDEQH/xAAcAAACAgMBAQAAAAAAAAAAAAAEBQMGAAIHAQj/xAA+EAABAwIEAwYEAwYGAgMAAAABAAIRAyEEEjFBBVFhBiJxgZHwE6Gx0TLB4RQjQlJi8QcVcoKSorLCFjRD/8QAFAEBAAAAAAAAAAAAAAAAAAAAAP/EABQRAQAAAAAAAAAAAAAAAAAAAAD/2gAMAwEAAhEDEQA/AKE6stfjGVpUbdaZkB2GrGdU1bXsq/hqneTRrkB3x1s2qUGHKZjkEtSqtWVFFVK8pICA9elyjXhKDys+xQ9NykrFQ00BLHqZrkM1EB1kErVK1qHDlPmQTAqKs5byoK5QSg2C1c5ah+i1LkGOK1LV4Ssc5BlY2QdSpdS1XoOvsgKdUstGVDKge6Fq2ogbYaqjaFa6T4V6LoPugsTattViEY+yxBRaigJRWJbdBVAg3w57ya0ik9E3TmkLIJWhTsavKTEQxiCCqF7Tb+qkqNJ7rRPiEXh+HPMSQ2b2Fz9J/VBFQw5dFjfSEzp9nHuIjT3zRGCw8WBk+EfJN8O5wtJQKv8A4idzI5DxQzuyDge6Z/JXKhUPvRFi+qDnVbs5VECJJ0IuCDp6fmgMZgqlIkPaQRz096LrTCBE8lrjuGU67CHgd4Ra3UEcj1QccFVTMqKxce7E16ZmiTVYNjYg7wCb6bKpuDmuhwIPUEfIoGIeoa77LVj7KKsbIJmPsszrSlotmlBhctS9avCicUG9R6CrvuFPKBxDu8EBdQ2Q8qZ7rIbNdAdh3Iqm66XsqIqk5A3p1DAWIRtVYgSYlt0FWamWIbcoGoEEOHbdPaDEowre8rDRpoJqNNbPxDQcrO87cwYHmheIYw0wGt/E63hO/wAk44Lwl+SWgBzv4nbeDbyUC7iHFm4UCWh9U3DZ011AP2lLMHVxWIdmOaDs0NaOsAj3a6stXsoymXVKhzOPINzfnHnPkpuGEMddsTo0D/y+3igFweJfTEOBEbnS8XDmzHy2R2Hxsus6J0vp4T9FnaJ7cuUWOrsu5OxPvVKuCAGLX3MzvpfwQXGjjy38QPjc/RHU8fP2I/P7wl9GlO1/ojGYYcx5X+iCR2Oi3pO0dfumWHxPpP8AZLv2W6Jw9MtKBm3EWS3jfAqOJaS5oa/+F4FwRcXF/JGsg2KnYy0HX6oOK42g6nUcx4gjzHkQLhDVXWT/ALWYMsrOLtzyIHlIE6HS1kgrCyDag6ykzKPDaKfIgiWj2qcNUWIQCuQlbVEPQ9RBu91kOTdTuKidCCSm5GYdyBYEZQQMWEQsQoeViDTEsuUveE3xlO5S9zLoI8GzvKwVKopsLztYdToAPf0SrBU++FN2gJe+nQZGZxk8mjQuPSCfRBv2YwBxFU1XgmDM7An7CfCyur8c8fu6IkgXIHdG0JJSrsw7W0WkiYFrOcSNCToSAZ5R0laYnilUxTpZaTTcAahv8x3M8zzHUID+IcQrCxqFvk3zO5UHC2EuLjJ8bm+5t780srnKNZm5cbl31JKY8DxQGXMb666n+Y9Bt18bBNxvDbmNDYmAPAgXO6W8CbBbMTs2R3Qb36n6fOwcZoZmbzeDvcG3ifeir1EZKoIvmPLS0R5fmguGH6mTrlAJjrl/MpnhapOrXerB9DKUYWrlAaLnlf1JTClWAM/FYOYIG3LvWQNCz/V6n8itQOT48QP0WtOoHDukO6iR5jWQtmyNf0QS0825B8BH5lMZlgmxHv34JaxjTpI/0g/QfZF0btkOkA3B1aZnXXyP6IEXbbCNqYZziQHMgjnG489FzLENGWy6r2pwjizuSd4BAzf0mbEa2P8AbmOMmXZgGmdAIA6AbIAqDUU0Iei36o1jUEWRR1WooiEPVQLaxQLnXTGq1BVWIJagsENF0S8WCHJQbtKKoHmgpU9NyBmzRYoWPssQH49mqVRdPOIjVJxcoMa/Lf34IzA5aFSrVeQXimI/1OMx4SQPCVDTpzUaNhc/Qfmte0VEhrObyAPGYA/7H5IPGV4/eOOZ8S2dO8PxO52i3MnkpqFVrG5qpJc695J6Tv8AqhqUvZm2sBHIfo1yTYfizxVLg1rhqQ4TbkOVkDfiONDriegNvyW/Ba3fl2gsOsaAD3uUqqYym4k5SJ2F46aiPnojuHVszgQIaOcfIczzKC1YjHF/cpnSJgwOZAPXSyV18TkrNPy2JNxPgYnoCjOEtBmBcE2mxnTw9PWb60+Fuq1CSJDA4TaQ6ROp/lJ8ZKBthXGox2QkWLS7+KBfXQEmeQNrwAFTMRg6GYsONE2OWYBIEkEjS+g28VYeIVH0mNpUmfGe+ZAuGgbWtqbm+4voFPAKuPxDzQYxjQ3MXMfRAogNbLWk6guPdtznZBZOy3E/hlrC+0RBJIcOYPqr9QrNcJXNW4LPSbTNJ1F4dNN0RBcJLDaxFwQOQIsQrVwWq9uFL6t8gJJEXDRJMeSB7jMcykC4kCL+i34TxaniKeam4EgajlyP2K5b2s4tVqCM1Om03IqOuANdJNt7WQ/Yj49LFN0e10HNTdmpuBOWWuHI2IN76XCDtuLphzYK5j2rwwFR0iDzHI2mN101j9juqx2s4N8QZgbgED6357+7oOa0WI1jFo2hlJvN9RpbUaIpjUELmITEhNHMsl+IbdAsqoSqUfXYgKzUGE2CicpNgoqiDWFNTULQiKSAgLFuAsQOuIaFJ6bbptxE6pXTF0ElI5XB3MfMGQPr6KPimPFUsY0GacuJNrwQI6WBlHfDGWTt9do6zCTcNpmpVquOpLdNhmk/IfIoLH2f4eH4cCDDQ6fBgqA/+U+iouDpk0n1ANIkjwj8iuodiP8A61STMVHg+lOf/b5rm3ZbGtptrUawJY4ZXRq0icp9ZHogWYZznG+/Lbl76piAQIBOl76+S9OENGAe82oyWOHnAPI/otaTphA0wPEi2AQTycJ20EtvufsV0fhDC6m0tcXE6Fwpu9HZASBK5QCQ6BubLpvYuuXh2vdOW+8bdBc+coDcTw4OBMkPaSA5gJIHXIAW6bREeM5R+M0ACrUfJsCxsebiwH1PJPHUpgi8aAW5kEeMoumwRJ2ve6BFiaLi0Z+6G94AfzbE8yL+qM7OPBZ8Nws4ZTyh1kn45xBtIufVeGg6NJuY6Kfs1ixUAe0yOaBfxrspRr1QXfEa5pLHmmBJbMFjov8AIiBEWsz4D2f+BjHlrv3WV1VjACBT+LlYWwdZNEEm1yPEvOJ4RwqCswwHCXaWO8jU6E+aJlpAeWjMG5ZGoDtYPIkadEG9aoIQmNxbchn3vI8BdAVcS7ML2lI+KYk55abajyOnW4QJ8Wz948czJtvzEaL2lTXs5nF25N1OxqCF7EFVYmNcwEFhsLUruy048XGB6gFAsr00qxLVceM9mK+HpfFfkcywJaT3Z0kEC02nqqhjHBAOFo5bzZaFyD1rUTSaoWlFUkE7QsW7QvEDLH6lLWFH4510vGqA0nuHoJ/43j5KDgmEdSzPcLFw9YkeXePqiaOoSrtH2iFJrcPQdOUd5xgxyaOcT8hqgd9luJCnUdhXmBVYCCdqhlxB8ngf7Vz9lN1Ku5tRpa4OcHtOuske+izEcTzPFUEh4MuHU3JB8bjy5X84nxc13B77vFs3MdUFm44ycLQewy1joMbTH1I+aS0RcIA4l+XJmOSQSPBG0fwzugOw1Eue0dbeV1f+BtNGmCdydegJPrb1KofDX94E7fn7+avHFcTLGMaJAANjzsB8ieoQXDA4vOARZbYzGQC1kZtyfwt6mNfBIuE43KxrTY8rSOZ8AmdPEt77YkAEuk3MiSdPJBR8BxijW+J+2Pb3pyucLQbDzTXsNjKdIGlmmDLeRBuoOM9jKD2n4bSx7oIi+UHoTcX2vb0A7O9jMQ2oGufkpy68Zja1hoJ+XJB1vB4lr25fRK8fLG5ZuXe9PJDv4Q6iaRoFzmic4cZcT/MTabSLacl7xfEy49I+fsIFmKqZQXazYdPf5pTUfJMTF9UVi6phAtdAJ5DTnsB5myCOg2/mpsDjGftIp6lol3LMf4Z6b9TGyW9q8ZVwlFmUQX2LwNCRoDshOxfDKleu95cRTFpH4nnlOwG515IHnaXjVOpUYyk2aklpMWIB1trFwT4DYxZuF4dlCiHOABAm59XOK5gMdUoY5zvhFxa4syZbhoMQG2tCsHHu1DpDnUywAAsY6A4kaOcATlA2E63QXH/Nqj3ZXCQbtpRFtnVLWv8AS0kLbiHCqNYg4ihTJH9IBg/1CCfcKv8AAu2eEZhs9WqxlW+afxneQ3Vx8P7eUe0xxQNdxNHCif3jx36kX7jdh1OptCCPtd2GpfCbUwDXZ8wBpZi4EHVwLzLY11iNpSyh/h3UNMufWa14aSG5ZbmE9wumbxExadOd44Ni6fw21QcrSMw72ckHSTz26KbjuHNehUGDrCnVINojNOrf6CRbN/cBw+k7RH0TKG/YKoZ8Q0nhn8xaQ29heNNlNh0B7YWLRoWID8ey6X5DKd46mBJNgN1T+JcTLyW0rN0Ltzzjp1QZxnixH7uiZcbFw0b4HmluB4MXOGYgA6mdPFG4LA2snWGwwNiNPURCAQdnKQhrpc7015eqR8X4IaRtcHTx5eKvVelmGt9jr5HWLmyScTDcrmuHeE66eXP+6CpMuEfRMhA5odff5qajUi2yCycDY1xIOtiD4TP5I2riiys0HSAJncDr4wq7gsWWEEHRNuK18zaT9w4Dffn6IGPafi7qdVoYJDqYFgNjJk7jS3gt/wD5QJbUaDeQ9vIvuNrwcxBtYkQUfjOGMq5XQJDBEcyN/l6rzC9lpuLHpNryJ6oIaPbpoIe5pIDQA0CTJsbac79Y2Vn7P9pmOZBdLtgQZvpBP9Ikb6bqv1Oyb3OzBzR0LTf0cPFEYLs06m1xc4PHIDKI1udSRqNRI3QX7BcQDwPr5x+aT8YcM5y6G/n+SRdjKNTIXOcfhiGtn+J38TusQBPMnkmmKugBeoW0c1SkwfzZj4M/Uj0UjtUufxMUcU7MbfBa4c7F4geaDX/EzFisKWFZ+LNmJ5Bu59bdYTfshFINaLWFj1P6FVTABr6hqRcmTHyHorfw53f5BrB/7fcoLDxDK4iAJNgd52uqrxbsIa9bOahDTqIB9Dsn9VsiemW1o96eaNdiSGdfrGqDnLuwVE4jvFxpi0TqRqSeW0dEs7eOc12WIosADQNOWnyXSsJ32knaZO9t7KpYnsgcVXL8Q5/w2/hpt1JN5cWjunSR8xuFH7OVeIVZpYM1Cye9BHw2+LnWb4Ayun9mez1agM+MrZ3E6MkBvi7V3yCsHB8C6lS+Gym2m1tmAWEc4G6qnb3B40Uy55H7PYO+G7mYGcQCATAtbmgg7W9paZbUw9GCCMpi95BMu3gDbn0vU6IQjGRpoi2FAaxlli9pmwWIF3GuJOruj8LNm8+ruaXNpAae/P3qtXPkoqnAHM/IoD8IJMA296c00+AY1kapfwgiC6AdN738T7umjKg1/WBtcWn7FBGCW252gT6LTG0fjgAHK6Y1Akbj3zW1YT+Gw5G31svBzMxzi4HX7oKRj6YzxoBY+KEBj7q6cZ4drUDQXRpt0Ntxuq1UwJazNNyYj36oBWVUYMUcoE2BlLw2PH5LYuI92QXTg/HS2A42A18BCvfBONMNreIj5riNPEkIzhlTEVaraeHa59Q6Buo6k6AdTACD6Gp8SYYEoLi9cPIpA3eDMGDlFzcacp6hUij2exs5a+LpMfEhoa6pGsQZaCfd0owvE30a4dUe5zgYcTv4NGg6IOj0qrDTb8MANAgAbRaIQdYKtYLiZp4qtS1Y4h7L2GYZreqsWGxDarZbtqNwUAVZt1Uu3lIh1GpzDmHyIcPq5XSrTukHbfCZ8KXC5pkVPId13/VxPkgq/Bq0vjfa5sSI+/qr72cfJv0b6XE+91Q+z1HNLun2/L6roXZxo77vO/kD9B69UDaqCAQLjXyN/upqjgGX215xz8VrR66C/gHaDyQXHmOynKY2jrdAl4l2p+EYpgQ4FrjqJcC0EDcaXSjhH+JDqBearHuDzm7gbItEXIjTrqlOL4NXMlxAuYE2vyCQDBVHvcGgOya7SeQnUoL/AFP8XBMCg8jm4tn0B/ND4zttUxdFzWtDKZ7pBu46O8ANFUsFwVtUzmOUXdaDP8o5H6Jw+m1gytAAGgCAIi6mplRP1UjEBzDZeqNuixBXQbnmps1vHzsoM0GEQx0wD1Pv1QPOCVmllgJAkyRePKUypPby+9t9fsq9g6hpMcHA9DPha9ttPFMKOKdaGA8nGBb/AHfYIGzqAMbSeZt6HrqtGsIka25x4iEP8d5iGthw1zR1v3YH5KdufKGOpk5Y3sANbxM3FoQe0iW6zG4+3RK+M8HMZ2Hu7tM25EchJhMGY4AQ8ODgTYiNLze40UlKqA4ac8hIg25c4J9UFA4hhi0h0EA8/vodkJ8TWV0HjPDRTcHgA0XyROxEZm+UD1CMwXZDBVho5ryNnyBETb18kFI7K8GOJxDGZczAQalyGhu8kXvoAN+S7fwuhTo0w2hTYxg2Y0CepjU9SlHAuzDcM6WnNMaCNNL38fNOqTAAQJhAl7aVjT+HXAkA5XHluD8j8lznj9UPrZho+HCPn811DjFAVaFSk7+JpE8jEg+RC5L8SaYB1aZH0KBlUqEOw9XfKWyd4uL+Z9Ex4NxT4eNF+5VgEbCbfVLsQ7NRb/Q4H1sfqq86uQQRNjbpug7RiKd0Fi6YLXB2hBB8CIKR8E7WZg1ta40zjUf6hv4qLiXaYVC5lFmZucUc0kSXyJbGgsb7oAuwdAPoiZkXmFe8BhAxhH9X11CQ8BoNYTSptgMawnUnvguEnwDvTqrFgq7XNzRDdNb2kG22hQE0KJABsYt5civOJUxl734fcEoygGkS0+tj80j7WcaZhaTi4tMggUzPfP8AKIBieeg1QVTtXXNJhIcCScrQBcRq48/1VRwYIhn8R6/izXnqhK/E3Pq/EJM/w75RsJi8WE7x5K09mMCypQq1i4Gs0m2waPxZRsZ1PSPEJqDMrY9nqhcQVMalkHVcgHeVvTKiepqZQEM0XqjDliBCbmCiKZtYidTbw+xUFaJXtOod7hA3pEQCS7MIhwsbbcpG3mOSJpkOHdAgXuYtp5A/L6KmVg6J16+76I7D1rkwCY6RHQDf633sgPptcSQCQTqNATafe/0Z0icoLRrM310v75JQ2NQJBG0x3b77aeHkmOEqmNYOkRfUiTeJ08fRBNX74y1GBw11uPA6+/UU4N1MjI4vbP8AF+MeejtTfXvTdMyzMB3Te0W8/pvr6FY0XJh1vprv52+6ArA5a9N2HdYP/Ad2vZceRH16pMWOw9XKQWkabjQxYbXnyR2HqAVKbg7KZaXRsM2vknfaLBfFpB4AztH9wfAgoDeGY0OBvuR6cr3CmbUv78fNVTguJh0EAEWiR4Hz00Vg+L3hf37+iCTFP3528JXJqVMB9Smf4ajm+Un8l1LF1Ib4aDwXMeNjJjKn9UO9+iAmjRim9s6CfRITh5HgPmU2rYiD4hAUakUzO6AfBkjMNoVg7OcPzGk3TMTV5aTTZ01dU/4lV+k7WTA+/sq0cM4k3M7JSeXOp5WkNNoYWg9RnLt/4igsGFJ/fVhcOJy8yAPhiPSoR/qHNEB7mUqbOsGd4sTtqGu9UFheIUvh0m96mM1viMe2coBb3oyzIE3mzinDaINRtyQ1tjNjN5ka2bH+9AVQxmYkv0YN7XPWduv8wVb7fdnnYimMRTeT8NmZ1M7tJ/EORAm3Q+bygwFukmo+D4Duz/xaDZC9ouJjD0n1D3sxyNAsTq0N8Pxmf7IKXwPs+GfvKv4B3jOkC6edkeGHB4OpUr919Vh7hFwIOUHcHfzQ+F7VgZW06F9pdtOumot81FWxtSuw1KphuUkACAM5IGu8ByBaKltVC5w5qJ7GDcoV5b1QFuqDmtmvB3S3M3qiKeXkUDIEc1iha9nIrECmsLlRhS1RdRQgkZUjoj2PBBtH6+9P7JZCIpHYIH/D3hxicpGh6za+/wBtUbSdNoHIj5Hfnb0SLC1yB1029/dOsNiM1h3bai0ka/lfbfmge0RBiQJ9DPhv9R5KSnSPuPl6Ja2q4AgfSx2uN+ca3RtDEGI1O1wRbr+fqgj4hgXRmp6jUR+LpE9fmU67OYovpd7+F2U66EW+hQXxy03Avy0Gx85j3plKvlLi22bXrF7/ADQA8WwrqdQwLGb3i8GeiN4fjJI+ZOtzPKJgdNV7xGt8WmbQ4apdhao0idNfIjpKBnjcZBjVc/7RVJxAPSFZOL4mXnoqjxAy4HqgjxTtPMLR+kRaF7iBonHZ8UgS6qwVNYBmBA5DWUCvA0xmBInoRbzCuWExweyPwvcTlLRduwEHW0iPBeTg3kfuw0kz3cwvYD8tk1pYGjaHRGl7oI8JjQXtYR+AA6HUDbpBd4o7HcNdTd8TDvLH5gTOZ1N865mTa03bF+aAw2Ciq3KevnsJ8L+atFcfgkyIgn6FAiwXGA14pV2/DqMMU4ktqZmgAtcR3tYKrX+INUGpRo/y94+cAT6H/kVauL4IVMM8CQQHPY7drmgwWkbgx7K5tjcd8Zwe4OLu63e8NAmepHzQPeGYQftAt/8Ak0jWxyuB8dEVRw+amLd34bRbQ3cY6ofB5w5lRrDGQZs5A/DNoEzvyTFjQAzLpoeeot4BAnq4JvJDPwTeS3xuPLXubGhI9EK7iZ/lQbswDeiPw+Aby+SVf5m7kp6XFX8kDkcPbyWJV/mtTkvUCSq25UJCLrNuoS1BAt2GCtsqzKgLpCU2wWIg6kA2np5+PsJJRKOoV4iN/wAU6ILAyjMtExO+nh6bDyRtCiRqSSbiZkE2kx8uaD4bVaQJNxc6bHl1Hz6pnSEwSfSPSPFBtRw9pzb7fRSvwQdp8l7SrT0G88xaffJSB+azbePXzQB4rDlhEXGhPig6TY/FHsi/6qxBkC99yfeyFxmBDtAATuEFJ4viO+Unq6hG8TkVHBwggx6WQiDWqzRMsLQinre5j5D81FheHVav4GyOpAHlmN/JPsNw+syC5sRvII8bT7CBR/kVctztEiJ1ErMNxCrQOV0jSxnxB6q+YOYEj30PvZRcY4ayuwgjvx3T4e9OqDTgGMDxn5+OtrT6+UKyO0HL5Ln3BHPw7zTd3bTfQidbq90KgLQRcQgE4u7Lh6x2DXH/AKn5LlgdYQuk9sKuTC1Nbw3/AJEBc5pt0t1QPsHWJaZtb2SpMPUuy2hPqgcJVkHnGiLL8oHhz5oBMRSBc4xuVF+zjkiS5etKAQYZEUcMFOGnkpGygi/ZwvVIsQV/FUr+aEc1Maom6HLEAoasLUR8NbfDQChsIikV6aa9axAVgq+V0qz4WvmAPO59NZHv6Kptaj+H1y07+vNBZ3NMTYEzt798ltScAQRMxp8j+f5rzDulo9fnyRFJl/15IJKOIBmAdJKnpVbwNB8kOaUH+qI6GP7qekYbMCeiAHi3DKGb4jqYc885uerdFmP4bTrUS1zGh1spDQC0+P5KDHVyXidAPupq9YsbT5F4HrKBN/lDMzmMqvFRuxjKY2EaeKlwPEXjuOJkWg6gixB97IfjjDSxWZp/GM3ht+SZVMCKo+M2zoGcHQnnbwQN8O4EAjvePWUSxh566pRw6oWiJ0Mfb6JzT719NkCfjWBl9N8SRIPOPBNqBGQECLXnpz9IW+IYHOE7aea8c2IHKSfJBVu3uLkMpg6nMfKw+Z+Sq9BmmshH9o6xqYhx5Q0eV/qSh6VNBPhmHX35ogiTovaGiwhBnwl62hBleyV5kJ3QTQVG6VjaR5r34ZQQlyxS/DWIP//Z"/>
          <p:cNvSpPr>
            <a:spLocks noChangeAspect="1" noChangeArrowheads="1"/>
          </p:cNvSpPr>
          <p:nvPr/>
        </p:nvSpPr>
        <p:spPr bwMode="auto">
          <a:xfrm>
            <a:off x="2171242" y="922854"/>
            <a:ext cx="171450" cy="17145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endParaRPr lang="en-US" sz="1350"/>
          </a:p>
        </p:txBody>
      </p:sp>
      <p:sp>
        <p:nvSpPr>
          <p:cNvPr id="31" name="AutoShape 17" descr="Bildergebnis für agri culture"/>
          <p:cNvSpPr>
            <a:spLocks noChangeAspect="1" noChangeArrowheads="1"/>
          </p:cNvSpPr>
          <p:nvPr/>
        </p:nvSpPr>
        <p:spPr bwMode="auto">
          <a:xfrm>
            <a:off x="2153383" y="927318"/>
            <a:ext cx="171450" cy="171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endParaRPr lang="en-US" sz="1350"/>
          </a:p>
        </p:txBody>
      </p:sp>
      <p:sp>
        <p:nvSpPr>
          <p:cNvPr id="32" name="AutoShape 19" descr="Bildergebnis für agri culture"/>
          <p:cNvSpPr>
            <a:spLocks noChangeAspect="1" noChangeArrowheads="1"/>
          </p:cNvSpPr>
          <p:nvPr/>
        </p:nvSpPr>
        <p:spPr bwMode="auto">
          <a:xfrm>
            <a:off x="2239108" y="1013043"/>
            <a:ext cx="171450" cy="171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endParaRPr lang="en-US" sz="1350"/>
          </a:p>
        </p:txBody>
      </p:sp>
      <p:sp>
        <p:nvSpPr>
          <p:cNvPr id="6" name="Rounded Rectangle 5"/>
          <p:cNvSpPr/>
          <p:nvPr/>
        </p:nvSpPr>
        <p:spPr>
          <a:xfrm>
            <a:off x="2267744" y="5773922"/>
            <a:ext cx="4577009" cy="82343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ounded Rectangle 6"/>
          <p:cNvSpPr/>
          <p:nvPr/>
        </p:nvSpPr>
        <p:spPr>
          <a:xfrm>
            <a:off x="2325234" y="4530634"/>
            <a:ext cx="1984853" cy="966282"/>
          </a:xfrm>
          <a:prstGeom prst="round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Rounded Rectangle 7"/>
          <p:cNvSpPr/>
          <p:nvPr/>
        </p:nvSpPr>
        <p:spPr>
          <a:xfrm>
            <a:off x="4758613" y="4473188"/>
            <a:ext cx="1915125" cy="1048944"/>
          </a:xfrm>
          <a:prstGeom prst="roundRect">
            <a:avLst/>
          </a:prstGeom>
          <a:solidFill>
            <a:srgbClr val="9EC59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aphicFrame>
        <p:nvGraphicFramePr>
          <p:cNvPr id="11" name="Object 10"/>
          <p:cNvGraphicFramePr>
            <a:graphicFrameLocks noChangeAspect="1"/>
          </p:cNvGraphicFramePr>
          <p:nvPr>
            <p:extLst>
              <p:ext uri="{D42A27DB-BD31-4B8C-83A1-F6EECF244321}">
                <p14:modId xmlns:p14="http://schemas.microsoft.com/office/powerpoint/2010/main" val="3916159244"/>
              </p:ext>
            </p:extLst>
          </p:nvPr>
        </p:nvGraphicFramePr>
        <p:xfrm>
          <a:off x="4916264" y="4600918"/>
          <a:ext cx="1752898" cy="753666"/>
        </p:xfrm>
        <a:graphic>
          <a:graphicData uri="http://schemas.openxmlformats.org/presentationml/2006/ole">
            <mc:AlternateContent xmlns:mc="http://schemas.openxmlformats.org/markup-compatibility/2006">
              <mc:Choice xmlns:v="urn:schemas-microsoft-com:vml" Requires="v">
                <p:oleObj name="Equation" r:id="rId3" imgW="1790640" imgH="774360" progId="Equation.3">
                  <p:embed/>
                </p:oleObj>
              </mc:Choice>
              <mc:Fallback>
                <p:oleObj name="Equation" r:id="rId3" imgW="1790640" imgH="774360" progId="Equation.3">
                  <p:embed/>
                  <p:pic>
                    <p:nvPicPr>
                      <p:cNvPr id="11" name="Object 10"/>
                      <p:cNvPicPr/>
                      <p:nvPr/>
                    </p:nvPicPr>
                    <p:blipFill>
                      <a:blip r:embed="rId4"/>
                      <a:stretch>
                        <a:fillRect/>
                      </a:stretch>
                    </p:blipFill>
                    <p:spPr>
                      <a:xfrm>
                        <a:off x="4916264" y="4600918"/>
                        <a:ext cx="1752898" cy="753666"/>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866467998"/>
              </p:ext>
            </p:extLst>
          </p:nvPr>
        </p:nvGraphicFramePr>
        <p:xfrm>
          <a:off x="3180744" y="2905598"/>
          <a:ext cx="2858393" cy="297359"/>
        </p:xfrm>
        <a:graphic>
          <a:graphicData uri="http://schemas.openxmlformats.org/presentationml/2006/ole">
            <mc:AlternateContent xmlns:mc="http://schemas.openxmlformats.org/markup-compatibility/2006">
              <mc:Choice xmlns:v="urn:schemas-microsoft-com:vml" Requires="v">
                <p:oleObj name="Equation" r:id="rId5" imgW="2920680" imgH="304560" progId="Equation.3">
                  <p:embed/>
                </p:oleObj>
              </mc:Choice>
              <mc:Fallback>
                <p:oleObj name="Equation" r:id="rId5" imgW="2920680" imgH="304560" progId="Equation.3">
                  <p:embed/>
                  <p:pic>
                    <p:nvPicPr>
                      <p:cNvPr id="20" name="Object 19"/>
                      <p:cNvPicPr/>
                      <p:nvPr/>
                    </p:nvPicPr>
                    <p:blipFill>
                      <a:blip r:embed="rId6"/>
                      <a:stretch>
                        <a:fillRect/>
                      </a:stretch>
                    </p:blipFill>
                    <p:spPr>
                      <a:xfrm>
                        <a:off x="3180744" y="2905598"/>
                        <a:ext cx="2858393" cy="297359"/>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789560445"/>
              </p:ext>
            </p:extLst>
          </p:nvPr>
        </p:nvGraphicFramePr>
        <p:xfrm>
          <a:off x="2526936" y="4619787"/>
          <a:ext cx="1752898" cy="753666"/>
        </p:xfrm>
        <a:graphic>
          <a:graphicData uri="http://schemas.openxmlformats.org/presentationml/2006/ole">
            <mc:AlternateContent xmlns:mc="http://schemas.openxmlformats.org/markup-compatibility/2006">
              <mc:Choice xmlns:v="urn:schemas-microsoft-com:vml" Requires="v">
                <p:oleObj name="Equation" r:id="rId7" imgW="1790640" imgH="774360" progId="Equation.3">
                  <p:embed/>
                </p:oleObj>
              </mc:Choice>
              <mc:Fallback>
                <p:oleObj name="Equation" r:id="rId7" imgW="1790640" imgH="774360" progId="Equation.3">
                  <p:embed/>
                  <p:pic>
                    <p:nvPicPr>
                      <p:cNvPr id="21" name="Object 20"/>
                      <p:cNvPicPr/>
                      <p:nvPr/>
                    </p:nvPicPr>
                    <p:blipFill>
                      <a:blip r:embed="rId8"/>
                      <a:stretch>
                        <a:fillRect/>
                      </a:stretch>
                    </p:blipFill>
                    <p:spPr>
                      <a:xfrm>
                        <a:off x="2526936" y="4619787"/>
                        <a:ext cx="1752898" cy="753666"/>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992997165"/>
              </p:ext>
            </p:extLst>
          </p:nvPr>
        </p:nvGraphicFramePr>
        <p:xfrm>
          <a:off x="3101662" y="5831367"/>
          <a:ext cx="2869109" cy="667048"/>
        </p:xfrm>
        <a:graphic>
          <a:graphicData uri="http://schemas.openxmlformats.org/presentationml/2006/ole">
            <mc:AlternateContent xmlns:mc="http://schemas.openxmlformats.org/markup-compatibility/2006">
              <mc:Choice xmlns:v="urn:schemas-microsoft-com:vml" Requires="v">
                <p:oleObj name="Equation" r:id="rId9" imgW="2933640" imgH="685800" progId="Equation.3">
                  <p:embed/>
                </p:oleObj>
              </mc:Choice>
              <mc:Fallback>
                <p:oleObj name="Equation" r:id="rId9" imgW="2933640" imgH="685800" progId="Equation.3">
                  <p:embed/>
                  <p:pic>
                    <p:nvPicPr>
                      <p:cNvPr id="22" name="Object 21"/>
                      <p:cNvPicPr/>
                      <p:nvPr/>
                    </p:nvPicPr>
                    <p:blipFill>
                      <a:blip r:embed="rId10"/>
                      <a:stretch>
                        <a:fillRect/>
                      </a:stretch>
                    </p:blipFill>
                    <p:spPr>
                      <a:xfrm>
                        <a:off x="3101662" y="5831367"/>
                        <a:ext cx="2869109" cy="667048"/>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4173721992"/>
              </p:ext>
            </p:extLst>
          </p:nvPr>
        </p:nvGraphicFramePr>
        <p:xfrm>
          <a:off x="3173156" y="5515016"/>
          <a:ext cx="384870" cy="209848"/>
        </p:xfrm>
        <a:graphic>
          <a:graphicData uri="http://schemas.openxmlformats.org/presentationml/2006/ole">
            <mc:AlternateContent xmlns:mc="http://schemas.openxmlformats.org/markup-compatibility/2006">
              <mc:Choice xmlns:v="urn:schemas-microsoft-com:vml" Requires="v">
                <p:oleObj name="Equation" r:id="rId11" imgW="393480" imgH="215640" progId="Equation.3">
                  <p:embed/>
                </p:oleObj>
              </mc:Choice>
              <mc:Fallback>
                <p:oleObj name="Equation" r:id="rId11" imgW="393480" imgH="215640" progId="Equation.3">
                  <p:embed/>
                  <p:pic>
                    <p:nvPicPr>
                      <p:cNvPr id="23" name="Object 22"/>
                      <p:cNvPicPr/>
                      <p:nvPr/>
                    </p:nvPicPr>
                    <p:blipFill>
                      <a:blip r:embed="rId12"/>
                      <a:stretch>
                        <a:fillRect/>
                      </a:stretch>
                    </p:blipFill>
                    <p:spPr>
                      <a:xfrm>
                        <a:off x="3173156" y="5515016"/>
                        <a:ext cx="384870" cy="209848"/>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4214285965"/>
              </p:ext>
            </p:extLst>
          </p:nvPr>
        </p:nvGraphicFramePr>
        <p:xfrm>
          <a:off x="5532350" y="5521363"/>
          <a:ext cx="384870" cy="209848"/>
        </p:xfrm>
        <a:graphic>
          <a:graphicData uri="http://schemas.openxmlformats.org/presentationml/2006/ole">
            <mc:AlternateContent xmlns:mc="http://schemas.openxmlformats.org/markup-compatibility/2006">
              <mc:Choice xmlns:v="urn:schemas-microsoft-com:vml" Requires="v">
                <p:oleObj name="Equation" r:id="rId13" imgW="393480" imgH="215640" progId="Equation.3">
                  <p:embed/>
                </p:oleObj>
              </mc:Choice>
              <mc:Fallback>
                <p:oleObj name="Equation" r:id="rId13" imgW="393480" imgH="215640" progId="Equation.3">
                  <p:embed/>
                  <p:pic>
                    <p:nvPicPr>
                      <p:cNvPr id="24" name="Object 23"/>
                      <p:cNvPicPr/>
                      <p:nvPr/>
                    </p:nvPicPr>
                    <p:blipFill>
                      <a:blip r:embed="rId14"/>
                      <a:stretch>
                        <a:fillRect/>
                      </a:stretch>
                    </p:blipFill>
                    <p:spPr>
                      <a:xfrm>
                        <a:off x="5532350" y="5521363"/>
                        <a:ext cx="384870" cy="209848"/>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4BAF2CA8-0BF6-4A36-A6CC-883C71C9E87F}"/>
              </a:ext>
            </a:extLst>
          </p:cNvPr>
          <p:cNvSpPr txBox="1"/>
          <p:nvPr/>
        </p:nvSpPr>
        <p:spPr>
          <a:xfrm>
            <a:off x="1687542" y="1296294"/>
            <a:ext cx="5980802" cy="3000821"/>
          </a:xfrm>
          <a:prstGeom prst="rect">
            <a:avLst/>
          </a:prstGeom>
          <a:noFill/>
        </p:spPr>
        <p:txBody>
          <a:bodyPr wrap="square">
            <a:spAutoFit/>
          </a:bodyPr>
          <a:lstStyle/>
          <a:p>
            <a:r>
              <a:rPr lang="en-US" sz="1350" dirty="0">
                <a:solidFill>
                  <a:srgbClr val="002060"/>
                </a:solidFill>
                <a:latin typeface="Times New Roman" panose="02020603050405020304" pitchFamily="18" charset="0"/>
                <a:ea typeface="MS Mincho" panose="02020609040205080304" pitchFamily="49" charset="-128"/>
              </a:rPr>
              <a:t>Linkage of distributed sectoral/regional models does not require “hard integration”, recoding, or reprogramming. </a:t>
            </a:r>
          </a:p>
          <a:p>
            <a:endParaRPr lang="en-US" sz="1350" dirty="0">
              <a:solidFill>
                <a:srgbClr val="002060"/>
              </a:solidFill>
              <a:latin typeface="Times New Roman" panose="02020603050405020304" pitchFamily="18" charset="0"/>
              <a:ea typeface="MS Mincho" panose="02020609040205080304" pitchFamily="49" charset="-128"/>
            </a:endParaRPr>
          </a:p>
          <a:p>
            <a:r>
              <a:rPr lang="en-US" sz="1350" dirty="0">
                <a:solidFill>
                  <a:srgbClr val="002060"/>
                </a:solidFill>
                <a:latin typeface="Times New Roman" panose="02020603050405020304" pitchFamily="18" charset="0"/>
                <a:ea typeface="MS Mincho" panose="02020609040205080304" pitchFamily="49" charset="-128"/>
              </a:rPr>
              <a:t>Models are installed on distributed computers and act as “agents”</a:t>
            </a:r>
          </a:p>
          <a:p>
            <a:endParaRPr lang="en-US" sz="1350" dirty="0">
              <a:solidFill>
                <a:srgbClr val="002060"/>
              </a:solidFill>
              <a:latin typeface="Times New Roman" panose="02020603050405020304" pitchFamily="18" charset="0"/>
              <a:ea typeface="MS Mincho" panose="02020609040205080304" pitchFamily="49" charset="-128"/>
            </a:endParaRPr>
          </a:p>
          <a:p>
            <a:r>
              <a:rPr lang="en-US" sz="1350" dirty="0">
                <a:solidFill>
                  <a:srgbClr val="002060"/>
                </a:solidFill>
                <a:latin typeface="Times New Roman" panose="02020603050405020304" pitchFamily="18" charset="0"/>
                <a:ea typeface="MS Mincho" panose="02020609040205080304" pitchFamily="49" charset="-128"/>
              </a:rPr>
              <a:t>The “agents” (modeling teams) solve their LP </a:t>
            </a:r>
            <a:r>
              <a:rPr lang="en-US" sz="1350" dirty="0" err="1">
                <a:solidFill>
                  <a:srgbClr val="002060"/>
                </a:solidFill>
                <a:latin typeface="Times New Roman" panose="02020603050405020304" pitchFamily="18" charset="0"/>
                <a:ea typeface="MS Mincho" panose="02020609040205080304" pitchFamily="49" charset="-128"/>
              </a:rPr>
              <a:t>submodels</a:t>
            </a:r>
            <a:r>
              <a:rPr lang="en-US" sz="1350" dirty="0">
                <a:solidFill>
                  <a:srgbClr val="002060"/>
                </a:solidFill>
                <a:latin typeface="Times New Roman" panose="02020603050405020304" pitchFamily="18" charset="0"/>
                <a:ea typeface="MS Mincho" panose="02020609040205080304" pitchFamily="49" charset="-128"/>
              </a:rPr>
              <a:t> independently and in parallel by a specific iterative </a:t>
            </a:r>
            <a:r>
              <a:rPr lang="en-US" sz="1350" dirty="0" err="1">
                <a:solidFill>
                  <a:srgbClr val="002060"/>
                </a:solidFill>
                <a:latin typeface="Times New Roman" panose="02020603050405020304" pitchFamily="18" charset="0"/>
                <a:ea typeface="MS Mincho" panose="02020609040205080304" pitchFamily="49" charset="-128"/>
              </a:rPr>
              <a:t>subgradient</a:t>
            </a:r>
            <a:r>
              <a:rPr lang="en-US" sz="1350" dirty="0">
                <a:solidFill>
                  <a:srgbClr val="002060"/>
                </a:solidFill>
                <a:latin typeface="Times New Roman" panose="02020603050405020304" pitchFamily="18" charset="0"/>
                <a:ea typeface="MS Mincho" panose="02020609040205080304" pitchFamily="49" charset="-128"/>
              </a:rPr>
              <a:t> algorithm. </a:t>
            </a:r>
          </a:p>
          <a:p>
            <a:endParaRPr lang="en-US" sz="1350" dirty="0">
              <a:solidFill>
                <a:srgbClr val="002060"/>
              </a:solidFill>
              <a:latin typeface="Times New Roman" panose="02020603050405020304" pitchFamily="18" charset="0"/>
              <a:ea typeface="MS Mincho" panose="02020609040205080304" pitchFamily="49" charset="-128"/>
            </a:endParaRPr>
          </a:p>
          <a:p>
            <a:r>
              <a:rPr lang="en-US" sz="1350" dirty="0">
                <a:solidFill>
                  <a:srgbClr val="002060"/>
                </a:solidFill>
                <a:latin typeface="Times New Roman" panose="02020603050405020304" pitchFamily="18" charset="0"/>
                <a:ea typeface="MS Mincho" panose="02020609040205080304" pitchFamily="49" charset="-128"/>
              </a:rPr>
              <a:t>Linkage variable </a:t>
            </a:r>
            <a:r>
              <a:rPr lang="en-US" sz="1350" i="1" dirty="0">
                <a:solidFill>
                  <a:srgbClr val="002060"/>
                </a:solidFill>
                <a:latin typeface="Times New Roman" panose="02020603050405020304" pitchFamily="18" charset="0"/>
                <a:ea typeface="MS Mincho" panose="02020609040205080304" pitchFamily="49" charset="-128"/>
              </a:rPr>
              <a:t>y:                                                                     , </a:t>
            </a:r>
            <a:r>
              <a:rPr lang="en-US" sz="1350" dirty="0">
                <a:solidFill>
                  <a:srgbClr val="002060"/>
                </a:solidFill>
                <a:latin typeface="Times New Roman" panose="02020603050405020304" pitchFamily="18" charset="0"/>
                <a:ea typeface="MS Mincho" panose="02020609040205080304" pitchFamily="49" charset="-128"/>
              </a:rPr>
              <a:t>defines constraint on joint resources   </a:t>
            </a:r>
          </a:p>
          <a:p>
            <a:endParaRPr lang="en-US" sz="1350" dirty="0">
              <a:solidFill>
                <a:srgbClr val="002060"/>
              </a:solidFill>
              <a:latin typeface="Times New Roman" panose="02020603050405020304" pitchFamily="18" charset="0"/>
              <a:ea typeface="MS Mincho" panose="02020609040205080304" pitchFamily="49" charset="-128"/>
            </a:endParaRPr>
          </a:p>
          <a:p>
            <a:r>
              <a:rPr lang="en-US" sz="1350" dirty="0">
                <a:solidFill>
                  <a:srgbClr val="002060"/>
                </a:solidFill>
                <a:latin typeface="Times New Roman" panose="02020603050405020304" pitchFamily="18" charset="0"/>
                <a:ea typeface="MS Mincho" panose="02020609040205080304" pitchFamily="49" charset="-128"/>
              </a:rPr>
              <a:t>Linkage procedure can be considered as Supervised Machine Learning when individual agents maximize their goals to attain socially optimal solution under joint constraints (resource, investments, demand, supply, etc.</a:t>
            </a:r>
          </a:p>
        </p:txBody>
      </p:sp>
    </p:spTree>
    <p:extLst>
      <p:ext uri="{BB962C8B-B14F-4D97-AF65-F5344CB8AC3E}">
        <p14:creationId xmlns:p14="http://schemas.microsoft.com/office/powerpoint/2010/main" val="3143236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F17E4A-2A70-F049-2D92-312089A72E27}"/>
              </a:ext>
            </a:extLst>
          </p:cNvPr>
          <p:cNvSpPr txBox="1"/>
          <p:nvPr/>
        </p:nvSpPr>
        <p:spPr>
          <a:xfrm>
            <a:off x="971600" y="260648"/>
            <a:ext cx="7655768" cy="6932667"/>
          </a:xfrm>
          <a:prstGeom prst="rect">
            <a:avLst/>
          </a:prstGeom>
          <a:noFill/>
        </p:spPr>
        <p:txBody>
          <a:bodyPr wrap="square">
            <a:spAutoFit/>
          </a:bodyPr>
          <a:lstStyle/>
          <a:p>
            <a:pPr marL="0" marR="0" algn="just">
              <a:lnSpc>
                <a:spcPct val="115000"/>
              </a:lnSpc>
              <a:spcBef>
                <a:spcPts val="1200"/>
              </a:spcBef>
              <a:spcAft>
                <a:spcPts val="0"/>
              </a:spcAft>
            </a:pPr>
            <a:r>
              <a:rPr lang="en-US" sz="1400" dirty="0">
                <a:latin typeface="Times New Roman" panose="02020603050405020304" pitchFamily="18" charset="0"/>
                <a:cs typeface="Times New Roman" panose="02020603050405020304" pitchFamily="18" charset="0"/>
              </a:rPr>
              <a:t>Ermolieva, T., </a:t>
            </a:r>
            <a:r>
              <a:rPr lang="en-US" sz="1400" dirty="0" err="1">
                <a:latin typeface="Times New Roman" panose="02020603050405020304" pitchFamily="18" charset="0"/>
                <a:cs typeface="Times New Roman" panose="02020603050405020304" pitchFamily="18" charset="0"/>
              </a:rPr>
              <a:t>Ermoliev</a:t>
            </a:r>
            <a:r>
              <a:rPr lang="en-US" sz="1400" dirty="0">
                <a:latin typeface="Times New Roman" panose="02020603050405020304" pitchFamily="18" charset="0"/>
                <a:cs typeface="Times New Roman" panose="02020603050405020304" pitchFamily="18" charset="0"/>
              </a:rPr>
              <a:t>, Y., Zagorodny, A., Bogdanov, V., </a:t>
            </a:r>
            <a:r>
              <a:rPr lang="en-US" sz="1400" dirty="0" err="1">
                <a:latin typeface="Times New Roman" panose="02020603050405020304" pitchFamily="18" charset="0"/>
                <a:cs typeface="Times New Roman" panose="02020603050405020304" pitchFamily="18" charset="0"/>
              </a:rPr>
              <a:t>Borodina</a:t>
            </a:r>
            <a:r>
              <a:rPr lang="en-US" sz="1400" dirty="0">
                <a:latin typeface="Times New Roman" panose="02020603050405020304" pitchFamily="18" charset="0"/>
                <a:cs typeface="Times New Roman" panose="02020603050405020304" pitchFamily="18" charset="0"/>
              </a:rPr>
              <a:t>, O., </a:t>
            </a:r>
            <a:r>
              <a:rPr lang="en-US" sz="1400" dirty="0" err="1">
                <a:latin typeface="Times New Roman" panose="02020603050405020304" pitchFamily="18" charset="0"/>
                <a:cs typeface="Times New Roman" panose="02020603050405020304" pitchFamily="18" charset="0"/>
              </a:rPr>
              <a:t>Havlik</a:t>
            </a:r>
            <a:r>
              <a:rPr lang="en-US" sz="1400" dirty="0">
                <a:latin typeface="Times New Roman" panose="02020603050405020304" pitchFamily="18" charset="0"/>
                <a:cs typeface="Times New Roman" panose="02020603050405020304" pitchFamily="18" charset="0"/>
              </a:rPr>
              <a:t>, P., Komendantova, N, Knopov, P., et al. (2022). </a:t>
            </a:r>
            <a:r>
              <a:rPr lang="en-US" sz="1400"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Artificial Intelligence, Machine Learning, and Intelligent Decision Support Systems: Iterative “Learning” SQG-based procedures for Distributed Models’ Linkage.</a:t>
            </a:r>
            <a:r>
              <a:rPr lang="en-US" sz="1400" dirty="0">
                <a:latin typeface="Times New Roman" panose="02020603050405020304" pitchFamily="18" charset="0"/>
                <a:cs typeface="Times New Roman" panose="02020603050405020304" pitchFamily="18" charset="0"/>
              </a:rPr>
              <a:t> In: XXII International Scientific and Technical Conference Artificial Intelligence and Intelligent Systems, Kiev, Ukraine.</a:t>
            </a:r>
          </a:p>
          <a:p>
            <a:pPr marL="0" marR="0" algn="just">
              <a:spcBef>
                <a:spcPts val="0"/>
              </a:spcBef>
              <a:spcAft>
                <a:spcPts val="0"/>
              </a:spcAft>
            </a:pPr>
            <a:r>
              <a:rPr lang="en-US" sz="1400" dirty="0">
                <a:latin typeface="Times New Roman" panose="02020603050405020304" pitchFamily="18" charset="0"/>
                <a:cs typeface="Times New Roman" panose="02020603050405020304" pitchFamily="18" charset="0"/>
              </a:rPr>
              <a:t> </a:t>
            </a:r>
          </a:p>
          <a:p>
            <a:pPr algn="just">
              <a:tabLst>
                <a:tab pos="342900" algn="l"/>
              </a:tabLst>
            </a:pPr>
            <a:r>
              <a:rPr lang="en-US" sz="1400" dirty="0">
                <a:latin typeface="Times New Roman" panose="02020603050405020304" pitchFamily="18" charset="0"/>
                <a:cs typeface="Times New Roman" panose="02020603050405020304" pitchFamily="18" charset="0"/>
              </a:rPr>
              <a:t>Y., Zagorodny, A.G., Bogdanov, V.L., Ermolieva, T., </a:t>
            </a:r>
            <a:r>
              <a:rPr lang="en-US" sz="1400" dirty="0" err="1">
                <a:latin typeface="Times New Roman" panose="02020603050405020304" pitchFamily="18" charset="0"/>
                <a:cs typeface="Times New Roman" panose="02020603050405020304" pitchFamily="18" charset="0"/>
              </a:rPr>
              <a:t>Havlik</a:t>
            </a:r>
            <a:r>
              <a:rPr lang="en-US" sz="1400" dirty="0">
                <a:latin typeface="Times New Roman" panose="02020603050405020304" pitchFamily="18" charset="0"/>
                <a:cs typeface="Times New Roman" panose="02020603050405020304" pitchFamily="18" charset="0"/>
              </a:rPr>
              <a:t>, P., </a:t>
            </a:r>
            <a:r>
              <a:rPr lang="en-US" sz="1400" dirty="0" err="1">
                <a:latin typeface="Times New Roman" panose="02020603050405020304" pitchFamily="18" charset="0"/>
                <a:cs typeface="Times New Roman" panose="02020603050405020304" pitchFamily="18" charset="0"/>
              </a:rPr>
              <a:t>Rovenskaya</a:t>
            </a:r>
            <a:r>
              <a:rPr lang="en-US" sz="1400" dirty="0">
                <a:latin typeface="Times New Roman" panose="02020603050405020304" pitchFamily="18" charset="0"/>
                <a:cs typeface="Times New Roman" panose="02020603050405020304" pitchFamily="18" charset="0"/>
              </a:rPr>
              <a:t>, P., </a:t>
            </a:r>
            <a:r>
              <a:rPr lang="en-US" sz="1400" dirty="0" err="1">
                <a:latin typeface="Times New Roman" panose="02020603050405020304" pitchFamily="18" charset="0"/>
                <a:cs typeface="Times New Roman" panose="02020603050405020304" pitchFamily="18" charset="0"/>
              </a:rPr>
              <a:t>Ermoliev</a:t>
            </a:r>
            <a:r>
              <a:rPr lang="en-US" sz="1400" dirty="0">
                <a:latin typeface="Times New Roman" panose="02020603050405020304" pitchFamily="18" charset="0"/>
                <a:cs typeface="Times New Roman" panose="02020603050405020304" pitchFamily="18" charset="0"/>
              </a:rPr>
              <a:t>, Komendantova, N., </a:t>
            </a:r>
            <a:r>
              <a:rPr lang="en-US" sz="1400" dirty="0" err="1">
                <a:latin typeface="Times New Roman" panose="02020603050405020304" pitchFamily="18" charset="0"/>
                <a:cs typeface="Times New Roman" panose="02020603050405020304" pitchFamily="18" charset="0"/>
              </a:rPr>
              <a:t>Obersteiner</a:t>
            </a:r>
            <a:r>
              <a:rPr lang="en-US" sz="1400" dirty="0">
                <a:latin typeface="Times New Roman" panose="02020603050405020304" pitchFamily="18" charset="0"/>
                <a:cs typeface="Times New Roman" panose="02020603050405020304" pitchFamily="18" charset="0"/>
              </a:rPr>
              <a:t>, M. Robust food-energy-water-environmental security management: stochastic </a:t>
            </a:r>
            <a:r>
              <a:rPr lang="en-US" sz="1400" dirty="0" err="1">
                <a:latin typeface="Times New Roman" panose="02020603050405020304" pitchFamily="18" charset="0"/>
                <a:cs typeface="Times New Roman" panose="02020603050405020304" pitchFamily="18" charset="0"/>
              </a:rPr>
              <a:t>quasigradient</a:t>
            </a:r>
            <a:r>
              <a:rPr lang="en-US" sz="1400" dirty="0">
                <a:latin typeface="Times New Roman" panose="02020603050405020304" pitchFamily="18" charset="0"/>
                <a:cs typeface="Times New Roman" panose="02020603050405020304" pitchFamily="18" charset="0"/>
              </a:rPr>
              <a:t> procedure for linkage of distributed optimization models under asymmetric information and uncertainty. Cybernetics and System Analysis, 2022. </a:t>
            </a:r>
          </a:p>
          <a:p>
            <a:pPr algn="just">
              <a:tabLst>
                <a:tab pos="342900" algn="l"/>
              </a:tabLst>
            </a:pPr>
            <a:endParaRPr lang="en-US" sz="1400" dirty="0">
              <a:latin typeface="Times New Roman" panose="02020603050405020304" pitchFamily="18" charset="0"/>
              <a:cs typeface="Times New Roman" panose="02020603050405020304" pitchFamily="18" charset="0"/>
            </a:endParaRPr>
          </a:p>
          <a:p>
            <a:pPr algn="just">
              <a:tabLst>
                <a:tab pos="342900" algn="l"/>
              </a:tabLst>
            </a:pPr>
            <a:r>
              <a:rPr lang="en-US" sz="1400" dirty="0" err="1">
                <a:latin typeface="Times New Roman" panose="02020603050405020304" pitchFamily="18" charset="0"/>
                <a:cs typeface="Times New Roman" panose="02020603050405020304" pitchFamily="18" charset="0"/>
              </a:rPr>
              <a:t>Ermoliev</a:t>
            </a:r>
            <a:r>
              <a:rPr lang="en-US" sz="1400" dirty="0">
                <a:latin typeface="Times New Roman" panose="02020603050405020304" pitchFamily="18" charset="0"/>
                <a:cs typeface="Times New Roman" panose="02020603050405020304" pitchFamily="18" charset="0"/>
              </a:rPr>
              <a:t>, Y.,, Zagorodny, A.G., Bogdanov, V. L., </a:t>
            </a:r>
            <a:r>
              <a:rPr lang="en-US" sz="14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Ermolieva, 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Havlik</a:t>
            </a:r>
            <a:r>
              <a:rPr lang="en-US" sz="1400"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 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Rovenskaya</a:t>
            </a:r>
            <a:r>
              <a:rPr lang="en-US" sz="1400" dirty="0">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E.</a:t>
            </a:r>
            <a:r>
              <a:rPr lang="en-US"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Komendantova, N.</a:t>
            </a:r>
            <a:r>
              <a:rPr lang="en-US" sz="1400" dirty="0">
                <a:latin typeface="Times New Roman" panose="02020603050405020304" pitchFamily="18" charset="0"/>
                <a:cs typeface="Times New Roman" panose="02020603050405020304" pitchFamily="18" charset="0"/>
              </a:rPr>
              <a:t>, &amp; </a:t>
            </a:r>
            <a:r>
              <a:rPr lang="en-US" sz="1400" dirty="0" err="1">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Obersteiner</a:t>
            </a:r>
            <a:r>
              <a:rPr lang="en-US" sz="1400" dirty="0">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 M.</a:t>
            </a:r>
            <a:r>
              <a:rPr lang="en-US" sz="1400" dirty="0">
                <a:latin typeface="Times New Roman" panose="02020603050405020304" pitchFamily="18" charset="0"/>
                <a:cs typeface="Times New Roman" panose="02020603050405020304" pitchFamily="18" charset="0"/>
              </a:rPr>
              <a:t>(2022). </a:t>
            </a:r>
            <a:r>
              <a:rPr lang="en-US" sz="1400" dirty="0">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Robust Food–Energy–Water–Environmental Security Management: Stochastic </a:t>
            </a:r>
            <a:r>
              <a:rPr lang="en-US" sz="1400" dirty="0" err="1">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Quasigradient</a:t>
            </a:r>
            <a:r>
              <a:rPr lang="en-US" sz="1400" dirty="0">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 Procedure for Linkage of Distributed Optimization Models under Asymmetric Information and Uncertainty.</a:t>
            </a:r>
            <a:r>
              <a:rPr lang="en-US" sz="1400" dirty="0">
                <a:latin typeface="Times New Roman" panose="02020603050405020304" pitchFamily="18" charset="0"/>
                <a:cs typeface="Times New Roman" panose="02020603050405020304" pitchFamily="18" charset="0"/>
              </a:rPr>
              <a:t> Cybernetics and Systems Analysis 58 (1) 45-57. </a:t>
            </a:r>
            <a:r>
              <a:rPr lang="en-US" sz="1400" dirty="0">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10.1007/s10559-022-00434-5</a:t>
            </a:r>
            <a:r>
              <a:rPr lang="en-US" sz="1400" dirty="0">
                <a:latin typeface="Times New Roman" panose="02020603050405020304" pitchFamily="18" charset="0"/>
                <a:cs typeface="Times New Roman" panose="02020603050405020304" pitchFamily="18" charset="0"/>
              </a:rPr>
              <a:t>.</a:t>
            </a:r>
          </a:p>
          <a:p>
            <a:pPr algn="just">
              <a:tabLst>
                <a:tab pos="342900" algn="l"/>
              </a:tabLst>
            </a:pPr>
            <a:endParaRPr lang="en-US" sz="1400" kern="100" dirty="0">
              <a:latin typeface="Times New Roman" panose="02020603050405020304" pitchFamily="18" charset="0"/>
              <a:ea typeface="DengXian" panose="02010600030101010101" pitchFamily="2" charset="-122"/>
              <a:cs typeface="Times New Roman" panose="02020603050405020304" pitchFamily="18" charset="0"/>
            </a:endParaRPr>
          </a:p>
          <a:p>
            <a:pPr algn="just">
              <a:tabLst>
                <a:tab pos="342900" algn="l"/>
              </a:tabLst>
            </a:pPr>
            <a:r>
              <a:rPr lang="en-US" sz="1400" kern="100" dirty="0">
                <a:latin typeface="Times New Roman" panose="02020603050405020304" pitchFamily="18" charset="0"/>
                <a:ea typeface="DengXian" panose="02010600030101010101" pitchFamily="2" charset="-122"/>
                <a:cs typeface="Times New Roman" panose="02020603050405020304" pitchFamily="18" charset="0"/>
              </a:rPr>
              <a:t>Zagorodny, A.G., </a:t>
            </a:r>
            <a:r>
              <a:rPr lang="en-US" sz="1400" kern="100" dirty="0" err="1">
                <a:latin typeface="Times New Roman" panose="02020603050405020304" pitchFamily="18" charset="0"/>
                <a:ea typeface="DengXian" panose="02010600030101010101" pitchFamily="2" charset="-122"/>
                <a:cs typeface="Times New Roman" panose="02020603050405020304" pitchFamily="18" charset="0"/>
              </a:rPr>
              <a:t>Ermoliev</a:t>
            </a:r>
            <a:r>
              <a:rPr lang="en-US" sz="1400" kern="100" dirty="0">
                <a:latin typeface="Times New Roman" panose="02020603050405020304" pitchFamily="18" charset="0"/>
                <a:ea typeface="DengXian" panose="02010600030101010101" pitchFamily="2" charset="-122"/>
                <a:cs typeface="Times New Roman" panose="02020603050405020304" pitchFamily="18" charset="0"/>
              </a:rPr>
              <a:t>, Y., Bogdanov, V.L., Ermolieva, T. (2020) </a:t>
            </a:r>
            <a:r>
              <a:rPr lang="en-US" sz="1400" i="1" kern="100" dirty="0">
                <a:latin typeface="Times New Roman" panose="02020603050405020304" pitchFamily="18" charset="0"/>
                <a:ea typeface="DengXian" panose="02010600030101010101" pitchFamily="2" charset="-122"/>
                <a:cs typeface="Times New Roman" panose="02020603050405020304" pitchFamily="18" charset="0"/>
              </a:rPr>
              <a:t>Integrated modeling and management of Food-Energy-Water NEXUS for sustainable development.</a:t>
            </a:r>
            <a:r>
              <a:rPr lang="en-US" sz="1400" kern="100" dirty="0">
                <a:latin typeface="Times New Roman" panose="02020603050405020304" pitchFamily="18" charset="0"/>
                <a:ea typeface="DengXian" panose="02010600030101010101" pitchFamily="2" charset="-122"/>
                <a:cs typeface="Times New Roman" panose="02020603050405020304" pitchFamily="18" charset="0"/>
              </a:rPr>
              <a:t> Kiev, Ukraine: Committee for Systems Analysis at Presidium of National Academy of Sciences of Ukraine — National Member Organization of Ukraine in International Institute for Applied Systems Analysis (IIASA). ISBN 978-966-02-9344-1</a:t>
            </a:r>
          </a:p>
          <a:p>
            <a:pPr algn="just">
              <a:tabLst>
                <a:tab pos="342900" algn="l"/>
              </a:tabLst>
            </a:pPr>
            <a:endParaRPr lang="en-US" sz="1400" kern="100" dirty="0">
              <a:latin typeface="Times New Roman" panose="02020603050405020304" pitchFamily="18" charset="0"/>
              <a:ea typeface="DengXian" panose="02010600030101010101" pitchFamily="2" charset="-122"/>
              <a:cs typeface="Times New Roman" panose="02020603050405020304" pitchFamily="18" charset="0"/>
            </a:endParaRPr>
          </a:p>
          <a:p>
            <a:pPr algn="just">
              <a:tabLst>
                <a:tab pos="342900" algn="l"/>
              </a:tabLst>
            </a:pPr>
            <a:r>
              <a:rPr lang="en-US" sz="1400" dirty="0">
                <a:latin typeface="Times New Roman" panose="02020603050405020304" pitchFamily="18" charset="0"/>
                <a:cs typeface="Times New Roman" panose="02020603050405020304" pitchFamily="18" charset="0"/>
              </a:rPr>
              <a:t>Gao</a:t>
            </a:r>
            <a:r>
              <a:rPr lang="uk-UA"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J</a:t>
            </a:r>
            <a:r>
              <a:rPr lang="uk-UA"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Xu</a:t>
            </a:r>
            <a:r>
              <a:rPr lang="uk-UA"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X</a:t>
            </a:r>
            <a:r>
              <a:rPr lang="uk-UA"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Cao</a:t>
            </a:r>
            <a:r>
              <a:rPr lang="uk-UA" sz="1400" dirty="0">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 </a:t>
            </a:r>
            <a:r>
              <a:rPr lang="en-US" sz="1400" dirty="0">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G</a:t>
            </a:r>
            <a:r>
              <a:rPr lang="uk-UA" sz="1400" dirty="0">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a:t>
            </a:r>
            <a:r>
              <a:rPr lang="en-US" sz="1400" dirty="0">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Y</a:t>
            </a:r>
            <a:r>
              <a:rPr lang="uk-UA" sz="1400" dirty="0">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a:t>
            </a:r>
            <a:r>
              <a:rPr lang="uk-UA"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Ermoliev</a:t>
            </a:r>
            <a:r>
              <a:rPr lang="uk-UA" sz="1400" dirty="0">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 </a:t>
            </a:r>
            <a:r>
              <a:rPr lang="en-US" sz="1400" dirty="0">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Y</a:t>
            </a:r>
            <a:r>
              <a:rPr lang="uk-UA" sz="1400" dirty="0">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a:t>
            </a:r>
            <a:r>
              <a:rPr lang="uk-UA"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hlinkClick r:id="rId12">
                  <a:extLst>
                    <a:ext uri="{A12FA001-AC4F-418D-AE19-62706E023703}">
                      <ahyp:hlinkClr xmlns:ahyp="http://schemas.microsoft.com/office/drawing/2018/hyperlinkcolor" val="tx"/>
                    </a:ext>
                  </a:extLst>
                </a:hlinkClick>
              </a:rPr>
              <a:t>Ermolieva</a:t>
            </a:r>
            <a:r>
              <a:rPr lang="uk-UA" sz="1400" dirty="0">
                <a:latin typeface="Times New Roman" panose="02020603050405020304" pitchFamily="18" charset="0"/>
                <a:cs typeface="Times New Roman" panose="02020603050405020304" pitchFamily="18" charset="0"/>
                <a:hlinkClick r:id="rId12">
                  <a:extLst>
                    <a:ext uri="{A12FA001-AC4F-418D-AE19-62706E023703}">
                      <ahyp:hlinkClr xmlns:ahyp="http://schemas.microsoft.com/office/drawing/2018/hyperlinkcolor" val="tx"/>
                    </a:ext>
                  </a:extLst>
                </a:hlinkClick>
              </a:rPr>
              <a:t>, </a:t>
            </a:r>
            <a:r>
              <a:rPr lang="en-US" sz="1400" dirty="0">
                <a:latin typeface="Times New Roman" panose="02020603050405020304" pitchFamily="18" charset="0"/>
                <a:cs typeface="Times New Roman" panose="02020603050405020304" pitchFamily="18" charset="0"/>
                <a:hlinkClick r:id="rId12">
                  <a:extLst>
                    <a:ext uri="{A12FA001-AC4F-418D-AE19-62706E023703}">
                      <ahyp:hlinkClr xmlns:ahyp="http://schemas.microsoft.com/office/drawing/2018/hyperlinkcolor" val="tx"/>
                    </a:ext>
                  </a:extLst>
                </a:hlinkClick>
              </a:rPr>
              <a:t>T</a:t>
            </a:r>
            <a:r>
              <a:rPr lang="uk-UA" sz="1400" dirty="0">
                <a:latin typeface="Times New Roman" panose="02020603050405020304" pitchFamily="18" charset="0"/>
                <a:cs typeface="Times New Roman" panose="02020603050405020304" pitchFamily="18" charset="0"/>
                <a:hlinkClick r:id="rId12">
                  <a:extLst>
                    <a:ext uri="{A12FA001-AC4F-418D-AE19-62706E023703}">
                      <ahyp:hlinkClr xmlns:ahyp="http://schemas.microsoft.com/office/drawing/2018/hyperlinkcolor" val="tx"/>
                    </a:ext>
                  </a:extLst>
                </a:hlinkClick>
              </a:rPr>
              <a:t>.</a:t>
            </a:r>
            <a:r>
              <a:rPr lang="uk-UA" sz="1400" dirty="0">
                <a:latin typeface="Times New Roman" panose="02020603050405020304" pitchFamily="18" charset="0"/>
                <a:cs typeface="Times New Roman" panose="02020603050405020304" pitchFamily="18" charset="0"/>
              </a:rPr>
              <a:t>, &amp; </a:t>
            </a:r>
            <a:r>
              <a:rPr lang="en-US" sz="1400" dirty="0" err="1">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Rovenskaya</a:t>
            </a:r>
            <a:r>
              <a:rPr lang="uk-UA" sz="1400" dirty="0">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 </a:t>
            </a:r>
            <a:r>
              <a:rPr lang="en-US" sz="1400" dirty="0">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E</a:t>
            </a:r>
            <a:r>
              <a:rPr lang="uk-UA" sz="1400" dirty="0">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a:t>
            </a:r>
            <a:r>
              <a:rPr lang="en-US" sz="1400" dirty="0">
                <a:latin typeface="Times New Roman" panose="02020603050405020304" pitchFamily="18" charset="0"/>
                <a:cs typeface="Times New Roman" panose="02020603050405020304" pitchFamily="18" charset="0"/>
              </a:rPr>
              <a:t> (2021). </a:t>
            </a:r>
            <a:r>
              <a:rPr lang="en-US" sz="1400" dirty="0">
                <a:latin typeface="Times New Roman" panose="02020603050405020304" pitchFamily="18" charset="0"/>
                <a:cs typeface="Times New Roman" panose="02020603050405020304" pitchFamily="18" charset="0"/>
                <a:hlinkClick r:id="rId14">
                  <a:extLst>
                    <a:ext uri="{A12FA001-AC4F-418D-AE19-62706E023703}">
                      <ahyp:hlinkClr xmlns:ahyp="http://schemas.microsoft.com/office/drawing/2018/hyperlinkcolor" val="tx"/>
                    </a:ext>
                  </a:extLst>
                </a:hlinkClick>
              </a:rPr>
              <a:t>Strategic decision-support modeling for robust management of the food–energy–water nexus under uncertainty.</a:t>
            </a:r>
            <a:r>
              <a:rPr lang="en-US" sz="1400" dirty="0">
                <a:latin typeface="Times New Roman" panose="02020603050405020304" pitchFamily="18" charset="0"/>
                <a:cs typeface="Times New Roman" panose="02020603050405020304" pitchFamily="18" charset="0"/>
              </a:rPr>
              <a:t> Journal of Cleaner Production 292 e125995. </a:t>
            </a:r>
            <a:r>
              <a:rPr lang="en-US" sz="1400" dirty="0">
                <a:latin typeface="Times New Roman" panose="02020603050405020304" pitchFamily="18" charset="0"/>
                <a:cs typeface="Times New Roman" panose="02020603050405020304" pitchFamily="18" charset="0"/>
                <a:hlinkClick r:id="rId15">
                  <a:extLst>
                    <a:ext uri="{A12FA001-AC4F-418D-AE19-62706E023703}">
                      <ahyp:hlinkClr xmlns:ahyp="http://schemas.microsoft.com/office/drawing/2018/hyperlinkcolor" val="tx"/>
                    </a:ext>
                  </a:extLst>
                </a:hlinkClick>
              </a:rPr>
              <a:t>10.1016/j.jclepro.2021.125995</a:t>
            </a:r>
            <a:r>
              <a:rPr lang="en-US" sz="1400" dirty="0">
                <a:latin typeface="Times New Roman" panose="02020603050405020304" pitchFamily="18" charset="0"/>
                <a:cs typeface="Times New Roman" panose="02020603050405020304" pitchFamily="18" charset="0"/>
              </a:rPr>
              <a:t>.</a:t>
            </a:r>
          </a:p>
          <a:p>
            <a:pPr algn="just">
              <a:tabLst>
                <a:tab pos="342900" algn="l"/>
              </a:tabLst>
            </a:pPr>
            <a:endParaRPr lang="en-US"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tabLst>
                <a:tab pos="342900" algn="l"/>
              </a:tabLst>
            </a:pPr>
            <a:r>
              <a:rPr lang="en-US" sz="1400" dirty="0">
                <a:latin typeface="Times New Roman" panose="02020603050405020304" pitchFamily="18" charset="0"/>
                <a:ea typeface="Times New Roman" panose="02020603050405020304" pitchFamily="18" charset="0"/>
                <a:cs typeface="Times New Roman" panose="02020603050405020304" pitchFamily="18" charset="0"/>
              </a:rPr>
              <a:t>Komendantova, N., </a:t>
            </a:r>
            <a:r>
              <a:rPr lang="en-US" sz="1400" dirty="0" err="1">
                <a:latin typeface="Times New Roman" panose="02020603050405020304" pitchFamily="18" charset="0"/>
                <a:ea typeface="Times New Roman" panose="02020603050405020304" pitchFamily="18" charset="0"/>
                <a:cs typeface="Times New Roman" panose="02020603050405020304" pitchFamily="18" charset="0"/>
              </a:rPr>
              <a:t>Neumueller</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S., </a:t>
            </a:r>
            <a:r>
              <a:rPr lang="en-US" sz="1400" dirty="0" err="1">
                <a:latin typeface="Times New Roman" panose="02020603050405020304" pitchFamily="18" charset="0"/>
                <a:ea typeface="Times New Roman" panose="02020603050405020304" pitchFamily="18" charset="0"/>
                <a:cs typeface="Times New Roman" panose="02020603050405020304" pitchFamily="18" charset="0"/>
              </a:rPr>
              <a:t>Nkoana</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E. </a:t>
            </a:r>
            <a:r>
              <a:rPr lang="en-US" sz="1400" dirty="0">
                <a:latin typeface="Times New Roman" panose="02020603050405020304" pitchFamily="18" charset="0"/>
                <a:ea typeface="Times New Roman" panose="02020603050405020304" pitchFamily="18" charset="0"/>
                <a:cs typeface="Times New Roman" panose="02020603050405020304" pitchFamily="18" charset="0"/>
                <a:hlinkClick r:id="rId16">
                  <a:extLst>
                    <a:ext uri="{A12FA001-AC4F-418D-AE19-62706E023703}">
                      <ahyp:hlinkClr xmlns:ahyp="http://schemas.microsoft.com/office/drawing/2018/hyperlinkcolor" val="tx"/>
                    </a:ext>
                  </a:extLst>
                </a:hlinkClick>
              </a:rPr>
              <a:t>Public attitudes, co-production and polycentric governance in energy policy.</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 Energy Policy. – 2021.- Vol. 153, </a:t>
            </a:r>
            <a:r>
              <a:rPr lang="en-US" sz="1400" dirty="0">
                <a:latin typeface="Times New Roman" panose="02020603050405020304" pitchFamily="18" charset="0"/>
                <a:ea typeface="Times New Roman" panose="02020603050405020304" pitchFamily="18" charset="0"/>
                <a:cs typeface="Times New Roman" panose="02020603050405020304" pitchFamily="18" charset="0"/>
                <a:hlinkClick r:id="rId17">
                  <a:extLst>
                    <a:ext uri="{A12FA001-AC4F-418D-AE19-62706E023703}">
                      <ahyp:hlinkClr xmlns:ahyp="http://schemas.microsoft.com/office/drawing/2018/hyperlinkcolor" val="tx"/>
                    </a:ext>
                  </a:extLst>
                </a:hlinkClick>
              </a:rPr>
              <a:t>10.1016/j.enpol.2021.112241</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a:t>
            </a:r>
          </a:p>
          <a:p>
            <a:pPr marL="257175" indent="-257175" algn="just">
              <a:buFont typeface="+mj-lt"/>
              <a:buAutoNum type="arabicPeriod"/>
              <a:tabLst>
                <a:tab pos="342900" algn="l"/>
              </a:tabLst>
            </a:pPr>
            <a:endParaRPr lang="en-US" sz="1400" dirty="0">
              <a:latin typeface="Times New Roman" panose="02020603050405020304" pitchFamily="18" charset="0"/>
              <a:ea typeface="Times New Roman" panose="02020603050405020304" pitchFamily="18" charset="0"/>
              <a:cs typeface="Times New Roman" panose="02020603050405020304" pitchFamily="18" charset="0"/>
            </a:endParaRPr>
          </a:p>
          <a:p>
            <a:pPr marL="257175" indent="-257175" algn="just">
              <a:buFont typeface="+mj-lt"/>
              <a:buAutoNum type="arabicPeriod"/>
              <a:tabLst>
                <a:tab pos="342900" algn="l"/>
              </a:tabLst>
            </a:pPr>
            <a:endParaRPr lang="en-US" sz="14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3857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184B16BE-8A02-4C46-B527-C7D84766EFB3}"/>
              </a:ext>
            </a:extLst>
          </p:cNvPr>
          <p:cNvSpPr>
            <a:spLocks noChangeArrowheads="1"/>
          </p:cNvSpPr>
          <p:nvPr/>
        </p:nvSpPr>
        <p:spPr bwMode="auto">
          <a:xfrm>
            <a:off x="3644289" y="3209925"/>
            <a:ext cx="1837135" cy="1350169"/>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b="1" dirty="0"/>
              <a:t>Integrated energy-water-food-environmental </a:t>
            </a:r>
          </a:p>
          <a:p>
            <a:pPr algn="ctr" eaLnBrk="1" hangingPunct="1">
              <a:spcBef>
                <a:spcPct val="0"/>
              </a:spcBef>
              <a:buFontTx/>
              <a:buNone/>
            </a:pPr>
            <a:r>
              <a:rPr lang="en-US" altLang="en-US" sz="1350" b="1" dirty="0"/>
              <a:t>management</a:t>
            </a:r>
            <a:endParaRPr lang="ru-RU" altLang="ru-RU" sz="1350" b="1" dirty="0"/>
          </a:p>
        </p:txBody>
      </p:sp>
      <p:sp>
        <p:nvSpPr>
          <p:cNvPr id="5" name="Rectangle 7">
            <a:extLst>
              <a:ext uri="{FF2B5EF4-FFF2-40B4-BE49-F238E27FC236}">
                <a16:creationId xmlns:a16="http://schemas.microsoft.com/office/drawing/2014/main" id="{B9B95F97-36F3-4857-9CFC-54AC56A51C6B}"/>
              </a:ext>
            </a:extLst>
          </p:cNvPr>
          <p:cNvSpPr>
            <a:spLocks noChangeArrowheads="1"/>
          </p:cNvSpPr>
          <p:nvPr/>
        </p:nvSpPr>
        <p:spPr bwMode="auto">
          <a:xfrm>
            <a:off x="1485686" y="2076450"/>
            <a:ext cx="1350169" cy="809625"/>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b="1" dirty="0"/>
              <a:t>Energy  system</a:t>
            </a:r>
            <a:endParaRPr lang="ru-RU" altLang="ru-RU" sz="1350" b="1" dirty="0"/>
          </a:p>
        </p:txBody>
      </p:sp>
      <p:sp>
        <p:nvSpPr>
          <p:cNvPr id="6" name="Rectangle 8">
            <a:extLst>
              <a:ext uri="{FF2B5EF4-FFF2-40B4-BE49-F238E27FC236}">
                <a16:creationId xmlns:a16="http://schemas.microsoft.com/office/drawing/2014/main" id="{C0DD38F0-2BEC-4BB7-A4C3-565AE5C603C1}"/>
              </a:ext>
            </a:extLst>
          </p:cNvPr>
          <p:cNvSpPr>
            <a:spLocks noChangeArrowheads="1"/>
          </p:cNvSpPr>
          <p:nvPr/>
        </p:nvSpPr>
        <p:spPr bwMode="auto">
          <a:xfrm>
            <a:off x="1485686" y="4560094"/>
            <a:ext cx="1350169" cy="809625"/>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b="1" dirty="0"/>
              <a:t>Water</a:t>
            </a:r>
          </a:p>
          <a:p>
            <a:pPr algn="ctr" eaLnBrk="1" hangingPunct="1">
              <a:spcBef>
                <a:spcPct val="0"/>
              </a:spcBef>
              <a:buFontTx/>
              <a:buNone/>
            </a:pPr>
            <a:r>
              <a:rPr lang="en-US" altLang="en-US" sz="1350" b="1" dirty="0"/>
              <a:t>system</a:t>
            </a:r>
            <a:endParaRPr lang="ru-RU" altLang="ru-RU" sz="1350" b="1" dirty="0"/>
          </a:p>
        </p:txBody>
      </p:sp>
      <p:sp>
        <p:nvSpPr>
          <p:cNvPr id="7" name="Rectangle 9">
            <a:extLst>
              <a:ext uri="{FF2B5EF4-FFF2-40B4-BE49-F238E27FC236}">
                <a16:creationId xmlns:a16="http://schemas.microsoft.com/office/drawing/2014/main" id="{C87B0DB3-6E75-41D5-8C54-6474B749E92D}"/>
              </a:ext>
            </a:extLst>
          </p:cNvPr>
          <p:cNvSpPr>
            <a:spLocks noChangeArrowheads="1"/>
          </p:cNvSpPr>
          <p:nvPr/>
        </p:nvSpPr>
        <p:spPr bwMode="auto">
          <a:xfrm>
            <a:off x="6257205" y="4560094"/>
            <a:ext cx="1385202" cy="80962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b="1" dirty="0"/>
              <a:t>Environmental</a:t>
            </a:r>
          </a:p>
          <a:p>
            <a:pPr algn="ctr" eaLnBrk="1" hangingPunct="1">
              <a:spcBef>
                <a:spcPct val="0"/>
              </a:spcBef>
              <a:buFontTx/>
              <a:buNone/>
            </a:pPr>
            <a:r>
              <a:rPr lang="en-US" altLang="ru-RU" sz="1350" b="1" dirty="0"/>
              <a:t>system</a:t>
            </a:r>
            <a:endParaRPr lang="ru-RU" altLang="ru-RU" sz="1350" b="1" dirty="0"/>
          </a:p>
        </p:txBody>
      </p:sp>
      <p:sp>
        <p:nvSpPr>
          <p:cNvPr id="8" name="Rectangle 10">
            <a:extLst>
              <a:ext uri="{FF2B5EF4-FFF2-40B4-BE49-F238E27FC236}">
                <a16:creationId xmlns:a16="http://schemas.microsoft.com/office/drawing/2014/main" id="{37847E1D-2048-42BB-8C95-AAFFFEA21707}"/>
              </a:ext>
            </a:extLst>
          </p:cNvPr>
          <p:cNvSpPr>
            <a:spLocks noChangeArrowheads="1"/>
          </p:cNvSpPr>
          <p:nvPr/>
        </p:nvSpPr>
        <p:spPr bwMode="auto">
          <a:xfrm>
            <a:off x="6257206" y="2076450"/>
            <a:ext cx="1385202" cy="809625"/>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b="1" dirty="0" err="1"/>
              <a:t>LandUse</a:t>
            </a:r>
            <a:r>
              <a:rPr lang="en-US" altLang="en-US" sz="1350" b="1" dirty="0"/>
              <a:t>/</a:t>
            </a:r>
          </a:p>
          <a:p>
            <a:pPr algn="ctr" eaLnBrk="1" hangingPunct="1">
              <a:spcBef>
                <a:spcPct val="0"/>
              </a:spcBef>
              <a:buFontTx/>
              <a:buNone/>
            </a:pPr>
            <a:r>
              <a:rPr lang="en-US" altLang="en-US" sz="1350" b="1" dirty="0"/>
              <a:t>Agricultural production system</a:t>
            </a:r>
            <a:endParaRPr lang="ru-RU" altLang="ru-RU" sz="1350" b="1" dirty="0"/>
          </a:p>
        </p:txBody>
      </p:sp>
      <p:sp>
        <p:nvSpPr>
          <p:cNvPr id="9" name="Text Box 602">
            <a:extLst>
              <a:ext uri="{FF2B5EF4-FFF2-40B4-BE49-F238E27FC236}">
                <a16:creationId xmlns:a16="http://schemas.microsoft.com/office/drawing/2014/main" id="{DDAA81EE-F360-4D8F-B04D-D67E2CCE4165}"/>
              </a:ext>
            </a:extLst>
          </p:cNvPr>
          <p:cNvSpPr txBox="1">
            <a:spLocks noChangeArrowheads="1"/>
          </p:cNvSpPr>
          <p:nvPr/>
        </p:nvSpPr>
        <p:spPr bwMode="auto">
          <a:xfrm>
            <a:off x="1360562" y="3253545"/>
            <a:ext cx="2160984" cy="904863"/>
          </a:xfrm>
          <a:prstGeom prst="rect">
            <a:avLst/>
          </a:prstGeom>
          <a:noFill/>
          <a:ln>
            <a:noFill/>
          </a:ln>
          <a:effectLst/>
          <a:extLst>
            <a:ext uri="{909E8E84-426E-40DD-AFC4-6F175D3DCCD1}">
              <a14:hiddenFill xmlns:a14="http://schemas.microsoft.com/office/drawing/2010/main">
                <a:solidFill>
                  <a:srgbClr val="C0C0C0">
                    <a:alpha val="30196"/>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ct val="20000"/>
              </a:spcAft>
              <a:buFontTx/>
              <a:buNone/>
            </a:pPr>
            <a:r>
              <a:rPr lang="en-US" altLang="en-US" sz="825" dirty="0"/>
              <a:t>Modeling of (green) energy production for water and hydrogen production;</a:t>
            </a:r>
          </a:p>
          <a:p>
            <a:pPr eaLnBrk="1" hangingPunct="1">
              <a:spcBef>
                <a:spcPct val="0"/>
              </a:spcBef>
              <a:spcAft>
                <a:spcPct val="20000"/>
              </a:spcAft>
              <a:buFontTx/>
              <a:buNone/>
            </a:pPr>
            <a:r>
              <a:rPr lang="en-US" altLang="en-US" sz="825" dirty="0"/>
              <a:t>energy for water desalination, processing, pumping, industries, households;</a:t>
            </a:r>
          </a:p>
          <a:p>
            <a:pPr eaLnBrk="1" hangingPunct="1">
              <a:spcBef>
                <a:spcPct val="0"/>
              </a:spcBef>
              <a:spcAft>
                <a:spcPct val="20000"/>
              </a:spcAft>
              <a:buFontTx/>
              <a:buNone/>
            </a:pPr>
            <a:r>
              <a:rPr lang="en-US" altLang="en-US" sz="825" dirty="0"/>
              <a:t>stakeholders’ and experts’ goals, constraints, performance  indicators</a:t>
            </a:r>
            <a:endParaRPr lang="ru-RU" altLang="en-US" sz="825" dirty="0"/>
          </a:p>
        </p:txBody>
      </p:sp>
      <p:sp>
        <p:nvSpPr>
          <p:cNvPr id="10" name="Text Box 605">
            <a:extLst>
              <a:ext uri="{FF2B5EF4-FFF2-40B4-BE49-F238E27FC236}">
                <a16:creationId xmlns:a16="http://schemas.microsoft.com/office/drawing/2014/main" id="{55FB17DF-9602-4A55-81A8-D894BC65DB6F}"/>
              </a:ext>
            </a:extLst>
          </p:cNvPr>
          <p:cNvSpPr txBox="1">
            <a:spLocks noChangeArrowheads="1"/>
          </p:cNvSpPr>
          <p:nvPr/>
        </p:nvSpPr>
        <p:spPr bwMode="auto">
          <a:xfrm>
            <a:off x="3341235" y="4800866"/>
            <a:ext cx="2645569" cy="879472"/>
          </a:xfrm>
          <a:prstGeom prst="rect">
            <a:avLst/>
          </a:prstGeom>
          <a:noFill/>
          <a:ln>
            <a:noFill/>
          </a:ln>
          <a:effectLst/>
          <a:extLst>
            <a:ext uri="{909E8E84-426E-40DD-AFC4-6F175D3DCCD1}">
              <a14:hiddenFill xmlns:a14="http://schemas.microsoft.com/office/drawing/2010/main">
                <a:solidFill>
                  <a:srgbClr val="C0C0C0">
                    <a:alpha val="30196"/>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spcBef>
                <a:spcPct val="0"/>
              </a:spcBef>
              <a:spcAft>
                <a:spcPct val="20000"/>
              </a:spcAft>
              <a:buFontTx/>
              <a:buNone/>
              <a:defRPr sz="1100">
                <a:latin typeface="Arial" panose="020B0604020202020204" pitchFamily="34"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sz="825" dirty="0"/>
              <a:t>Analysis of water resources for food, energy, environmental needs; water production and saving technologies, water pollution and water quality indicators; Stakeholders’ and experts’ goals, constraints, performance  indicators</a:t>
            </a:r>
            <a:endParaRPr lang="ru-RU" altLang="en-US" sz="825" dirty="0"/>
          </a:p>
          <a:p>
            <a:endParaRPr lang="ru-RU" altLang="en-US" sz="825" dirty="0"/>
          </a:p>
        </p:txBody>
      </p:sp>
      <p:sp>
        <p:nvSpPr>
          <p:cNvPr id="11" name="Text Box 604">
            <a:extLst>
              <a:ext uri="{FF2B5EF4-FFF2-40B4-BE49-F238E27FC236}">
                <a16:creationId xmlns:a16="http://schemas.microsoft.com/office/drawing/2014/main" id="{94E9825D-14D3-4C8E-923A-8E799B507013}"/>
              </a:ext>
            </a:extLst>
          </p:cNvPr>
          <p:cNvSpPr txBox="1">
            <a:spLocks noChangeArrowheads="1"/>
          </p:cNvSpPr>
          <p:nvPr/>
        </p:nvSpPr>
        <p:spPr bwMode="auto">
          <a:xfrm>
            <a:off x="5726907" y="3247871"/>
            <a:ext cx="2159794" cy="1133387"/>
          </a:xfrm>
          <a:prstGeom prst="rect">
            <a:avLst/>
          </a:prstGeom>
          <a:noFill/>
          <a:ln>
            <a:noFill/>
          </a:ln>
          <a:effectLst/>
          <a:extLst>
            <a:ext uri="{909E8E84-426E-40DD-AFC4-6F175D3DCCD1}">
              <a14:hiddenFill xmlns:a14="http://schemas.microsoft.com/office/drawing/2010/main">
                <a:solidFill>
                  <a:srgbClr val="C0C0C0">
                    <a:alpha val="30196"/>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spcBef>
                <a:spcPct val="0"/>
              </a:spcBef>
              <a:spcAft>
                <a:spcPct val="20000"/>
              </a:spcAft>
              <a:buFontTx/>
              <a:buNone/>
              <a:defRPr sz="1100">
                <a:latin typeface="Arial" panose="020B0604020202020204" pitchFamily="34"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sz="825" dirty="0"/>
              <a:t>Modeling of agricultural production for food security; analysis of energy and water demand for food, feed and fiber crops; agricultural land and water pollution and GHG emissions; smart agriculture; Stakeholders’ and experts’ goals, constraints, performance  indicators</a:t>
            </a:r>
            <a:endParaRPr lang="ru-RU" altLang="en-US" sz="825" dirty="0"/>
          </a:p>
          <a:p>
            <a:endParaRPr lang="ru-RU" altLang="en-US" sz="825" dirty="0"/>
          </a:p>
        </p:txBody>
      </p:sp>
      <p:sp>
        <p:nvSpPr>
          <p:cNvPr id="12" name="Text Box 603">
            <a:extLst>
              <a:ext uri="{FF2B5EF4-FFF2-40B4-BE49-F238E27FC236}">
                <a16:creationId xmlns:a16="http://schemas.microsoft.com/office/drawing/2014/main" id="{2BE3240B-B43D-4389-9B65-4AE2B9A15551}"/>
              </a:ext>
            </a:extLst>
          </p:cNvPr>
          <p:cNvSpPr txBox="1">
            <a:spLocks noChangeArrowheads="1"/>
          </p:cNvSpPr>
          <p:nvPr/>
        </p:nvSpPr>
        <p:spPr bwMode="auto">
          <a:xfrm>
            <a:off x="3179310" y="1904177"/>
            <a:ext cx="2969419" cy="1006429"/>
          </a:xfrm>
          <a:prstGeom prst="rect">
            <a:avLst/>
          </a:prstGeom>
          <a:noFill/>
          <a:ln>
            <a:noFill/>
          </a:ln>
          <a:effectLst/>
          <a:extLst>
            <a:ext uri="{909E8E84-426E-40DD-AFC4-6F175D3DCCD1}">
              <a14:hiddenFill xmlns:a14="http://schemas.microsoft.com/office/drawing/2010/main">
                <a:solidFill>
                  <a:srgbClr val="C0C0C0">
                    <a:alpha val="30196"/>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spcBef>
                <a:spcPct val="0"/>
              </a:spcBef>
              <a:spcAft>
                <a:spcPct val="20000"/>
              </a:spcAft>
              <a:buFontTx/>
              <a:buNone/>
              <a:defRPr sz="1100">
                <a:latin typeface="Arial" panose="020B0604020202020204" pitchFamily="34"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sz="825" dirty="0"/>
              <a:t>Modeling (green) energy production for fertilizer production; energy demand for food, feed, irrigation; resource (land, water, investments) allocation to renewable energy vs agricultural production with respect to food-energy security goals; involvement of stakeholders’ and experts’ goals, constraints, performance  indicators</a:t>
            </a:r>
            <a:endParaRPr lang="ru-RU" altLang="en-US" sz="825" dirty="0"/>
          </a:p>
          <a:p>
            <a:endParaRPr lang="en-US" altLang="en-US" sz="825" dirty="0"/>
          </a:p>
        </p:txBody>
      </p:sp>
      <p:sp>
        <p:nvSpPr>
          <p:cNvPr id="13" name="AutoShape 17">
            <a:extLst>
              <a:ext uri="{FF2B5EF4-FFF2-40B4-BE49-F238E27FC236}">
                <a16:creationId xmlns:a16="http://schemas.microsoft.com/office/drawing/2014/main" id="{1FF124A9-4F01-4E5C-807F-CB36C397CB55}"/>
              </a:ext>
            </a:extLst>
          </p:cNvPr>
          <p:cNvSpPr>
            <a:spLocks noChangeArrowheads="1"/>
          </p:cNvSpPr>
          <p:nvPr/>
        </p:nvSpPr>
        <p:spPr bwMode="auto">
          <a:xfrm rot="-1424970">
            <a:off x="2831091" y="4213622"/>
            <a:ext cx="809625" cy="323850"/>
          </a:xfrm>
          <a:prstGeom prst="lef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350"/>
          </a:p>
        </p:txBody>
      </p:sp>
      <p:sp>
        <p:nvSpPr>
          <p:cNvPr id="14" name="AutoShape 18">
            <a:extLst>
              <a:ext uri="{FF2B5EF4-FFF2-40B4-BE49-F238E27FC236}">
                <a16:creationId xmlns:a16="http://schemas.microsoft.com/office/drawing/2014/main" id="{E203BE48-B826-4693-BA0C-616BBDC4D9D6}"/>
              </a:ext>
            </a:extLst>
          </p:cNvPr>
          <p:cNvSpPr>
            <a:spLocks noChangeArrowheads="1"/>
          </p:cNvSpPr>
          <p:nvPr/>
        </p:nvSpPr>
        <p:spPr bwMode="auto">
          <a:xfrm rot="-1424970">
            <a:off x="5477160" y="2857285"/>
            <a:ext cx="809625" cy="323850"/>
          </a:xfrm>
          <a:prstGeom prst="lef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350"/>
          </a:p>
        </p:txBody>
      </p:sp>
      <p:sp>
        <p:nvSpPr>
          <p:cNvPr id="15" name="AutoShape 19">
            <a:extLst>
              <a:ext uri="{FF2B5EF4-FFF2-40B4-BE49-F238E27FC236}">
                <a16:creationId xmlns:a16="http://schemas.microsoft.com/office/drawing/2014/main" id="{8576EAE5-8FBB-4547-87DD-983E0C26E34D}"/>
              </a:ext>
            </a:extLst>
          </p:cNvPr>
          <p:cNvSpPr>
            <a:spLocks noChangeArrowheads="1"/>
          </p:cNvSpPr>
          <p:nvPr/>
        </p:nvSpPr>
        <p:spPr bwMode="auto">
          <a:xfrm rot="1813388">
            <a:off x="5481422" y="4236244"/>
            <a:ext cx="809625" cy="323850"/>
          </a:xfrm>
          <a:prstGeom prst="lef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350"/>
          </a:p>
        </p:txBody>
      </p:sp>
      <p:sp>
        <p:nvSpPr>
          <p:cNvPr id="16" name="AutoShape 20">
            <a:extLst>
              <a:ext uri="{FF2B5EF4-FFF2-40B4-BE49-F238E27FC236}">
                <a16:creationId xmlns:a16="http://schemas.microsoft.com/office/drawing/2014/main" id="{5675A9BF-B494-4ECE-9407-637E492EBFEE}"/>
              </a:ext>
            </a:extLst>
          </p:cNvPr>
          <p:cNvSpPr>
            <a:spLocks noChangeArrowheads="1"/>
          </p:cNvSpPr>
          <p:nvPr/>
        </p:nvSpPr>
        <p:spPr bwMode="auto">
          <a:xfrm rot="1813388">
            <a:off x="2835854" y="2886075"/>
            <a:ext cx="809625" cy="323850"/>
          </a:xfrm>
          <a:prstGeom prst="lef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350"/>
          </a:p>
        </p:txBody>
      </p:sp>
      <p:sp>
        <p:nvSpPr>
          <p:cNvPr id="17" name="AutoShape 21">
            <a:extLst>
              <a:ext uri="{FF2B5EF4-FFF2-40B4-BE49-F238E27FC236}">
                <a16:creationId xmlns:a16="http://schemas.microsoft.com/office/drawing/2014/main" id="{811A02C1-2D64-4D2D-90D8-F048280512BC}"/>
              </a:ext>
            </a:extLst>
          </p:cNvPr>
          <p:cNvSpPr>
            <a:spLocks noChangeArrowheads="1"/>
          </p:cNvSpPr>
          <p:nvPr/>
        </p:nvSpPr>
        <p:spPr bwMode="auto">
          <a:xfrm rot="-5400000">
            <a:off x="4507491" y="3240882"/>
            <a:ext cx="572691" cy="4832747"/>
          </a:xfrm>
          <a:prstGeom prst="curvedRightArrow">
            <a:avLst>
              <a:gd name="adj1" fmla="val 33325"/>
              <a:gd name="adj2" fmla="val 202098"/>
              <a:gd name="adj3" fmla="val 58514"/>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350"/>
          </a:p>
        </p:txBody>
      </p:sp>
      <p:sp>
        <p:nvSpPr>
          <p:cNvPr id="18" name="AutoShape 22">
            <a:extLst>
              <a:ext uri="{FF2B5EF4-FFF2-40B4-BE49-F238E27FC236}">
                <a16:creationId xmlns:a16="http://schemas.microsoft.com/office/drawing/2014/main" id="{2F10B8C0-6A7D-4341-9E83-85DD36170D39}"/>
              </a:ext>
            </a:extLst>
          </p:cNvPr>
          <p:cNvSpPr>
            <a:spLocks noChangeArrowheads="1"/>
          </p:cNvSpPr>
          <p:nvPr/>
        </p:nvSpPr>
        <p:spPr bwMode="auto">
          <a:xfrm rot="5400000">
            <a:off x="4050291" y="-596503"/>
            <a:ext cx="485775" cy="4860131"/>
          </a:xfrm>
          <a:prstGeom prst="curvedRightArrow">
            <a:avLst>
              <a:gd name="adj1" fmla="val 39510"/>
              <a:gd name="adj2" fmla="val 239608"/>
              <a:gd name="adj3" fmla="val 58514"/>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350"/>
          </a:p>
        </p:txBody>
      </p:sp>
      <p:sp>
        <p:nvSpPr>
          <p:cNvPr id="19" name="AutoShape 23">
            <a:extLst>
              <a:ext uri="{FF2B5EF4-FFF2-40B4-BE49-F238E27FC236}">
                <a16:creationId xmlns:a16="http://schemas.microsoft.com/office/drawing/2014/main" id="{10AA3606-0DCB-4360-A8C4-6D3D500C65BB}"/>
              </a:ext>
            </a:extLst>
          </p:cNvPr>
          <p:cNvSpPr>
            <a:spLocks noChangeArrowheads="1"/>
          </p:cNvSpPr>
          <p:nvPr/>
        </p:nvSpPr>
        <p:spPr bwMode="auto">
          <a:xfrm rot="5400000">
            <a:off x="976" y="3507581"/>
            <a:ext cx="2753915" cy="215504"/>
          </a:xfrm>
          <a:prstGeom prst="curvedUpArrow">
            <a:avLst>
              <a:gd name="adj1" fmla="val 140036"/>
              <a:gd name="adj2" fmla="val 395616"/>
              <a:gd name="adj3" fmla="val 55801"/>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350"/>
          </a:p>
        </p:txBody>
      </p:sp>
      <p:sp>
        <p:nvSpPr>
          <p:cNvPr id="20" name="AutoShape 24">
            <a:extLst>
              <a:ext uri="{FF2B5EF4-FFF2-40B4-BE49-F238E27FC236}">
                <a16:creationId xmlns:a16="http://schemas.microsoft.com/office/drawing/2014/main" id="{FED88F23-DD07-4970-8E93-7AED05B5A58E}"/>
              </a:ext>
            </a:extLst>
          </p:cNvPr>
          <p:cNvSpPr>
            <a:spLocks noChangeArrowheads="1"/>
          </p:cNvSpPr>
          <p:nvPr/>
        </p:nvSpPr>
        <p:spPr bwMode="auto">
          <a:xfrm rot="-5400000">
            <a:off x="6401990" y="3561160"/>
            <a:ext cx="2753916" cy="215503"/>
          </a:xfrm>
          <a:prstGeom prst="curvedUpArrow">
            <a:avLst>
              <a:gd name="adj1" fmla="val 140037"/>
              <a:gd name="adj2" fmla="val 395617"/>
              <a:gd name="adj3" fmla="val 55801"/>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350"/>
          </a:p>
        </p:txBody>
      </p:sp>
      <p:sp>
        <p:nvSpPr>
          <p:cNvPr id="21" name="Заголовок 1">
            <a:extLst>
              <a:ext uri="{FF2B5EF4-FFF2-40B4-BE49-F238E27FC236}">
                <a16:creationId xmlns:a16="http://schemas.microsoft.com/office/drawing/2014/main" id="{5974C4E2-6189-48CF-B8E4-E50B3E0A2641}"/>
              </a:ext>
            </a:extLst>
          </p:cNvPr>
          <p:cNvSpPr>
            <a:spLocks noGrp="1"/>
          </p:cNvSpPr>
          <p:nvPr>
            <p:ph type="title"/>
          </p:nvPr>
        </p:nvSpPr>
        <p:spPr>
          <a:xfrm>
            <a:off x="1442126" y="914401"/>
            <a:ext cx="6168243" cy="695575"/>
          </a:xfrm>
          <a:noFill/>
          <a:ln w="9525">
            <a:noFill/>
            <a:miter lim="800000"/>
            <a:headEnd/>
            <a:tailEnd/>
          </a:ln>
          <a:effectLst/>
          <a:extLst>
            <a:ext uri="{91240B29-F687-4F45-9708-019B960494DF}">
              <a14:hiddenLine xmlns:a14="http://schemas.microsoft.com/office/drawing/2010/main" w="12700" cap="sq"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80" tIns="34290" rIns="68580" bIns="34290" numCol="1" rtlCol="0" anchor="t" anchorCtr="0" compatLnSpc="1">
            <a:prstTxWarp prst="textNoShape">
              <a:avLst/>
            </a:prstTxWarp>
            <a:spAutoFit/>
          </a:bodyPr>
          <a:lstStyle/>
          <a:p>
            <a:pPr>
              <a:lnSpc>
                <a:spcPct val="90000"/>
              </a:lnSpc>
            </a:pPr>
            <a:r>
              <a:rPr lang="en-US" sz="2250" dirty="0">
                <a:solidFill>
                  <a:srgbClr val="CC0000"/>
                </a:solidFill>
                <a:effectLst>
                  <a:outerShdw blurRad="38100" dist="38100" dir="2700000" algn="tl">
                    <a:srgbClr val="C0C0C0"/>
                  </a:outerShdw>
                </a:effectLst>
                <a:latin typeface="Adobe Garamond Pro" pitchFamily="18" charset="0"/>
                <a:ea typeface="PMingLiU" pitchFamily="18" charset="-120"/>
              </a:rPr>
              <a:t>Interdependencies between food, energy, water, environmental  systems</a:t>
            </a:r>
            <a:endParaRPr lang="ru-RU" sz="2250" dirty="0">
              <a:solidFill>
                <a:srgbClr val="CC0000"/>
              </a:solidFill>
              <a:effectLst>
                <a:outerShdw blurRad="38100" dist="38100" dir="2700000" algn="tl">
                  <a:srgbClr val="C0C0C0"/>
                </a:outerShdw>
              </a:effectLst>
              <a:latin typeface="Adobe Garamond Pro" pitchFamily="18" charset="0"/>
              <a:ea typeface="PMingLiU" pitchFamily="18" charset="-120"/>
            </a:endParaRPr>
          </a:p>
        </p:txBody>
      </p:sp>
    </p:spTree>
    <p:extLst>
      <p:ext uri="{BB962C8B-B14F-4D97-AF65-F5344CB8AC3E}">
        <p14:creationId xmlns:p14="http://schemas.microsoft.com/office/powerpoint/2010/main" val="1448514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8386A-E8F6-10CD-6C58-079B3F463040}"/>
              </a:ext>
            </a:extLst>
          </p:cNvPr>
          <p:cNvSpPr>
            <a:spLocks noGrp="1"/>
          </p:cNvSpPr>
          <p:nvPr>
            <p:ph type="title"/>
          </p:nvPr>
        </p:nvSpPr>
        <p:spPr>
          <a:xfrm>
            <a:off x="933772" y="332656"/>
            <a:ext cx="7886700" cy="415498"/>
          </a:xfrm>
          <a:noFill/>
          <a:ln w="9525">
            <a:noFill/>
            <a:miter lim="800000"/>
            <a:headEnd/>
            <a:tailEnd/>
          </a:ln>
        </p:spPr>
        <p:txBody>
          <a:bodyPr vert="horz" wrap="square" lIns="0" tIns="0" rIns="0" bIns="0" numCol="1" anchor="t" anchorCtr="0" compatLnSpc="1">
            <a:prstTxWarp prst="textNoShape">
              <a:avLst/>
            </a:prstTxWarp>
            <a:noAutofit/>
          </a:bodyPr>
          <a:lstStyle/>
          <a:p>
            <a:pPr eaLnBrk="0" hangingPunct="0"/>
            <a:r>
              <a:rPr lang="en-US" sz="2250" kern="1200" dirty="0">
                <a:solidFill>
                  <a:srgbClr val="C00000"/>
                </a:solidFill>
                <a:latin typeface="+mj-lt"/>
                <a:cs typeface="+mn-cs"/>
              </a:rPr>
              <a:t>Distributed models’ linkages: Simulation, optimization, …</a:t>
            </a:r>
          </a:p>
        </p:txBody>
      </p:sp>
      <p:sp>
        <p:nvSpPr>
          <p:cNvPr id="3" name="Content Placeholder 2">
            <a:extLst>
              <a:ext uri="{FF2B5EF4-FFF2-40B4-BE49-F238E27FC236}">
                <a16:creationId xmlns:a16="http://schemas.microsoft.com/office/drawing/2014/main" id="{205F0BB4-C126-0CC7-0B45-08CAEE01FDFF}"/>
              </a:ext>
            </a:extLst>
          </p:cNvPr>
          <p:cNvSpPr>
            <a:spLocks noGrp="1"/>
          </p:cNvSpPr>
          <p:nvPr>
            <p:ph idx="1"/>
          </p:nvPr>
        </p:nvSpPr>
        <p:spPr>
          <a:xfrm>
            <a:off x="628650" y="980728"/>
            <a:ext cx="8515350" cy="5092757"/>
          </a:xfrm>
        </p:spPr>
        <p:txBody>
          <a:bodyPr>
            <a:normAutofit fontScale="47500" lnSpcReduction="20000"/>
          </a:bodyPr>
          <a:lstStyle/>
          <a:p>
            <a:pPr>
              <a:buFont typeface="Wingdings" panose="05000000000000000000" pitchFamily="2" charset="2"/>
              <a:buChar char="v"/>
            </a:pPr>
            <a:r>
              <a:rPr lang="en-US" dirty="0"/>
              <a:t>Models’ linkage problems</a:t>
            </a:r>
          </a:p>
          <a:p>
            <a:r>
              <a:rPr lang="en-US" dirty="0"/>
              <a:t>Independent distributed models can exist on remote computers and belong to different communities not wishing to share the models and data; or the models are too large to be explicitly integrated</a:t>
            </a:r>
          </a:p>
          <a:p>
            <a:r>
              <a:rPr lang="en-US" dirty="0"/>
              <a:t>Simulation models’ outputs depend on decisions, i.e., decision-scenario --- model simulation --- solution results</a:t>
            </a:r>
          </a:p>
          <a:p>
            <a:r>
              <a:rPr lang="en-US" dirty="0"/>
              <a:t>Distributed optimization models optimize decisions for individual food-water-energy sectors</a:t>
            </a:r>
          </a:p>
          <a:p>
            <a:endParaRPr lang="en-US" dirty="0"/>
          </a:p>
          <a:p>
            <a:pPr>
              <a:buFont typeface="Wingdings" panose="05000000000000000000" pitchFamily="2" charset="2"/>
              <a:buChar char="v"/>
            </a:pPr>
            <a:r>
              <a:rPr lang="en-US" dirty="0"/>
              <a:t>Examples of simulation – optimization models’ linkage</a:t>
            </a:r>
          </a:p>
          <a:p>
            <a:r>
              <a:rPr lang="en-US" dirty="0"/>
              <a:t>Biophysical simulation model EPIC (</a:t>
            </a:r>
            <a:r>
              <a:rPr lang="en-US" dirty="0" err="1"/>
              <a:t>Balkovic</a:t>
            </a:r>
            <a:r>
              <a:rPr lang="en-US" dirty="0"/>
              <a:t> et al.,2013, 2014; </a:t>
            </a:r>
            <a:r>
              <a:rPr lang="en-US" dirty="0" err="1"/>
              <a:t>Skalsky</a:t>
            </a:r>
            <a:r>
              <a:rPr lang="en-US" dirty="0"/>
              <a:t> et al., </a:t>
            </a:r>
            <a:r>
              <a:rPr lang="en-US" dirty="0" err="1"/>
              <a:t>Folberth</a:t>
            </a:r>
            <a:r>
              <a:rPr lang="en-US" dirty="0"/>
              <a:t> et al., ) and land use partial equilibrium optimization GLOBIOM (</a:t>
            </a:r>
            <a:r>
              <a:rPr lang="en-US" dirty="0" err="1"/>
              <a:t>Havlik</a:t>
            </a:r>
            <a:r>
              <a:rPr lang="en-US" dirty="0"/>
              <a:t> et al., 2014, 2018)</a:t>
            </a:r>
          </a:p>
          <a:p>
            <a:pPr lvl="1"/>
            <a:r>
              <a:rPr lang="en-US" dirty="0"/>
              <a:t>Link models to derive scenario-by-scenario analysis</a:t>
            </a:r>
          </a:p>
          <a:p>
            <a:pPr lvl="1"/>
            <a:r>
              <a:rPr lang="en-US" dirty="0"/>
              <a:t>Link models to derive optimal and robust solution of GLOBIOM model</a:t>
            </a:r>
          </a:p>
          <a:p>
            <a:pPr lvl="1"/>
            <a:r>
              <a:rPr lang="en-US" dirty="0"/>
              <a:t>Link stochastic quantile-based generator of crop-yields (Ermolieva et al., 2023) and GLOBIOM</a:t>
            </a:r>
          </a:p>
          <a:p>
            <a:pPr lvl="1"/>
            <a:endParaRPr lang="en-US" dirty="0"/>
          </a:p>
          <a:p>
            <a:r>
              <a:rPr lang="en-US" dirty="0"/>
              <a:t>A natural hazard (flood, windstorm, earthquake) losses model and a multi-agent socio-economic model</a:t>
            </a:r>
          </a:p>
          <a:p>
            <a:pPr lvl="1"/>
            <a:r>
              <a:rPr lang="en-US" dirty="0"/>
              <a:t>Starting from initial solution, iterative revision of solution towards fulfilment of goals and constraints, i.e., towards a robust solution </a:t>
            </a:r>
          </a:p>
          <a:p>
            <a:pPr lvl="1"/>
            <a:endParaRPr lang="en-US" dirty="0"/>
          </a:p>
          <a:p>
            <a:r>
              <a:rPr lang="en-US" dirty="0"/>
              <a:t>Hydrological simulation model and optimization procedure (</a:t>
            </a:r>
            <a:r>
              <a:rPr lang="en-US" dirty="0" err="1"/>
              <a:t>Kahil</a:t>
            </a:r>
            <a:r>
              <a:rPr lang="en-US" dirty="0"/>
              <a:t> at al., , Ortiz-Partida et al.,2023)</a:t>
            </a:r>
          </a:p>
          <a:p>
            <a:pPr lvl="1"/>
            <a:endParaRPr lang="en-US" dirty="0"/>
          </a:p>
          <a:p>
            <a:pPr>
              <a:buFont typeface="Wingdings" panose="05000000000000000000" pitchFamily="2" charset="2"/>
              <a:buChar char="v"/>
            </a:pPr>
            <a:r>
              <a:rPr lang="en-US" dirty="0"/>
              <a:t>Examples of distributed optimization models’ linkage </a:t>
            </a:r>
          </a:p>
          <a:p>
            <a:r>
              <a:rPr lang="en-US" dirty="0"/>
              <a:t>Land use, water, and energy optimization models</a:t>
            </a:r>
          </a:p>
          <a:p>
            <a:pPr lvl="1"/>
            <a:r>
              <a:rPr lang="en-US" dirty="0"/>
              <a:t>Link distributed optimization models to derive an optimal solution for all models under </a:t>
            </a:r>
            <a:r>
              <a:rPr lang="en-US" i="1" dirty="0"/>
              <a:t>individual goals </a:t>
            </a:r>
            <a:r>
              <a:rPr lang="en-US" dirty="0"/>
              <a:t>and </a:t>
            </a:r>
            <a:r>
              <a:rPr lang="en-US" i="1" dirty="0"/>
              <a:t>joint constraints</a:t>
            </a:r>
          </a:p>
          <a:p>
            <a:pPr lvl="1"/>
            <a:r>
              <a:rPr lang="en-US" dirty="0"/>
              <a:t>Linkage algorithm is based on stochastic quasi-gradient procedure for non-smooth possibly discontinuous (stochastic) optimization, when only  generalized gradients can be used (Ermoliev1968, 2009)</a:t>
            </a:r>
          </a:p>
          <a:p>
            <a:pPr lvl="1"/>
            <a:endParaRPr lang="en-US" dirty="0"/>
          </a:p>
          <a:p>
            <a:pPr>
              <a:buFont typeface="Wingdings" panose="05000000000000000000" pitchFamily="2" charset="2"/>
              <a:buChar char="v"/>
            </a:pPr>
            <a:r>
              <a:rPr lang="en-US" dirty="0"/>
              <a:t>Connections between iterative Stochastic Optimization (STO) solution procedure, Machine Learning and Distributed Models’ Linkage </a:t>
            </a:r>
          </a:p>
          <a:p>
            <a:r>
              <a:rPr lang="en-US" dirty="0"/>
              <a:t>Iterative solution procedure of </a:t>
            </a:r>
            <a:r>
              <a:rPr lang="en-US" dirty="0" err="1"/>
              <a:t>nonsmooth</a:t>
            </a:r>
            <a:r>
              <a:rPr lang="en-US" dirty="0"/>
              <a:t> and discontinuous two-stage STO based on generalized gradients (SQG algorithms by </a:t>
            </a:r>
            <a:r>
              <a:rPr lang="en-US" dirty="0" err="1"/>
              <a:t>Ermoliev</a:t>
            </a:r>
            <a:r>
              <a:rPr lang="en-US" dirty="0"/>
              <a:t> Yurii, holds an honorable award of Pioneer of Stochastic Optimization)</a:t>
            </a:r>
          </a:p>
          <a:p>
            <a:r>
              <a:rPr lang="en-US" dirty="0"/>
              <a:t>Two-stage STO Quantile regression model (EPIC meta model of stochastic crop yields; precipitation prediction, demand-supply-price prediction, etc.) (Ermolieva et al., 2022,2023)</a:t>
            </a:r>
          </a:p>
          <a:p>
            <a:r>
              <a:rPr lang="en-US" dirty="0"/>
              <a:t>Distributed models algorithms based on iterative SQG for </a:t>
            </a:r>
            <a:r>
              <a:rPr lang="en-US" dirty="0" err="1"/>
              <a:t>nonsmooth</a:t>
            </a:r>
            <a:r>
              <a:rPr lang="en-US" dirty="0"/>
              <a:t> and discontinuous STO</a:t>
            </a:r>
          </a:p>
        </p:txBody>
      </p:sp>
    </p:spTree>
    <p:extLst>
      <p:ext uri="{BB962C8B-B14F-4D97-AF65-F5344CB8AC3E}">
        <p14:creationId xmlns:p14="http://schemas.microsoft.com/office/powerpoint/2010/main" val="2192212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FF0613E-E320-8172-0C4C-FD0E6D4AE91B}"/>
              </a:ext>
            </a:extLst>
          </p:cNvPr>
          <p:cNvSpPr/>
          <p:nvPr/>
        </p:nvSpPr>
        <p:spPr>
          <a:xfrm>
            <a:off x="620486" y="260648"/>
            <a:ext cx="7903028" cy="47249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algn="ctr" eaLnBrk="0" hangingPunct="0"/>
            <a:r>
              <a:rPr lang="en-US" sz="2250" b="1" dirty="0">
                <a:solidFill>
                  <a:srgbClr val="C00000"/>
                </a:solidFill>
                <a:latin typeface="+mj-lt"/>
                <a:ea typeface="+mj-ea"/>
              </a:rPr>
              <a:t>Simulation decision-dependent model for Integrated Catastrophe Risk modeling: Flood model </a:t>
            </a:r>
            <a:endParaRPr lang="ru-RU" sz="2250" b="1" dirty="0">
              <a:solidFill>
                <a:srgbClr val="C00000"/>
              </a:solidFill>
              <a:latin typeface="+mj-lt"/>
              <a:ea typeface="+mj-ea"/>
            </a:endParaRPr>
          </a:p>
        </p:txBody>
      </p:sp>
      <p:pic>
        <p:nvPicPr>
          <p:cNvPr id="2" name="Picture 1" descr="Text&#10;&#10;Description automatically generated">
            <a:extLst>
              <a:ext uri="{FF2B5EF4-FFF2-40B4-BE49-F238E27FC236}">
                <a16:creationId xmlns:a16="http://schemas.microsoft.com/office/drawing/2014/main" id="{943B0A28-B579-0870-706C-27E3412C14C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68163" y="2634013"/>
            <a:ext cx="5534123" cy="1586923"/>
          </a:xfrm>
          <a:prstGeom prst="rect">
            <a:avLst/>
          </a:prstGeom>
          <a:noFill/>
          <a:ln>
            <a:noFill/>
          </a:ln>
        </p:spPr>
      </p:pic>
      <p:pic>
        <p:nvPicPr>
          <p:cNvPr id="4" name="Picture 3">
            <a:extLst>
              <a:ext uri="{FF2B5EF4-FFF2-40B4-BE49-F238E27FC236}">
                <a16:creationId xmlns:a16="http://schemas.microsoft.com/office/drawing/2014/main" id="{6D15A9E9-4A60-2913-0306-4A9B33410657}"/>
              </a:ext>
            </a:extLst>
          </p:cNvPr>
          <p:cNvPicPr>
            <a:picLocks noChangeAspect="1"/>
          </p:cNvPicPr>
          <p:nvPr/>
        </p:nvPicPr>
        <p:blipFill>
          <a:blip r:embed="rId3"/>
          <a:stretch>
            <a:fillRect/>
          </a:stretch>
        </p:blipFill>
        <p:spPr>
          <a:xfrm>
            <a:off x="1726053" y="1340768"/>
            <a:ext cx="5894508" cy="5020022"/>
          </a:xfrm>
          <a:prstGeom prst="rect">
            <a:avLst/>
          </a:prstGeom>
          <a:solidFill>
            <a:schemeClr val="bg1"/>
          </a:solidFill>
        </p:spPr>
      </p:pic>
    </p:spTree>
    <p:extLst>
      <p:ext uri="{BB962C8B-B14F-4D97-AF65-F5344CB8AC3E}">
        <p14:creationId xmlns:p14="http://schemas.microsoft.com/office/powerpoint/2010/main" val="190972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CFE92D5-F839-6295-AB6A-E684877D92C2}"/>
              </a:ext>
            </a:extLst>
          </p:cNvPr>
          <p:cNvGrpSpPr/>
          <p:nvPr/>
        </p:nvGrpSpPr>
        <p:grpSpPr>
          <a:xfrm>
            <a:off x="2195736" y="1628800"/>
            <a:ext cx="4934276" cy="1835557"/>
            <a:chOff x="562739" y="2165616"/>
            <a:chExt cx="7002524" cy="2975425"/>
          </a:xfrm>
        </p:grpSpPr>
        <p:pic>
          <p:nvPicPr>
            <p:cNvPr id="5" name="Picture 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739" y="2165616"/>
              <a:ext cx="7002524" cy="2975425"/>
            </a:xfrm>
            <a:prstGeom prst="rect">
              <a:avLst/>
            </a:prstGeom>
            <a:solidFill>
              <a:schemeClr val="bg1"/>
            </a:solidFill>
            <a:ln>
              <a:noFill/>
            </a:ln>
          </p:spPr>
        </p:pic>
        <p:sp>
          <p:nvSpPr>
            <p:cNvPr id="6" name="Rectangle 5"/>
            <p:cNvSpPr/>
            <p:nvPr/>
          </p:nvSpPr>
          <p:spPr>
            <a:xfrm>
              <a:off x="1470677" y="4048613"/>
              <a:ext cx="3968080" cy="909175"/>
            </a:xfrm>
            <a:prstGeom prst="rect">
              <a:avLst/>
            </a:prstGeom>
          </p:spPr>
          <p:txBody>
            <a:bodyPr wrap="square">
              <a:spAutoFit/>
            </a:bodyPr>
            <a:lstStyle/>
            <a:p>
              <a:r>
                <a:rPr lang="en-US" sz="1200" b="1" dirty="0">
                  <a:solidFill>
                    <a:srgbClr val="FF0000"/>
                  </a:solidFill>
                  <a:latin typeface="Arial" panose="020B0604020202020204" pitchFamily="34" charset="0"/>
                </a:rPr>
                <a:t>Iterative SQG optimization procedure</a:t>
              </a:r>
              <a:endParaRPr lang="en-US" sz="1200" b="1" i="1" dirty="0">
                <a:solidFill>
                  <a:srgbClr val="FF0000"/>
                </a:solidFill>
                <a:latin typeface="Arial" panose="020B0604020202020204" pitchFamily="34" charset="0"/>
              </a:endParaRPr>
            </a:p>
          </p:txBody>
        </p:sp>
      </p:grpSp>
      <p:sp>
        <p:nvSpPr>
          <p:cNvPr id="2" name="Rectangle 1">
            <a:extLst>
              <a:ext uri="{FF2B5EF4-FFF2-40B4-BE49-F238E27FC236}">
                <a16:creationId xmlns:a16="http://schemas.microsoft.com/office/drawing/2014/main" id="{D9192FEF-6E7D-CF90-39F3-189B814E802C}"/>
              </a:ext>
            </a:extLst>
          </p:cNvPr>
          <p:cNvSpPr/>
          <p:nvPr/>
        </p:nvSpPr>
        <p:spPr>
          <a:xfrm>
            <a:off x="620486" y="238656"/>
            <a:ext cx="7903028" cy="47249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algn="ctr" eaLnBrk="0" hangingPunct="0"/>
            <a:r>
              <a:rPr lang="en-US" sz="2250" b="1" dirty="0">
                <a:solidFill>
                  <a:srgbClr val="C00000"/>
                </a:solidFill>
                <a:latin typeface="+mj-lt"/>
                <a:ea typeface="+mj-ea"/>
                <a:cs typeface="Cambria"/>
              </a:rPr>
              <a:t>Linkage algorithms: </a:t>
            </a:r>
          </a:p>
          <a:p>
            <a:pPr algn="ctr" eaLnBrk="0" hangingPunct="0"/>
            <a:r>
              <a:rPr lang="en-US" sz="2250" b="1" dirty="0">
                <a:solidFill>
                  <a:srgbClr val="C00000"/>
                </a:solidFill>
                <a:latin typeface="+mj-lt"/>
                <a:ea typeface="+mj-ea"/>
                <a:cs typeface="Cambria"/>
              </a:rPr>
              <a:t>Linking a generator of stochastic (catastrophe flood) scenarios and</a:t>
            </a:r>
          </a:p>
          <a:p>
            <a:pPr algn="ctr" eaLnBrk="0" hangingPunct="0"/>
            <a:r>
              <a:rPr lang="en-US" sz="2250" b="1" dirty="0">
                <a:solidFill>
                  <a:srgbClr val="C00000"/>
                </a:solidFill>
                <a:latin typeface="+mj-lt"/>
                <a:ea typeface="+mj-ea"/>
                <a:cs typeface="Cambria"/>
              </a:rPr>
              <a:t> catastrophe risk management optimization model</a:t>
            </a:r>
            <a:endParaRPr lang="ru-RU" sz="2250" b="1" dirty="0">
              <a:solidFill>
                <a:srgbClr val="C00000"/>
              </a:solidFill>
              <a:latin typeface="+mj-lt"/>
              <a:ea typeface="+mj-ea"/>
              <a:cs typeface="Cambria"/>
            </a:endParaRPr>
          </a:p>
        </p:txBody>
      </p:sp>
      <p:pic>
        <p:nvPicPr>
          <p:cNvPr id="7" name="Picture 6" descr="Diagram&#10;&#10;Description automatically generated">
            <a:extLst>
              <a:ext uri="{FF2B5EF4-FFF2-40B4-BE49-F238E27FC236}">
                <a16:creationId xmlns:a16="http://schemas.microsoft.com/office/drawing/2014/main" id="{FA25D2D1-92D9-6043-8318-980CE8DBC26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4293096"/>
            <a:ext cx="5424872" cy="2474299"/>
          </a:xfrm>
          <a:prstGeom prst="rect">
            <a:avLst/>
          </a:prstGeom>
          <a:noFill/>
          <a:ln>
            <a:noFill/>
          </a:ln>
        </p:spPr>
      </p:pic>
      <p:sp>
        <p:nvSpPr>
          <p:cNvPr id="10" name="TextBox 9">
            <a:extLst>
              <a:ext uri="{FF2B5EF4-FFF2-40B4-BE49-F238E27FC236}">
                <a16:creationId xmlns:a16="http://schemas.microsoft.com/office/drawing/2014/main" id="{4260F2AB-BD44-25D6-F652-DC4AA44975D9}"/>
              </a:ext>
            </a:extLst>
          </p:cNvPr>
          <p:cNvSpPr txBox="1"/>
          <p:nvPr/>
        </p:nvSpPr>
        <p:spPr>
          <a:xfrm>
            <a:off x="2521162" y="3573016"/>
            <a:ext cx="4752594" cy="507831"/>
          </a:xfrm>
          <a:prstGeom prst="rect">
            <a:avLst/>
          </a:prstGeom>
          <a:noFill/>
        </p:spPr>
        <p:txBody>
          <a:bodyPr wrap="square">
            <a:spAutoFit/>
          </a:bodyPr>
          <a:lstStyle/>
          <a:p>
            <a:r>
              <a:rPr lang="en-US" sz="1350" b="1" dirty="0">
                <a:solidFill>
                  <a:srgbClr val="C00000"/>
                </a:solidFill>
              </a:rPr>
              <a:t>Iterative linkage procedure based on SQG algorithm for </a:t>
            </a:r>
            <a:r>
              <a:rPr lang="en-US" sz="1350" b="1" dirty="0" err="1">
                <a:solidFill>
                  <a:srgbClr val="C00000"/>
                </a:solidFill>
              </a:rPr>
              <a:t>nonsmooth</a:t>
            </a:r>
            <a:r>
              <a:rPr lang="en-US" sz="1350" b="1" dirty="0">
                <a:solidFill>
                  <a:srgbClr val="C00000"/>
                </a:solidFill>
              </a:rPr>
              <a:t> and discontinuous stochastic optimization</a:t>
            </a:r>
          </a:p>
        </p:txBody>
      </p:sp>
    </p:spTree>
    <p:extLst>
      <p:ext uri="{BB962C8B-B14F-4D97-AF65-F5344CB8AC3E}">
        <p14:creationId xmlns:p14="http://schemas.microsoft.com/office/powerpoint/2010/main" val="3941155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F97EC9-E25F-2D65-D224-E491208508F6}"/>
              </a:ext>
            </a:extLst>
          </p:cNvPr>
          <p:cNvSpPr>
            <a:spLocks noGrp="1"/>
          </p:cNvSpPr>
          <p:nvPr>
            <p:ph type="sldNum" sz="quarter" idx="12"/>
          </p:nvPr>
        </p:nvSpPr>
        <p:spPr/>
        <p:txBody>
          <a:bodyPr/>
          <a:lstStyle/>
          <a:p>
            <a:pPr>
              <a:defRPr/>
            </a:pPr>
            <a:fld id="{BE5FA575-5F86-4498-A185-CC1474E42237}" type="slidenum">
              <a:rPr lang="fr-FR" smtClean="0">
                <a:solidFill>
                  <a:srgbClr val="464653"/>
                </a:solidFill>
              </a:rPr>
              <a:pPr>
                <a:defRPr/>
              </a:pPr>
              <a:t>6</a:t>
            </a:fld>
            <a:endParaRPr lang="fr-FR" dirty="0">
              <a:solidFill>
                <a:srgbClr val="464653"/>
              </a:solidFill>
            </a:endParaRPr>
          </a:p>
        </p:txBody>
      </p:sp>
      <p:sp>
        <p:nvSpPr>
          <p:cNvPr id="6" name="TextBox 5">
            <a:extLst>
              <a:ext uri="{FF2B5EF4-FFF2-40B4-BE49-F238E27FC236}">
                <a16:creationId xmlns:a16="http://schemas.microsoft.com/office/drawing/2014/main" id="{F97007C4-1BAF-F324-DEFB-7E944E901CD3}"/>
              </a:ext>
            </a:extLst>
          </p:cNvPr>
          <p:cNvSpPr txBox="1"/>
          <p:nvPr/>
        </p:nvSpPr>
        <p:spPr>
          <a:xfrm>
            <a:off x="472628" y="135977"/>
            <a:ext cx="8635876" cy="7037439"/>
          </a:xfrm>
          <a:prstGeom prst="rect">
            <a:avLst/>
          </a:prstGeom>
          <a:noFill/>
        </p:spPr>
        <p:txBody>
          <a:bodyPr wrap="square">
            <a:spAutoFit/>
          </a:bodyPr>
          <a:lstStyle/>
          <a:p>
            <a:pPr marR="0" lvl="0" algn="just">
              <a:lnSpc>
                <a:spcPts val="1300"/>
              </a:lnSpc>
              <a:spcBef>
                <a:spcPts val="0"/>
              </a:spcBef>
              <a:spcAft>
                <a:spcPts val="0"/>
              </a:spcAft>
              <a:buSzPts val="1000"/>
            </a:pPr>
            <a:r>
              <a:rPr lang="en-US" sz="1600" dirty="0" err="1"/>
              <a:t>Ermoliev</a:t>
            </a:r>
            <a:r>
              <a:rPr lang="en-US" sz="1600" dirty="0"/>
              <a:t>, Y., 2009a. Two-stage stochastic programming: </a:t>
            </a:r>
            <a:r>
              <a:rPr lang="en-US" sz="1600" dirty="0" err="1"/>
              <a:t>Quasigradient</a:t>
            </a:r>
            <a:r>
              <a:rPr lang="en-US" sz="1600" dirty="0"/>
              <a:t> method. In: </a:t>
            </a:r>
            <a:r>
              <a:rPr lang="en-US" sz="1600" dirty="0" err="1"/>
              <a:t>Pardalos</a:t>
            </a:r>
            <a:r>
              <a:rPr lang="en-US" sz="1600" dirty="0"/>
              <a:t>, P.M. (Ed.), Encyclopedia of optimization. Springer Verlag, New York, USA, 3955–3959.</a:t>
            </a:r>
          </a:p>
          <a:p>
            <a:pPr marR="0" lvl="0" algn="just">
              <a:lnSpc>
                <a:spcPts val="1300"/>
              </a:lnSpc>
              <a:spcBef>
                <a:spcPts val="0"/>
              </a:spcBef>
              <a:spcAft>
                <a:spcPts val="0"/>
              </a:spcAft>
              <a:buSzPts val="1000"/>
            </a:pPr>
            <a:endParaRPr lang="en-US" sz="1600" dirty="0"/>
          </a:p>
          <a:p>
            <a:r>
              <a:rPr lang="en-US" sz="1600" dirty="0" err="1"/>
              <a:t>Ermoliev</a:t>
            </a:r>
            <a:r>
              <a:rPr lang="en-US" sz="1600" dirty="0"/>
              <a:t> Y., 2009b. Stochastic </a:t>
            </a:r>
            <a:r>
              <a:rPr lang="en-US" sz="1600" dirty="0" err="1"/>
              <a:t>quasigradient</a:t>
            </a:r>
            <a:r>
              <a:rPr lang="en-US" sz="1600" dirty="0"/>
              <a:t> methods in minimax problems. In: </a:t>
            </a:r>
            <a:r>
              <a:rPr lang="en-US" sz="1600" dirty="0" err="1"/>
              <a:t>Pardalos</a:t>
            </a:r>
            <a:r>
              <a:rPr lang="en-US" sz="1600" dirty="0"/>
              <a:t>, P.M. (Ed.), Encyclopedia of optimization. Springer Verlag, New York, </a:t>
            </a:r>
            <a:r>
              <a:rPr lang="en-US" sz="1600" dirty="0" err="1"/>
              <a:t>USAErmolieva</a:t>
            </a:r>
            <a:r>
              <a:rPr lang="en-US" sz="1600" dirty="0"/>
              <a:t> T., </a:t>
            </a:r>
          </a:p>
          <a:p>
            <a:endParaRPr lang="en-US" sz="1600" dirty="0"/>
          </a:p>
          <a:p>
            <a:r>
              <a:rPr lang="en-US" sz="1600" dirty="0"/>
              <a:t>Ermolieva, T., </a:t>
            </a:r>
            <a:r>
              <a:rPr lang="en-US" sz="1600" dirty="0" err="1"/>
              <a:t>Ermoliev</a:t>
            </a:r>
            <a:r>
              <a:rPr lang="en-US" sz="1600" dirty="0"/>
              <a:t>, Y.,, </a:t>
            </a:r>
            <a:r>
              <a:rPr lang="en-US" sz="1600" dirty="0" err="1"/>
              <a:t>Obersteiner</a:t>
            </a:r>
            <a:r>
              <a:rPr lang="en-US" sz="1600" dirty="0"/>
              <a:t>, M., &amp; </a:t>
            </a:r>
            <a:r>
              <a:rPr lang="en-US" sz="1600" dirty="0" err="1">
                <a:hlinkClick r:id="rId2">
                  <a:extLst>
                    <a:ext uri="{A12FA001-AC4F-418D-AE19-62706E023703}">
                      <ahyp:hlinkClr xmlns:ahyp="http://schemas.microsoft.com/office/drawing/2018/hyperlinkcolor" val="tx"/>
                    </a:ext>
                  </a:extLst>
                </a:hlinkClick>
              </a:rPr>
              <a:t>Rovenskaya</a:t>
            </a:r>
            <a:r>
              <a:rPr lang="en-US" sz="1600" dirty="0">
                <a:hlinkClick r:id="rId2">
                  <a:extLst>
                    <a:ext uri="{A12FA001-AC4F-418D-AE19-62706E023703}">
                      <ahyp:hlinkClr xmlns:ahyp="http://schemas.microsoft.com/office/drawing/2018/hyperlinkcolor" val="tx"/>
                    </a:ext>
                  </a:extLst>
                </a:hlinkClick>
              </a:rPr>
              <a:t>, E.</a:t>
            </a:r>
            <a:r>
              <a:rPr lang="en-US" sz="1600" dirty="0"/>
              <a:t> (2021b). </a:t>
            </a:r>
            <a:r>
              <a:rPr lang="en-US" sz="1600" dirty="0">
                <a:hlinkClick r:id="rId3">
                  <a:extLst>
                    <a:ext uri="{A12FA001-AC4F-418D-AE19-62706E023703}">
                      <ahyp:hlinkClr xmlns:ahyp="http://schemas.microsoft.com/office/drawing/2018/hyperlinkcolor" val="tx"/>
                    </a:ext>
                  </a:extLst>
                </a:hlinkClick>
              </a:rPr>
              <a:t>Chapter 4 Two-Stage </a:t>
            </a:r>
            <a:r>
              <a:rPr lang="en-US" sz="1600" dirty="0" err="1">
                <a:hlinkClick r:id="rId3">
                  <a:extLst>
                    <a:ext uri="{A12FA001-AC4F-418D-AE19-62706E023703}">
                      <ahyp:hlinkClr xmlns:ahyp="http://schemas.microsoft.com/office/drawing/2018/hyperlinkcolor" val="tx"/>
                    </a:ext>
                  </a:extLst>
                </a:hlinkClick>
              </a:rPr>
              <a:t>Nonsmooth</a:t>
            </a:r>
            <a:r>
              <a:rPr lang="en-US" sz="1600" dirty="0">
                <a:hlinkClick r:id="rId3">
                  <a:extLst>
                    <a:ext uri="{A12FA001-AC4F-418D-AE19-62706E023703}">
                      <ahyp:hlinkClr xmlns:ahyp="http://schemas.microsoft.com/office/drawing/2018/hyperlinkcolor" val="tx"/>
                    </a:ext>
                  </a:extLst>
                </a:hlinkClick>
              </a:rPr>
              <a:t> Stochastic Optimization and Iterative Stochastic </a:t>
            </a:r>
            <a:r>
              <a:rPr lang="en-US" sz="1600" dirty="0" err="1">
                <a:hlinkClick r:id="rId3">
                  <a:extLst>
                    <a:ext uri="{A12FA001-AC4F-418D-AE19-62706E023703}">
                      <ahyp:hlinkClr xmlns:ahyp="http://schemas.microsoft.com/office/drawing/2018/hyperlinkcolor" val="tx"/>
                    </a:ext>
                  </a:extLst>
                </a:hlinkClick>
              </a:rPr>
              <a:t>Quasigradient</a:t>
            </a:r>
            <a:r>
              <a:rPr lang="en-US" sz="1600" dirty="0">
                <a:hlinkClick r:id="rId3">
                  <a:extLst>
                    <a:ext uri="{A12FA001-AC4F-418D-AE19-62706E023703}">
                      <ahyp:hlinkClr xmlns:ahyp="http://schemas.microsoft.com/office/drawing/2018/hyperlinkcolor" val="tx"/>
                    </a:ext>
                  </a:extLst>
                </a:hlinkClick>
              </a:rPr>
              <a:t> Procedure for Robust Estimation, Machine Learning and Decision Making.</a:t>
            </a:r>
            <a:r>
              <a:rPr lang="en-US" sz="1600" dirty="0"/>
              <a:t> In: Resilience in the Digital Age. pp. 45-74 Springer. ISBN 978-3-030-70369-1 </a:t>
            </a:r>
            <a:r>
              <a:rPr lang="en-US" sz="1600" dirty="0">
                <a:hlinkClick r:id="rId4">
                  <a:extLst>
                    <a:ext uri="{A12FA001-AC4F-418D-AE19-62706E023703}">
                      <ahyp:hlinkClr xmlns:ahyp="http://schemas.microsoft.com/office/drawing/2018/hyperlinkcolor" val="tx"/>
                    </a:ext>
                  </a:extLst>
                </a:hlinkClick>
              </a:rPr>
              <a:t>10.1007/978-3-030-70370-7_4</a:t>
            </a:r>
            <a:r>
              <a:rPr lang="en-US" sz="1600" dirty="0"/>
              <a:t>.</a:t>
            </a:r>
          </a:p>
          <a:p>
            <a:endParaRPr lang="en-US" sz="1600" dirty="0"/>
          </a:p>
          <a:p>
            <a:r>
              <a:rPr lang="en-US" sz="1600" dirty="0" err="1"/>
              <a:t>Ermoliev</a:t>
            </a:r>
            <a:r>
              <a:rPr lang="en-US" sz="1600" dirty="0"/>
              <a:t>, Y., Komendantova, N., Norkin, V., Knopov, P., Gorbachuk, V. Linking catastrophe modeling and stochastic optimization techniques for integrated catastrophe risk analysis and management. In: (Ed., Knopov P.S.) Modern Optimization Methods for Decision Making Under Risk and Uncertainty, ELSEVIER, HB ISBN 9781032196411. </a:t>
            </a:r>
          </a:p>
          <a:p>
            <a:endParaRPr lang="de-DE" sz="1600" dirty="0"/>
          </a:p>
          <a:p>
            <a:r>
              <a:rPr lang="en-US" sz="1600" dirty="0" err="1"/>
              <a:t>Ermoliev</a:t>
            </a:r>
            <a:r>
              <a:rPr lang="en-US" sz="1600" dirty="0"/>
              <a:t> YM,  Ermolieva TY,  MacDonald GJ,  Norkin VI  (2001).  Optimization of catastrophic risk processes.  Cybernetics and Systems Analysis, 2:90-110 </a:t>
            </a:r>
          </a:p>
          <a:p>
            <a:endParaRPr lang="en-US" sz="1600" dirty="0"/>
          </a:p>
          <a:p>
            <a:r>
              <a:rPr lang="en-US" sz="1600" dirty="0" err="1"/>
              <a:t>Ermoliev</a:t>
            </a:r>
            <a:r>
              <a:rPr lang="en-US" sz="1600" dirty="0"/>
              <a:t> YM,  Ermolieva TY,  MacDonald GJ,  Norkin VI,  Amendola A  (2000).  A systems approach to management of catastrophic risks.  European Journal of Operational Research, 122(2):452-460 </a:t>
            </a:r>
          </a:p>
          <a:p>
            <a:pPr marR="0" lvl="0" algn="just">
              <a:lnSpc>
                <a:spcPts val="1300"/>
              </a:lnSpc>
              <a:spcBef>
                <a:spcPts val="0"/>
              </a:spcBef>
              <a:spcAft>
                <a:spcPts val="0"/>
              </a:spcAft>
              <a:buSzPts val="1000"/>
            </a:pPr>
            <a:endParaRPr lang="en-US" sz="1600" dirty="0"/>
          </a:p>
          <a:p>
            <a:pPr marR="0" lvl="0" algn="just">
              <a:lnSpc>
                <a:spcPts val="1300"/>
              </a:lnSpc>
              <a:spcBef>
                <a:spcPts val="0"/>
              </a:spcBef>
              <a:spcAft>
                <a:spcPts val="0"/>
              </a:spcAft>
              <a:buSzPts val="1000"/>
            </a:pPr>
            <a:r>
              <a:rPr lang="en-US" sz="1600" dirty="0" err="1"/>
              <a:t>Kahil</a:t>
            </a:r>
            <a:r>
              <a:rPr lang="en-US" sz="1600" dirty="0"/>
              <a:t>, M.T., Dinar, A., </a:t>
            </a:r>
            <a:r>
              <a:rPr lang="en-US" sz="1600" dirty="0" err="1"/>
              <a:t>Albiac</a:t>
            </a:r>
            <a:r>
              <a:rPr lang="en-US" sz="1600" dirty="0"/>
              <a:t>, J. Modeling water scarcity and droughts for policy adaptation to climate change in arid and semiarid regions. Journal of Hydrology 2015a, 522, 95-109. </a:t>
            </a:r>
          </a:p>
          <a:p>
            <a:pPr marR="0" lvl="0" algn="just">
              <a:lnSpc>
                <a:spcPts val="1300"/>
              </a:lnSpc>
              <a:spcBef>
                <a:spcPts val="0"/>
              </a:spcBef>
              <a:spcAft>
                <a:spcPts val="0"/>
              </a:spcAft>
              <a:buSzPts val="1000"/>
            </a:pPr>
            <a:endParaRPr lang="en-US" sz="1600" dirty="0"/>
          </a:p>
          <a:p>
            <a:pPr marR="0" lvl="0" algn="just">
              <a:lnSpc>
                <a:spcPts val="1300"/>
              </a:lnSpc>
              <a:spcBef>
                <a:spcPts val="0"/>
              </a:spcBef>
              <a:spcAft>
                <a:spcPts val="0"/>
              </a:spcAft>
              <a:buSzPts val="1000"/>
            </a:pPr>
            <a:r>
              <a:rPr lang="en-US" sz="1600" dirty="0" err="1"/>
              <a:t>Kahil</a:t>
            </a:r>
            <a:r>
              <a:rPr lang="en-US" sz="1600" dirty="0"/>
              <a:t>, M.T., Connor, J.D., </a:t>
            </a:r>
            <a:r>
              <a:rPr lang="en-US" sz="1600" dirty="0" err="1"/>
              <a:t>Albiac</a:t>
            </a:r>
            <a:r>
              <a:rPr lang="en-US" sz="1600" dirty="0"/>
              <a:t>, J. Efficient water management policies for irrigation adaptation to climate change in Southern Europe. Ecol. Econ. 2015b, 120, 226-233. </a:t>
            </a:r>
          </a:p>
          <a:p>
            <a:pPr marR="0" lvl="0" algn="just">
              <a:lnSpc>
                <a:spcPts val="1300"/>
              </a:lnSpc>
              <a:spcBef>
                <a:spcPts val="0"/>
              </a:spcBef>
              <a:spcAft>
                <a:spcPts val="0"/>
              </a:spcAft>
              <a:buSzPts val="1000"/>
            </a:pPr>
            <a:endParaRPr lang="en-US" sz="1600" dirty="0"/>
          </a:p>
          <a:p>
            <a:pPr algn="just">
              <a:lnSpc>
                <a:spcPts val="1300"/>
              </a:lnSpc>
              <a:buSzPts val="1000"/>
            </a:pPr>
            <a:r>
              <a:rPr lang="de-AT" sz="1600" dirty="0"/>
              <a:t>Ortiz-Partida, J. P., Kahil, T., Ermolieva, T., Ermoliev, Y., Lane, B., Sandoval-Solis, S., &amp; Wada, Y. (2019). </a:t>
            </a:r>
            <a:r>
              <a:rPr lang="en-US" sz="1600" dirty="0"/>
              <a:t>A Two-Stage Stochastic Optimization for Robust Operation of Multipurpose Reservoirs. Water Resources Management, 33(11), 3815–3830. https://doi.org/10.1007/s11269-019-02337-1</a:t>
            </a:r>
          </a:p>
          <a:p>
            <a:pPr marR="0" lvl="0" algn="just">
              <a:lnSpc>
                <a:spcPts val="1300"/>
              </a:lnSpc>
              <a:spcBef>
                <a:spcPts val="0"/>
              </a:spcBef>
              <a:spcAft>
                <a:spcPts val="0"/>
              </a:spcAft>
              <a:buSzPts val="1000"/>
            </a:pPr>
            <a:endParaRPr lang="en-US" sz="1600" dirty="0"/>
          </a:p>
        </p:txBody>
      </p:sp>
    </p:spTree>
    <p:extLst>
      <p:ext uri="{BB962C8B-B14F-4D97-AF65-F5344CB8AC3E}">
        <p14:creationId xmlns:p14="http://schemas.microsoft.com/office/powerpoint/2010/main" val="3604110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7961" y="236649"/>
            <a:ext cx="7360640" cy="41549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algn="ctr" eaLnBrk="0" hangingPunct="0"/>
            <a:r>
              <a:rPr lang="en-US" sz="2250" b="1" dirty="0">
                <a:solidFill>
                  <a:srgbClr val="C00000"/>
                </a:solidFill>
                <a:latin typeface="+mj-lt"/>
                <a:ea typeface="+mj-ea"/>
                <a:cs typeface="Cambria"/>
              </a:rPr>
              <a:t>Systemic interdependencies: GLOBIOM land use model</a:t>
            </a:r>
          </a:p>
        </p:txBody>
      </p:sp>
      <p:pic>
        <p:nvPicPr>
          <p:cNvPr id="1024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1421475"/>
            <a:ext cx="6659094" cy="5319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259706" y="2787099"/>
            <a:ext cx="1070768" cy="3411668"/>
            <a:chOff x="357809" y="672392"/>
            <a:chExt cx="1295171" cy="4548891"/>
          </a:xfrm>
        </p:grpSpPr>
        <p:sp>
          <p:nvSpPr>
            <p:cNvPr id="4" name="Oval 3"/>
            <p:cNvSpPr/>
            <p:nvPr/>
          </p:nvSpPr>
          <p:spPr>
            <a:xfrm>
              <a:off x="357809" y="672392"/>
              <a:ext cx="1295171" cy="1434472"/>
            </a:xfrm>
            <a:prstGeom prst="ellipse">
              <a:avLst/>
            </a:prstGeom>
            <a:solidFill>
              <a:schemeClr val="bg1"/>
            </a:solidFill>
            <a:ln>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a:solidFill>
                    <a:schemeClr val="tx1"/>
                  </a:solidFill>
                </a:rPr>
                <a:t>Stochastic yields, production, resources, ...</a:t>
              </a:r>
              <a:r>
                <a:rPr lang="de-AT" sz="1050" dirty="0">
                  <a:solidFill>
                    <a:schemeClr val="tx1"/>
                  </a:solidFill>
                </a:rPr>
                <a:t>W(s)</a:t>
              </a:r>
            </a:p>
            <a:p>
              <a:pPr algn="ctr"/>
              <a:r>
                <a:rPr lang="de-AT" sz="900" dirty="0">
                  <a:solidFill>
                    <a:schemeClr val="tx1"/>
                  </a:solidFill>
                </a:rPr>
                <a:t>s=1,…,n</a:t>
              </a:r>
              <a:endParaRPr lang="en-US" sz="900" dirty="0">
                <a:solidFill>
                  <a:schemeClr val="tx1"/>
                </a:solidFill>
              </a:endParaRPr>
            </a:p>
          </p:txBody>
        </p:sp>
        <p:sp>
          <p:nvSpPr>
            <p:cNvPr id="6" name="Oval 5"/>
            <p:cNvSpPr/>
            <p:nvPr/>
          </p:nvSpPr>
          <p:spPr>
            <a:xfrm>
              <a:off x="357810" y="2208266"/>
              <a:ext cx="1295170" cy="1434472"/>
            </a:xfrm>
            <a:prstGeom prst="ellipse">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a:solidFill>
                    <a:schemeClr val="tx1"/>
                  </a:solidFill>
                </a:rPr>
                <a:t>Stochastic costs, prices, demans, etc.</a:t>
              </a:r>
              <a:endParaRPr lang="en-US" sz="900" dirty="0">
                <a:solidFill>
                  <a:schemeClr val="tx1"/>
                </a:solidFill>
              </a:endParaRPr>
            </a:p>
          </p:txBody>
        </p:sp>
        <p:sp>
          <p:nvSpPr>
            <p:cNvPr id="7" name="Oval 6"/>
            <p:cNvSpPr/>
            <p:nvPr/>
          </p:nvSpPr>
          <p:spPr>
            <a:xfrm>
              <a:off x="357809" y="3786811"/>
              <a:ext cx="1295170" cy="1434472"/>
            </a:xfrm>
            <a:prstGeom prst="ellipse">
              <a:avLst/>
            </a:prstGeom>
            <a:solidFill>
              <a:schemeClr val="bg1"/>
            </a:solidFill>
            <a:ln>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a:solidFill>
                    <a:schemeClr val="tx1"/>
                  </a:solidFill>
                </a:rPr>
                <a:t>Stochastic convertion coefficients,</a:t>
              </a:r>
            </a:p>
            <a:p>
              <a:pPr algn="ctr"/>
              <a:r>
                <a:rPr lang="de-AT" sz="900" dirty="0">
                  <a:solidFill>
                    <a:schemeClr val="tx1"/>
                  </a:solidFill>
                </a:rPr>
                <a:t>technol. parameters </a:t>
              </a:r>
              <a:endParaRPr lang="en-US" sz="900" dirty="0">
                <a:solidFill>
                  <a:schemeClr val="tx1"/>
                </a:solidFill>
              </a:endParaRPr>
            </a:p>
          </p:txBody>
        </p:sp>
      </p:grpSp>
      <p:grpSp>
        <p:nvGrpSpPr>
          <p:cNvPr id="3" name="Group 2"/>
          <p:cNvGrpSpPr/>
          <p:nvPr/>
        </p:nvGrpSpPr>
        <p:grpSpPr>
          <a:xfrm>
            <a:off x="8122217" y="2334080"/>
            <a:ext cx="986287" cy="3471184"/>
            <a:chOff x="10570755" y="657365"/>
            <a:chExt cx="1315049" cy="4628245"/>
          </a:xfrm>
        </p:grpSpPr>
        <p:sp>
          <p:nvSpPr>
            <p:cNvPr id="8" name="Oval 7"/>
            <p:cNvSpPr/>
            <p:nvPr/>
          </p:nvSpPr>
          <p:spPr>
            <a:xfrm>
              <a:off x="10570755" y="657365"/>
              <a:ext cx="1295169" cy="1434472"/>
            </a:xfrm>
            <a:prstGeom prst="ellipse">
              <a:avLst/>
            </a:pr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a:solidFill>
                    <a:schemeClr val="tx1"/>
                  </a:solidFill>
                </a:rPr>
                <a:t>Nutrition </a:t>
              </a:r>
              <a:r>
                <a:rPr lang="de-AT" sz="900" dirty="0" err="1">
                  <a:solidFill>
                    <a:schemeClr val="tx1"/>
                  </a:solidFill>
                </a:rPr>
                <a:t>norms</a:t>
              </a:r>
              <a:endParaRPr lang="en-US" sz="900" dirty="0">
                <a:solidFill>
                  <a:schemeClr val="tx1"/>
                </a:solidFill>
              </a:endParaRPr>
            </a:p>
          </p:txBody>
        </p:sp>
        <p:sp>
          <p:nvSpPr>
            <p:cNvPr id="9" name="Oval 8"/>
            <p:cNvSpPr/>
            <p:nvPr/>
          </p:nvSpPr>
          <p:spPr>
            <a:xfrm>
              <a:off x="10590635" y="2227745"/>
              <a:ext cx="1295169" cy="1434472"/>
            </a:xfrm>
            <a:prstGeom prst="ellipse">
              <a:avLst/>
            </a:pr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err="1">
                  <a:solidFill>
                    <a:schemeClr val="tx1"/>
                  </a:solidFill>
                </a:rPr>
                <a:t>Environmnetal</a:t>
              </a:r>
              <a:r>
                <a:rPr lang="de-AT" sz="900" dirty="0">
                  <a:solidFill>
                    <a:schemeClr val="tx1"/>
                  </a:solidFill>
                </a:rPr>
                <a:t> </a:t>
              </a:r>
              <a:r>
                <a:rPr lang="de-AT" sz="900" dirty="0" err="1">
                  <a:solidFill>
                    <a:schemeClr val="tx1"/>
                  </a:solidFill>
                </a:rPr>
                <a:t>norms</a:t>
              </a:r>
              <a:endParaRPr lang="en-US" sz="900" dirty="0">
                <a:solidFill>
                  <a:schemeClr val="tx1"/>
                </a:solidFill>
              </a:endParaRPr>
            </a:p>
          </p:txBody>
        </p:sp>
        <p:sp>
          <p:nvSpPr>
            <p:cNvPr id="10" name="Oval 9"/>
            <p:cNvSpPr/>
            <p:nvPr/>
          </p:nvSpPr>
          <p:spPr>
            <a:xfrm>
              <a:off x="10570758" y="3851138"/>
              <a:ext cx="1295169" cy="1434472"/>
            </a:xfrm>
            <a:prstGeom prst="ellipse">
              <a:avLst/>
            </a:pr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900" dirty="0" err="1">
                  <a:solidFill>
                    <a:schemeClr val="tx1"/>
                  </a:solidFill>
                </a:rPr>
                <a:t>Energy-water</a:t>
              </a:r>
              <a:r>
                <a:rPr lang="de-AT" sz="900" dirty="0">
                  <a:solidFill>
                    <a:schemeClr val="tx1"/>
                  </a:solidFill>
                </a:rPr>
                <a:t>-</a:t>
              </a:r>
            </a:p>
            <a:p>
              <a:pPr algn="ctr"/>
              <a:r>
                <a:rPr lang="de-AT" sz="900" dirty="0">
                  <a:solidFill>
                    <a:schemeClr val="tx1"/>
                  </a:solidFill>
                </a:rPr>
                <a:t>Etc. </a:t>
              </a:r>
              <a:r>
                <a:rPr lang="de-AT" sz="900" dirty="0" err="1">
                  <a:solidFill>
                    <a:schemeClr val="tx1"/>
                  </a:solidFill>
                </a:rPr>
                <a:t>norms</a:t>
              </a:r>
              <a:endParaRPr lang="en-US" sz="900" dirty="0">
                <a:solidFill>
                  <a:schemeClr val="tx1"/>
                </a:solidFill>
              </a:endParaRPr>
            </a:p>
          </p:txBody>
        </p:sp>
      </p:grpSp>
      <p:sp>
        <p:nvSpPr>
          <p:cNvPr id="11" name="Rectangle 10"/>
          <p:cNvSpPr/>
          <p:nvPr/>
        </p:nvSpPr>
        <p:spPr>
          <a:xfrm>
            <a:off x="278028" y="1423102"/>
            <a:ext cx="1205258" cy="1255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a:p>
            <a:pPr algn="ctr"/>
            <a:r>
              <a:rPr lang="en-US" sz="1350" dirty="0">
                <a:solidFill>
                  <a:schemeClr val="tx1"/>
                </a:solidFill>
              </a:rPr>
              <a:t>Stochastic events (shocks), extreme events generators</a:t>
            </a:r>
          </a:p>
          <a:p>
            <a:pPr algn="ctr"/>
            <a:endParaRPr lang="en-US" sz="1350" dirty="0">
              <a:solidFill>
                <a:schemeClr val="tx1"/>
              </a:solidFill>
            </a:endParaRPr>
          </a:p>
        </p:txBody>
      </p:sp>
      <p:sp>
        <p:nvSpPr>
          <p:cNvPr id="15" name="Slide Number Placeholder 14"/>
          <p:cNvSpPr>
            <a:spLocks noGrp="1"/>
          </p:cNvSpPr>
          <p:nvPr>
            <p:ph type="sldNum" sz="quarter" idx="12"/>
          </p:nvPr>
        </p:nvSpPr>
        <p:spPr>
          <a:xfrm>
            <a:off x="7102177" y="5924923"/>
            <a:ext cx="2057400" cy="273844"/>
          </a:xfrm>
        </p:spPr>
        <p:txBody>
          <a:bodyPr/>
          <a:lstStyle/>
          <a:p>
            <a:fld id="{D401BB53-E9FF-45DD-950A-D408DF9D136F}" type="slidenum">
              <a:rPr lang="en-US" smtClean="0"/>
              <a:t>7</a:t>
            </a:fld>
            <a:endParaRPr lang="en-US"/>
          </a:p>
        </p:txBody>
      </p:sp>
      <p:sp>
        <p:nvSpPr>
          <p:cNvPr id="12" name="Rectangle 11">
            <a:extLst>
              <a:ext uri="{FF2B5EF4-FFF2-40B4-BE49-F238E27FC236}">
                <a16:creationId xmlns:a16="http://schemas.microsoft.com/office/drawing/2014/main" id="{61A6D691-0B87-E0F9-02A9-916326107E27}"/>
              </a:ext>
            </a:extLst>
          </p:cNvPr>
          <p:cNvSpPr/>
          <p:nvPr/>
        </p:nvSpPr>
        <p:spPr>
          <a:xfrm>
            <a:off x="143622" y="1277459"/>
            <a:ext cx="1476050" cy="5030105"/>
          </a:xfrm>
          <a:prstGeom prst="rect">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04490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82770"/>
            <a:ext cx="1608137" cy="1052502"/>
          </a:xfrm>
          <a:prstGeom prst="rect">
            <a:avLst/>
          </a:prstGeom>
        </p:spPr>
      </p:pic>
      <p:grpSp>
        <p:nvGrpSpPr>
          <p:cNvPr id="4" name="Group 3"/>
          <p:cNvGrpSpPr/>
          <p:nvPr/>
        </p:nvGrpSpPr>
        <p:grpSpPr>
          <a:xfrm>
            <a:off x="1684519" y="1407145"/>
            <a:ext cx="5425778" cy="4516361"/>
            <a:chOff x="669851" y="643554"/>
            <a:chExt cx="7234371" cy="6021814"/>
          </a:xfrm>
        </p:grpSpPr>
        <p:sp>
          <p:nvSpPr>
            <p:cNvPr id="5" name="Rectangle 4"/>
            <p:cNvSpPr/>
            <p:nvPr/>
          </p:nvSpPr>
          <p:spPr>
            <a:xfrm>
              <a:off x="697301" y="983974"/>
              <a:ext cx="964095" cy="5078896"/>
            </a:xfrm>
            <a:prstGeom prst="rect">
              <a:avLst/>
            </a:prstGeom>
            <a:solidFill>
              <a:schemeClr val="accent1">
                <a:lumMod val="60000"/>
                <a:lumOff val="40000"/>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F0000"/>
                </a:solidFill>
              </a:endParaRPr>
            </a:p>
            <a:p>
              <a:pPr algn="ctr"/>
              <a:r>
                <a:rPr lang="en-US" sz="1350" dirty="0">
                  <a:solidFill>
                    <a:srgbClr val="FF0000"/>
                  </a:solidFill>
                </a:rPr>
                <a:t>Input (P, T, soil quality, water, nutrients)</a:t>
              </a:r>
            </a:p>
            <a:p>
              <a:pPr algn="ctr"/>
              <a:r>
                <a:rPr lang="en-US" sz="1350" dirty="0">
                  <a:solidFill>
                    <a:schemeClr val="accent1"/>
                  </a:solidFill>
                </a:rPr>
                <a:t>Input (weather, climate, bio-physical processes, management)</a:t>
              </a:r>
            </a:p>
            <a:p>
              <a:pPr algn="ctr"/>
              <a:endParaRPr lang="en-US" sz="1350" dirty="0">
                <a:solidFill>
                  <a:srgbClr val="FF0000"/>
                </a:solidFill>
              </a:endParaRPr>
            </a:p>
          </p:txBody>
        </p:sp>
        <p:sp>
          <p:nvSpPr>
            <p:cNvPr id="6" name="Rectangle 5"/>
            <p:cNvSpPr/>
            <p:nvPr/>
          </p:nvSpPr>
          <p:spPr>
            <a:xfrm>
              <a:off x="2459323" y="983974"/>
              <a:ext cx="964095" cy="5078896"/>
            </a:xfrm>
            <a:prstGeom prst="rect">
              <a:avLst/>
            </a:prstGeom>
            <a:solidFill>
              <a:schemeClr val="accent1">
                <a:lumMod val="60000"/>
                <a:lumOff val="40000"/>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p>
              <a:pPr algn="ctr"/>
              <a:r>
                <a:rPr lang="en-US" sz="1350" dirty="0">
                  <a:solidFill>
                    <a:srgbClr val="FF0000"/>
                  </a:solidFill>
                </a:rPr>
                <a:t>Transfer/process function, kernels, </a:t>
              </a:r>
              <a:r>
                <a:rPr lang="en-US" sz="1350" dirty="0" err="1">
                  <a:solidFill>
                    <a:srgbClr val="FF0000"/>
                  </a:solidFill>
                </a:rPr>
                <a:t>etc</a:t>
              </a:r>
              <a:endParaRPr lang="en-US" sz="1350" dirty="0">
                <a:solidFill>
                  <a:srgbClr val="FF0000"/>
                </a:solidFill>
              </a:endParaRPr>
            </a:p>
          </p:txBody>
        </p:sp>
        <p:sp>
          <p:nvSpPr>
            <p:cNvPr id="7" name="Rectangle 6"/>
            <p:cNvSpPr/>
            <p:nvPr/>
          </p:nvSpPr>
          <p:spPr>
            <a:xfrm>
              <a:off x="4183681" y="983974"/>
              <a:ext cx="964095" cy="5078896"/>
            </a:xfrm>
            <a:prstGeom prst="rect">
              <a:avLst/>
            </a:prstGeom>
            <a:solidFill>
              <a:schemeClr val="accent1">
                <a:lumMod val="60000"/>
                <a:lumOff val="40000"/>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350" dirty="0">
                  <a:solidFill>
                    <a:srgbClr val="FF0000"/>
                  </a:solidFill>
                </a:rPr>
                <a:t>Predicted output (yield) </a:t>
              </a:r>
            </a:p>
          </p:txBody>
        </p:sp>
        <p:sp>
          <p:nvSpPr>
            <p:cNvPr id="8" name="Rectangle 7"/>
            <p:cNvSpPr/>
            <p:nvPr/>
          </p:nvSpPr>
          <p:spPr>
            <a:xfrm>
              <a:off x="6940127" y="939593"/>
              <a:ext cx="964095" cy="5078896"/>
            </a:xfrm>
            <a:prstGeom prst="rect">
              <a:avLst/>
            </a:prstGeom>
            <a:solidFill>
              <a:schemeClr val="accent1">
                <a:lumMod val="60000"/>
                <a:lumOff val="40000"/>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350" dirty="0">
                  <a:solidFill>
                    <a:srgbClr val="FF0000"/>
                  </a:solidFill>
                </a:rPr>
                <a:t>Observed yields (losses) are skewed </a:t>
              </a:r>
            </a:p>
          </p:txBody>
        </p:sp>
        <p:sp>
          <p:nvSpPr>
            <p:cNvPr id="9" name="Isosceles Triangle 8"/>
            <p:cNvSpPr/>
            <p:nvPr/>
          </p:nvSpPr>
          <p:spPr>
            <a:xfrm rot="5400000">
              <a:off x="1872907" y="3326467"/>
              <a:ext cx="350839" cy="62947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Isosceles Triangle 9"/>
            <p:cNvSpPr/>
            <p:nvPr/>
          </p:nvSpPr>
          <p:spPr>
            <a:xfrm rot="5400000">
              <a:off x="3644864" y="3339721"/>
              <a:ext cx="350839" cy="62947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5219971" y="2832655"/>
              <a:ext cx="1647967" cy="16797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Goal function:</a:t>
              </a:r>
            </a:p>
            <a:p>
              <a:pPr algn="ctr"/>
              <a:r>
                <a:rPr lang="en-US" sz="1350" dirty="0"/>
                <a:t>Percentile/</a:t>
              </a:r>
            </a:p>
            <a:p>
              <a:pPr algn="ctr"/>
              <a:r>
                <a:rPr lang="en-US" sz="1350" dirty="0"/>
                <a:t>quantile-based risk measures</a:t>
              </a:r>
            </a:p>
          </p:txBody>
        </p:sp>
        <p:sp>
          <p:nvSpPr>
            <p:cNvPr id="12" name="Rounded Rectangle 11"/>
            <p:cNvSpPr/>
            <p:nvPr/>
          </p:nvSpPr>
          <p:spPr>
            <a:xfrm>
              <a:off x="669851" y="6210658"/>
              <a:ext cx="4477926" cy="4547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Weights/parameters/transfer functions/etc.</a:t>
              </a:r>
            </a:p>
          </p:txBody>
        </p:sp>
        <p:cxnSp>
          <p:nvCxnSpPr>
            <p:cNvPr id="13" name="Straight Connector 12"/>
            <p:cNvCxnSpPr>
              <a:stCxn id="11" idx="2"/>
            </p:cNvCxnSpPr>
            <p:nvPr/>
          </p:nvCxnSpPr>
          <p:spPr>
            <a:xfrm>
              <a:off x="6043955" y="4512368"/>
              <a:ext cx="18915" cy="19281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137837" y="6430617"/>
              <a:ext cx="944911" cy="73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ight Brace 14"/>
            <p:cNvSpPr/>
            <p:nvPr/>
          </p:nvSpPr>
          <p:spPr>
            <a:xfrm rot="16200000">
              <a:off x="2942862" y="-891614"/>
              <a:ext cx="202254" cy="3272589"/>
            </a:xfrm>
            <a:prstGeom prst="rightBrace">
              <a:avLst>
                <a:gd name="adj1" fmla="val 8333"/>
                <a:gd name="adj2" fmla="val 4962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cxnSp>
          <p:nvCxnSpPr>
            <p:cNvPr id="16" name="Straight Arrow Connector 15"/>
            <p:cNvCxnSpPr>
              <a:endCxn id="5" idx="2"/>
            </p:cNvCxnSpPr>
            <p:nvPr/>
          </p:nvCxnSpPr>
          <p:spPr>
            <a:xfrm flipV="1">
              <a:off x="1143000" y="6062870"/>
              <a:ext cx="36349" cy="147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0"/>
              <a:endCxn id="6" idx="2"/>
            </p:cNvCxnSpPr>
            <p:nvPr/>
          </p:nvCxnSpPr>
          <p:spPr>
            <a:xfrm flipV="1">
              <a:off x="2908814" y="6062870"/>
              <a:ext cx="32557" cy="147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661420" y="6058856"/>
              <a:ext cx="32557" cy="147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4045" y="2080356"/>
            <a:ext cx="2009297" cy="1604330"/>
          </a:xfrm>
          <a:prstGeom prst="rect">
            <a:avLst/>
          </a:prstGeom>
        </p:spPr>
      </p:pic>
      <p:pic>
        <p:nvPicPr>
          <p:cNvPr id="20" name="Picture 19"/>
          <p:cNvPicPr>
            <a:picLocks noChangeAspect="1"/>
          </p:cNvPicPr>
          <p:nvPr/>
        </p:nvPicPr>
        <p:blipFill>
          <a:blip r:embed="rId4"/>
          <a:stretch>
            <a:fillRect/>
          </a:stretch>
        </p:blipFill>
        <p:spPr>
          <a:xfrm>
            <a:off x="7164439" y="3967715"/>
            <a:ext cx="2008874" cy="1302026"/>
          </a:xfrm>
          <a:prstGeom prst="rect">
            <a:avLst/>
          </a:prstGeom>
        </p:spPr>
      </p:pic>
      <p:sp>
        <p:nvSpPr>
          <p:cNvPr id="21" name="TextBox 20"/>
          <p:cNvSpPr txBox="1"/>
          <p:nvPr/>
        </p:nvSpPr>
        <p:spPr>
          <a:xfrm>
            <a:off x="7722930" y="2956638"/>
            <a:ext cx="649995" cy="207749"/>
          </a:xfrm>
          <a:prstGeom prst="rect">
            <a:avLst/>
          </a:prstGeom>
          <a:solidFill>
            <a:schemeClr val="bg1"/>
          </a:solidFill>
        </p:spPr>
        <p:txBody>
          <a:bodyPr wrap="square" rtlCol="0">
            <a:spAutoFit/>
          </a:bodyPr>
          <a:lstStyle/>
          <a:p>
            <a:r>
              <a:rPr lang="en-US" sz="750" dirty="0"/>
              <a:t>Yield loss</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51" y="4825806"/>
            <a:ext cx="1495665" cy="978890"/>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50" y="865094"/>
            <a:ext cx="1509799" cy="988141"/>
          </a:xfrm>
          <a:prstGeom prst="rect">
            <a:avLst/>
          </a:prstGeom>
        </p:spPr>
      </p:pic>
      <p:sp>
        <p:nvSpPr>
          <p:cNvPr id="24" name="Rectangle 23"/>
          <p:cNvSpPr/>
          <p:nvPr/>
        </p:nvSpPr>
        <p:spPr>
          <a:xfrm>
            <a:off x="804068" y="325256"/>
            <a:ext cx="8237575" cy="78483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algn="ctr" eaLnBrk="0" hangingPunct="0"/>
            <a:r>
              <a:rPr lang="en-US" sz="2250" b="1" dirty="0">
                <a:solidFill>
                  <a:srgbClr val="C00000"/>
                </a:solidFill>
                <a:latin typeface="+mj-lt"/>
                <a:ea typeface="+mj-ea"/>
              </a:rPr>
              <a:t>Stochastic EPIC-based generator of crop yields based on GIS data of</a:t>
            </a:r>
          </a:p>
          <a:p>
            <a:pPr algn="ctr" eaLnBrk="0" hangingPunct="0"/>
            <a:r>
              <a:rPr lang="en-US" sz="2250" b="1" dirty="0">
                <a:solidFill>
                  <a:srgbClr val="C00000"/>
                </a:solidFill>
                <a:latin typeface="+mj-lt"/>
                <a:ea typeface="+mj-ea"/>
              </a:rPr>
              <a:t>T, P, SPEI, soil, water, Monthly, 1km2 resolution, RCPs </a:t>
            </a:r>
          </a:p>
        </p:txBody>
      </p:sp>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408" y="4784839"/>
            <a:ext cx="1812439" cy="1236065"/>
          </a:xfrm>
          <a:prstGeom prst="rect">
            <a:avLst/>
          </a:prstGeom>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758" y="3773303"/>
            <a:ext cx="1800118" cy="1063212"/>
          </a:xfrm>
          <a:prstGeom prst="rect">
            <a:avLst/>
          </a:prstGeom>
        </p:spPr>
      </p:pic>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50" y="1833204"/>
            <a:ext cx="1554791" cy="1017587"/>
          </a:xfrm>
          <a:prstGeom prst="rect">
            <a:avLst/>
          </a:prstGeom>
        </p:spPr>
      </p:pic>
      <p:sp>
        <p:nvSpPr>
          <p:cNvPr id="22" name="TextBox 21"/>
          <p:cNvSpPr txBox="1"/>
          <p:nvPr/>
        </p:nvSpPr>
        <p:spPr>
          <a:xfrm>
            <a:off x="5130521" y="4652681"/>
            <a:ext cx="1183337" cy="369332"/>
          </a:xfrm>
          <a:prstGeom prst="rect">
            <a:avLst/>
          </a:prstGeom>
          <a:noFill/>
        </p:spPr>
        <p:txBody>
          <a:bodyPr wrap="none" rtlCol="0">
            <a:spAutoFit/>
          </a:bodyPr>
          <a:lstStyle/>
          <a:p>
            <a:pPr algn="ctr"/>
            <a:r>
              <a:rPr lang="en-US" sz="900" dirty="0"/>
              <a:t>Iterative </a:t>
            </a:r>
          </a:p>
          <a:p>
            <a:pPr algn="ctr"/>
            <a:r>
              <a:rPr lang="en-US" sz="900" dirty="0"/>
              <a:t>Revision of estimates</a:t>
            </a:r>
          </a:p>
        </p:txBody>
      </p:sp>
      <p:sp>
        <p:nvSpPr>
          <p:cNvPr id="29" name="Slide Number Placeholder 28"/>
          <p:cNvSpPr>
            <a:spLocks noGrp="1"/>
          </p:cNvSpPr>
          <p:nvPr>
            <p:ph type="sldNum" sz="quarter" idx="12"/>
          </p:nvPr>
        </p:nvSpPr>
        <p:spPr/>
        <p:txBody>
          <a:bodyPr/>
          <a:lstStyle/>
          <a:p>
            <a:fld id="{D401BB53-E9FF-45DD-950A-D408DF9D136F}" type="slidenum">
              <a:rPr lang="en-US" smtClean="0"/>
              <a:t>8</a:t>
            </a:fld>
            <a:endParaRPr lang="en-US"/>
          </a:p>
        </p:txBody>
      </p:sp>
    </p:spTree>
    <p:extLst>
      <p:ext uri="{BB962C8B-B14F-4D97-AF65-F5344CB8AC3E}">
        <p14:creationId xmlns:p14="http://schemas.microsoft.com/office/powerpoint/2010/main" val="2547017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1F2D2B-7AE3-FB61-D272-2DFFE23D88A8}"/>
              </a:ext>
            </a:extLst>
          </p:cNvPr>
          <p:cNvSpPr>
            <a:spLocks noGrp="1"/>
          </p:cNvSpPr>
          <p:nvPr>
            <p:ph type="sldNum" sz="quarter" idx="12"/>
          </p:nvPr>
        </p:nvSpPr>
        <p:spPr/>
        <p:txBody>
          <a:bodyPr/>
          <a:lstStyle/>
          <a:p>
            <a:fld id="{D401BB53-E9FF-45DD-950A-D408DF9D136F}" type="slidenum">
              <a:rPr lang="en-US" smtClean="0"/>
              <a:t>9</a:t>
            </a:fld>
            <a:endParaRPr lang="en-US"/>
          </a:p>
        </p:txBody>
      </p:sp>
      <p:pic>
        <p:nvPicPr>
          <p:cNvPr id="5" name="Picture 4">
            <a:extLst>
              <a:ext uri="{FF2B5EF4-FFF2-40B4-BE49-F238E27FC236}">
                <a16:creationId xmlns:a16="http://schemas.microsoft.com/office/drawing/2014/main" id="{10EEA825-2128-40A9-84BD-8E75BF6175AC}"/>
              </a:ext>
            </a:extLst>
          </p:cNvPr>
          <p:cNvPicPr>
            <a:picLocks noChangeAspect="1"/>
          </p:cNvPicPr>
          <p:nvPr/>
        </p:nvPicPr>
        <p:blipFill>
          <a:blip r:embed="rId2"/>
          <a:stretch>
            <a:fillRect/>
          </a:stretch>
        </p:blipFill>
        <p:spPr>
          <a:xfrm>
            <a:off x="1835696" y="1196752"/>
            <a:ext cx="5801397" cy="2995233"/>
          </a:xfrm>
          <a:prstGeom prst="rect">
            <a:avLst/>
          </a:prstGeom>
        </p:spPr>
      </p:pic>
      <p:pic>
        <p:nvPicPr>
          <p:cNvPr id="6" name="Picture 5">
            <a:extLst>
              <a:ext uri="{FF2B5EF4-FFF2-40B4-BE49-F238E27FC236}">
                <a16:creationId xmlns:a16="http://schemas.microsoft.com/office/drawing/2014/main" id="{461139C2-B5D6-44B3-A1AE-8F7BBE7C2A4C}"/>
              </a:ext>
            </a:extLst>
          </p:cNvPr>
          <p:cNvPicPr>
            <a:picLocks noChangeAspect="1"/>
          </p:cNvPicPr>
          <p:nvPr/>
        </p:nvPicPr>
        <p:blipFill>
          <a:blip r:embed="rId3"/>
          <a:stretch>
            <a:fillRect/>
          </a:stretch>
        </p:blipFill>
        <p:spPr>
          <a:xfrm>
            <a:off x="1835695" y="4426054"/>
            <a:ext cx="5818047" cy="1307202"/>
          </a:xfrm>
          <a:prstGeom prst="rect">
            <a:avLst/>
          </a:prstGeom>
        </p:spPr>
      </p:pic>
      <p:sp>
        <p:nvSpPr>
          <p:cNvPr id="2" name="Rectangle 1">
            <a:extLst>
              <a:ext uri="{FF2B5EF4-FFF2-40B4-BE49-F238E27FC236}">
                <a16:creationId xmlns:a16="http://schemas.microsoft.com/office/drawing/2014/main" id="{B07A6633-2578-59E2-583B-A814966678BD}"/>
              </a:ext>
            </a:extLst>
          </p:cNvPr>
          <p:cNvSpPr/>
          <p:nvPr/>
        </p:nvSpPr>
        <p:spPr>
          <a:xfrm>
            <a:off x="1547664" y="277198"/>
            <a:ext cx="6457950" cy="41549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algn="ctr" eaLnBrk="0" hangingPunct="0"/>
            <a:r>
              <a:rPr lang="en-US" sz="2250" b="1" dirty="0">
                <a:solidFill>
                  <a:srgbClr val="C00000"/>
                </a:solidFill>
                <a:latin typeface="+mj-lt"/>
                <a:ea typeface="+mj-ea"/>
              </a:rPr>
              <a:t>Percentile (Quantile) regression</a:t>
            </a:r>
          </a:p>
        </p:txBody>
      </p:sp>
    </p:spTree>
    <p:extLst>
      <p:ext uri="{BB962C8B-B14F-4D97-AF65-F5344CB8AC3E}">
        <p14:creationId xmlns:p14="http://schemas.microsoft.com/office/powerpoint/2010/main" val="1216815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èmeHV">
  <a:themeElements>
    <a:clrScheme name="Origin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IIASA">
  <a:themeElements>
    <a:clrScheme name="2_ii-conf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GRODEP">
      <a:majorFont>
        <a:latin typeface="Bodoni M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ii-conf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ii-conf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ii-conf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ii-conf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ii-conf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ii-conf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ii-conf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ii-conf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ii-conf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ii-conf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ii-conf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ii-conf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2654</Words>
  <Application>Microsoft Office PowerPoint</Application>
  <PresentationFormat>On-screen Show (4:3)</PresentationFormat>
  <Paragraphs>159</Paragraphs>
  <Slides>16</Slides>
  <Notes>3</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28" baseType="lpstr">
      <vt:lpstr>Adobe Garamond Pro</vt:lpstr>
      <vt:lpstr>Arial</vt:lpstr>
      <vt:lpstr>Bodoni MT</vt:lpstr>
      <vt:lpstr>Calibri</vt:lpstr>
      <vt:lpstr>Cambria Math</vt:lpstr>
      <vt:lpstr>Open Sans</vt:lpstr>
      <vt:lpstr>Times New Roman</vt:lpstr>
      <vt:lpstr>Wingdings</vt:lpstr>
      <vt:lpstr>Wingdings 3</vt:lpstr>
      <vt:lpstr>ThèmeHV</vt:lpstr>
      <vt:lpstr>IIASA</vt:lpstr>
      <vt:lpstr>Equation</vt:lpstr>
      <vt:lpstr>Consistent linkage of distributed food, water, energy, environmental (FWEE) models: perspectives of data and modeling platform for integrated FWEE security NEXUS analysis and planning.</vt:lpstr>
      <vt:lpstr>Interdependencies between food, energy, water, environmental  systems</vt:lpstr>
      <vt:lpstr>Distributed models’ linkages: Simulation, optimization,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Linking distributed optimization models via a central planner (“hub”) under uncertainty and asymmetric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2011-11-18T08:19:54Z</dcterms:created>
  <dcterms:modified xsi:type="dcterms:W3CDTF">2023-04-24T05:56:09Z</dcterms:modified>
</cp:coreProperties>
</file>