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256" r:id="rId6"/>
    <p:sldId id="319" r:id="rId7"/>
    <p:sldId id="321" r:id="rId8"/>
    <p:sldId id="318" r:id="rId9"/>
    <p:sldId id="307" r:id="rId10"/>
    <p:sldId id="314" r:id="rId11"/>
    <p:sldId id="325" r:id="rId12"/>
    <p:sldId id="322" r:id="rId13"/>
    <p:sldId id="324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SOVSKII Andrey" initials="KA" lastIdx="3" clrIdx="0">
    <p:extLst>
      <p:ext uri="{19B8F6BF-5375-455C-9EA6-DF929625EA0E}">
        <p15:presenceInfo xmlns:p15="http://schemas.microsoft.com/office/powerpoint/2012/main" userId="S-1-5-21-2867065932-3971483559-2346384291-6345" providerId="AD"/>
      </p:ext>
    </p:extLst>
  </p:cmAuthor>
  <p:cmAuthor id="2" name="BALKOVIC Juraj" initials="BJ" lastIdx="1" clrIdx="1">
    <p:extLst>
      <p:ext uri="{19B8F6BF-5375-455C-9EA6-DF929625EA0E}">
        <p15:presenceInfo xmlns:p15="http://schemas.microsoft.com/office/powerpoint/2012/main" userId="S::balkovic@iiasa.ac.at::e7fea020-2600-45fa-abf6-d5d223df95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E"/>
    <a:srgbClr val="95F5C0"/>
    <a:srgbClr val="C0F0D5"/>
    <a:srgbClr val="18E6ED"/>
    <a:srgbClr val="73E2E6"/>
    <a:srgbClr val="73C1E6"/>
    <a:srgbClr val="FDD68C"/>
    <a:srgbClr val="FFFFFF"/>
    <a:srgbClr val="DAE3F3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3333" autoAdjust="0"/>
  </p:normalViewPr>
  <p:slideViewPr>
    <p:cSldViewPr snapToGrid="0">
      <p:cViewPr>
        <p:scale>
          <a:sx n="100" d="100"/>
          <a:sy n="100" d="100"/>
        </p:scale>
        <p:origin x="6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0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Temperature, precipitation, relative humidity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EA55-D7C2-4C7E-9B6F-5C17C98F8189}" type="datetime1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F5-0C58-4547-B680-A7FD044722C0}" type="datetime1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FE5B-A95E-4F21-9BC3-D05DA29CCB78}" type="datetime1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356-0EF7-403C-82F0-4C3C5CF89804}" type="datetime1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FBE-E43A-4417-91B4-8F1C426FB339}" type="datetime1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222-B2B2-4BD2-A78A-0BCA186F3D2F}" type="datetime1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8171688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93F-2B8B-4087-BEDC-0DDFCA0DB37B}" type="datetime1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AF00-6E94-4A43-B476-E4DA336993B9}" type="datetime1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F960-1C45-47FC-BCEA-D2BEF5F75B2F}" type="datetime1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175-BB19-45E9-B5B3-1169A09D3A58}" type="datetime1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53DF-8722-49A4-BCBF-673ED662E61F}" type="datetime1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93B-8271-4492-AE99-76E548FF85BD}" type="datetime1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0E49F0-CFCC-4C67-9132-6C24206FE170}" type="datetime1">
              <a:rPr lang="en-US" smtClean="0"/>
              <a:t>4/21/23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08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92" y="6356351"/>
            <a:ext cx="546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27EF0-AFE4-C747-9A5E-7A066B022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109"/>
            <a:ext cx="411168" cy="40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EB544-1A36-D141-A1B5-86E1E45B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905"/>
            <a:ext cx="411168" cy="40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mailto:corning@iiasa.ac.at" TargetMode="External"/><Relationship Id="rId7" Type="http://schemas.openxmlformats.org/officeDocument/2006/relationships/hyperlink" Target="mailto:augustynczik@iiasa.ac.at" TargetMode="External"/><Relationship Id="rId2" Type="http://schemas.openxmlformats.org/officeDocument/2006/relationships/hyperlink" Target="http://www.iiasa.ac.at/fla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boere@iiasa.ac.at" TargetMode="External"/><Relationship Id="rId5" Type="http://schemas.openxmlformats.org/officeDocument/2006/relationships/hyperlink" Target="http://www.iiasa.ac.at/globiom" TargetMode="External"/><Relationship Id="rId4" Type="http://schemas.openxmlformats.org/officeDocument/2006/relationships/hyperlink" Target="mailto:krasov@iiasa.ac.at" TargetMode="External"/><Relationship Id="rId9" Type="http://schemas.openxmlformats.org/officeDocument/2006/relationships/hyperlink" Target="https://www.flickr.com/photos/50838842@N06/85987910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3AF2-B791-4D97-AB2F-7582AEBB1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666" y="1957550"/>
            <a:ext cx="10556667" cy="142029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Flammable Futures – A storyline of climatic and land-use change impacts on wildfire extremes in Indonesia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38001-29C4-43B8-AAED-7E03A875F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102" y="4129449"/>
            <a:ext cx="6411794" cy="6766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</a:rPr>
              <a:t>Shelby Corning</a:t>
            </a:r>
            <a:r>
              <a:rPr lang="en-US" sz="1800" baseline="30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, Esther Boere</a:t>
            </a:r>
            <a:r>
              <a:rPr lang="en-US" sz="1800" baseline="30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, Andrey Krasovksiy1,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</a:rPr>
              <a:t>Andrey Lessa-Derci-Augustynczik</a:t>
            </a:r>
            <a:r>
              <a:rPr lang="en-US" sz="1800" b="0" i="0" u="none" strike="noStrike" baseline="30000" dirty="0">
                <a:solidFill>
                  <a:schemeClr val="accent1"/>
                </a:solidFill>
                <a:effectLst/>
              </a:rPr>
              <a:t>2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</a:rPr>
              <a:t>, and Florian Kraxner</a:t>
            </a:r>
            <a:r>
              <a:rPr lang="en-US" sz="1800" b="0" i="0" u="none" strike="noStrike" baseline="30000" dirty="0">
                <a:solidFill>
                  <a:schemeClr val="accent1"/>
                </a:solidFill>
                <a:effectLst/>
              </a:rPr>
              <a:t>1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E5EBC-6F76-B06D-F37E-2EB51ABE3DE3}"/>
              </a:ext>
            </a:extLst>
          </p:cNvPr>
          <p:cNvSpPr txBox="1"/>
          <p:nvPr/>
        </p:nvSpPr>
        <p:spPr>
          <a:xfrm>
            <a:off x="2484273" y="4806105"/>
            <a:ext cx="7223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Agriculture Forestry and Ecosystem Services (AFE) Group, Biodiversity and Natural Resources (BNR) Program, IIASA</a:t>
            </a:r>
          </a:p>
          <a:p>
            <a:pPr marL="228600" indent="-228600">
              <a:buAutoNum type="arabicPeriod"/>
            </a:pPr>
            <a:r>
              <a:rPr lang="en-US" sz="10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Integrated Biospheres Futures Research (IBF) Group, Biodiversity and Natural Resources (BNR) Program, IIASA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94C6A-5644-E89C-5EB8-8873FA0E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7D4E34-5DE5-3F9E-B6CF-4CD62426B0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829800" cy="1198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Remote Climate Effects and their Impact on European sustainability, Policy and Trade (RECEIPT)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7E568-8035-4ECD-497C-F15345958E4E}"/>
              </a:ext>
            </a:extLst>
          </p:cNvPr>
          <p:cNvSpPr txBox="1">
            <a:spLocks/>
          </p:cNvSpPr>
          <p:nvPr/>
        </p:nvSpPr>
        <p:spPr>
          <a:xfrm>
            <a:off x="119825" y="1645158"/>
            <a:ext cx="11148931" cy="261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Aim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1"/>
                </a:solidFill>
              </a:rPr>
              <a:t>to better understand how climate-driven drought events, economic policies, and adaptation efforts affect burned area, agricultural production losses, and land use decisions in Indonesia</a:t>
            </a:r>
          </a:p>
          <a:p>
            <a:pPr marL="971550" lvl="1" indent="-285750">
              <a:spcAft>
                <a:spcPts val="600"/>
              </a:spcAft>
            </a:pPr>
            <a:r>
              <a:rPr lang="en-US" sz="2200" dirty="0">
                <a:solidFill>
                  <a:schemeClr val="accent1"/>
                </a:solidFill>
              </a:rPr>
              <a:t>the impact of current and future climate-induced fires in Indonesia, their effects on market disturbances and the environment, and mitigation options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0A905A-F727-A1E9-C8BE-2BD33A1F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52" y="4596424"/>
            <a:ext cx="2636896" cy="6164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3A5D5D-9F95-8A80-8508-0BF4AD94A046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19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984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0D7352-90B7-4FDB-1C9B-2FFF2350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80236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8FF8F69F-9791-5130-51D1-C183E8F73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457689"/>
              </p:ext>
            </p:extLst>
          </p:nvPr>
        </p:nvGraphicFramePr>
        <p:xfrm>
          <a:off x="258748" y="1093467"/>
          <a:ext cx="11359028" cy="496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0681">
                  <a:extLst>
                    <a:ext uri="{9D8B030D-6E8A-4147-A177-3AD203B41FA5}">
                      <a16:colId xmlns:a16="http://schemas.microsoft.com/office/drawing/2014/main" val="2918545495"/>
                    </a:ext>
                  </a:extLst>
                </a:gridCol>
                <a:gridCol w="2008414">
                  <a:extLst>
                    <a:ext uri="{9D8B030D-6E8A-4147-A177-3AD203B41FA5}">
                      <a16:colId xmlns:a16="http://schemas.microsoft.com/office/drawing/2014/main" val="776193935"/>
                    </a:ext>
                  </a:extLst>
                </a:gridCol>
                <a:gridCol w="7649933">
                  <a:extLst>
                    <a:ext uri="{9D8B030D-6E8A-4147-A177-3AD203B41FA5}">
                      <a16:colId xmlns:a16="http://schemas.microsoft.com/office/drawing/2014/main" val="37149217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Storyline theme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Impact of current and future fires as influenced by climate, policy, and land use factors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998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Hotspot area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Indonesia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683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Land use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Agricultural – oil palm plantations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7806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Climatic event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Hazards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Drought, wildfire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617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Counterfactual – climate change</a:t>
                      </a:r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 3, 4 degrees warming by 2050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0636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Local impact of hazard, as related to wildfires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 burned or considered at high risk of wildfire; loss of biodiversity, forested land, oil palm production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51860"/>
                  </a:ext>
                </a:extLst>
              </a:tr>
              <a:tr h="502920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Potential impacts to Indonesia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Burnt areas</a:t>
                      </a:r>
                    </a:p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Loss of agricultural land, forested land</a:t>
                      </a:r>
                    </a:p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Loss of biodiversity, forest resilience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04773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Economical</a:t>
                      </a:r>
                      <a:endParaRPr lang="en-US" sz="12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Export volume</a:t>
                      </a:r>
                    </a:p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Oil palm price and consumption</a:t>
                      </a:r>
                    </a:p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added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18655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Alternative socio-economic scenarios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EU policy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Reduction in demand from the EU by the share that’s intended for biofuel use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9797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Oil palm moratorium</a:t>
                      </a:r>
                      <a:endParaRPr 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 on deforestation related to oil palm plantations in Indonesia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544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Adaptation scenarios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No peatland conversion</a:t>
                      </a:r>
                      <a:endParaRPr lang="en-US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land cover conversion of existing peatlands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727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Rewetting</a:t>
                      </a:r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Restoration of peatlands from plantations or agricultural land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20062"/>
                  </a:ext>
                </a:extLst>
              </a:tr>
            </a:tbl>
          </a:graphicData>
        </a:graphic>
      </p:graphicFrame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E5E6807-6E9F-C484-3BF9-6D33ED82B0E3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19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963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CAA5-3B51-E76B-D51A-68602B38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378"/>
            <a:ext cx="9111996" cy="1204571"/>
          </a:xfrm>
        </p:spPr>
        <p:txBody>
          <a:bodyPr anchor="t"/>
          <a:lstStyle/>
          <a:p>
            <a:r>
              <a:rPr lang="en-US" dirty="0"/>
              <a:t>Methodology – climatology and model chain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B6EB5-AADF-B536-7099-AFB360B81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40" y="785812"/>
            <a:ext cx="5571204" cy="52863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chain of partial equilibrium biosphere management model (GLOBIOM) and wildfire impacts and climate adaptation model (FLAM)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FLAM</a:t>
            </a:r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Predict burned area (total and oil palm plantations) under these conditions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GLOBIOM</a:t>
            </a:r>
            <a:r>
              <a:rPr lang="en-US" sz="120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Calculate market and environmental consequences due to predicted fire losses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El Nino event impacts on climatic parameters under +2, 3, 4 degrees warming (delta approach)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from 28 coupled models using historical and simulation data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climate change response from other drivers (</a:t>
            </a:r>
            <a:r>
              <a:rPr lang="en-US" sz="12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Sea Surface Tension patterns) – scale accordingly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 projected degrees of global warming in terms of changes to climate variables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isolated 2015 El Nino event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ensemble and high-risk climate change storylines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results between warming conditions and scenarios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0A7AA83-9051-93A2-08DD-F7C93880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8" y="1524621"/>
            <a:ext cx="6130671" cy="35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C1309EA-2B89-9005-AB83-C3744E797C73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1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804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A4919-A7FB-93F8-B4B2-A1D3D1478E60}"/>
              </a:ext>
            </a:extLst>
          </p:cNvPr>
          <p:cNvSpPr txBox="1"/>
          <p:nvPr/>
        </p:nvSpPr>
        <p:spPr>
          <a:xfrm>
            <a:off x="0" y="10689"/>
            <a:ext cx="7348510" cy="700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 – FLAM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9185C-2A76-B6E9-515E-6507E9AA2B5A}"/>
              </a:ext>
            </a:extLst>
          </p:cNvPr>
          <p:cNvSpPr txBox="1"/>
          <p:nvPr/>
        </p:nvSpPr>
        <p:spPr>
          <a:xfrm>
            <a:off x="0" y="3251502"/>
            <a:ext cx="5657850" cy="84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1: </a:t>
            </a: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FLAM schematic. Run on a daily time-step at a resolution of 0.25° x 0.25°, aggregated to 0.5° x 0.5° polygons used by GLOBIOM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946B85-C232-5F52-B221-B17A949362A3}"/>
              </a:ext>
            </a:extLst>
          </p:cNvPr>
          <p:cNvGrpSpPr/>
          <p:nvPr/>
        </p:nvGrpSpPr>
        <p:grpSpPr>
          <a:xfrm>
            <a:off x="226425" y="732798"/>
            <a:ext cx="5036348" cy="2498620"/>
            <a:chOff x="5529262" y="2443616"/>
            <a:chExt cx="6300025" cy="279400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648CAED8-FCA2-F911-CBA1-575404A8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9262" y="2443616"/>
              <a:ext cx="6300025" cy="2794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5694B0-4779-B288-6EFC-627A233C626C}"/>
                </a:ext>
              </a:extLst>
            </p:cNvPr>
            <p:cNvSpPr txBox="1"/>
            <p:nvPr/>
          </p:nvSpPr>
          <p:spPr>
            <a:xfrm>
              <a:off x="10387012" y="3022323"/>
              <a:ext cx="1320141" cy="7915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dirty="0"/>
                <a:t>Population, </a:t>
              </a:r>
            </a:p>
            <a:p>
              <a:pPr algn="ctr"/>
              <a:r>
                <a:rPr lang="en-US" sz="800" dirty="0"/>
                <a:t>Peatland burning,</a:t>
              </a:r>
            </a:p>
            <a:p>
              <a:pPr algn="ctr"/>
              <a:r>
                <a:rPr lang="en-US" sz="800" dirty="0"/>
                <a:t>Forest management</a:t>
              </a:r>
            </a:p>
            <a:p>
              <a:pPr algn="ctr"/>
              <a:endParaRPr lang="en-US" sz="800" dirty="0"/>
            </a:p>
          </p:txBody>
        </p:sp>
      </p:grpSp>
      <p:sp>
        <p:nvSpPr>
          <p:cNvPr id="8" name="Terminator 7">
            <a:extLst>
              <a:ext uri="{FF2B5EF4-FFF2-40B4-BE49-F238E27FC236}">
                <a16:creationId xmlns:a16="http://schemas.microsoft.com/office/drawing/2014/main" id="{48924814-DDD5-0C81-6EE3-A448EF6512EA}"/>
              </a:ext>
            </a:extLst>
          </p:cNvPr>
          <p:cNvSpPr/>
          <p:nvPr/>
        </p:nvSpPr>
        <p:spPr>
          <a:xfrm>
            <a:off x="251465" y="1104621"/>
            <a:ext cx="791903" cy="300714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rminator 8">
            <a:extLst>
              <a:ext uri="{FF2B5EF4-FFF2-40B4-BE49-F238E27FC236}">
                <a16:creationId xmlns:a16="http://schemas.microsoft.com/office/drawing/2014/main" id="{A8EBE354-E1FA-65B7-C519-DD73D3538865}"/>
              </a:ext>
            </a:extLst>
          </p:cNvPr>
          <p:cNvSpPr/>
          <p:nvPr/>
        </p:nvSpPr>
        <p:spPr>
          <a:xfrm>
            <a:off x="1052220" y="1099853"/>
            <a:ext cx="1055343" cy="29220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rminator 9">
            <a:extLst>
              <a:ext uri="{FF2B5EF4-FFF2-40B4-BE49-F238E27FC236}">
                <a16:creationId xmlns:a16="http://schemas.microsoft.com/office/drawing/2014/main" id="{233FA128-F1D3-6A77-D879-614B2DE03AB9}"/>
              </a:ext>
            </a:extLst>
          </p:cNvPr>
          <p:cNvSpPr/>
          <p:nvPr/>
        </p:nvSpPr>
        <p:spPr>
          <a:xfrm>
            <a:off x="226425" y="1841793"/>
            <a:ext cx="791903" cy="300714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89ED12-03C8-8450-A032-FD3327A3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28" y="492777"/>
            <a:ext cx="3689350" cy="26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C1DDE9-D4EE-0CFB-95A0-1307E3B67D32}"/>
              </a:ext>
            </a:extLst>
          </p:cNvPr>
          <p:cNvSpPr txBox="1"/>
          <p:nvPr/>
        </p:nvSpPr>
        <p:spPr>
          <a:xfrm>
            <a:off x="6096000" y="3231418"/>
            <a:ext cx="561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2: </a:t>
            </a: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Calibrated over 2000-09 and validated over 2010-16 using the Global Fire Emissions Database (GFED) dataset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4503F8-E622-E33D-4855-4F7D1C816DE1}"/>
              </a:ext>
            </a:extLst>
          </p:cNvPr>
          <p:cNvSpPr txBox="1"/>
          <p:nvPr/>
        </p:nvSpPr>
        <p:spPr>
          <a:xfrm>
            <a:off x="2434828" y="6282870"/>
            <a:ext cx="7322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3: </a:t>
            </a: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distribution of modelled burned areas, 2015. ~1.6million ha, approximately 1.5% of Indonesia’s total land mass</a:t>
            </a:r>
          </a:p>
          <a:p>
            <a:endParaRPr lang="en-US" sz="1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C5F4116-68C0-9062-C08C-64C68371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1" y="3810464"/>
            <a:ext cx="8672513" cy="24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FE842CC-1303-0733-D8F0-D9423A74F5F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1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45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B440-3703-AE91-F23A-007D36E8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83246" cy="871538"/>
          </a:xfrm>
        </p:spPr>
        <p:txBody>
          <a:bodyPr anchor="t"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54707-97E4-85BA-8D2B-CFEBB132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988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B77BC-F007-5BCD-D436-6EF9AA8CA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609928"/>
            <a:ext cx="6096001" cy="339099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Overall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increase in total burned area and production loss across scenarios and storylines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High impact storyline resulted in higher burned areas and production losses than mean climate (ensemble) storyline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Multiply burned area by productivity of oil palm plantations in grid cell to calculate loss due to fire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Increase seen especially in southern islands of Indonesia (Sumatra and Kalimantan) – agreement in observed and predicted trends of prominent drying response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Production losses as great as 25% in southern islands under 4 degree warming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Separated by land cover, oil palm area burned: 450,000 ha (actual) vs 515,000 ha (modelled)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6F9DF30-C049-CE82-C4CC-1A4399C2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2" y="810885"/>
            <a:ext cx="4349915" cy="26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702D99-3080-1BFF-8B9C-9BC10B5F07D7}"/>
              </a:ext>
            </a:extLst>
          </p:cNvPr>
          <p:cNvSpPr txBox="1"/>
          <p:nvPr/>
        </p:nvSpPr>
        <p:spPr>
          <a:xfrm>
            <a:off x="2592285" y="6215876"/>
            <a:ext cx="61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89E"/>
                </a:solidFill>
              </a:rPr>
              <a:t>Table 1: change in burned area and palm oil production across scenarios and storylines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9EA20-352D-6420-D9D4-AD69EFC9AD41}"/>
              </a:ext>
            </a:extLst>
          </p:cNvPr>
          <p:cNvSpPr txBox="1"/>
          <p:nvPr/>
        </p:nvSpPr>
        <p:spPr>
          <a:xfrm>
            <a:off x="6481822" y="3429000"/>
            <a:ext cx="4195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589E"/>
                </a:solidFill>
              </a:rPr>
              <a:t>Figure 1: change in burned area across scenarios and storylines</a:t>
            </a: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F2A5F68D-A837-7893-73F9-3C4EEB1DE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44270"/>
              </p:ext>
            </p:extLst>
          </p:nvPr>
        </p:nvGraphicFramePr>
        <p:xfrm>
          <a:off x="964305" y="4122736"/>
          <a:ext cx="9391390" cy="209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278">
                  <a:extLst>
                    <a:ext uri="{9D8B030D-6E8A-4147-A177-3AD203B41FA5}">
                      <a16:colId xmlns:a16="http://schemas.microsoft.com/office/drawing/2014/main" val="94297334"/>
                    </a:ext>
                  </a:extLst>
                </a:gridCol>
                <a:gridCol w="1878278">
                  <a:extLst>
                    <a:ext uri="{9D8B030D-6E8A-4147-A177-3AD203B41FA5}">
                      <a16:colId xmlns:a16="http://schemas.microsoft.com/office/drawing/2014/main" val="4023881591"/>
                    </a:ext>
                  </a:extLst>
                </a:gridCol>
                <a:gridCol w="1878278">
                  <a:extLst>
                    <a:ext uri="{9D8B030D-6E8A-4147-A177-3AD203B41FA5}">
                      <a16:colId xmlns:a16="http://schemas.microsoft.com/office/drawing/2014/main" val="2680391880"/>
                    </a:ext>
                  </a:extLst>
                </a:gridCol>
                <a:gridCol w="1878278">
                  <a:extLst>
                    <a:ext uri="{9D8B030D-6E8A-4147-A177-3AD203B41FA5}">
                      <a16:colId xmlns:a16="http://schemas.microsoft.com/office/drawing/2014/main" val="2525793731"/>
                    </a:ext>
                  </a:extLst>
                </a:gridCol>
                <a:gridCol w="1878278">
                  <a:extLst>
                    <a:ext uri="{9D8B030D-6E8A-4147-A177-3AD203B41FA5}">
                      <a16:colId xmlns:a16="http://schemas.microsoft.com/office/drawing/2014/main" val="3791343736"/>
                    </a:ext>
                  </a:extLst>
                </a:gridCol>
              </a:tblGrid>
              <a:tr h="401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Degrees warming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Burned area (1000 ha) – 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Burned area (1000 ha) – High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Production loss (1000 ha) – 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Production loss (1000 ha) – High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08553"/>
                  </a:ext>
                </a:extLst>
              </a:tr>
              <a:tr h="401794">
                <a:tc>
                  <a:txBody>
                    <a:bodyPr/>
                    <a:lstStyle/>
                    <a:p>
                      <a:r>
                        <a:rPr lang="en-US" sz="1600" dirty="0"/>
                        <a:t>1 (baseline)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7154.4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7154.4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4932"/>
                  </a:ext>
                </a:extLst>
              </a:tr>
              <a:tr h="40179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567.0 (+9%)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568.0 (+9%)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7883.2 (+10)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7888.6 (+10%)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75799"/>
                  </a:ext>
                </a:extLst>
              </a:tr>
              <a:tr h="40179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606.0 (+14%)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610.0 (+16%)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8440.4 (+18)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8478.3 (+19%)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4607"/>
                  </a:ext>
                </a:extLst>
              </a:tr>
              <a:tr h="40179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645.0 (+20%)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650.0 (+24%)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8985.6 (+26%)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9044.9 (+26%)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1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9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B440-3703-AE91-F23A-007D36E8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83246" cy="871538"/>
          </a:xfrm>
        </p:spPr>
        <p:txBody>
          <a:bodyPr anchor="t"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54707-97E4-85BA-8D2B-CFEBB132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988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B77BC-F007-5BCD-D436-6EF9AA8CA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09928"/>
            <a:ext cx="5868366" cy="503851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Area of oil palm burned: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increases with each degree warming, both in absolute area and as a percentage of land cover burned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2.7% in 2015, 2.9% in +1, 3.4% in +3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Indonesia (top graph):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Overall decrease in area allocated to palm oil plantations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Overal</a:t>
            </a:r>
            <a:r>
              <a:rPr lang="en-US" dirty="0">
                <a:solidFill>
                  <a:schemeClr val="accent1"/>
                </a:solidFill>
              </a:rPr>
              <a:t>l decrease in calories consumed and total consumption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Increase in price  (+36-80.5%)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Decrease in exports – local supply impacted more!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European Union (bottom graph)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Overall decrease in imports, calories consumed, and total consumption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 change in trade flow: reduction of 70-103 thousand tons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Increase in price (+1.5-2.6%)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4342" name="Picture 6" descr="Chart&#10;&#10;Description automatically generated">
            <a:extLst>
              <a:ext uri="{FF2B5EF4-FFF2-40B4-BE49-F238E27FC236}">
                <a16:creationId xmlns:a16="http://schemas.microsoft.com/office/drawing/2014/main" id="{AD5D5031-B4A5-3B93-92C2-242449AB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00"/>
            <a:ext cx="4488746" cy="29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83958A4-AA4D-7BFC-2412-C14154C0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8821"/>
            <a:ext cx="4488747" cy="29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7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D0B3-3B1E-8878-CF7E-F8494ABA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49045" cy="688694"/>
          </a:xfrm>
        </p:spPr>
        <p:txBody>
          <a:bodyPr anchor="t"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8F6E39-F03E-5D3E-2D8C-DBCD24C8F876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1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4B16C2-1743-0852-DEB6-0ED387A8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3" y="902824"/>
            <a:ext cx="10030737" cy="49661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Across ensemble of climate scenarios and storylines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regardless of climate warming situation), burned area and oil palm production losses increased with each degree of warming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Without intervention, we can expect an increase in frequency and extent of wildfires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FLAM captured regional variability; GLOBIOM captured local and regional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To what extent can the climate impacts be mitigated through policy?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Socio-economic adaptations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Environmental adaptations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To what extent does the environment/biodiversity suffer or recover under the above adaptations?</a:t>
            </a:r>
          </a:p>
        </p:txBody>
      </p:sp>
    </p:spTree>
    <p:extLst>
      <p:ext uri="{BB962C8B-B14F-4D97-AF65-F5344CB8AC3E}">
        <p14:creationId xmlns:p14="http://schemas.microsoft.com/office/powerpoint/2010/main" val="52822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78461-6B5F-F69C-A6AD-86B68D7E10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2712" y="2116894"/>
            <a:ext cx="5574792" cy="3452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005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further information:</a:t>
            </a:r>
          </a:p>
          <a:p>
            <a:r>
              <a:rPr lang="en-US" kern="1200" dirty="0">
                <a:solidFill>
                  <a:srgbClr val="005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FLAM – </a:t>
            </a:r>
            <a:r>
              <a:rPr lang="en-US" kern="1200" dirty="0">
                <a:solidFill>
                  <a:srgbClr val="005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http://www.iiasa.ac.at/flam</a:t>
            </a:r>
            <a:endParaRPr lang="en-US" kern="1200" dirty="0">
              <a:solidFill>
                <a:srgbClr val="00589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Shelby Corning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corning@iiasa.ac.at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Andrey </a:t>
            </a:r>
            <a:r>
              <a:rPr lang="en-US" kern="12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Krasovskiy</a:t>
            </a: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krasov@iiasa.ac.at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kern="1200" dirty="0">
                <a:solidFill>
                  <a:srgbClr val="005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GLOBIOM – </a:t>
            </a:r>
            <a:r>
              <a:rPr lang="en-US" kern="1200" dirty="0">
                <a:solidFill>
                  <a:srgbClr val="005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http://www.iiasa.ac.at/globiom</a:t>
            </a:r>
            <a:endParaRPr lang="en-US" kern="1200" dirty="0">
              <a:solidFill>
                <a:srgbClr val="00589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 </a:t>
            </a:r>
            <a:r>
              <a:rPr lang="en-US" kern="12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Boere</a:t>
            </a: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boere@iiasa.ac.at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Andrey </a:t>
            </a:r>
            <a:r>
              <a:rPr lang="en-US" kern="12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Lessa</a:t>
            </a:r>
            <a:r>
              <a:rPr lang="en-US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0" i="0" u="none" strike="noStrike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augustynczik@iiasa.ac.at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21AF7-3273-7F98-88CA-BF5D7406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for your time and attention! Questions?</a:t>
            </a:r>
          </a:p>
        </p:txBody>
      </p:sp>
      <p:pic>
        <p:nvPicPr>
          <p:cNvPr id="11" name="Content Placeholder 10" descr="A picture containing grass, outdoor, smoke, weapon&#10;&#10;Description automatically generated">
            <a:extLst>
              <a:ext uri="{FF2B5EF4-FFF2-40B4-BE49-F238E27FC236}">
                <a16:creationId xmlns:a16="http://schemas.microsoft.com/office/drawing/2014/main" id="{444F6944-5AF8-D21F-ACA8-D1B828CEA292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38639" y="2116640"/>
            <a:ext cx="5207521" cy="3452813"/>
          </a:xfr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D35F811-2066-BDCB-0AD2-9FACEA7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988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76798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F4A0672-9F0D-7C44-ACA1-78059152B307}" vid="{733FC6FF-3B4A-A24D-9CD7-39A7EBC582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961F14-CA64-4A5B-8D0E-270958149F57}">
  <ds:schemaRefs>
    <ds:schemaRef ds:uri="06814371-4dd9-40ea-9cc7-40b39613c6ae"/>
    <ds:schemaRef ds:uri="0689c177-5e19-464b-8532-40aa8fde3a94"/>
    <ds:schemaRef ds:uri="749ef8e9-4186-4c55-b2d4-b1c3f2fa94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D93C57-A7ED-44E6-88BF-DA3984EE19E6}">
  <ds:schemaRefs>
    <ds:schemaRef ds:uri="06814371-4dd9-40ea-9cc7-40b39613c6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49ef8e9-4186-4c55-b2d4-b1c3f2fa9400"/>
    <ds:schemaRef ds:uri="http://purl.org/dc/elements/1.1/"/>
    <ds:schemaRef ds:uri="http://schemas.microsoft.com/office/2006/metadata/properties"/>
    <ds:schemaRef ds:uri="0689c177-5e19-464b-8532-40aa8fde3a9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16-9 (new)</Template>
  <TotalTime>6644</TotalTime>
  <Words>1066</Words>
  <Application>Microsoft Macintosh PowerPoint</Application>
  <PresentationFormat>Widescreen</PresentationFormat>
  <Paragraphs>133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Tahoma</vt:lpstr>
      <vt:lpstr>Office Theme</vt:lpstr>
      <vt:lpstr>Flammable Futures – A storyline of climatic and land-use change impacts on wildfire extremes in Indonesia</vt:lpstr>
      <vt:lpstr>PowerPoint Presentation</vt:lpstr>
      <vt:lpstr>Overview</vt:lpstr>
      <vt:lpstr>Methodology – climatology and model chain</vt:lpstr>
      <vt:lpstr>PowerPoint Presentation</vt:lpstr>
      <vt:lpstr>Results</vt:lpstr>
      <vt:lpstr>Results</vt:lpstr>
      <vt:lpstr>Conclusions and next steps</vt:lpstr>
      <vt:lpstr>Thanks for your time and attention!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 dynamics in Russia: the FLAM approach</dc:title>
  <dc:creator>KRASOVSKII Andrey</dc:creator>
  <cp:lastModifiedBy>Shelby Corning</cp:lastModifiedBy>
  <cp:revision>452</cp:revision>
  <cp:lastPrinted>2018-09-04T06:30:47Z</cp:lastPrinted>
  <dcterms:created xsi:type="dcterms:W3CDTF">2018-09-18T09:10:51Z</dcterms:created>
  <dcterms:modified xsi:type="dcterms:W3CDTF">2023-04-22T18:08:01Z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