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5"/>
    <p:sldMasterId id="2147483673" r:id="rId6"/>
  </p:sldMasterIdLst>
  <p:notesMasterIdLst>
    <p:notesMasterId r:id="rId21"/>
  </p:notesMasterIdLst>
  <p:handoutMasterIdLst>
    <p:handoutMasterId r:id="rId22"/>
  </p:handoutMasterIdLst>
  <p:sldIdLst>
    <p:sldId id="524" r:id="rId7"/>
    <p:sldId id="383" r:id="rId8"/>
    <p:sldId id="1223" r:id="rId9"/>
    <p:sldId id="544" r:id="rId10"/>
    <p:sldId id="553" r:id="rId11"/>
    <p:sldId id="415" r:id="rId12"/>
    <p:sldId id="416" r:id="rId13"/>
    <p:sldId id="417" r:id="rId14"/>
    <p:sldId id="541" r:id="rId15"/>
    <p:sldId id="1224" r:id="rId16"/>
    <p:sldId id="552" r:id="rId17"/>
    <p:sldId id="1225" r:id="rId18"/>
    <p:sldId id="1226" r:id="rId19"/>
    <p:sldId id="1220" r:id="rId2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lav Purohit" initials="PP" lastIdx="7" clrIdx="0">
    <p:extLst>
      <p:ext uri="{19B8F6BF-5375-455C-9EA6-DF929625EA0E}">
        <p15:presenceInfo xmlns:p15="http://schemas.microsoft.com/office/powerpoint/2012/main" userId="Pallav Purohit" providerId="None"/>
      </p:ext>
    </p:extLst>
  </p:cmAuthor>
  <p:cmAuthor id="2" name="Wang Xu" initials="WX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5050"/>
    <a:srgbClr val="00579C"/>
    <a:srgbClr val="00589E"/>
    <a:srgbClr val="2455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762" autoAdjust="0"/>
  </p:normalViewPr>
  <p:slideViewPr>
    <p:cSldViewPr snapToGrid="0" snapToObjects="1">
      <p:cViewPr varScale="1">
        <p:scale>
          <a:sx n="110" d="100"/>
          <a:sy n="110" d="100"/>
        </p:scale>
        <p:origin x="37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439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hdrive\home$\u044\purohit\Purohit\CCAC\2021\Fig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hdrive\home$\u044\purohit\Purohit\CCAC\2021\Fig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hdrive\home$\u044\purohit\Purohit\CCAC\2021\Fig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a) A5-Groups1&amp;2-alignment scenario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6011557827912"/>
          <c:y val="0.12901890102484267"/>
          <c:w val="0.8438811013242179"/>
          <c:h val="0.7624428692929380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Sheet2!$B$2</c:f>
              <c:strCache>
                <c:ptCount val="1"/>
                <c:pt idx="0">
                  <c:v>Non-A5, earlier start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Sheet2!$A$3:$A$34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xVal>
          <c:yVal>
            <c:numRef>
              <c:f>Sheet2!$B$3:$B$34</c:f>
              <c:numCache>
                <c:formatCode>0%</c:formatCode>
                <c:ptCount val="32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0.9</c:v>
                </c:pt>
                <c:pt idx="4">
                  <c:v>0.9</c:v>
                </c:pt>
                <c:pt idx="5">
                  <c:v>0.6</c:v>
                </c:pt>
                <c:pt idx="6">
                  <c:v>0.6</c:v>
                </c:pt>
                <c:pt idx="7">
                  <c:v>0.6</c:v>
                </c:pt>
                <c:pt idx="8">
                  <c:v>0.6</c:v>
                </c:pt>
                <c:pt idx="9">
                  <c:v>0.6</c:v>
                </c:pt>
                <c:pt idx="10">
                  <c:v>0.3</c:v>
                </c:pt>
                <c:pt idx="11">
                  <c:v>0.3</c:v>
                </c:pt>
                <c:pt idx="12">
                  <c:v>0.3</c:v>
                </c:pt>
                <c:pt idx="13">
                  <c:v>0.3</c:v>
                </c:pt>
                <c:pt idx="14">
                  <c:v>0.3</c:v>
                </c:pt>
                <c:pt idx="15">
                  <c:v>0.2</c:v>
                </c:pt>
                <c:pt idx="16">
                  <c:v>0.2</c:v>
                </c:pt>
                <c:pt idx="17">
                  <c:v>0.15</c:v>
                </c:pt>
                <c:pt idx="18">
                  <c:v>0.15</c:v>
                </c:pt>
                <c:pt idx="19">
                  <c:v>0.15</c:v>
                </c:pt>
                <c:pt idx="20">
                  <c:v>0.15</c:v>
                </c:pt>
                <c:pt idx="21">
                  <c:v>0.15</c:v>
                </c:pt>
                <c:pt idx="22">
                  <c:v>0.15</c:v>
                </c:pt>
                <c:pt idx="23">
                  <c:v>0.15</c:v>
                </c:pt>
                <c:pt idx="24">
                  <c:v>0.15</c:v>
                </c:pt>
                <c:pt idx="25">
                  <c:v>0.15</c:v>
                </c:pt>
                <c:pt idx="26">
                  <c:v>0.15</c:v>
                </c:pt>
                <c:pt idx="27">
                  <c:v>0.15</c:v>
                </c:pt>
                <c:pt idx="28">
                  <c:v>0.15</c:v>
                </c:pt>
                <c:pt idx="29">
                  <c:v>0.15</c:v>
                </c:pt>
                <c:pt idx="30">
                  <c:v>0.15</c:v>
                </c:pt>
                <c:pt idx="31">
                  <c:v>0.15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53C-44BE-8CA8-1426DFA2C8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6517608"/>
        <c:axId val="726523840"/>
      </c:scatterChart>
      <c:valAx>
        <c:axId val="726517608"/>
        <c:scaling>
          <c:orientation val="minMax"/>
          <c:max val="2050"/>
          <c:min val="201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6523840"/>
        <c:crosses val="autoZero"/>
        <c:crossBetween val="midCat"/>
        <c:majorUnit val="1"/>
      </c:valAx>
      <c:valAx>
        <c:axId val="726523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of baseline consumption</a:t>
                </a:r>
              </a:p>
              <a:p>
                <a:pPr algn="ctr" rtl="0">
                  <a:defRPr/>
                </a:pP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65176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b) </a:t>
            </a:r>
            <a:r>
              <a:rPr lang="en-US" sz="1440" b="0" i="0" u="none" strike="noStrike" baseline="0" dirty="0">
                <a:effectLst/>
              </a:rPr>
              <a:t>95% scenario</a:t>
            </a:r>
            <a:endParaRPr lang="en-US" i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6011557827912"/>
          <c:y val="0.12901890102484267"/>
          <c:w val="0.8438811013242179"/>
          <c:h val="0.7624428692929380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Sheet2!$B$2</c:f>
              <c:strCache>
                <c:ptCount val="1"/>
                <c:pt idx="0">
                  <c:v>Non-A5, earlier start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Sheet2!$A$3:$A$34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xVal>
          <c:yVal>
            <c:numRef>
              <c:f>Sheet2!$B$3:$B$34</c:f>
              <c:numCache>
                <c:formatCode>0%</c:formatCode>
                <c:ptCount val="32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0.9</c:v>
                </c:pt>
                <c:pt idx="4">
                  <c:v>0.9</c:v>
                </c:pt>
                <c:pt idx="5">
                  <c:v>0.6</c:v>
                </c:pt>
                <c:pt idx="6">
                  <c:v>0.6</c:v>
                </c:pt>
                <c:pt idx="7">
                  <c:v>0.6</c:v>
                </c:pt>
                <c:pt idx="8">
                  <c:v>0.6</c:v>
                </c:pt>
                <c:pt idx="9">
                  <c:v>0.6</c:v>
                </c:pt>
                <c:pt idx="10">
                  <c:v>0.3</c:v>
                </c:pt>
                <c:pt idx="11">
                  <c:v>0.3</c:v>
                </c:pt>
                <c:pt idx="12">
                  <c:v>0.3</c:v>
                </c:pt>
                <c:pt idx="13">
                  <c:v>0.3</c:v>
                </c:pt>
                <c:pt idx="14">
                  <c:v>0.3</c:v>
                </c:pt>
                <c:pt idx="15">
                  <c:v>0.2</c:v>
                </c:pt>
                <c:pt idx="16">
                  <c:v>0.2</c:v>
                </c:pt>
                <c:pt idx="17">
                  <c:v>0.15</c:v>
                </c:pt>
                <c:pt idx="18">
                  <c:v>0.15</c:v>
                </c:pt>
                <c:pt idx="19">
                  <c:v>0.15</c:v>
                </c:pt>
                <c:pt idx="20">
                  <c:v>0.15</c:v>
                </c:pt>
                <c:pt idx="21">
                  <c:v>0.15</c:v>
                </c:pt>
                <c:pt idx="22">
                  <c:v>0.15</c:v>
                </c:pt>
                <c:pt idx="23">
                  <c:v>0.15</c:v>
                </c:pt>
                <c:pt idx="24">
                  <c:v>0.15</c:v>
                </c:pt>
                <c:pt idx="25">
                  <c:v>0.15</c:v>
                </c:pt>
                <c:pt idx="26">
                  <c:v>0.15</c:v>
                </c:pt>
                <c:pt idx="27">
                  <c:v>0.15</c:v>
                </c:pt>
                <c:pt idx="28">
                  <c:v>0.15</c:v>
                </c:pt>
                <c:pt idx="29">
                  <c:v>0.15</c:v>
                </c:pt>
                <c:pt idx="30">
                  <c:v>0.15</c:v>
                </c:pt>
                <c:pt idx="31">
                  <c:v>0.15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53C-44BE-8CA8-1426DFA2C8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6517608"/>
        <c:axId val="726523840"/>
      </c:scatterChart>
      <c:valAx>
        <c:axId val="726517608"/>
        <c:scaling>
          <c:orientation val="minMax"/>
          <c:max val="2050"/>
          <c:min val="201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6523840"/>
        <c:crosses val="autoZero"/>
        <c:crossBetween val="midCat"/>
        <c:majorUnit val="1"/>
      </c:valAx>
      <c:valAx>
        <c:axId val="726523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of baseline consumption</a:t>
                </a:r>
              </a:p>
              <a:p>
                <a:pPr algn="ctr" rtl="0">
                  <a:defRPr/>
                </a:pP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65176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c) Combined scenario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6011557827912"/>
          <c:y val="0.12901890102484267"/>
          <c:w val="0.8438811013242179"/>
          <c:h val="0.7624428692929380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Sheet2!$B$2</c:f>
              <c:strCache>
                <c:ptCount val="1"/>
                <c:pt idx="0">
                  <c:v>Non-A5, earlier start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Sheet2!$A$3:$A$34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xVal>
          <c:yVal>
            <c:numRef>
              <c:f>Sheet2!$B$3:$B$34</c:f>
              <c:numCache>
                <c:formatCode>0%</c:formatCode>
                <c:ptCount val="32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0.9</c:v>
                </c:pt>
                <c:pt idx="4">
                  <c:v>0.9</c:v>
                </c:pt>
                <c:pt idx="5">
                  <c:v>0.6</c:v>
                </c:pt>
                <c:pt idx="6">
                  <c:v>0.6</c:v>
                </c:pt>
                <c:pt idx="7">
                  <c:v>0.6</c:v>
                </c:pt>
                <c:pt idx="8">
                  <c:v>0.6</c:v>
                </c:pt>
                <c:pt idx="9">
                  <c:v>0.6</c:v>
                </c:pt>
                <c:pt idx="10">
                  <c:v>0.3</c:v>
                </c:pt>
                <c:pt idx="11">
                  <c:v>0.3</c:v>
                </c:pt>
                <c:pt idx="12">
                  <c:v>0.3</c:v>
                </c:pt>
                <c:pt idx="13">
                  <c:v>0.3</c:v>
                </c:pt>
                <c:pt idx="14">
                  <c:v>0.3</c:v>
                </c:pt>
                <c:pt idx="15">
                  <c:v>0.2</c:v>
                </c:pt>
                <c:pt idx="16">
                  <c:v>0.2</c:v>
                </c:pt>
                <c:pt idx="17">
                  <c:v>0.15</c:v>
                </c:pt>
                <c:pt idx="18">
                  <c:v>0.15</c:v>
                </c:pt>
                <c:pt idx="19">
                  <c:v>0.15</c:v>
                </c:pt>
                <c:pt idx="20">
                  <c:v>0.15</c:v>
                </c:pt>
                <c:pt idx="21">
                  <c:v>0.15</c:v>
                </c:pt>
                <c:pt idx="22">
                  <c:v>0.15</c:v>
                </c:pt>
                <c:pt idx="23">
                  <c:v>0.15</c:v>
                </c:pt>
                <c:pt idx="24">
                  <c:v>0.15</c:v>
                </c:pt>
                <c:pt idx="25">
                  <c:v>0.15</c:v>
                </c:pt>
                <c:pt idx="26">
                  <c:v>0.15</c:v>
                </c:pt>
                <c:pt idx="27">
                  <c:v>0.15</c:v>
                </c:pt>
                <c:pt idx="28">
                  <c:v>0.15</c:v>
                </c:pt>
                <c:pt idx="29">
                  <c:v>0.15</c:v>
                </c:pt>
                <c:pt idx="30">
                  <c:v>0.15</c:v>
                </c:pt>
                <c:pt idx="31">
                  <c:v>0.15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53C-44BE-8CA8-1426DFA2C8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6517608"/>
        <c:axId val="726523840"/>
      </c:scatterChart>
      <c:valAx>
        <c:axId val="726517608"/>
        <c:scaling>
          <c:orientation val="minMax"/>
          <c:max val="2050"/>
          <c:min val="201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6523840"/>
        <c:crosses val="autoZero"/>
        <c:crossBetween val="midCat"/>
        <c:majorUnit val="1"/>
      </c:valAx>
      <c:valAx>
        <c:axId val="726523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of baseline consumption</a:t>
                </a:r>
              </a:p>
              <a:p>
                <a:pPr algn="ctr" rtl="0">
                  <a:defRPr/>
                </a:pP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65176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8CE3CE-7885-5440-B7D2-D1C38EEABC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54EA1-D6B4-7C47-AF7F-6ED3655198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2D56F-4014-E440-B414-1949875DC54A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EAEB30-D659-F04F-8BCA-7E5755820E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60766-B385-064C-89E0-D696CB68EF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C23E2-02F7-644F-99F5-08AC3BA5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67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C332E-8893-FE4E-9A25-93BB30EFA0DA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7A1DD-B70C-B048-99CA-ED854228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07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7A1DD-B70C-B048-99CA-ED854228726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341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077FB0-A84E-44F7-84F1-3FE7990649E7}" type="slidenum">
              <a:rPr lang="en-GB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62000"/>
            <a:ext cx="6648450" cy="3740150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770" y="4731062"/>
            <a:ext cx="4985491" cy="44256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43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7A1DD-B70C-B048-99CA-ED85422872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80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7A1DD-B70C-B048-99CA-ED85422872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3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7A1DD-B70C-B048-99CA-ED85422872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66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7A1DD-B70C-B048-99CA-ED85422872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1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7A1DD-B70C-B048-99CA-ED85422872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75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7A1DD-B70C-B048-99CA-ED85422872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1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0FB13B4-4775-4053-913C-537D75D956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961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712" y="2255548"/>
            <a:ext cx="9659112" cy="12544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712" y="3712465"/>
            <a:ext cx="8196072" cy="1029657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D0272A-EBA9-4B7B-A259-F6B18F1BC8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396524"/>
            <a:ext cx="12192000" cy="14614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B395C8-E03A-E04C-AA88-72B24AADC6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32062" y="276512"/>
            <a:ext cx="2086125" cy="5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89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06113" y="987427"/>
            <a:ext cx="7485887" cy="4873625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95EF8D4-5B50-564A-8E71-ACB42B8E1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4" y="2194560"/>
            <a:ext cx="3932237" cy="367442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58DE6F-BC6E-364C-91D6-6B9C603C2F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49228810-255C-0747-AA61-5D5198D3E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9AD2DE6-E43E-6044-9983-6D2115FA619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52B94EC-F0DD-424C-89D2-77C6BEBC3ED1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2606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65127"/>
            <a:ext cx="1098804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BCE835-694B-EC4D-AD29-A3BF23C073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A58B064A-C26D-E948-B1F9-58944195E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2031FA7-02D1-0645-9048-0AAD35E90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4CA250E-03C6-8C4E-BBC0-826FF05131DA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9847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23777"/>
            <a:ext cx="2628900" cy="5553186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0FA3B52-24C6-BC49-B1FB-EF1DE3CE39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A7668D43-9CA0-B748-8221-476079634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57BDEB2-5457-E84E-8E88-F426D3C10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C47300C-EC0E-C540-9F6D-E0FAFDE5A53E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43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0FB13B4-4775-4053-913C-537D75D956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961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2712" y="2255548"/>
            <a:ext cx="9659112" cy="12544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Thank you for your time.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2712" y="3712465"/>
            <a:ext cx="8196072" cy="1029657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Questions.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D0272A-EBA9-4B7B-A259-F6B18F1BC8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396524"/>
            <a:ext cx="12192000" cy="14614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B395C8-E03A-E04C-AA88-72B24AADC6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32062" y="276512"/>
            <a:ext cx="2086125" cy="5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24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4B53-71BD-4ED7-86F7-7B9808A4FE52}" type="datetime1">
              <a:rPr lang="en-US" smtClean="0"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6E469-D91A-4AA4-A715-C1E6975802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12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- blue">
    <p:bg>
      <p:bgPr>
        <a:solidFill>
          <a:srgbClr val="2455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658179"/>
            <a:ext cx="9610344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3675065"/>
            <a:ext cx="9195816" cy="150018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FD36E0-C784-AE4E-B42C-F7764C6BD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383D7C-0821-A040-BE0C-B5DB8952D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E69E957-E916-EA41-8D86-9462424C7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A7A3CF0F-84E4-6B4C-8061-CBDA76F9578E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239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1" y="5977289"/>
            <a:ext cx="3362425" cy="88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46396B-BD90-784C-8FFE-EBB3D077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2D8BEC-2F74-8547-9F2C-AEAE0B302D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0283A15-47DF-8047-8B83-438FA552B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58E8B80-D0B3-954F-9A62-484C9A10F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5A7A159-61E3-F34D-BDFE-786A3716E78E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782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942F0-6E2E-9B45-9065-E71C5FD39597}"/>
              </a:ext>
            </a:extLst>
          </p:cNvPr>
          <p:cNvSpPr/>
          <p:nvPr userDrawn="1"/>
        </p:nvSpPr>
        <p:spPr>
          <a:xfrm>
            <a:off x="1" y="5948414"/>
            <a:ext cx="3362425" cy="90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56797FB-FF82-0F4F-A928-D7AF36F544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C27DB8A-983A-204A-A0E1-0B250973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C3EFC6A2-0789-BB4B-9701-8038DFBF8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876024C-E78F-814A-ADD4-B2037FCE1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AD70FC8-38B2-444E-B516-7ADB558AE1AD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604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8A4A04-F540-E24D-9FF5-8F7FC90CDCFA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784319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89C228-C4FD-7644-ABB7-614954C945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60B89FE-026E-7249-A3EB-8B2B89BC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5E2E5CD6-A1EE-A841-BFBB-519F206ED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6C81B30-170B-8F41-A120-A0E8F4AD1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A8F35602-6DF8-FA4C-913E-5087BE681252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908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4416571-A315-1846-A578-44521F40228B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1681163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1681163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BEFAE-1CA8-3D42-9FE8-259F2F4B7E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33EADF-0DCB-FF42-8ACF-2E14F284BC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BA7FE-773F-2D4C-A1FD-78D273094D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BFC3704-1948-F84D-88BE-17DA7F45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2DBAF8AC-F4B9-2C4F-BBF0-BD58FB50FE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7E7983D-B1A4-B148-B1D4-C4B621AD1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A4D641DC-C795-FB4C-A620-1AA5DBA9AD60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2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2919986"/>
            <a:ext cx="9610344" cy="590931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3675065"/>
            <a:ext cx="9195816" cy="150018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54AF39-23DB-0740-938A-1A583332B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58748" y="6352806"/>
            <a:ext cx="2743200" cy="365125"/>
          </a:xfrm>
        </p:spPr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7748E00D-B3B4-FE4D-A3E5-E8C8A25CA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14E4032-E757-2144-A88B-ABFF9C43B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D20A10C-7199-9A43-9E33-D2CFF3EF3E35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718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4F5CED-483C-A348-8E33-D2AA0F23C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53A157-7BBA-5749-8237-8C9901613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953BB51-3F9C-E747-ACA8-03C6016EB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9247E92-8FF0-A341-9976-E6095D27E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AF3F4D1-5627-0E47-8C6F-F427AD3A5899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073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34238B-024D-294E-AD4C-68C413D97E1A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572D3F-74B7-B64C-800D-13CA52163C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7F9956-5A00-5A40-8899-32D1F8796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0031E1D5-F0A3-EF45-84AA-C0225E109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305433C-0038-FC49-AAE7-4AE15259F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44665FA-05BC-CD44-A1DF-E6326C33833B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303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92FE64-D177-274B-901F-D336A79314A8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784319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B989F8-C842-5E4D-A070-A6209E35FC7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49E4815-2057-AE40-A83C-99001B97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2E2EF048-87C8-2B43-AA12-7E550A2A4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40068E4E-9680-554C-B740-1BBB275546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F6CF48-A0F8-5845-9A39-E5C104FB6B62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120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20DF604-D9D6-5045-B588-839447328165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6C0CE20-2FA8-D441-A594-2E5923EEB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712" y="1681163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9AD1BB0-F11D-AB4E-A5C2-D6877E27F0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776" y="1681163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2982180-1554-0149-9361-2E4524F2E5A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75AC00-972C-AE42-811E-B2A50B01A5A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EDE99-ADAF-CC49-8A11-DA767186AC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AC88BB-6435-5741-AECC-C64CD1B8A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Footer Placeholder 7">
            <a:extLst>
              <a:ext uri="{FF2B5EF4-FFF2-40B4-BE49-F238E27FC236}">
                <a16:creationId xmlns:a16="http://schemas.microsoft.com/office/drawing/2014/main" id="{470C4FCD-395E-D94C-AECA-9EC451BFD0A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46DBF9A0-D8B4-7745-ACB6-B5E35D853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1452587-3E27-3E42-B498-5BF5A36E76C8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3340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5BA2C8-6FAC-B54C-9845-66F221B9BB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FA112B-E57E-7B4A-8833-D3D8FEC4EC1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594884"/>
            <a:ext cx="10591185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A8C8EE7-3B3F-3F41-B5AD-67185982E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44BCAD86-58E8-C64B-B919-51804E097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4675424-66C5-6140-A915-8C73CF29D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8AADC4A-2D9B-404C-87E3-30E17209CD4D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4198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594884"/>
            <a:ext cx="5574792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594884"/>
            <a:ext cx="5574792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4E4AF7-5B90-4A4A-9190-EF7AF1E8A75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B1DBDDF-7B8D-E049-BE5A-2AC650B23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27FBAFA6-39D8-1045-BD48-582B33225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7990A56-77DE-384E-846A-6EC505691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5810750-C3CA-724F-A294-F4B81220FBF5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27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573619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573619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596321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FC52E0-46F2-2443-B309-D4A67BCEE7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B7B320-CA87-A342-9115-47E9E4F9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58D14D24-78FD-A045-8D62-111F0EEE42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B93BEA1-60BB-9942-B17D-B28C03441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A1C4601-FAEE-7F47-8D32-2FB7BEE4EF27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2257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1482692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1482692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BEFAE-1CA8-3D42-9FE8-259F2F4B7E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462432"/>
            <a:ext cx="5574792" cy="362648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33EADF-0DCB-FF42-8ACF-2E14F284BC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462432"/>
            <a:ext cx="5574792" cy="362648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A223357-BF2B-1446-9B75-489DB9B4E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90E8D-9016-4C42-8F5F-E450B003AB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9CBCAFA1-511A-EE41-B15A-62ABD06896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ABEB7C4-26A5-2A49-A685-310121897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51D470C-87EF-8344-8A91-81F2BBE33F55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11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253225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79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4071B-8956-1F45-8413-D77E45140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37A5CF-4029-5441-9751-E360C7BA0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CA39AD3-F023-5741-9EB7-A0EBA4530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919C029-BE25-FE49-940D-EDB32D765A9A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326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05F8A-53F2-9A4F-89B7-679F5D96AB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89F830C8-3B22-4D44-AD5B-EAC20E22F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81969A2-10C2-C546-977D-603DF985E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5C84C3E-9D9F-D140-BC88-4B305970049C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365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033" y="987427"/>
            <a:ext cx="6949439" cy="4873625"/>
          </a:xfrm>
        </p:spPr>
        <p:txBody>
          <a:bodyPr/>
          <a:lstStyle>
            <a:lvl1pPr>
              <a:defRPr sz="2400"/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FED4CC-B694-4F4C-8AC8-7D4040DF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B4412EC-2A2F-F34F-AFA3-D552E85C9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4" y="2194560"/>
            <a:ext cx="3932237" cy="367442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4C3DC-0931-ED45-859D-7DC2E02D5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E3CEEAF4-4B04-7F42-81A2-3D6474988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89A40C2-EB4C-F849-86CB-ACD53C9F5BD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B585A70-CF92-4D44-8FAF-6C05CD381F31}" type="datetime1">
              <a:rPr lang="en-US" altLang="zh-CN" smtClean="0"/>
              <a:t>6/27/2023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60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E07DA8-F1F3-4A5A-BC63-BCDC6C459C2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0289448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20ED6A-9B85-4407-9D45-1136FF687F8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627520" y="3464"/>
            <a:ext cx="4564481" cy="68545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825625"/>
            <a:ext cx="106558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480010-F678-B344-A032-37DB46F8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677042"/>
            <a:ext cx="10658856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1752F-D51E-0D41-BBC4-900B79948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14BBBCD-90CB-2F47-9BDE-CEED80DD9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294169"/>
            <a:ext cx="9084295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FC6A6E5-0961-9C4C-B8BE-9D50C43E024E}" type="datetime1">
              <a:rPr lang="en-US" altLang="zh-CN" smtClean="0"/>
              <a:t>6/27/2023</a:t>
            </a:fld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20DCE6-B4EA-8444-92C3-D609C5C13BC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473704" y="161471"/>
            <a:ext cx="459381" cy="6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4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72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84" r:id="rId13"/>
    <p:sldLayoutId id="2147483686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579C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E07DA8-F1F3-4A5A-BC63-BCDC6C459C2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0289448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20ED6A-9B85-4407-9D45-1136FF687F8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627520" y="3464"/>
            <a:ext cx="4564481" cy="68545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825625"/>
            <a:ext cx="106558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480010-F678-B344-A032-37DB46F8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6"/>
            <a:ext cx="106588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D8510D3-7480-FA40-B714-28425739D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8C025A19-EC4F-5D46-BAED-915B844A7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Xu Wang_YSSP internal presentation</a:t>
            </a:r>
            <a:endParaRPr lang="en-GB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01290F5-EF9B-6848-BD94-0DC63C614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8BCFA55-CB16-7842-98EE-FE6FDBD98482}" type="datetime1">
              <a:rPr lang="en-US" altLang="zh-CN" smtClean="0"/>
              <a:t>6/27/2023</a:t>
            </a:fld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73F24A-72E1-514B-A669-66B08B94475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73704" y="161471"/>
            <a:ext cx="459381" cy="6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3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579C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hyperlink" Target="mailto:purohit@iiasa.ac.a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CB184C5-BA83-4541-BEA4-A4DB4AFC4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711" y="355530"/>
            <a:ext cx="11457774" cy="261483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br>
              <a:rPr lang="en-US" sz="2400" dirty="0">
                <a:latin typeface="+mn-lt"/>
              </a:rPr>
            </a:br>
            <a:br>
              <a:rPr lang="en-US" sz="2400" dirty="0">
                <a:latin typeface="+mn-lt"/>
              </a:rPr>
            </a:br>
            <a:r>
              <a:rPr lang="en-US" sz="3200" dirty="0">
                <a:latin typeface="+mn-lt"/>
              </a:rPr>
              <a:t>HFC mitigation pathways compatible with 1.5 </a:t>
            </a:r>
            <a:r>
              <a:rPr lang="en-US" sz="3200" baseline="30000" dirty="0" err="1">
                <a:latin typeface="+mn-lt"/>
              </a:rPr>
              <a:t>o</a:t>
            </a:r>
            <a:r>
              <a:rPr lang="en-US" sz="3200" dirty="0" err="1">
                <a:latin typeface="+mn-lt"/>
              </a:rPr>
              <a:t>C</a:t>
            </a:r>
            <a:r>
              <a:rPr lang="en-US" sz="3200" dirty="0">
                <a:latin typeface="+mn-lt"/>
              </a:rPr>
              <a:t>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in the context of the Kigali Amendment</a:t>
            </a:r>
            <a:endParaRPr lang="en-US" dirty="0">
              <a:latin typeface="+mn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7A47107-F1EE-C449-94A9-924A67658D52}"/>
              </a:ext>
            </a:extLst>
          </p:cNvPr>
          <p:cNvSpPr txBox="1">
            <a:spLocks/>
          </p:cNvSpPr>
          <p:nvPr/>
        </p:nvSpPr>
        <p:spPr>
          <a:xfrm>
            <a:off x="362712" y="4003829"/>
            <a:ext cx="11510794" cy="2614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ts val="600"/>
              </a:spcBef>
            </a:pPr>
            <a:r>
              <a:rPr lang="en-GB" sz="1800" u="sng" dirty="0">
                <a:latin typeface="+mn-lt"/>
              </a:rPr>
              <a:t>Pallav Purohit</a:t>
            </a:r>
            <a:r>
              <a:rPr lang="en-GB" sz="1800" dirty="0">
                <a:latin typeface="+mn-lt"/>
              </a:rPr>
              <a:t>, Lena Höglund-Isaksson and Zbigniew Klimont</a:t>
            </a:r>
          </a:p>
          <a:p>
            <a:pPr algn="ctr" fontAlgn="base">
              <a:spcBef>
                <a:spcPts val="600"/>
              </a:spcBef>
            </a:pPr>
            <a:r>
              <a:rPr lang="en-GB" sz="1600" dirty="0">
                <a:latin typeface="+mn-lt"/>
              </a:rPr>
              <a:t>IIASA - Energy, Climate and Environment (ECE) Program</a:t>
            </a:r>
          </a:p>
          <a:p>
            <a:pPr algn="ctr" fontAlgn="base">
              <a:spcBef>
                <a:spcPts val="600"/>
              </a:spcBef>
            </a:pPr>
            <a:r>
              <a:rPr lang="en-GB" sz="1600" dirty="0">
                <a:latin typeface="+mn-lt"/>
              </a:rPr>
              <a:t>Pollution Management (PM) Research Group</a:t>
            </a:r>
          </a:p>
          <a:p>
            <a:pPr algn="ctr" fontAlgn="base"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algn="ctr" fontAlgn="base"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algn="ctr" fontAlgn="base">
              <a:spcBef>
                <a:spcPts val="600"/>
              </a:spcBef>
            </a:pPr>
            <a:r>
              <a:rPr lang="en-US" sz="1400" dirty="0">
                <a:latin typeface="+mn-lt"/>
              </a:rPr>
              <a:t>Ninth International Symposium on Non-CO</a:t>
            </a:r>
            <a:r>
              <a:rPr lang="en-US" sz="1400" baseline="-25000" dirty="0">
                <a:latin typeface="+mn-lt"/>
              </a:rPr>
              <a:t>2</a:t>
            </a:r>
            <a:r>
              <a:rPr lang="en-US" sz="1400" dirty="0">
                <a:latin typeface="+mn-lt"/>
              </a:rPr>
              <a:t> Greenhouse Gases (NCGG9)</a:t>
            </a:r>
          </a:p>
          <a:p>
            <a:pPr algn="ctr" fontAlgn="base">
              <a:spcBef>
                <a:spcPts val="600"/>
              </a:spcBef>
            </a:pPr>
            <a:r>
              <a:rPr lang="en-US" sz="1400" dirty="0">
                <a:latin typeface="+mn-lt"/>
              </a:rPr>
              <a:t>Amsterdam, The Netherlands</a:t>
            </a:r>
          </a:p>
          <a:p>
            <a:pPr algn="ctr" fontAlgn="base">
              <a:spcBef>
                <a:spcPts val="600"/>
              </a:spcBef>
            </a:pPr>
            <a:r>
              <a:rPr lang="en-US" sz="1400" dirty="0">
                <a:latin typeface="+mn-lt"/>
              </a:rPr>
              <a:t>June 21-23, 2023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FF6CF34C-25AF-445D-A0F5-E5D596C191B1}"/>
              </a:ext>
            </a:extLst>
          </p:cNvPr>
          <p:cNvSpPr txBox="1">
            <a:spLocks/>
          </p:cNvSpPr>
          <p:nvPr/>
        </p:nvSpPr>
        <p:spPr>
          <a:xfrm>
            <a:off x="362712" y="3245271"/>
            <a:ext cx="11457774" cy="9469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2803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63">
            <a:extLst>
              <a:ext uri="{FF2B5EF4-FFF2-40B4-BE49-F238E27FC236}">
                <a16:creationId xmlns:a16="http://schemas.microsoft.com/office/drawing/2014/main" id="{DD27CA02-4030-43E3-8A30-F5F341966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Kigali Amendment : Accelerated combined scenario</a:t>
            </a:r>
            <a:br>
              <a:rPr lang="en-US" dirty="0"/>
            </a:br>
            <a:endParaRPr lang="en-US" sz="1800" dirty="0"/>
          </a:p>
        </p:txBody>
      </p:sp>
      <p:pic>
        <p:nvPicPr>
          <p:cNvPr id="66" name="Content Placeholder 8">
            <a:extLst>
              <a:ext uri="{FF2B5EF4-FFF2-40B4-BE49-F238E27FC236}">
                <a16:creationId xmlns:a16="http://schemas.microsoft.com/office/drawing/2014/main" id="{2E58CA18-FCE2-4A74-A9D8-6A7A90BA6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36" y="1044188"/>
            <a:ext cx="3676650" cy="1674696"/>
          </a:xfrm>
          <a:prstGeom prst="rect">
            <a:avLst/>
          </a:prstGeom>
        </p:spPr>
      </p:pic>
      <p:pic>
        <p:nvPicPr>
          <p:cNvPr id="67" name="Content Placeholder 9">
            <a:extLst>
              <a:ext uri="{FF2B5EF4-FFF2-40B4-BE49-F238E27FC236}">
                <a16:creationId xmlns:a16="http://schemas.microsoft.com/office/drawing/2014/main" id="{6C3CA8FF-6580-4294-98FC-D3C106BC0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6" y="2837303"/>
            <a:ext cx="3676650" cy="1674696"/>
          </a:xfrm>
          <a:prstGeom prst="rect">
            <a:avLst/>
          </a:prstGeom>
        </p:spPr>
      </p:pic>
      <p:sp>
        <p:nvSpPr>
          <p:cNvPr id="65" name="Slide Number Placeholder 64">
            <a:extLst>
              <a:ext uri="{FF2B5EF4-FFF2-40B4-BE49-F238E27FC236}">
                <a16:creationId xmlns:a16="http://schemas.microsoft.com/office/drawing/2014/main" id="{591B43AB-CE86-4BED-8C56-342AABDC62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6D735CDC-5D3A-4A36-AA62-3F1BCEAF7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57834" y="1660762"/>
            <a:ext cx="8510725" cy="3876591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F401B9-4BBD-4B4F-894E-FEAD4B0E569D}"/>
              </a:ext>
            </a:extLst>
          </p:cNvPr>
          <p:cNvSpPr txBox="1"/>
          <p:nvPr/>
        </p:nvSpPr>
        <p:spPr>
          <a:xfrm>
            <a:off x="8438846" y="6467221"/>
            <a:ext cx="3562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rgbClr val="003399"/>
                </a:solidFill>
                <a:latin typeface="+mj-lt"/>
              </a:rPr>
              <a:t>Source: Purohit et al. (2022) </a:t>
            </a:r>
            <a:r>
              <a:rPr lang="en-US" sz="1000" i="1" dirty="0">
                <a:solidFill>
                  <a:srgbClr val="003399"/>
                </a:solidFill>
                <a:latin typeface="+mj-lt"/>
              </a:rPr>
              <a:t>Nat. </a:t>
            </a:r>
            <a:r>
              <a:rPr lang="en-US" sz="1000" i="1" dirty="0" err="1">
                <a:solidFill>
                  <a:srgbClr val="003399"/>
                </a:solidFill>
                <a:latin typeface="+mj-lt"/>
              </a:rPr>
              <a:t>Clim</a:t>
            </a:r>
            <a:r>
              <a:rPr lang="en-US" sz="1000" i="1" dirty="0">
                <a:solidFill>
                  <a:srgbClr val="003399"/>
                </a:solidFill>
                <a:latin typeface="+mj-lt"/>
              </a:rPr>
              <a:t>. Chang. </a:t>
            </a:r>
            <a:r>
              <a:rPr lang="en-US" sz="1000" dirty="0">
                <a:solidFill>
                  <a:srgbClr val="003399"/>
                </a:solidFill>
                <a:latin typeface="+mj-lt"/>
              </a:rPr>
              <a:t>12: 339–342</a:t>
            </a:r>
          </a:p>
        </p:txBody>
      </p:sp>
      <p:pic>
        <p:nvPicPr>
          <p:cNvPr id="69" name="Content Placeholder 10">
            <a:extLst>
              <a:ext uri="{FF2B5EF4-FFF2-40B4-BE49-F238E27FC236}">
                <a16:creationId xmlns:a16="http://schemas.microsoft.com/office/drawing/2014/main" id="{BE5B6344-327D-4AD6-84D7-C980D4052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36" y="4581634"/>
            <a:ext cx="3676650" cy="167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72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F18A2D-35AB-4A1C-9118-602092F6DE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838B0777-827F-8D42-90B1-61394C340E65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E368FC1-D364-41EE-8A70-6BF5A72C2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773"/>
            <a:ext cx="10991088" cy="849348"/>
          </a:xfrm>
        </p:spPr>
        <p:txBody>
          <a:bodyPr>
            <a:normAutofit/>
          </a:bodyPr>
          <a:lstStyle/>
          <a:p>
            <a:r>
              <a:rPr lang="en-US" sz="2800" dirty="0"/>
              <a:t>HFC emissions in the baseline and alternative scenarios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28120-6776-4169-8352-779905DC27F4}"/>
              </a:ext>
            </a:extLst>
          </p:cNvPr>
          <p:cNvSpPr txBox="1"/>
          <p:nvPr/>
        </p:nvSpPr>
        <p:spPr>
          <a:xfrm>
            <a:off x="8449479" y="6571745"/>
            <a:ext cx="3562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rgbClr val="003399"/>
                </a:solidFill>
                <a:latin typeface="+mj-lt"/>
              </a:rPr>
              <a:t>Source: Purohit et al. (2022) </a:t>
            </a:r>
            <a:r>
              <a:rPr lang="en-US" sz="1000" i="1" dirty="0">
                <a:solidFill>
                  <a:srgbClr val="003399"/>
                </a:solidFill>
                <a:latin typeface="+mj-lt"/>
              </a:rPr>
              <a:t>Nat. </a:t>
            </a:r>
            <a:r>
              <a:rPr lang="en-US" sz="1000" i="1" dirty="0" err="1">
                <a:solidFill>
                  <a:srgbClr val="003399"/>
                </a:solidFill>
                <a:latin typeface="+mj-lt"/>
              </a:rPr>
              <a:t>Clim</a:t>
            </a:r>
            <a:r>
              <a:rPr lang="en-US" sz="1000" i="1" dirty="0">
                <a:solidFill>
                  <a:srgbClr val="003399"/>
                </a:solidFill>
                <a:latin typeface="+mj-lt"/>
              </a:rPr>
              <a:t>. Chang. </a:t>
            </a:r>
            <a:r>
              <a:rPr lang="en-US" sz="1000" dirty="0">
                <a:solidFill>
                  <a:srgbClr val="003399"/>
                </a:solidFill>
                <a:latin typeface="+mj-lt"/>
              </a:rPr>
              <a:t>12: 339–342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6567B1-0376-4047-904E-FFEEC749BC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6204" y="728138"/>
            <a:ext cx="9378271" cy="58658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E6C3FC-4097-480D-9BD1-5818FD544962}"/>
              </a:ext>
            </a:extLst>
          </p:cNvPr>
          <p:cNvSpPr/>
          <p:nvPr/>
        </p:nvSpPr>
        <p:spPr>
          <a:xfrm>
            <a:off x="5672380" y="728138"/>
            <a:ext cx="5083444" cy="58436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909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F18A2D-35AB-4A1C-9118-602092F6DE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838B0777-827F-8D42-90B1-61394C340E6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E368FC1-D364-41EE-8A70-6BF5A72C2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773"/>
            <a:ext cx="10991088" cy="849348"/>
          </a:xfrm>
        </p:spPr>
        <p:txBody>
          <a:bodyPr>
            <a:normAutofit/>
          </a:bodyPr>
          <a:lstStyle/>
          <a:p>
            <a:r>
              <a:rPr lang="en-US" sz="2800" dirty="0"/>
              <a:t>HFC emissions in the baseline and alternative scenarios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28120-6776-4169-8352-779905DC27F4}"/>
              </a:ext>
            </a:extLst>
          </p:cNvPr>
          <p:cNvSpPr txBox="1"/>
          <p:nvPr/>
        </p:nvSpPr>
        <p:spPr>
          <a:xfrm>
            <a:off x="8449479" y="6571745"/>
            <a:ext cx="3562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rgbClr val="003399"/>
                </a:solidFill>
                <a:latin typeface="+mj-lt"/>
              </a:rPr>
              <a:t>Source: Purohit et al. (2022) </a:t>
            </a:r>
            <a:r>
              <a:rPr lang="en-US" sz="1000" i="1" dirty="0">
                <a:solidFill>
                  <a:srgbClr val="003399"/>
                </a:solidFill>
                <a:latin typeface="+mj-lt"/>
              </a:rPr>
              <a:t>Nat. </a:t>
            </a:r>
            <a:r>
              <a:rPr lang="en-US" sz="1000" i="1" dirty="0" err="1">
                <a:solidFill>
                  <a:srgbClr val="003399"/>
                </a:solidFill>
                <a:latin typeface="+mj-lt"/>
              </a:rPr>
              <a:t>Clim</a:t>
            </a:r>
            <a:r>
              <a:rPr lang="en-US" sz="1000" i="1" dirty="0">
                <a:solidFill>
                  <a:srgbClr val="003399"/>
                </a:solidFill>
                <a:latin typeface="+mj-lt"/>
              </a:rPr>
              <a:t>. Chang. </a:t>
            </a:r>
            <a:r>
              <a:rPr lang="en-US" sz="1000" dirty="0">
                <a:solidFill>
                  <a:srgbClr val="003399"/>
                </a:solidFill>
                <a:latin typeface="+mj-lt"/>
              </a:rPr>
              <a:t>12: 339–342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6567B1-0376-4047-904E-FFEEC749BC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6204" y="728138"/>
            <a:ext cx="9378271" cy="586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51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C16FD-F301-4F8C-BE4B-C4E93819BA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indent="-285750" algn="just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i="0" u="none" strike="noStrike" baseline="0" dirty="0"/>
              <a:t>Hydrofluorocarbon emissions have increased rapidly and are managed by the Kigali Amendment to the Montreal Protocol.</a:t>
            </a:r>
          </a:p>
          <a:p>
            <a:pPr indent="-285750" algn="just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i="0" u="none" strike="noStrike" baseline="0" dirty="0"/>
          </a:p>
          <a:p>
            <a:pPr indent="-285750" algn="just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i="0" u="none" strike="noStrike" baseline="0" dirty="0"/>
              <a:t>The current ambition of the Kigali Amendment is not consistent with the 1.5 °C Paris Agreement goal. </a:t>
            </a:r>
          </a:p>
          <a:p>
            <a:pPr indent="-285750" algn="just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i="0" u="none" strike="noStrike" baseline="0" dirty="0"/>
          </a:p>
          <a:p>
            <a:pPr indent="-285750" algn="just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i="0" u="none" strike="noStrike" baseline="0" dirty="0"/>
              <a:t>The </a:t>
            </a:r>
            <a:r>
              <a:rPr lang="en-US" i="1" u="none" strike="noStrike" baseline="0" dirty="0"/>
              <a:t>start-and-strengthen </a:t>
            </a:r>
            <a:r>
              <a:rPr lang="en-US" i="0" u="none" strike="noStrike" baseline="0" dirty="0"/>
              <a:t>approach of the Montreal Protocol on refrigerant management shows that accelerated HFC phase-down under the Kigali Amendment could result in additional reductions of 72% in 2050, increasing chances of staying below 1.5 °C throughout this century.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F239F8-62CF-4F65-BB74-F0672240A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6289E-FA91-49E8-A384-4338B1FD1F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98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FA08A-7235-420E-B7B1-F808E2512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2255"/>
            <a:ext cx="12192000" cy="1325563"/>
          </a:xfrm>
        </p:spPr>
        <p:txBody>
          <a:bodyPr>
            <a:noAutofit/>
          </a:bodyPr>
          <a:lstStyle/>
          <a:p>
            <a:r>
              <a:rPr lang="en-US" sz="6600" dirty="0"/>
              <a:t> Thank you!</a:t>
            </a:r>
            <a:br>
              <a:rPr lang="en-US" sz="6600" dirty="0"/>
            </a:br>
            <a:r>
              <a:rPr lang="en-US" sz="6600" dirty="0"/>
              <a:t>                  </a:t>
            </a:r>
            <a:r>
              <a:rPr lang="en-US" dirty="0"/>
              <a:t>E-mail: </a:t>
            </a:r>
            <a:r>
              <a:rPr lang="en-US" dirty="0">
                <a:hlinkClick r:id="rId2"/>
              </a:rPr>
              <a:t>purohit@iiasa.ac.at</a:t>
            </a:r>
            <a:endParaRPr lang="en-US" sz="6000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2ADFD4E-6E0B-456D-ADBD-F04557FF5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58748" y="6352806"/>
            <a:ext cx="2743200" cy="365125"/>
          </a:xfrm>
        </p:spPr>
        <p:txBody>
          <a:bodyPr/>
          <a:lstStyle/>
          <a:p>
            <a:fld id="{838B0777-827F-8D42-90B1-61394C340E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58EFDE5-110E-4AE1-A0B3-B33AE3FF0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825" y="6514242"/>
            <a:ext cx="9296375" cy="24622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1200" dirty="0"/>
              <a:t>Pallav PUROHIT, Ph.D.</a:t>
            </a:r>
          </a:p>
          <a:p>
            <a:pPr>
              <a:lnSpc>
                <a:spcPct val="120000"/>
              </a:lnSpc>
            </a:pPr>
            <a:r>
              <a:rPr lang="en-GB" sz="1200" dirty="0"/>
              <a:t>Senior Research Scholar</a:t>
            </a:r>
          </a:p>
          <a:p>
            <a:pPr>
              <a:lnSpc>
                <a:spcPct val="120000"/>
              </a:lnSpc>
            </a:pPr>
            <a:r>
              <a:rPr lang="en-GB" sz="1200" dirty="0"/>
              <a:t>Pollution Management (PM) Research Group</a:t>
            </a:r>
          </a:p>
          <a:p>
            <a:pPr>
              <a:lnSpc>
                <a:spcPct val="120000"/>
              </a:lnSpc>
            </a:pPr>
            <a:r>
              <a:rPr lang="en-GB" sz="1200" dirty="0"/>
              <a:t>Energy, Climate, and Environment (ECE) Program</a:t>
            </a:r>
          </a:p>
          <a:p>
            <a:pPr>
              <a:lnSpc>
                <a:spcPct val="120000"/>
              </a:lnSpc>
            </a:pPr>
            <a:r>
              <a:rPr lang="en-GB" sz="1200" dirty="0"/>
              <a:t>International Institute for Applied Systems Analysis (IIASA)</a:t>
            </a:r>
          </a:p>
          <a:p>
            <a:pPr>
              <a:lnSpc>
                <a:spcPct val="120000"/>
              </a:lnSpc>
            </a:pPr>
            <a:r>
              <a:rPr lang="en-GB" sz="1200" dirty="0" err="1"/>
              <a:t>Schlossplatz</a:t>
            </a:r>
            <a:r>
              <a:rPr lang="en-GB" sz="1200" dirty="0"/>
              <a:t> 1, A-2361, Laxenburg, Austria </a:t>
            </a:r>
          </a:p>
          <a:p>
            <a:endParaRPr lang="en-GB" sz="1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D84935-FB11-440D-BE75-FF3B4592C6C5}"/>
              </a:ext>
            </a:extLst>
          </p:cNvPr>
          <p:cNvGrpSpPr/>
          <p:nvPr/>
        </p:nvGrpSpPr>
        <p:grpSpPr>
          <a:xfrm>
            <a:off x="45935" y="-5405"/>
            <a:ext cx="12166847" cy="1533078"/>
            <a:chOff x="25153" y="285265"/>
            <a:chExt cx="12049079" cy="13878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70BB633-F952-471A-A266-22D15C3EC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3" y="286131"/>
              <a:ext cx="10092943" cy="13821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4DA8B7B-E033-4820-B8A2-0994655F3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10353" y="285265"/>
              <a:ext cx="1963879" cy="1387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9563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670653" y="1846557"/>
            <a:ext cx="3168353" cy="1323936"/>
            <a:chOff x="5076056" y="1412776"/>
            <a:chExt cx="3168352" cy="1133209"/>
          </a:xfrm>
        </p:grpSpPr>
        <p:sp>
          <p:nvSpPr>
            <p:cNvPr id="6" name="TextBox 5"/>
            <p:cNvSpPr txBox="1"/>
            <p:nvPr/>
          </p:nvSpPr>
          <p:spPr>
            <a:xfrm>
              <a:off x="5197075" y="1827454"/>
              <a:ext cx="2839238" cy="316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  <a:latin typeface="+mj-lt"/>
                </a:rPr>
                <a:t>National emission ceilings</a:t>
              </a:r>
              <a:endParaRPr lang="en-GB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" name="Vertical Scroll 8"/>
            <p:cNvSpPr/>
            <p:nvPr/>
          </p:nvSpPr>
          <p:spPr>
            <a:xfrm>
              <a:off x="5076056" y="1412776"/>
              <a:ext cx="3168352" cy="1133209"/>
            </a:xfrm>
            <a:prstGeom prst="verticalScroll">
              <a:avLst/>
            </a:prstGeom>
            <a:solidFill>
              <a:srgbClr val="333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2606609" algn="l"/>
                </a:tabLst>
              </a:pPr>
              <a:r>
                <a:rPr lang="en-US" b="1" dirty="0">
                  <a:solidFill>
                    <a:prstClr val="white"/>
                  </a:solidFill>
                  <a:latin typeface="+mj-lt"/>
                </a:rPr>
                <a:t>Decision making on F-gas management and co-benefit assessment</a:t>
              </a:r>
              <a:endParaRPr lang="en-GB" b="1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194421" y="2366861"/>
            <a:ext cx="3224226" cy="4266289"/>
            <a:chOff x="971538" y="1909930"/>
            <a:chExt cx="3224226" cy="4266288"/>
          </a:xfrm>
        </p:grpSpPr>
        <p:sp>
          <p:nvSpPr>
            <p:cNvPr id="125968" name="AutoShape 16"/>
            <p:cNvSpPr>
              <a:spLocks noChangeArrowheads="1"/>
            </p:cNvSpPr>
            <p:nvPr/>
          </p:nvSpPr>
          <p:spPr bwMode="auto">
            <a:xfrm>
              <a:off x="1634331" y="3413215"/>
              <a:ext cx="452438" cy="35125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25967" name="AutoShape 15"/>
            <p:cNvSpPr>
              <a:spLocks noChangeArrowheads="1"/>
            </p:cNvSpPr>
            <p:nvPr/>
          </p:nvSpPr>
          <p:spPr bwMode="auto">
            <a:xfrm>
              <a:off x="1634331" y="4407173"/>
              <a:ext cx="452438" cy="369332"/>
            </a:xfrm>
            <a:prstGeom prst="downArrow">
              <a:avLst>
                <a:gd name="adj1" fmla="val 50000"/>
                <a:gd name="adj2" fmla="val 25088"/>
              </a:avLst>
            </a:pr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25966" name="AutoShape 14"/>
            <p:cNvSpPr>
              <a:spLocks noChangeArrowheads="1"/>
            </p:cNvSpPr>
            <p:nvPr/>
          </p:nvSpPr>
          <p:spPr bwMode="auto">
            <a:xfrm>
              <a:off x="1645444" y="5159717"/>
              <a:ext cx="452437" cy="348283"/>
            </a:xfrm>
            <a:prstGeom prst="downArrow">
              <a:avLst>
                <a:gd name="adj1" fmla="val 50000"/>
                <a:gd name="adj2" fmla="val 25088"/>
              </a:avLst>
            </a:pr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25956" name="Text Box 4"/>
            <p:cNvSpPr txBox="1">
              <a:spLocks noChangeArrowheads="1"/>
            </p:cNvSpPr>
            <p:nvPr/>
          </p:nvSpPr>
          <p:spPr bwMode="auto">
            <a:xfrm>
              <a:off x="1008064" y="3779514"/>
              <a:ext cx="1585912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dirty="0">
                  <a:solidFill>
                    <a:srgbClr val="002060"/>
                  </a:solidFill>
                  <a:latin typeface="+mj-lt"/>
                  <a:cs typeface="Arial" charset="0"/>
                </a:rPr>
                <a:t>Emission factor</a:t>
              </a:r>
            </a:p>
          </p:txBody>
        </p:sp>
        <p:sp>
          <p:nvSpPr>
            <p:cNvPr id="125957" name="Text Box 5"/>
            <p:cNvSpPr txBox="1">
              <a:spLocks noChangeArrowheads="1"/>
            </p:cNvSpPr>
            <p:nvPr/>
          </p:nvSpPr>
          <p:spPr bwMode="auto">
            <a:xfrm>
              <a:off x="971538" y="2415079"/>
              <a:ext cx="3224226" cy="101842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ctr" eaLnBrk="0" hangingPunct="0"/>
              <a:r>
                <a:rPr lang="en-US" dirty="0">
                  <a:solidFill>
                    <a:srgbClr val="002060"/>
                  </a:solidFill>
                  <a:latin typeface="+mj-lt"/>
                  <a:cs typeface="Arial" charset="0"/>
                </a:rPr>
                <a:t>Emission control options </a:t>
              </a:r>
            </a:p>
            <a:p>
              <a:pPr algn="ctr" eaLnBrk="0" hangingPunct="0"/>
              <a:r>
                <a:rPr lang="en-US" dirty="0">
                  <a:solidFill>
                    <a:srgbClr val="002060"/>
                  </a:solidFill>
                  <a:latin typeface="+mj-lt"/>
                  <a:cs typeface="Arial" charset="0"/>
                </a:rPr>
                <a:t>(F-gas regulations, policies and measures)</a:t>
              </a:r>
            </a:p>
          </p:txBody>
        </p:sp>
        <p:sp>
          <p:nvSpPr>
            <p:cNvPr id="125958" name="Text Box 6"/>
            <p:cNvSpPr txBox="1">
              <a:spLocks noChangeArrowheads="1"/>
            </p:cNvSpPr>
            <p:nvPr/>
          </p:nvSpPr>
          <p:spPr bwMode="auto">
            <a:xfrm>
              <a:off x="1008064" y="4797869"/>
              <a:ext cx="315118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dirty="0">
                  <a:solidFill>
                    <a:srgbClr val="002060"/>
                  </a:solidFill>
                  <a:latin typeface="+mj-lt"/>
                  <a:cs typeface="Arial" charset="0"/>
                </a:rPr>
                <a:t>Emissions</a:t>
              </a:r>
            </a:p>
          </p:txBody>
        </p:sp>
        <p:sp>
          <p:nvSpPr>
            <p:cNvPr id="125959" name="Text Box 7"/>
            <p:cNvSpPr txBox="1">
              <a:spLocks noChangeArrowheads="1"/>
            </p:cNvSpPr>
            <p:nvPr/>
          </p:nvSpPr>
          <p:spPr bwMode="auto">
            <a:xfrm>
              <a:off x="2719388" y="3837982"/>
              <a:ext cx="1463675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dirty="0">
                  <a:solidFill>
                    <a:srgbClr val="002060"/>
                  </a:solidFill>
                  <a:latin typeface="+mj-lt"/>
                  <a:cs typeface="Arial" charset="0"/>
                </a:rPr>
                <a:t>Costs</a:t>
              </a:r>
            </a:p>
          </p:txBody>
        </p:sp>
        <p:sp>
          <p:nvSpPr>
            <p:cNvPr id="125960" name="AutoShape 8"/>
            <p:cNvSpPr>
              <a:spLocks noChangeArrowheads="1"/>
            </p:cNvSpPr>
            <p:nvPr/>
          </p:nvSpPr>
          <p:spPr bwMode="auto">
            <a:xfrm>
              <a:off x="2379663" y="1909930"/>
              <a:ext cx="452438" cy="481998"/>
            </a:xfrm>
            <a:prstGeom prst="downArrow">
              <a:avLst>
                <a:gd name="adj1" fmla="val 50000"/>
                <a:gd name="adj2" fmla="val 28158"/>
              </a:avLst>
            </a:pr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25977" name="AutoShape 25"/>
            <p:cNvSpPr>
              <a:spLocks noChangeArrowheads="1"/>
            </p:cNvSpPr>
            <p:nvPr/>
          </p:nvSpPr>
          <p:spPr bwMode="auto">
            <a:xfrm>
              <a:off x="3225006" y="3445077"/>
              <a:ext cx="452437" cy="369332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25980" name="Text Box 28"/>
            <p:cNvSpPr txBox="1">
              <a:spLocks noChangeArrowheads="1"/>
            </p:cNvSpPr>
            <p:nvPr/>
          </p:nvSpPr>
          <p:spPr bwMode="auto">
            <a:xfrm>
              <a:off x="1008063" y="5529887"/>
              <a:ext cx="3163887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dirty="0">
                  <a:solidFill>
                    <a:srgbClr val="002060"/>
                  </a:solidFill>
                  <a:latin typeface="+mj-lt"/>
                  <a:cs typeface="Arial" charset="0"/>
                </a:rPr>
                <a:t>Radiative forcing impacts of F-gases (via GWP)</a:t>
              </a:r>
            </a:p>
          </p:txBody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18083" y="323360"/>
            <a:ext cx="11397667" cy="106593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The GAINS Model </a:t>
            </a:r>
            <a:br>
              <a:rPr 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</a:b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(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reenhouse gas -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ir Pollution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IN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teractions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and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S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ynergies)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145417" y="1880958"/>
            <a:ext cx="1085530" cy="40594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" name="Flowchart: Data 14"/>
          <p:cNvSpPr/>
          <p:nvPr/>
        </p:nvSpPr>
        <p:spPr>
          <a:xfrm>
            <a:off x="3926598" y="1683925"/>
            <a:ext cx="3862770" cy="706086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  <a:cs typeface="Arial" charset="0"/>
              </a:rPr>
              <a:t>F-gas (HFC, PFC, SF</a:t>
            </a:r>
            <a:r>
              <a:rPr lang="en-US" baseline="-25000" dirty="0">
                <a:solidFill>
                  <a:schemeClr val="tx1"/>
                </a:solidFill>
                <a:latin typeface="+mj-lt"/>
                <a:cs typeface="Arial" charset="0"/>
              </a:rPr>
              <a:t>6</a:t>
            </a:r>
            <a:r>
              <a:rPr lang="en-US" dirty="0">
                <a:solidFill>
                  <a:schemeClr val="tx1"/>
                </a:solidFill>
                <a:latin typeface="+mj-lt"/>
                <a:cs typeface="Arial" charset="0"/>
              </a:rPr>
              <a:t>, NF</a:t>
            </a:r>
            <a:r>
              <a:rPr lang="en-US" baseline="-25000" dirty="0">
                <a:solidFill>
                  <a:schemeClr val="tx1"/>
                </a:solidFill>
                <a:latin typeface="+mj-lt"/>
                <a:cs typeface="Arial" charset="0"/>
              </a:rPr>
              <a:t>3</a:t>
            </a:r>
            <a:r>
              <a:rPr lang="en-US" dirty="0">
                <a:solidFill>
                  <a:schemeClr val="tx1"/>
                </a:solidFill>
                <a:latin typeface="+mj-lt"/>
                <a:cs typeface="Arial" charset="0"/>
              </a:rPr>
              <a:t>) activities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F105B56-F891-4543-8860-AA5DBA776B2F}"/>
              </a:ext>
            </a:extLst>
          </p:cNvPr>
          <p:cNvSpPr/>
          <p:nvPr/>
        </p:nvSpPr>
        <p:spPr>
          <a:xfrm>
            <a:off x="335501" y="3122446"/>
            <a:ext cx="3750926" cy="13001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Exogenous projections </a:t>
            </a:r>
          </a:p>
          <a:p>
            <a:pPr marL="285750" indent="-285750" algn="just">
              <a:buFontTx/>
              <a:buChar char="-"/>
            </a:pPr>
            <a:r>
              <a:rPr lang="en-US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Global (i.e., IEA-WEO/MESSAGE)</a:t>
            </a:r>
          </a:p>
          <a:p>
            <a:pPr marL="285750" indent="-285750" algn="just">
              <a:buFontTx/>
              <a:buChar char="-"/>
            </a:pPr>
            <a:r>
              <a:rPr lang="en-US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Regional (i.e., PRIMES/AIM)</a:t>
            </a:r>
          </a:p>
          <a:p>
            <a:pPr marL="285750" indent="-285750" algn="just">
              <a:buFontTx/>
              <a:buChar char="-"/>
            </a:pPr>
            <a:r>
              <a:rPr lang="en-US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National (i.e., MARKAL)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8CFD57-2D69-44F5-AAB6-AD630FEEE5FE}"/>
              </a:ext>
            </a:extLst>
          </p:cNvPr>
          <p:cNvSpPr txBox="1"/>
          <p:nvPr/>
        </p:nvSpPr>
        <p:spPr>
          <a:xfrm>
            <a:off x="5203" y="6553925"/>
            <a:ext cx="1547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+mj-lt"/>
              </a:rPr>
              <a:t>Source: IIASA/GAINS</a:t>
            </a:r>
          </a:p>
        </p:txBody>
      </p:sp>
      <p:sp>
        <p:nvSpPr>
          <p:cNvPr id="38" name="Text Box 5">
            <a:extLst>
              <a:ext uri="{FF2B5EF4-FFF2-40B4-BE49-F238E27FC236}">
                <a16:creationId xmlns:a16="http://schemas.microsoft.com/office/drawing/2014/main" id="{E1D56D7F-9EA1-4C53-9841-7F5F07D40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788" y="1683925"/>
            <a:ext cx="1879629" cy="6829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 eaLnBrk="0" hangingPunct="0"/>
            <a:r>
              <a:rPr lang="en-US" dirty="0">
                <a:latin typeface="+mj-lt"/>
                <a:cs typeface="Arial" charset="0"/>
              </a:rPr>
              <a:t>Macro-economic drivers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8649FA86-BC31-4B16-8259-E663F0BE4E52}"/>
              </a:ext>
            </a:extLst>
          </p:cNvPr>
          <p:cNvSpPr/>
          <p:nvPr/>
        </p:nvSpPr>
        <p:spPr>
          <a:xfrm>
            <a:off x="1976210" y="2384279"/>
            <a:ext cx="484632" cy="72747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7" name="Right Arrow 13">
            <a:extLst>
              <a:ext uri="{FF2B5EF4-FFF2-40B4-BE49-F238E27FC236}">
                <a16:creationId xmlns:a16="http://schemas.microsoft.com/office/drawing/2014/main" id="{E0691DEA-566B-4342-8F47-16423BB762AF}"/>
              </a:ext>
            </a:extLst>
          </p:cNvPr>
          <p:cNvSpPr/>
          <p:nvPr/>
        </p:nvSpPr>
        <p:spPr>
          <a:xfrm>
            <a:off x="7383720" y="5228122"/>
            <a:ext cx="987423" cy="40594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5AB4E48D-D37D-44CA-814F-DFBBA766C02E}"/>
              </a:ext>
            </a:extLst>
          </p:cNvPr>
          <p:cNvSpPr/>
          <p:nvPr/>
        </p:nvSpPr>
        <p:spPr>
          <a:xfrm>
            <a:off x="7418647" y="4422548"/>
            <a:ext cx="2559873" cy="622717"/>
          </a:xfrm>
          <a:prstGeom prst="bentUpArrow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B956539-60C7-4DEB-A329-E6C2504AC7DE}"/>
              </a:ext>
            </a:extLst>
          </p:cNvPr>
          <p:cNvSpPr/>
          <p:nvPr/>
        </p:nvSpPr>
        <p:spPr>
          <a:xfrm>
            <a:off x="8377450" y="5061861"/>
            <a:ext cx="2870242" cy="64417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  <a:cs typeface="Arial" charset="0"/>
              </a:rPr>
              <a:t>Marginal abatement cost-curves for F-gases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38FFDB-8BA1-49C9-A0ED-3C5DC8DCC234}"/>
              </a:ext>
            </a:extLst>
          </p:cNvPr>
          <p:cNvSpPr txBox="1"/>
          <p:nvPr/>
        </p:nvSpPr>
        <p:spPr>
          <a:xfrm>
            <a:off x="7995183" y="4084586"/>
            <a:ext cx="859531" cy="2769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Unit costs</a:t>
            </a:r>
          </a:p>
        </p:txBody>
      </p:sp>
      <p:sp>
        <p:nvSpPr>
          <p:cNvPr id="51" name="Arrow: Up 50">
            <a:extLst>
              <a:ext uri="{FF2B5EF4-FFF2-40B4-BE49-F238E27FC236}">
                <a16:creationId xmlns:a16="http://schemas.microsoft.com/office/drawing/2014/main" id="{A0C71EFC-169F-4AFA-8B79-DCD04941B7D3}"/>
              </a:ext>
            </a:extLst>
          </p:cNvPr>
          <p:cNvSpPr/>
          <p:nvPr/>
        </p:nvSpPr>
        <p:spPr>
          <a:xfrm>
            <a:off x="9978201" y="3179202"/>
            <a:ext cx="484632" cy="1869529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7C0C6D-141F-4149-A597-CBDFEB6A0AEF}"/>
              </a:ext>
            </a:extLst>
          </p:cNvPr>
          <p:cNvSpPr txBox="1"/>
          <p:nvPr/>
        </p:nvSpPr>
        <p:spPr>
          <a:xfrm>
            <a:off x="10508819" y="3517460"/>
            <a:ext cx="369332" cy="145648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vert="vert270" wrap="none" rtlCol="0">
            <a:spAutoFit/>
          </a:bodyPr>
          <a:lstStyle/>
          <a:p>
            <a:r>
              <a:rPr lang="en-US" sz="1200" dirty="0"/>
              <a:t>Mitigation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403136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4" grpId="0" animBg="1"/>
      <p:bldP spid="38" grpId="0" animBg="1"/>
      <p:bldP spid="7" grpId="0" animBg="1"/>
      <p:bldP spid="47" grpId="0" animBg="1"/>
      <p:bldP spid="18" grpId="0" animBg="1"/>
      <p:bldP spid="19" grpId="0" animBg="1"/>
      <p:bldP spid="20" grpId="0" animBg="1"/>
      <p:bldP spid="51" grpId="0" animBg="1"/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0F62C7D-5CDA-42FF-A1E0-554D9B59A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7127" y="1767155"/>
            <a:ext cx="8052500" cy="3667874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8EB378DB-837E-95D8-91BF-11041242F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457200"/>
            <a:ext cx="5173141" cy="1600200"/>
          </a:xfrm>
        </p:spPr>
        <p:txBody>
          <a:bodyPr>
            <a:normAutofit/>
          </a:bodyPr>
          <a:lstStyle/>
          <a:p>
            <a:r>
              <a:rPr lang="en-US" dirty="0"/>
              <a:t>The Kigali Amendment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F3CCAF1-2F1C-FB81-5685-D0B88CDFC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5" y="1767155"/>
            <a:ext cx="3775856" cy="4428162"/>
          </a:xfrm>
        </p:spPr>
        <p:txBody>
          <a:bodyPr>
            <a:no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/>
              <a:t>The Parties to the Montreal Protocol reached agreement at their 28</a:t>
            </a:r>
            <a:r>
              <a:rPr lang="en-US" baseline="30000" dirty="0"/>
              <a:t>th</a:t>
            </a:r>
            <a:r>
              <a:rPr lang="en-US" dirty="0"/>
              <a:t> Meeting of the Parties on 15 Oct 2016 in Kigali, Rwanda to phase-down HFCs.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/>
              <a:t>Countries agreed to add HFCs to the list of controlled substances, and approved a timeline for their gradual reduction by 80-85% by the late 2040s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/>
              <a:t>Entry into force: 1</a:t>
            </a:r>
            <a:r>
              <a:rPr lang="en-US" baseline="30000" dirty="0"/>
              <a:t>st</a:t>
            </a:r>
            <a:r>
              <a:rPr lang="en-US" dirty="0"/>
              <a:t> Jan 2019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/>
              <a:t>Ratification status: 150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DC6CBA-C32D-47AE-BED9-D1D3622693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284F1D-A2AF-81D5-B99C-34851291ED13}"/>
              </a:ext>
            </a:extLst>
          </p:cNvPr>
          <p:cNvSpPr txBox="1"/>
          <p:nvPr/>
        </p:nvSpPr>
        <p:spPr>
          <a:xfrm>
            <a:off x="2481943" y="6161943"/>
            <a:ext cx="9451309" cy="482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latin typeface="+mn-lt"/>
              </a:rPr>
              <a:t>Article 5, Group 2: Bahrain, India, Iran, Iraq, Kuwait, Oman, Pakistan, Qatar, Saudi Arabia, and the United Arab Emirates. </a:t>
            </a:r>
          </a:p>
          <a:p>
            <a:pPr marL="342900" lvl="1" indent="-34290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200" dirty="0"/>
              <a:t>Non-Article 5, later start: Russia, Belarus, Kazakhstan, Tajikistan, Uzbekistan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6341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52C6A6-8370-47FF-A225-E607CCA1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5000"/>
              </a:lnSpc>
            </a:pPr>
            <a:r>
              <a:rPr lang="en-US" sz="2400" dirty="0"/>
              <a:t>HFC emissions in the baseline, Kigali Amendment </a:t>
            </a:r>
            <a:br>
              <a:rPr lang="en-US" sz="2400" dirty="0"/>
            </a:br>
            <a:r>
              <a:rPr lang="en-US" sz="2400" dirty="0"/>
              <a:t>(KA) and Maximum Technically Feasible </a:t>
            </a:r>
            <a:br>
              <a:rPr lang="en-US" sz="2400" dirty="0"/>
            </a:br>
            <a:r>
              <a:rPr lang="en-US" sz="2400" dirty="0"/>
              <a:t>Reductions (MTFR) scenarios</a:t>
            </a:r>
          </a:p>
        </p:txBody>
      </p:sp>
      <p:pic>
        <p:nvPicPr>
          <p:cNvPr id="11" name="Content Placeholder 19">
            <a:extLst>
              <a:ext uri="{FF2B5EF4-FFF2-40B4-BE49-F238E27FC236}">
                <a16:creationId xmlns:a16="http://schemas.microsoft.com/office/drawing/2014/main" id="{2AB83AE0-C642-4B58-99E3-6248691D8B1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7189963" y="113986"/>
            <a:ext cx="4624890" cy="65620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BB31A2A-7EFB-4D8D-97CB-EBB931506AA4}"/>
              </a:ext>
            </a:extLst>
          </p:cNvPr>
          <p:cNvSpPr txBox="1"/>
          <p:nvPr/>
        </p:nvSpPr>
        <p:spPr>
          <a:xfrm>
            <a:off x="7864489" y="6514164"/>
            <a:ext cx="40350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rgbClr val="003399"/>
                </a:solidFill>
                <a:latin typeface="+mj-lt"/>
              </a:rPr>
              <a:t>Source: Purohit et al. (2020) </a:t>
            </a:r>
            <a:r>
              <a:rPr lang="en-US" sz="1000" i="1" dirty="0">
                <a:solidFill>
                  <a:srgbClr val="003399"/>
                </a:solidFill>
                <a:latin typeface="+mj-lt"/>
              </a:rPr>
              <a:t>Atmos. Chem. Phys.</a:t>
            </a:r>
            <a:r>
              <a:rPr lang="en-US" sz="1000" dirty="0">
                <a:solidFill>
                  <a:srgbClr val="003399"/>
                </a:solidFill>
                <a:latin typeface="+mj-lt"/>
              </a:rPr>
              <a:t>, 20: 11305–11327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FCF6C6E-ECD4-4E5F-9BDD-6A1FE7646373}"/>
              </a:ext>
            </a:extLst>
          </p:cNvPr>
          <p:cNvSpPr/>
          <p:nvPr/>
        </p:nvSpPr>
        <p:spPr>
          <a:xfrm>
            <a:off x="7978386" y="2209849"/>
            <a:ext cx="1941816" cy="7917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100" dirty="0">
                <a:latin typeface="+mj-lt"/>
              </a:rPr>
              <a:t>4.0-5.3 Gt CO</a:t>
            </a:r>
            <a:r>
              <a:rPr lang="en-US" sz="1100" baseline="-25000" dirty="0">
                <a:latin typeface="+mj-lt"/>
              </a:rPr>
              <a:t>2</a:t>
            </a:r>
            <a:r>
              <a:rPr lang="en-US" sz="1100" dirty="0">
                <a:latin typeface="+mj-lt"/>
              </a:rPr>
              <a:t>eq</a:t>
            </a:r>
          </a:p>
          <a:p>
            <a:pPr algn="r"/>
            <a:r>
              <a:rPr lang="en-US" sz="900" dirty="0">
                <a:latin typeface="+mj-lt"/>
              </a:rPr>
              <a:t>(</a:t>
            </a:r>
            <a:r>
              <a:rPr lang="en-US" sz="900" dirty="0" err="1">
                <a:latin typeface="+mj-lt"/>
              </a:rPr>
              <a:t>Velders</a:t>
            </a:r>
            <a:r>
              <a:rPr lang="en-US" sz="900" dirty="0">
                <a:latin typeface="+mj-lt"/>
              </a:rPr>
              <a:t> et al., 2015)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739F50E-80D5-4467-9C24-1053B235838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02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FF7A4D-2A5A-41B5-A5CA-50D0CB5545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The 1.5°C-consistent scenarios used in IPCC’s Special Report on Global Warming of 1.5 °C (SR15) include a </a:t>
            </a:r>
            <a:r>
              <a:rPr lang="en-US" sz="1600" u="sng" dirty="0">
                <a:effectLst/>
                <a:latin typeface="+mn-lt"/>
                <a:ea typeface="Times New Roman" panose="02020603050405020304" pitchFamily="18" charset="0"/>
              </a:rPr>
              <a:t>75-80%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reduction in HFC emissions by 2050, </a:t>
            </a:r>
            <a:r>
              <a:rPr lang="en-US" sz="1600" u="sng" dirty="0">
                <a:effectLst/>
                <a:latin typeface="+mn-lt"/>
                <a:ea typeface="Times New Roman" panose="02020603050405020304" pitchFamily="18" charset="0"/>
              </a:rPr>
              <a:t>compared to 2010 levels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, along with deep and simultaneous reductions of CO</a:t>
            </a:r>
            <a:r>
              <a:rPr lang="en-US" sz="1600" baseline="-25000" dirty="0"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and all non-CO</a:t>
            </a:r>
            <a:r>
              <a:rPr lang="en-US" sz="1600" baseline="-25000" dirty="0"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climate-forcing emissions.</a:t>
            </a: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+mn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+mn-lt"/>
                <a:ea typeface="Calibri" panose="020F0502020204030204" pitchFamily="34" charset="0"/>
              </a:rPr>
              <a:t>Full compliance with the Kigali amendment  is expected to achieve a </a:t>
            </a:r>
            <a:r>
              <a:rPr lang="en-US" sz="1600" u="sng" dirty="0">
                <a:effectLst/>
                <a:latin typeface="+mn-lt"/>
                <a:ea typeface="Calibri" panose="020F0502020204030204" pitchFamily="34" charset="0"/>
              </a:rPr>
              <a:t>56% reduction</a:t>
            </a:r>
            <a:r>
              <a:rPr lang="en-US" sz="1600" dirty="0">
                <a:effectLst/>
                <a:latin typeface="+mn-lt"/>
                <a:ea typeface="Calibri" panose="020F0502020204030204" pitchFamily="34" charset="0"/>
              </a:rPr>
              <a:t> in HFC emissions by 2050, compared to 2010 levels.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52C6A6-8370-47FF-A225-E607CCA1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5000"/>
              </a:lnSpc>
            </a:pPr>
            <a:r>
              <a:rPr lang="en-US" sz="2400" dirty="0"/>
              <a:t>HFC emissions in the baseline, Kigali Amendment </a:t>
            </a:r>
            <a:br>
              <a:rPr lang="en-US" sz="2400" dirty="0"/>
            </a:br>
            <a:r>
              <a:rPr lang="en-US" sz="2400" dirty="0"/>
              <a:t>(KA) and Maximum Technically Feasible </a:t>
            </a:r>
            <a:br>
              <a:rPr lang="en-US" sz="2400" dirty="0"/>
            </a:br>
            <a:r>
              <a:rPr lang="en-US" sz="2400" dirty="0"/>
              <a:t>Reductions (MTFR) scenarios</a:t>
            </a:r>
          </a:p>
        </p:txBody>
      </p:sp>
      <p:pic>
        <p:nvPicPr>
          <p:cNvPr id="8" name="Content Placeholder 10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9032081E-B132-497D-A574-48F523FD2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374" y="4363278"/>
            <a:ext cx="1902773" cy="2476214"/>
          </a:xfrm>
          <a:prstGeom prst="rect">
            <a:avLst/>
          </a:prstGeom>
        </p:spPr>
      </p:pic>
      <p:pic>
        <p:nvPicPr>
          <p:cNvPr id="11" name="Content Placeholder 19">
            <a:extLst>
              <a:ext uri="{FF2B5EF4-FFF2-40B4-BE49-F238E27FC236}">
                <a16:creationId xmlns:a16="http://schemas.microsoft.com/office/drawing/2014/main" id="{2AB83AE0-C642-4B58-99E3-6248691D8B1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7189963" y="113986"/>
            <a:ext cx="4624890" cy="65620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5EE0A3-AC3A-4257-B3E6-D4EA90A5FAC6}"/>
              </a:ext>
            </a:extLst>
          </p:cNvPr>
          <p:cNvCxnSpPr>
            <a:cxnSpLocks/>
          </p:cNvCxnSpPr>
          <p:nvPr/>
        </p:nvCxnSpPr>
        <p:spPr>
          <a:xfrm>
            <a:off x="7939796" y="5486446"/>
            <a:ext cx="396822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85FD2F-63C5-4622-83BD-5D742CB11D42}"/>
              </a:ext>
            </a:extLst>
          </p:cNvPr>
          <p:cNvCxnSpPr>
            <a:cxnSpLocks/>
          </p:cNvCxnSpPr>
          <p:nvPr/>
        </p:nvCxnSpPr>
        <p:spPr>
          <a:xfrm>
            <a:off x="9557301" y="6004019"/>
            <a:ext cx="41563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251AC0E-A947-45D3-9B96-A745150DF97D}"/>
              </a:ext>
            </a:extLst>
          </p:cNvPr>
          <p:cNvCxnSpPr>
            <a:cxnSpLocks/>
          </p:cNvCxnSpPr>
          <p:nvPr/>
        </p:nvCxnSpPr>
        <p:spPr>
          <a:xfrm>
            <a:off x="9740453" y="5486446"/>
            <a:ext cx="0" cy="38095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266FAEA-570F-4116-80EF-BF4D97210BD8}"/>
              </a:ext>
            </a:extLst>
          </p:cNvPr>
          <p:cNvSpPr txBox="1"/>
          <p:nvPr/>
        </p:nvSpPr>
        <p:spPr>
          <a:xfrm>
            <a:off x="9140798" y="5709224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56%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DDA47CB-50EC-4EA8-B925-751CBC35DC41}"/>
              </a:ext>
            </a:extLst>
          </p:cNvPr>
          <p:cNvCxnSpPr>
            <a:cxnSpLocks/>
          </p:cNvCxnSpPr>
          <p:nvPr/>
        </p:nvCxnSpPr>
        <p:spPr>
          <a:xfrm>
            <a:off x="9834797" y="5486446"/>
            <a:ext cx="0" cy="539704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5ECE435-DEF7-4E04-9D35-01A68A79EDD1}"/>
              </a:ext>
            </a:extLst>
          </p:cNvPr>
          <p:cNvSpPr txBox="1"/>
          <p:nvPr/>
        </p:nvSpPr>
        <p:spPr>
          <a:xfrm>
            <a:off x="9917188" y="5831964"/>
            <a:ext cx="670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75-80%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B31A2A-7EFB-4D8D-97CB-EBB931506AA4}"/>
              </a:ext>
            </a:extLst>
          </p:cNvPr>
          <p:cNvSpPr txBox="1"/>
          <p:nvPr/>
        </p:nvSpPr>
        <p:spPr>
          <a:xfrm>
            <a:off x="7864489" y="6514164"/>
            <a:ext cx="40350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rgbClr val="003399"/>
                </a:solidFill>
                <a:latin typeface="+mj-lt"/>
              </a:rPr>
              <a:t>Source: Purohit et al. (2020) </a:t>
            </a:r>
            <a:r>
              <a:rPr lang="en-US" sz="1000" i="1" dirty="0">
                <a:solidFill>
                  <a:srgbClr val="003399"/>
                </a:solidFill>
                <a:latin typeface="+mj-lt"/>
              </a:rPr>
              <a:t>Atmos. Chem. Phys.</a:t>
            </a:r>
            <a:r>
              <a:rPr lang="en-US" sz="1000" dirty="0">
                <a:solidFill>
                  <a:srgbClr val="003399"/>
                </a:solidFill>
                <a:latin typeface="+mj-lt"/>
              </a:rPr>
              <a:t>, 20: 11305–11327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FCF6C6E-ECD4-4E5F-9BDD-6A1FE7646373}"/>
              </a:ext>
            </a:extLst>
          </p:cNvPr>
          <p:cNvSpPr/>
          <p:nvPr/>
        </p:nvSpPr>
        <p:spPr>
          <a:xfrm>
            <a:off x="7978386" y="2209849"/>
            <a:ext cx="1941816" cy="7917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100" dirty="0">
                <a:latin typeface="+mj-lt"/>
              </a:rPr>
              <a:t>4.0-5.3 Gt CO</a:t>
            </a:r>
            <a:r>
              <a:rPr lang="en-US" sz="1100" baseline="-25000" dirty="0">
                <a:latin typeface="+mj-lt"/>
              </a:rPr>
              <a:t>2</a:t>
            </a:r>
            <a:r>
              <a:rPr lang="en-US" sz="1100" dirty="0">
                <a:latin typeface="+mj-lt"/>
              </a:rPr>
              <a:t>eq</a:t>
            </a:r>
          </a:p>
          <a:p>
            <a:pPr algn="r"/>
            <a:r>
              <a:rPr lang="en-US" sz="900" dirty="0">
                <a:latin typeface="+mj-lt"/>
              </a:rPr>
              <a:t>(</a:t>
            </a:r>
            <a:r>
              <a:rPr lang="en-US" sz="900" dirty="0" err="1">
                <a:latin typeface="+mj-lt"/>
              </a:rPr>
              <a:t>Velders</a:t>
            </a:r>
            <a:r>
              <a:rPr lang="en-US" sz="900" dirty="0">
                <a:latin typeface="+mj-lt"/>
              </a:rPr>
              <a:t> et al., 2015)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739F50E-80D5-4467-9C24-1053B235838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703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40026C-22C8-45CB-96C2-FBDFBAAF9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Kigali Amendment: A5 Group 1&amp;2 alignment scenario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A056FCB-67AE-4683-9AA3-5D047F2DFDC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61950" y="1595438"/>
          <a:ext cx="10591800" cy="4518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52217A-57EE-4E17-A9A4-9218BFB8F1F7}"/>
              </a:ext>
            </a:extLst>
          </p:cNvPr>
          <p:cNvCxnSpPr>
            <a:cxnSpLocks/>
          </p:cNvCxnSpPr>
          <p:nvPr/>
        </p:nvCxnSpPr>
        <p:spPr>
          <a:xfrm>
            <a:off x="1828800" y="2527443"/>
            <a:ext cx="1448657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B5D92B-E5E0-4BE3-8FF6-85B504BC98FD}"/>
              </a:ext>
            </a:extLst>
          </p:cNvPr>
          <p:cNvCxnSpPr>
            <a:cxnSpLocks/>
          </p:cNvCxnSpPr>
          <p:nvPr/>
        </p:nvCxnSpPr>
        <p:spPr>
          <a:xfrm>
            <a:off x="3277457" y="2517918"/>
            <a:ext cx="0" cy="1037690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8DDEA3-582B-41C9-B582-A58DFACEFD63}"/>
              </a:ext>
            </a:extLst>
          </p:cNvPr>
          <p:cNvCxnSpPr>
            <a:cxnSpLocks/>
          </p:cNvCxnSpPr>
          <p:nvPr/>
        </p:nvCxnSpPr>
        <p:spPr>
          <a:xfrm>
            <a:off x="3276600" y="3549793"/>
            <a:ext cx="1448657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FF8D8A-FDA9-4324-A1D2-742F059A5C9C}"/>
              </a:ext>
            </a:extLst>
          </p:cNvPr>
          <p:cNvCxnSpPr>
            <a:cxnSpLocks/>
          </p:cNvCxnSpPr>
          <p:nvPr/>
        </p:nvCxnSpPr>
        <p:spPr>
          <a:xfrm>
            <a:off x="4718907" y="3540268"/>
            <a:ext cx="0" cy="1037690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7C5A0E-4C5F-4828-BA89-C0F68E90F2E0}"/>
              </a:ext>
            </a:extLst>
          </p:cNvPr>
          <p:cNvCxnSpPr>
            <a:cxnSpLocks/>
          </p:cNvCxnSpPr>
          <p:nvPr/>
        </p:nvCxnSpPr>
        <p:spPr>
          <a:xfrm>
            <a:off x="4708525" y="4578493"/>
            <a:ext cx="1448657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F24852-08EF-43EB-86D1-624073FDAAE5}"/>
              </a:ext>
            </a:extLst>
          </p:cNvPr>
          <p:cNvCxnSpPr>
            <a:cxnSpLocks/>
          </p:cNvCxnSpPr>
          <p:nvPr/>
        </p:nvCxnSpPr>
        <p:spPr>
          <a:xfrm>
            <a:off x="6150832" y="4568968"/>
            <a:ext cx="0" cy="368792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BFA48A-9230-4A81-BD76-6CF81C052826}"/>
              </a:ext>
            </a:extLst>
          </p:cNvPr>
          <p:cNvCxnSpPr>
            <a:cxnSpLocks/>
          </p:cNvCxnSpPr>
          <p:nvPr/>
        </p:nvCxnSpPr>
        <p:spPr>
          <a:xfrm>
            <a:off x="6141085" y="4936633"/>
            <a:ext cx="596487" cy="0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8CB3CD-F715-4C28-91C4-C7C1418142DD}"/>
              </a:ext>
            </a:extLst>
          </p:cNvPr>
          <p:cNvCxnSpPr>
            <a:cxnSpLocks/>
          </p:cNvCxnSpPr>
          <p:nvPr/>
        </p:nvCxnSpPr>
        <p:spPr>
          <a:xfrm>
            <a:off x="6737572" y="4927108"/>
            <a:ext cx="0" cy="185912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73969D-A23A-4C85-8AE9-3EFA4CDF8E03}"/>
              </a:ext>
            </a:extLst>
          </p:cNvPr>
          <p:cNvCxnSpPr>
            <a:cxnSpLocks/>
          </p:cNvCxnSpPr>
          <p:nvPr/>
        </p:nvCxnSpPr>
        <p:spPr>
          <a:xfrm>
            <a:off x="6727825" y="5111893"/>
            <a:ext cx="4031615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EBA8769-D91B-49CB-95BA-4218CD9A1109}"/>
              </a:ext>
            </a:extLst>
          </p:cNvPr>
          <p:cNvCxnSpPr>
            <a:cxnSpLocks/>
          </p:cNvCxnSpPr>
          <p:nvPr/>
        </p:nvCxnSpPr>
        <p:spPr>
          <a:xfrm>
            <a:off x="2111375" y="2345833"/>
            <a:ext cx="1460500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9ECCA03-3623-46DE-B380-5D791BE1360D}"/>
              </a:ext>
            </a:extLst>
          </p:cNvPr>
          <p:cNvCxnSpPr>
            <a:cxnSpLocks/>
          </p:cNvCxnSpPr>
          <p:nvPr/>
        </p:nvCxnSpPr>
        <p:spPr>
          <a:xfrm>
            <a:off x="3561937" y="2345198"/>
            <a:ext cx="0" cy="103769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46D6B40-B873-4211-A4E4-2EBCEFE51716}"/>
              </a:ext>
            </a:extLst>
          </p:cNvPr>
          <p:cNvCxnSpPr>
            <a:cxnSpLocks/>
          </p:cNvCxnSpPr>
          <p:nvPr/>
        </p:nvCxnSpPr>
        <p:spPr>
          <a:xfrm>
            <a:off x="3553936" y="3387233"/>
            <a:ext cx="1167352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ED25C0-B307-44BA-905C-E8A2BEE286F0}"/>
              </a:ext>
            </a:extLst>
          </p:cNvPr>
          <p:cNvCxnSpPr>
            <a:cxnSpLocks/>
          </p:cNvCxnSpPr>
          <p:nvPr/>
        </p:nvCxnSpPr>
        <p:spPr>
          <a:xfrm>
            <a:off x="4717637" y="3377709"/>
            <a:ext cx="0" cy="1200784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90F3DF0-A4C0-4E7D-9F88-40EF58AF05A9}"/>
              </a:ext>
            </a:extLst>
          </p:cNvPr>
          <p:cNvCxnSpPr>
            <a:cxnSpLocks/>
          </p:cNvCxnSpPr>
          <p:nvPr/>
        </p:nvCxnSpPr>
        <p:spPr>
          <a:xfrm>
            <a:off x="3254375" y="2174383"/>
            <a:ext cx="146050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5035D13-F1AD-4337-A77E-C352230B5AA7}"/>
              </a:ext>
            </a:extLst>
          </p:cNvPr>
          <p:cNvCxnSpPr>
            <a:cxnSpLocks/>
          </p:cNvCxnSpPr>
          <p:nvPr/>
        </p:nvCxnSpPr>
        <p:spPr>
          <a:xfrm>
            <a:off x="4717637" y="2167398"/>
            <a:ext cx="0" cy="350520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E3C0345-6601-4B39-AFF0-E8936D83616F}"/>
              </a:ext>
            </a:extLst>
          </p:cNvPr>
          <p:cNvCxnSpPr>
            <a:cxnSpLocks/>
          </p:cNvCxnSpPr>
          <p:nvPr/>
        </p:nvCxnSpPr>
        <p:spPr>
          <a:xfrm>
            <a:off x="4708525" y="2517283"/>
            <a:ext cx="1724025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95E1B0B-734E-4D90-9115-7449FB8054E4}"/>
              </a:ext>
            </a:extLst>
          </p:cNvPr>
          <p:cNvCxnSpPr>
            <a:cxnSpLocks/>
          </p:cNvCxnSpPr>
          <p:nvPr/>
        </p:nvCxnSpPr>
        <p:spPr>
          <a:xfrm>
            <a:off x="6432137" y="2510298"/>
            <a:ext cx="0" cy="709152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B3B6347-2D97-4D87-B18C-DB2AA0E11600}"/>
              </a:ext>
            </a:extLst>
          </p:cNvPr>
          <p:cNvCxnSpPr>
            <a:cxnSpLocks/>
          </p:cNvCxnSpPr>
          <p:nvPr/>
        </p:nvCxnSpPr>
        <p:spPr>
          <a:xfrm>
            <a:off x="6429375" y="3209433"/>
            <a:ext cx="1450562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3E3742-6E23-4023-A8FA-DFD16BA1EC9C}"/>
              </a:ext>
            </a:extLst>
          </p:cNvPr>
          <p:cNvCxnSpPr>
            <a:cxnSpLocks/>
          </p:cNvCxnSpPr>
          <p:nvPr/>
        </p:nvCxnSpPr>
        <p:spPr>
          <a:xfrm>
            <a:off x="7879937" y="3202448"/>
            <a:ext cx="0" cy="709152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2EE57E8-2D36-4C09-B2A1-3E5768FB4BC4}"/>
              </a:ext>
            </a:extLst>
          </p:cNvPr>
          <p:cNvCxnSpPr>
            <a:cxnSpLocks/>
          </p:cNvCxnSpPr>
          <p:nvPr/>
        </p:nvCxnSpPr>
        <p:spPr>
          <a:xfrm>
            <a:off x="7870825" y="3901583"/>
            <a:ext cx="1450562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DCBDC89-6022-4D9A-84D8-07E9442A9C7B}"/>
              </a:ext>
            </a:extLst>
          </p:cNvPr>
          <p:cNvCxnSpPr>
            <a:cxnSpLocks/>
          </p:cNvCxnSpPr>
          <p:nvPr/>
        </p:nvCxnSpPr>
        <p:spPr>
          <a:xfrm>
            <a:off x="9321387" y="3894598"/>
            <a:ext cx="0" cy="1043162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48EC9E4-15C5-4D51-8160-D87A9A5CDCF1}"/>
              </a:ext>
            </a:extLst>
          </p:cNvPr>
          <p:cNvCxnSpPr>
            <a:cxnSpLocks/>
          </p:cNvCxnSpPr>
          <p:nvPr/>
        </p:nvCxnSpPr>
        <p:spPr>
          <a:xfrm>
            <a:off x="9311005" y="4937903"/>
            <a:ext cx="1450562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747AD97-3B0F-4FAD-A148-903AA01AFAAA}"/>
              </a:ext>
            </a:extLst>
          </p:cNvPr>
          <p:cNvCxnSpPr>
            <a:cxnSpLocks/>
          </p:cNvCxnSpPr>
          <p:nvPr/>
        </p:nvCxnSpPr>
        <p:spPr>
          <a:xfrm>
            <a:off x="3261177" y="2183173"/>
            <a:ext cx="1464086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80B15D1-65B4-46F8-8DD6-354C754FC525}"/>
              </a:ext>
            </a:extLst>
          </p:cNvPr>
          <p:cNvCxnSpPr>
            <a:cxnSpLocks/>
          </p:cNvCxnSpPr>
          <p:nvPr/>
        </p:nvCxnSpPr>
        <p:spPr>
          <a:xfrm>
            <a:off x="4719385" y="2176188"/>
            <a:ext cx="0" cy="35052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FB13E5A-E484-4506-8F16-8A9183E58041}"/>
              </a:ext>
            </a:extLst>
          </p:cNvPr>
          <p:cNvCxnSpPr>
            <a:cxnSpLocks/>
          </p:cNvCxnSpPr>
          <p:nvPr/>
        </p:nvCxnSpPr>
        <p:spPr>
          <a:xfrm>
            <a:off x="4708145" y="2526073"/>
            <a:ext cx="1724411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6EB3323-EA46-487E-B984-35BBEAD0E694}"/>
              </a:ext>
            </a:extLst>
          </p:cNvPr>
          <p:cNvCxnSpPr>
            <a:cxnSpLocks/>
          </p:cNvCxnSpPr>
          <p:nvPr/>
        </p:nvCxnSpPr>
        <p:spPr>
          <a:xfrm>
            <a:off x="6432032" y="2519088"/>
            <a:ext cx="0" cy="709152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FC46BBA-ECBE-426D-8543-286B8049D3FC}"/>
              </a:ext>
            </a:extLst>
          </p:cNvPr>
          <p:cNvCxnSpPr>
            <a:cxnSpLocks/>
          </p:cNvCxnSpPr>
          <p:nvPr/>
        </p:nvCxnSpPr>
        <p:spPr>
          <a:xfrm>
            <a:off x="6420904" y="3222255"/>
            <a:ext cx="1449927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11B9E9C-CE4C-4058-8854-BC0609491E3B}"/>
              </a:ext>
            </a:extLst>
          </p:cNvPr>
          <p:cNvCxnSpPr>
            <a:cxnSpLocks/>
          </p:cNvCxnSpPr>
          <p:nvPr/>
        </p:nvCxnSpPr>
        <p:spPr>
          <a:xfrm>
            <a:off x="7877823" y="3200337"/>
            <a:ext cx="0" cy="720053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F2935AB-CB87-4643-822D-6259AF8814FB}"/>
              </a:ext>
            </a:extLst>
          </p:cNvPr>
          <p:cNvCxnSpPr>
            <a:cxnSpLocks/>
          </p:cNvCxnSpPr>
          <p:nvPr/>
        </p:nvCxnSpPr>
        <p:spPr>
          <a:xfrm>
            <a:off x="7879943" y="3909858"/>
            <a:ext cx="1449927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2FA83AB-DE04-4961-BBFC-998CCB906FB5}"/>
              </a:ext>
            </a:extLst>
          </p:cNvPr>
          <p:cNvCxnSpPr>
            <a:cxnSpLocks/>
          </p:cNvCxnSpPr>
          <p:nvPr/>
        </p:nvCxnSpPr>
        <p:spPr>
          <a:xfrm>
            <a:off x="9322028" y="3894403"/>
            <a:ext cx="0" cy="105102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00B51F-C027-47AC-8EA8-F26653FA064A}"/>
              </a:ext>
            </a:extLst>
          </p:cNvPr>
          <p:cNvCxnSpPr>
            <a:cxnSpLocks/>
          </p:cNvCxnSpPr>
          <p:nvPr/>
        </p:nvCxnSpPr>
        <p:spPr>
          <a:xfrm>
            <a:off x="9321313" y="4949227"/>
            <a:ext cx="1449927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C09BFB0-3CF5-49C2-A9E9-D8EB8BAB057F}"/>
              </a:ext>
            </a:extLst>
          </p:cNvPr>
          <p:cNvCxnSpPr>
            <a:cxnSpLocks/>
          </p:cNvCxnSpPr>
          <p:nvPr/>
        </p:nvCxnSpPr>
        <p:spPr>
          <a:xfrm>
            <a:off x="4708139" y="4578493"/>
            <a:ext cx="1449043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1B63869-41AF-4B56-B8B4-C5D5B4DDAF48}"/>
              </a:ext>
            </a:extLst>
          </p:cNvPr>
          <p:cNvCxnSpPr>
            <a:cxnSpLocks/>
          </p:cNvCxnSpPr>
          <p:nvPr/>
        </p:nvCxnSpPr>
        <p:spPr>
          <a:xfrm>
            <a:off x="6150295" y="4568334"/>
            <a:ext cx="0" cy="369569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D04E0D5-2F49-4CA5-AD1C-B9B3C7B2E71D}"/>
              </a:ext>
            </a:extLst>
          </p:cNvPr>
          <p:cNvCxnSpPr>
            <a:cxnSpLocks/>
          </p:cNvCxnSpPr>
          <p:nvPr/>
        </p:nvCxnSpPr>
        <p:spPr>
          <a:xfrm>
            <a:off x="6155939" y="4929111"/>
            <a:ext cx="581633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6A966AD-0E28-49BE-AFD2-75D096B5D22D}"/>
              </a:ext>
            </a:extLst>
          </p:cNvPr>
          <p:cNvCxnSpPr>
            <a:cxnSpLocks/>
          </p:cNvCxnSpPr>
          <p:nvPr/>
        </p:nvCxnSpPr>
        <p:spPr>
          <a:xfrm>
            <a:off x="6731320" y="4939809"/>
            <a:ext cx="0" cy="172084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7C60EB8-91E2-4E17-AC4B-FB29B629C1E9}"/>
              </a:ext>
            </a:extLst>
          </p:cNvPr>
          <p:cNvCxnSpPr>
            <a:cxnSpLocks/>
          </p:cNvCxnSpPr>
          <p:nvPr/>
        </p:nvCxnSpPr>
        <p:spPr>
          <a:xfrm>
            <a:off x="6737572" y="5104228"/>
            <a:ext cx="4023995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FEA8CE96-504C-40CE-B7F6-A3194A66575F}"/>
              </a:ext>
            </a:extLst>
          </p:cNvPr>
          <p:cNvSpPr/>
          <p:nvPr/>
        </p:nvSpPr>
        <p:spPr>
          <a:xfrm>
            <a:off x="761851" y="6125210"/>
            <a:ext cx="3048149" cy="306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>
                <a:solidFill>
                  <a:schemeClr val="tx1"/>
                </a:solidFill>
              </a:rPr>
              <a:t>Non-Article 5, earlier start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E3A30FE-FFC7-4B53-8F45-00187A9029B2}"/>
              </a:ext>
            </a:extLst>
          </p:cNvPr>
          <p:cNvSpPr/>
          <p:nvPr/>
        </p:nvSpPr>
        <p:spPr>
          <a:xfrm>
            <a:off x="3428851" y="6125210"/>
            <a:ext cx="3048149" cy="306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>
                <a:solidFill>
                  <a:schemeClr val="tx1"/>
                </a:solidFill>
              </a:rPr>
              <a:t>Non-Article 5, later start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0AC332A-3108-4DA6-809F-A0565FBCF61C}"/>
              </a:ext>
            </a:extLst>
          </p:cNvPr>
          <p:cNvSpPr/>
          <p:nvPr/>
        </p:nvSpPr>
        <p:spPr>
          <a:xfrm>
            <a:off x="5619601" y="6125210"/>
            <a:ext cx="3048149" cy="306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>
                <a:solidFill>
                  <a:schemeClr val="tx1"/>
                </a:solidFill>
              </a:rPr>
              <a:t>Article 5, Group 1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CECAD91-82CC-4B02-9A4D-795370ADF178}"/>
              </a:ext>
            </a:extLst>
          </p:cNvPr>
          <p:cNvSpPr/>
          <p:nvPr/>
        </p:nvSpPr>
        <p:spPr>
          <a:xfrm>
            <a:off x="7962751" y="6125210"/>
            <a:ext cx="3048149" cy="306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>
                <a:solidFill>
                  <a:schemeClr val="tx1"/>
                </a:solidFill>
              </a:rPr>
              <a:t>Article 5, Group 2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DB97D4D-53C1-428E-BB2C-6D69799F8140}"/>
              </a:ext>
            </a:extLst>
          </p:cNvPr>
          <p:cNvCxnSpPr>
            <a:cxnSpLocks/>
          </p:cNvCxnSpPr>
          <p:nvPr/>
        </p:nvCxnSpPr>
        <p:spPr>
          <a:xfrm>
            <a:off x="1464651" y="6286501"/>
            <a:ext cx="581025" cy="0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F5F2352-6E4A-4675-83E1-B84D73568A87}"/>
              </a:ext>
            </a:extLst>
          </p:cNvPr>
          <p:cNvCxnSpPr>
            <a:cxnSpLocks/>
          </p:cNvCxnSpPr>
          <p:nvPr/>
        </p:nvCxnSpPr>
        <p:spPr>
          <a:xfrm>
            <a:off x="4273797" y="6291386"/>
            <a:ext cx="581025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571E083-D8BD-47E6-AE17-0689C439E23B}"/>
              </a:ext>
            </a:extLst>
          </p:cNvPr>
          <p:cNvCxnSpPr>
            <a:cxnSpLocks/>
          </p:cNvCxnSpPr>
          <p:nvPr/>
        </p:nvCxnSpPr>
        <p:spPr>
          <a:xfrm>
            <a:off x="6816819" y="6299510"/>
            <a:ext cx="581025" cy="0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84478BA-1C42-4002-8DFA-785EA685A6CA}"/>
              </a:ext>
            </a:extLst>
          </p:cNvPr>
          <p:cNvCxnSpPr>
            <a:cxnSpLocks/>
          </p:cNvCxnSpPr>
          <p:nvPr/>
        </p:nvCxnSpPr>
        <p:spPr>
          <a:xfrm>
            <a:off x="9163445" y="6300178"/>
            <a:ext cx="581025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634A77-7D89-4486-ADE7-EE55F6D961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23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40026C-22C8-45CB-96C2-FBDFBAAF9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Kigali Amendment: 95% scenario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A056FCB-67AE-4683-9AA3-5D047F2DFDC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61950" y="1595438"/>
          <a:ext cx="10591800" cy="4518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52217A-57EE-4E17-A9A4-9218BFB8F1F7}"/>
              </a:ext>
            </a:extLst>
          </p:cNvPr>
          <p:cNvCxnSpPr>
            <a:cxnSpLocks/>
          </p:cNvCxnSpPr>
          <p:nvPr/>
        </p:nvCxnSpPr>
        <p:spPr>
          <a:xfrm>
            <a:off x="1828800" y="2527443"/>
            <a:ext cx="1448657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B5D92B-E5E0-4BE3-8FF6-85B504BC98FD}"/>
              </a:ext>
            </a:extLst>
          </p:cNvPr>
          <p:cNvCxnSpPr>
            <a:cxnSpLocks/>
          </p:cNvCxnSpPr>
          <p:nvPr/>
        </p:nvCxnSpPr>
        <p:spPr>
          <a:xfrm>
            <a:off x="3277457" y="2517918"/>
            <a:ext cx="0" cy="1037690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8DDEA3-582B-41C9-B582-A58DFACEFD63}"/>
              </a:ext>
            </a:extLst>
          </p:cNvPr>
          <p:cNvCxnSpPr>
            <a:cxnSpLocks/>
          </p:cNvCxnSpPr>
          <p:nvPr/>
        </p:nvCxnSpPr>
        <p:spPr>
          <a:xfrm>
            <a:off x="3276600" y="3549793"/>
            <a:ext cx="1448657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FF8D8A-FDA9-4324-A1D2-742F059A5C9C}"/>
              </a:ext>
            </a:extLst>
          </p:cNvPr>
          <p:cNvCxnSpPr>
            <a:cxnSpLocks/>
          </p:cNvCxnSpPr>
          <p:nvPr/>
        </p:nvCxnSpPr>
        <p:spPr>
          <a:xfrm>
            <a:off x="4718907" y="3540268"/>
            <a:ext cx="0" cy="1037690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7C5A0E-4C5F-4828-BA89-C0F68E90F2E0}"/>
              </a:ext>
            </a:extLst>
          </p:cNvPr>
          <p:cNvCxnSpPr>
            <a:cxnSpLocks/>
          </p:cNvCxnSpPr>
          <p:nvPr/>
        </p:nvCxnSpPr>
        <p:spPr>
          <a:xfrm>
            <a:off x="4708525" y="4578493"/>
            <a:ext cx="1448657" cy="0"/>
          </a:xfrm>
          <a:prstGeom prst="line">
            <a:avLst/>
          </a:prstGeom>
          <a:ln w="730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F24852-08EF-43EB-86D1-624073FDAAE5}"/>
              </a:ext>
            </a:extLst>
          </p:cNvPr>
          <p:cNvCxnSpPr>
            <a:cxnSpLocks/>
          </p:cNvCxnSpPr>
          <p:nvPr/>
        </p:nvCxnSpPr>
        <p:spPr>
          <a:xfrm>
            <a:off x="6150832" y="4568968"/>
            <a:ext cx="0" cy="368792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BFA48A-9230-4A81-BD76-6CF81C052826}"/>
              </a:ext>
            </a:extLst>
          </p:cNvPr>
          <p:cNvCxnSpPr>
            <a:cxnSpLocks/>
          </p:cNvCxnSpPr>
          <p:nvPr/>
        </p:nvCxnSpPr>
        <p:spPr>
          <a:xfrm>
            <a:off x="6141085" y="4936633"/>
            <a:ext cx="596487" cy="0"/>
          </a:xfrm>
          <a:prstGeom prst="line">
            <a:avLst/>
          </a:prstGeom>
          <a:ln w="730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8CB3CD-F715-4C28-91C4-C7C1418142DD}"/>
              </a:ext>
            </a:extLst>
          </p:cNvPr>
          <p:cNvCxnSpPr>
            <a:cxnSpLocks/>
          </p:cNvCxnSpPr>
          <p:nvPr/>
        </p:nvCxnSpPr>
        <p:spPr>
          <a:xfrm>
            <a:off x="6737572" y="4927108"/>
            <a:ext cx="0" cy="185912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73969D-A23A-4C85-8AE9-3EFA4CDF8E03}"/>
              </a:ext>
            </a:extLst>
          </p:cNvPr>
          <p:cNvCxnSpPr>
            <a:cxnSpLocks/>
          </p:cNvCxnSpPr>
          <p:nvPr/>
        </p:nvCxnSpPr>
        <p:spPr>
          <a:xfrm>
            <a:off x="6727825" y="5111893"/>
            <a:ext cx="1125855" cy="0"/>
          </a:xfrm>
          <a:prstGeom prst="line">
            <a:avLst/>
          </a:prstGeom>
          <a:ln w="730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EBA8769-D91B-49CB-95BA-4218CD9A1109}"/>
              </a:ext>
            </a:extLst>
          </p:cNvPr>
          <p:cNvCxnSpPr>
            <a:cxnSpLocks/>
          </p:cNvCxnSpPr>
          <p:nvPr/>
        </p:nvCxnSpPr>
        <p:spPr>
          <a:xfrm>
            <a:off x="2111375" y="2345833"/>
            <a:ext cx="1460500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9ECCA03-3623-46DE-B380-5D791BE1360D}"/>
              </a:ext>
            </a:extLst>
          </p:cNvPr>
          <p:cNvCxnSpPr>
            <a:cxnSpLocks/>
          </p:cNvCxnSpPr>
          <p:nvPr/>
        </p:nvCxnSpPr>
        <p:spPr>
          <a:xfrm>
            <a:off x="3561937" y="2345198"/>
            <a:ext cx="0" cy="103769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46D6B40-B873-4211-A4E4-2EBCEFE51716}"/>
              </a:ext>
            </a:extLst>
          </p:cNvPr>
          <p:cNvCxnSpPr>
            <a:cxnSpLocks/>
          </p:cNvCxnSpPr>
          <p:nvPr/>
        </p:nvCxnSpPr>
        <p:spPr>
          <a:xfrm>
            <a:off x="3553936" y="3387233"/>
            <a:ext cx="1167352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ED25C0-B307-44BA-905C-E8A2BEE286F0}"/>
              </a:ext>
            </a:extLst>
          </p:cNvPr>
          <p:cNvCxnSpPr>
            <a:cxnSpLocks/>
          </p:cNvCxnSpPr>
          <p:nvPr/>
        </p:nvCxnSpPr>
        <p:spPr>
          <a:xfrm>
            <a:off x="4717637" y="3377709"/>
            <a:ext cx="0" cy="1200784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90F3DF0-A4C0-4E7D-9F88-40EF58AF05A9}"/>
              </a:ext>
            </a:extLst>
          </p:cNvPr>
          <p:cNvCxnSpPr>
            <a:cxnSpLocks/>
          </p:cNvCxnSpPr>
          <p:nvPr/>
        </p:nvCxnSpPr>
        <p:spPr>
          <a:xfrm>
            <a:off x="3254375" y="2174383"/>
            <a:ext cx="146050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5035D13-F1AD-4337-A77E-C352230B5AA7}"/>
              </a:ext>
            </a:extLst>
          </p:cNvPr>
          <p:cNvCxnSpPr>
            <a:cxnSpLocks/>
          </p:cNvCxnSpPr>
          <p:nvPr/>
        </p:nvCxnSpPr>
        <p:spPr>
          <a:xfrm>
            <a:off x="4717637" y="2167398"/>
            <a:ext cx="0" cy="350520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E3C0345-6601-4B39-AFF0-E8936D83616F}"/>
              </a:ext>
            </a:extLst>
          </p:cNvPr>
          <p:cNvCxnSpPr>
            <a:cxnSpLocks/>
          </p:cNvCxnSpPr>
          <p:nvPr/>
        </p:nvCxnSpPr>
        <p:spPr>
          <a:xfrm>
            <a:off x="4708525" y="2517283"/>
            <a:ext cx="1724025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95E1B0B-734E-4D90-9115-7449FB8054E4}"/>
              </a:ext>
            </a:extLst>
          </p:cNvPr>
          <p:cNvCxnSpPr>
            <a:cxnSpLocks/>
          </p:cNvCxnSpPr>
          <p:nvPr/>
        </p:nvCxnSpPr>
        <p:spPr>
          <a:xfrm>
            <a:off x="6432137" y="2510298"/>
            <a:ext cx="0" cy="709152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B3B6347-2D97-4D87-B18C-DB2AA0E11600}"/>
              </a:ext>
            </a:extLst>
          </p:cNvPr>
          <p:cNvCxnSpPr>
            <a:cxnSpLocks/>
          </p:cNvCxnSpPr>
          <p:nvPr/>
        </p:nvCxnSpPr>
        <p:spPr>
          <a:xfrm>
            <a:off x="6429375" y="3209433"/>
            <a:ext cx="1450562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3E3742-6E23-4023-A8FA-DFD16BA1EC9C}"/>
              </a:ext>
            </a:extLst>
          </p:cNvPr>
          <p:cNvCxnSpPr>
            <a:cxnSpLocks/>
          </p:cNvCxnSpPr>
          <p:nvPr/>
        </p:nvCxnSpPr>
        <p:spPr>
          <a:xfrm>
            <a:off x="7879937" y="3202448"/>
            <a:ext cx="0" cy="709152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2EE57E8-2D36-4C09-B2A1-3E5768FB4BC4}"/>
              </a:ext>
            </a:extLst>
          </p:cNvPr>
          <p:cNvCxnSpPr>
            <a:cxnSpLocks/>
          </p:cNvCxnSpPr>
          <p:nvPr/>
        </p:nvCxnSpPr>
        <p:spPr>
          <a:xfrm>
            <a:off x="7870825" y="3901583"/>
            <a:ext cx="1450562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DCBDC89-6022-4D9A-84D8-07E9442A9C7B}"/>
              </a:ext>
            </a:extLst>
          </p:cNvPr>
          <p:cNvCxnSpPr>
            <a:cxnSpLocks/>
          </p:cNvCxnSpPr>
          <p:nvPr/>
        </p:nvCxnSpPr>
        <p:spPr>
          <a:xfrm>
            <a:off x="9311862" y="3894598"/>
            <a:ext cx="0" cy="1043162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48EC9E4-15C5-4D51-8160-D87A9A5CDCF1}"/>
              </a:ext>
            </a:extLst>
          </p:cNvPr>
          <p:cNvCxnSpPr>
            <a:cxnSpLocks/>
          </p:cNvCxnSpPr>
          <p:nvPr/>
        </p:nvCxnSpPr>
        <p:spPr>
          <a:xfrm>
            <a:off x="9303385" y="4928378"/>
            <a:ext cx="1468721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747AD97-3B0F-4FAD-A148-903AA01AFAAA}"/>
              </a:ext>
            </a:extLst>
          </p:cNvPr>
          <p:cNvCxnSpPr>
            <a:cxnSpLocks/>
          </p:cNvCxnSpPr>
          <p:nvPr/>
        </p:nvCxnSpPr>
        <p:spPr>
          <a:xfrm>
            <a:off x="4412615" y="2174383"/>
            <a:ext cx="1166082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80B15D1-65B4-46F8-8DD6-354C754FC525}"/>
              </a:ext>
            </a:extLst>
          </p:cNvPr>
          <p:cNvCxnSpPr>
            <a:cxnSpLocks/>
          </p:cNvCxnSpPr>
          <p:nvPr/>
        </p:nvCxnSpPr>
        <p:spPr>
          <a:xfrm>
            <a:off x="5578697" y="2167398"/>
            <a:ext cx="0" cy="35052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FB13E5A-E484-4506-8F16-8A9183E58041}"/>
              </a:ext>
            </a:extLst>
          </p:cNvPr>
          <p:cNvCxnSpPr>
            <a:cxnSpLocks/>
          </p:cNvCxnSpPr>
          <p:nvPr/>
        </p:nvCxnSpPr>
        <p:spPr>
          <a:xfrm>
            <a:off x="5578475" y="2517283"/>
            <a:ext cx="1432782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6EB3323-EA46-487E-B984-35BBEAD0E694}"/>
              </a:ext>
            </a:extLst>
          </p:cNvPr>
          <p:cNvCxnSpPr>
            <a:cxnSpLocks/>
          </p:cNvCxnSpPr>
          <p:nvPr/>
        </p:nvCxnSpPr>
        <p:spPr>
          <a:xfrm>
            <a:off x="7011257" y="2510298"/>
            <a:ext cx="0" cy="35052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FC46BBA-ECBE-426D-8543-286B8049D3FC}"/>
              </a:ext>
            </a:extLst>
          </p:cNvPr>
          <p:cNvCxnSpPr>
            <a:cxnSpLocks/>
          </p:cNvCxnSpPr>
          <p:nvPr/>
        </p:nvCxnSpPr>
        <p:spPr>
          <a:xfrm>
            <a:off x="7001510" y="2860183"/>
            <a:ext cx="1449927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11B9E9C-CE4C-4058-8854-BC0609491E3B}"/>
              </a:ext>
            </a:extLst>
          </p:cNvPr>
          <p:cNvCxnSpPr>
            <a:cxnSpLocks/>
          </p:cNvCxnSpPr>
          <p:nvPr/>
        </p:nvCxnSpPr>
        <p:spPr>
          <a:xfrm>
            <a:off x="8457787" y="2850023"/>
            <a:ext cx="0" cy="35052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F2935AB-CB87-4643-822D-6259AF8814FB}"/>
              </a:ext>
            </a:extLst>
          </p:cNvPr>
          <p:cNvCxnSpPr>
            <a:cxnSpLocks/>
          </p:cNvCxnSpPr>
          <p:nvPr/>
        </p:nvCxnSpPr>
        <p:spPr>
          <a:xfrm>
            <a:off x="8449310" y="3203083"/>
            <a:ext cx="1449927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2FA83AB-DE04-4961-BBFC-998CCB906FB5}"/>
              </a:ext>
            </a:extLst>
          </p:cNvPr>
          <p:cNvCxnSpPr>
            <a:cxnSpLocks/>
          </p:cNvCxnSpPr>
          <p:nvPr/>
        </p:nvCxnSpPr>
        <p:spPr>
          <a:xfrm>
            <a:off x="9905587" y="3192923"/>
            <a:ext cx="0" cy="1938163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9CE138A-D3F7-4C6C-9431-6DCE13FDFF00}"/>
              </a:ext>
            </a:extLst>
          </p:cNvPr>
          <p:cNvCxnSpPr>
            <a:cxnSpLocks/>
          </p:cNvCxnSpPr>
          <p:nvPr/>
        </p:nvCxnSpPr>
        <p:spPr>
          <a:xfrm>
            <a:off x="4708525" y="4578493"/>
            <a:ext cx="1448657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DA8C015-1C43-437F-B84D-1709504A9E6D}"/>
              </a:ext>
            </a:extLst>
          </p:cNvPr>
          <p:cNvCxnSpPr>
            <a:cxnSpLocks/>
          </p:cNvCxnSpPr>
          <p:nvPr/>
        </p:nvCxnSpPr>
        <p:spPr>
          <a:xfrm>
            <a:off x="6146800" y="4938538"/>
            <a:ext cx="590772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A78242F-CE75-47D3-BE5A-B3599E7D627B}"/>
              </a:ext>
            </a:extLst>
          </p:cNvPr>
          <p:cNvCxnSpPr>
            <a:cxnSpLocks/>
          </p:cNvCxnSpPr>
          <p:nvPr/>
        </p:nvCxnSpPr>
        <p:spPr>
          <a:xfrm>
            <a:off x="6761626" y="5111893"/>
            <a:ext cx="1142587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F040051-DB99-4191-A7EE-CAA43AEED5C1}"/>
              </a:ext>
            </a:extLst>
          </p:cNvPr>
          <p:cNvCxnSpPr>
            <a:cxnSpLocks/>
          </p:cNvCxnSpPr>
          <p:nvPr/>
        </p:nvCxnSpPr>
        <p:spPr>
          <a:xfrm>
            <a:off x="6158354" y="4590067"/>
            <a:ext cx="0" cy="347836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6609343-D1D4-488C-A986-5CB383464591}"/>
              </a:ext>
            </a:extLst>
          </p:cNvPr>
          <p:cNvCxnSpPr>
            <a:cxnSpLocks/>
          </p:cNvCxnSpPr>
          <p:nvPr/>
        </p:nvCxnSpPr>
        <p:spPr>
          <a:xfrm>
            <a:off x="6738207" y="4937903"/>
            <a:ext cx="0" cy="180975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42E40A4-9629-4FE3-97EE-E220A43EEA9B}"/>
              </a:ext>
            </a:extLst>
          </p:cNvPr>
          <p:cNvCxnSpPr>
            <a:cxnSpLocks/>
          </p:cNvCxnSpPr>
          <p:nvPr/>
        </p:nvCxnSpPr>
        <p:spPr>
          <a:xfrm>
            <a:off x="9311005" y="5464318"/>
            <a:ext cx="1457960" cy="0"/>
          </a:xfrm>
          <a:prstGeom prst="line">
            <a:avLst/>
          </a:prstGeom>
          <a:ln w="730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F13D9F9-898F-4D8C-B088-F91105B7C63C}"/>
              </a:ext>
            </a:extLst>
          </p:cNvPr>
          <p:cNvCxnSpPr>
            <a:cxnSpLocks/>
          </p:cNvCxnSpPr>
          <p:nvPr/>
        </p:nvCxnSpPr>
        <p:spPr>
          <a:xfrm>
            <a:off x="9321387" y="5464318"/>
            <a:ext cx="1449705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EC1F4F9-9CB1-4D22-9ACE-7B00389F5168}"/>
              </a:ext>
            </a:extLst>
          </p:cNvPr>
          <p:cNvCxnSpPr>
            <a:cxnSpLocks/>
          </p:cNvCxnSpPr>
          <p:nvPr/>
        </p:nvCxnSpPr>
        <p:spPr>
          <a:xfrm>
            <a:off x="7881321" y="5107334"/>
            <a:ext cx="0" cy="185912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1758516-6E66-4E26-A76F-A959C20F51F2}"/>
              </a:ext>
            </a:extLst>
          </p:cNvPr>
          <p:cNvCxnSpPr>
            <a:cxnSpLocks/>
          </p:cNvCxnSpPr>
          <p:nvPr/>
        </p:nvCxnSpPr>
        <p:spPr>
          <a:xfrm>
            <a:off x="7881956" y="5118129"/>
            <a:ext cx="0" cy="180975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432A230-59EC-457C-8C50-9AA92C9D05E8}"/>
              </a:ext>
            </a:extLst>
          </p:cNvPr>
          <p:cNvCxnSpPr>
            <a:cxnSpLocks/>
          </p:cNvCxnSpPr>
          <p:nvPr/>
        </p:nvCxnSpPr>
        <p:spPr>
          <a:xfrm>
            <a:off x="9318847" y="5289058"/>
            <a:ext cx="0" cy="185912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1F7B0FA-5CC2-4A67-BF71-B4BBFA0E43BB}"/>
              </a:ext>
            </a:extLst>
          </p:cNvPr>
          <p:cNvCxnSpPr>
            <a:cxnSpLocks/>
          </p:cNvCxnSpPr>
          <p:nvPr/>
        </p:nvCxnSpPr>
        <p:spPr>
          <a:xfrm>
            <a:off x="9319482" y="5299853"/>
            <a:ext cx="0" cy="180975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2FAF6B0-8EA1-441E-8148-F7D1B502F9DB}"/>
              </a:ext>
            </a:extLst>
          </p:cNvPr>
          <p:cNvCxnSpPr>
            <a:cxnSpLocks/>
          </p:cNvCxnSpPr>
          <p:nvPr/>
        </p:nvCxnSpPr>
        <p:spPr>
          <a:xfrm>
            <a:off x="7874228" y="5283343"/>
            <a:ext cx="1457960" cy="0"/>
          </a:xfrm>
          <a:prstGeom prst="line">
            <a:avLst/>
          </a:prstGeom>
          <a:ln w="730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83FA406-0163-4F82-B210-3F675872C30A}"/>
              </a:ext>
            </a:extLst>
          </p:cNvPr>
          <p:cNvCxnSpPr>
            <a:cxnSpLocks/>
          </p:cNvCxnSpPr>
          <p:nvPr/>
        </p:nvCxnSpPr>
        <p:spPr>
          <a:xfrm>
            <a:off x="7884610" y="5283343"/>
            <a:ext cx="1449705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AD82E21-5507-448F-B9D6-05CE9F277449}"/>
              </a:ext>
            </a:extLst>
          </p:cNvPr>
          <p:cNvCxnSpPr>
            <a:cxnSpLocks/>
          </p:cNvCxnSpPr>
          <p:nvPr/>
        </p:nvCxnSpPr>
        <p:spPr>
          <a:xfrm>
            <a:off x="10772106" y="4919488"/>
            <a:ext cx="0" cy="555482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4072D58-8390-40DA-9F79-386901919E8C}"/>
              </a:ext>
            </a:extLst>
          </p:cNvPr>
          <p:cNvCxnSpPr>
            <a:cxnSpLocks/>
          </p:cNvCxnSpPr>
          <p:nvPr/>
        </p:nvCxnSpPr>
        <p:spPr>
          <a:xfrm>
            <a:off x="9897110" y="5131086"/>
            <a:ext cx="874996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BD5B859-36B8-46E4-A6ED-F662185BD561}"/>
              </a:ext>
            </a:extLst>
          </p:cNvPr>
          <p:cNvCxnSpPr>
            <a:cxnSpLocks/>
          </p:cNvCxnSpPr>
          <p:nvPr/>
        </p:nvCxnSpPr>
        <p:spPr>
          <a:xfrm>
            <a:off x="10772106" y="5113020"/>
            <a:ext cx="0" cy="367808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A974AEED-DA94-4E48-A9D6-B95585B42D7F}"/>
              </a:ext>
            </a:extLst>
          </p:cNvPr>
          <p:cNvSpPr/>
          <p:nvPr/>
        </p:nvSpPr>
        <p:spPr>
          <a:xfrm>
            <a:off x="761851" y="6125210"/>
            <a:ext cx="3048149" cy="306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>
                <a:solidFill>
                  <a:schemeClr val="tx1"/>
                </a:solidFill>
              </a:rPr>
              <a:t>Non-Article 5, earlier start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C8C2F92-263D-43FA-868A-46D00DFB4E9B}"/>
              </a:ext>
            </a:extLst>
          </p:cNvPr>
          <p:cNvSpPr/>
          <p:nvPr/>
        </p:nvSpPr>
        <p:spPr>
          <a:xfrm>
            <a:off x="3428851" y="6125210"/>
            <a:ext cx="3048149" cy="306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>
                <a:solidFill>
                  <a:schemeClr val="tx1"/>
                </a:solidFill>
              </a:rPr>
              <a:t>Non-Article 5, later start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D92D970-5FA7-4311-A276-A3E08F54145B}"/>
              </a:ext>
            </a:extLst>
          </p:cNvPr>
          <p:cNvSpPr/>
          <p:nvPr/>
        </p:nvSpPr>
        <p:spPr>
          <a:xfrm>
            <a:off x="5619601" y="6125210"/>
            <a:ext cx="3048149" cy="306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>
                <a:solidFill>
                  <a:schemeClr val="tx1"/>
                </a:solidFill>
              </a:rPr>
              <a:t>Article 5, Group 1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A6A86E9-B642-462F-9DFD-69D803F20E3F}"/>
              </a:ext>
            </a:extLst>
          </p:cNvPr>
          <p:cNvSpPr/>
          <p:nvPr/>
        </p:nvSpPr>
        <p:spPr>
          <a:xfrm>
            <a:off x="7962751" y="6125210"/>
            <a:ext cx="3048149" cy="306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>
                <a:solidFill>
                  <a:schemeClr val="tx1"/>
                </a:solidFill>
              </a:rPr>
              <a:t>Article 5, Group 2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66DCF2C-5056-400E-B1D6-CF9C4AC339BB}"/>
              </a:ext>
            </a:extLst>
          </p:cNvPr>
          <p:cNvCxnSpPr>
            <a:cxnSpLocks/>
          </p:cNvCxnSpPr>
          <p:nvPr/>
        </p:nvCxnSpPr>
        <p:spPr>
          <a:xfrm>
            <a:off x="1464651" y="6286501"/>
            <a:ext cx="581025" cy="0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943EF69-49BF-4D4D-8385-BE9CE0EF9965}"/>
              </a:ext>
            </a:extLst>
          </p:cNvPr>
          <p:cNvCxnSpPr>
            <a:cxnSpLocks/>
          </p:cNvCxnSpPr>
          <p:nvPr/>
        </p:nvCxnSpPr>
        <p:spPr>
          <a:xfrm>
            <a:off x="4273797" y="6291386"/>
            <a:ext cx="581025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7A2FEF7-F988-4A5B-9899-B0A981341B13}"/>
              </a:ext>
            </a:extLst>
          </p:cNvPr>
          <p:cNvCxnSpPr>
            <a:cxnSpLocks/>
          </p:cNvCxnSpPr>
          <p:nvPr/>
        </p:nvCxnSpPr>
        <p:spPr>
          <a:xfrm>
            <a:off x="6816819" y="6299510"/>
            <a:ext cx="581025" cy="0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F523271-6381-40F1-A1BE-4DB8B6DBFEF0}"/>
              </a:ext>
            </a:extLst>
          </p:cNvPr>
          <p:cNvCxnSpPr>
            <a:cxnSpLocks/>
          </p:cNvCxnSpPr>
          <p:nvPr/>
        </p:nvCxnSpPr>
        <p:spPr>
          <a:xfrm>
            <a:off x="9163445" y="6300178"/>
            <a:ext cx="581025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A4BC24-C1AF-4464-BF6C-9D1CEB3983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930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40026C-22C8-45CB-96C2-FBDFBAAF9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Kigali Amendment: Combined scenario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A056FCB-67AE-4683-9AA3-5D047F2DFDC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61950" y="1595438"/>
          <a:ext cx="10591800" cy="4518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52217A-57EE-4E17-A9A4-9218BFB8F1F7}"/>
              </a:ext>
            </a:extLst>
          </p:cNvPr>
          <p:cNvCxnSpPr>
            <a:cxnSpLocks/>
          </p:cNvCxnSpPr>
          <p:nvPr/>
        </p:nvCxnSpPr>
        <p:spPr>
          <a:xfrm>
            <a:off x="1828800" y="2527443"/>
            <a:ext cx="1448657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B5D92B-E5E0-4BE3-8FF6-85B504BC98FD}"/>
              </a:ext>
            </a:extLst>
          </p:cNvPr>
          <p:cNvCxnSpPr>
            <a:cxnSpLocks/>
          </p:cNvCxnSpPr>
          <p:nvPr/>
        </p:nvCxnSpPr>
        <p:spPr>
          <a:xfrm>
            <a:off x="3277457" y="2517918"/>
            <a:ext cx="0" cy="1037690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8DDEA3-582B-41C9-B582-A58DFACEFD63}"/>
              </a:ext>
            </a:extLst>
          </p:cNvPr>
          <p:cNvCxnSpPr>
            <a:cxnSpLocks/>
          </p:cNvCxnSpPr>
          <p:nvPr/>
        </p:nvCxnSpPr>
        <p:spPr>
          <a:xfrm>
            <a:off x="3276600" y="3549793"/>
            <a:ext cx="1448657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FF8D8A-FDA9-4324-A1D2-742F059A5C9C}"/>
              </a:ext>
            </a:extLst>
          </p:cNvPr>
          <p:cNvCxnSpPr>
            <a:cxnSpLocks/>
          </p:cNvCxnSpPr>
          <p:nvPr/>
        </p:nvCxnSpPr>
        <p:spPr>
          <a:xfrm>
            <a:off x="4718907" y="3540268"/>
            <a:ext cx="0" cy="1037690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7C5A0E-4C5F-4828-BA89-C0F68E90F2E0}"/>
              </a:ext>
            </a:extLst>
          </p:cNvPr>
          <p:cNvCxnSpPr>
            <a:cxnSpLocks/>
          </p:cNvCxnSpPr>
          <p:nvPr/>
        </p:nvCxnSpPr>
        <p:spPr>
          <a:xfrm>
            <a:off x="4708525" y="4578493"/>
            <a:ext cx="1448657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F24852-08EF-43EB-86D1-624073FDAAE5}"/>
              </a:ext>
            </a:extLst>
          </p:cNvPr>
          <p:cNvCxnSpPr>
            <a:cxnSpLocks/>
          </p:cNvCxnSpPr>
          <p:nvPr/>
        </p:nvCxnSpPr>
        <p:spPr>
          <a:xfrm>
            <a:off x="6150832" y="4568968"/>
            <a:ext cx="0" cy="368792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BFA48A-9230-4A81-BD76-6CF81C052826}"/>
              </a:ext>
            </a:extLst>
          </p:cNvPr>
          <p:cNvCxnSpPr>
            <a:cxnSpLocks/>
          </p:cNvCxnSpPr>
          <p:nvPr/>
        </p:nvCxnSpPr>
        <p:spPr>
          <a:xfrm>
            <a:off x="6141085" y="4936633"/>
            <a:ext cx="596487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8CB3CD-F715-4C28-91C4-C7C1418142DD}"/>
              </a:ext>
            </a:extLst>
          </p:cNvPr>
          <p:cNvCxnSpPr>
            <a:cxnSpLocks/>
          </p:cNvCxnSpPr>
          <p:nvPr/>
        </p:nvCxnSpPr>
        <p:spPr>
          <a:xfrm>
            <a:off x="6737572" y="4927108"/>
            <a:ext cx="0" cy="185912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73969D-A23A-4C85-8AE9-3EFA4CDF8E03}"/>
              </a:ext>
            </a:extLst>
          </p:cNvPr>
          <p:cNvCxnSpPr>
            <a:cxnSpLocks/>
          </p:cNvCxnSpPr>
          <p:nvPr/>
        </p:nvCxnSpPr>
        <p:spPr>
          <a:xfrm>
            <a:off x="6727825" y="5111893"/>
            <a:ext cx="1125855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EBA8769-D91B-49CB-95BA-4218CD9A1109}"/>
              </a:ext>
            </a:extLst>
          </p:cNvPr>
          <p:cNvCxnSpPr>
            <a:cxnSpLocks/>
          </p:cNvCxnSpPr>
          <p:nvPr/>
        </p:nvCxnSpPr>
        <p:spPr>
          <a:xfrm>
            <a:off x="2115730" y="2360223"/>
            <a:ext cx="1460500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9ECCA03-3623-46DE-B380-5D791BE1360D}"/>
              </a:ext>
            </a:extLst>
          </p:cNvPr>
          <p:cNvCxnSpPr>
            <a:cxnSpLocks/>
          </p:cNvCxnSpPr>
          <p:nvPr/>
        </p:nvCxnSpPr>
        <p:spPr>
          <a:xfrm>
            <a:off x="3566292" y="2359588"/>
            <a:ext cx="0" cy="103769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46D6B40-B873-4211-A4E4-2EBCEFE51716}"/>
              </a:ext>
            </a:extLst>
          </p:cNvPr>
          <p:cNvCxnSpPr>
            <a:cxnSpLocks/>
          </p:cNvCxnSpPr>
          <p:nvPr/>
        </p:nvCxnSpPr>
        <p:spPr>
          <a:xfrm>
            <a:off x="3558291" y="3401623"/>
            <a:ext cx="1167352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ED25C0-B307-44BA-905C-E8A2BEE286F0}"/>
              </a:ext>
            </a:extLst>
          </p:cNvPr>
          <p:cNvCxnSpPr>
            <a:cxnSpLocks/>
          </p:cNvCxnSpPr>
          <p:nvPr/>
        </p:nvCxnSpPr>
        <p:spPr>
          <a:xfrm>
            <a:off x="4721259" y="3392099"/>
            <a:ext cx="0" cy="1200784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90F3DF0-A4C0-4E7D-9F88-40EF58AF05A9}"/>
              </a:ext>
            </a:extLst>
          </p:cNvPr>
          <p:cNvCxnSpPr>
            <a:cxnSpLocks/>
          </p:cNvCxnSpPr>
          <p:nvPr/>
        </p:nvCxnSpPr>
        <p:spPr>
          <a:xfrm>
            <a:off x="3254375" y="2174383"/>
            <a:ext cx="146050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5035D13-F1AD-4337-A77E-C352230B5AA7}"/>
              </a:ext>
            </a:extLst>
          </p:cNvPr>
          <p:cNvCxnSpPr>
            <a:cxnSpLocks/>
          </p:cNvCxnSpPr>
          <p:nvPr/>
        </p:nvCxnSpPr>
        <p:spPr>
          <a:xfrm>
            <a:off x="4717637" y="2167398"/>
            <a:ext cx="0" cy="350520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E3C0345-6601-4B39-AFF0-E8936D83616F}"/>
              </a:ext>
            </a:extLst>
          </p:cNvPr>
          <p:cNvCxnSpPr>
            <a:cxnSpLocks/>
          </p:cNvCxnSpPr>
          <p:nvPr/>
        </p:nvCxnSpPr>
        <p:spPr>
          <a:xfrm>
            <a:off x="4708525" y="2517283"/>
            <a:ext cx="1724025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95E1B0B-734E-4D90-9115-7449FB8054E4}"/>
              </a:ext>
            </a:extLst>
          </p:cNvPr>
          <p:cNvCxnSpPr>
            <a:cxnSpLocks/>
          </p:cNvCxnSpPr>
          <p:nvPr/>
        </p:nvCxnSpPr>
        <p:spPr>
          <a:xfrm>
            <a:off x="6432137" y="2510298"/>
            <a:ext cx="0" cy="709152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B3B6347-2D97-4D87-B18C-DB2AA0E11600}"/>
              </a:ext>
            </a:extLst>
          </p:cNvPr>
          <p:cNvCxnSpPr>
            <a:cxnSpLocks/>
          </p:cNvCxnSpPr>
          <p:nvPr/>
        </p:nvCxnSpPr>
        <p:spPr>
          <a:xfrm>
            <a:off x="6429375" y="3209433"/>
            <a:ext cx="1450562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3E3742-6E23-4023-A8FA-DFD16BA1EC9C}"/>
              </a:ext>
            </a:extLst>
          </p:cNvPr>
          <p:cNvCxnSpPr>
            <a:cxnSpLocks/>
          </p:cNvCxnSpPr>
          <p:nvPr/>
        </p:nvCxnSpPr>
        <p:spPr>
          <a:xfrm>
            <a:off x="7879937" y="3202448"/>
            <a:ext cx="0" cy="709152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2EE57E8-2D36-4C09-B2A1-3E5768FB4BC4}"/>
              </a:ext>
            </a:extLst>
          </p:cNvPr>
          <p:cNvCxnSpPr>
            <a:cxnSpLocks/>
          </p:cNvCxnSpPr>
          <p:nvPr/>
        </p:nvCxnSpPr>
        <p:spPr>
          <a:xfrm>
            <a:off x="7870825" y="3901583"/>
            <a:ext cx="1450562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DCBDC89-6022-4D9A-84D8-07E9442A9C7B}"/>
              </a:ext>
            </a:extLst>
          </p:cNvPr>
          <p:cNvCxnSpPr>
            <a:cxnSpLocks/>
          </p:cNvCxnSpPr>
          <p:nvPr/>
        </p:nvCxnSpPr>
        <p:spPr>
          <a:xfrm>
            <a:off x="9311862" y="3894598"/>
            <a:ext cx="0" cy="1043162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48EC9E4-15C5-4D51-8160-D87A9A5CDCF1}"/>
              </a:ext>
            </a:extLst>
          </p:cNvPr>
          <p:cNvCxnSpPr>
            <a:cxnSpLocks/>
          </p:cNvCxnSpPr>
          <p:nvPr/>
        </p:nvCxnSpPr>
        <p:spPr>
          <a:xfrm>
            <a:off x="9303385" y="4928378"/>
            <a:ext cx="1468721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747AD97-3B0F-4FAD-A148-903AA01AFAAA}"/>
              </a:ext>
            </a:extLst>
          </p:cNvPr>
          <p:cNvCxnSpPr>
            <a:cxnSpLocks/>
          </p:cNvCxnSpPr>
          <p:nvPr/>
        </p:nvCxnSpPr>
        <p:spPr>
          <a:xfrm>
            <a:off x="3272498" y="2183175"/>
            <a:ext cx="1470882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80B15D1-65B4-46F8-8DD6-354C754FC525}"/>
              </a:ext>
            </a:extLst>
          </p:cNvPr>
          <p:cNvCxnSpPr>
            <a:cxnSpLocks/>
          </p:cNvCxnSpPr>
          <p:nvPr/>
        </p:nvCxnSpPr>
        <p:spPr>
          <a:xfrm>
            <a:off x="4733793" y="2176190"/>
            <a:ext cx="0" cy="35052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FB13E5A-E484-4506-8F16-8A9183E58041}"/>
              </a:ext>
            </a:extLst>
          </p:cNvPr>
          <p:cNvCxnSpPr>
            <a:cxnSpLocks/>
          </p:cNvCxnSpPr>
          <p:nvPr/>
        </p:nvCxnSpPr>
        <p:spPr>
          <a:xfrm>
            <a:off x="4723298" y="2526075"/>
            <a:ext cx="1727375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6EB3323-EA46-487E-B984-35BBEAD0E694}"/>
              </a:ext>
            </a:extLst>
          </p:cNvPr>
          <p:cNvCxnSpPr>
            <a:cxnSpLocks/>
          </p:cNvCxnSpPr>
          <p:nvPr/>
        </p:nvCxnSpPr>
        <p:spPr>
          <a:xfrm>
            <a:off x="6435367" y="2519090"/>
            <a:ext cx="0" cy="709152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FC46BBA-ECBE-426D-8543-286B8049D3FC}"/>
              </a:ext>
            </a:extLst>
          </p:cNvPr>
          <p:cNvCxnSpPr>
            <a:cxnSpLocks/>
          </p:cNvCxnSpPr>
          <p:nvPr/>
        </p:nvCxnSpPr>
        <p:spPr>
          <a:xfrm>
            <a:off x="6415348" y="3218293"/>
            <a:ext cx="1449927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11B9E9C-CE4C-4058-8854-BC0609491E3B}"/>
              </a:ext>
            </a:extLst>
          </p:cNvPr>
          <p:cNvCxnSpPr>
            <a:cxnSpLocks/>
          </p:cNvCxnSpPr>
          <p:nvPr/>
        </p:nvCxnSpPr>
        <p:spPr>
          <a:xfrm>
            <a:off x="7887424" y="3218407"/>
            <a:ext cx="0" cy="701985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F2935AB-CB87-4643-822D-6259AF8814FB}"/>
              </a:ext>
            </a:extLst>
          </p:cNvPr>
          <p:cNvCxnSpPr>
            <a:cxnSpLocks/>
          </p:cNvCxnSpPr>
          <p:nvPr/>
        </p:nvCxnSpPr>
        <p:spPr>
          <a:xfrm>
            <a:off x="7890748" y="3913950"/>
            <a:ext cx="1449927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2FA83AB-DE04-4961-BBFC-998CCB906FB5}"/>
              </a:ext>
            </a:extLst>
          </p:cNvPr>
          <p:cNvCxnSpPr>
            <a:cxnSpLocks/>
          </p:cNvCxnSpPr>
          <p:nvPr/>
        </p:nvCxnSpPr>
        <p:spPr>
          <a:xfrm>
            <a:off x="9312716" y="3911061"/>
            <a:ext cx="0" cy="1007888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9CE138A-D3F7-4C6C-9431-6DCE13FDFF00}"/>
              </a:ext>
            </a:extLst>
          </p:cNvPr>
          <p:cNvCxnSpPr>
            <a:cxnSpLocks/>
          </p:cNvCxnSpPr>
          <p:nvPr/>
        </p:nvCxnSpPr>
        <p:spPr>
          <a:xfrm>
            <a:off x="4712880" y="4577385"/>
            <a:ext cx="1448657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DA8C015-1C43-437F-B84D-1709504A9E6D}"/>
              </a:ext>
            </a:extLst>
          </p:cNvPr>
          <p:cNvCxnSpPr>
            <a:cxnSpLocks/>
          </p:cNvCxnSpPr>
          <p:nvPr/>
        </p:nvCxnSpPr>
        <p:spPr>
          <a:xfrm>
            <a:off x="6151155" y="4944324"/>
            <a:ext cx="590772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A78242F-CE75-47D3-BE5A-B3599E7D627B}"/>
              </a:ext>
            </a:extLst>
          </p:cNvPr>
          <p:cNvCxnSpPr>
            <a:cxnSpLocks/>
          </p:cNvCxnSpPr>
          <p:nvPr/>
        </p:nvCxnSpPr>
        <p:spPr>
          <a:xfrm>
            <a:off x="6754091" y="5110785"/>
            <a:ext cx="1142587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F040051-DB99-4191-A7EE-CAA43AEED5C1}"/>
              </a:ext>
            </a:extLst>
          </p:cNvPr>
          <p:cNvCxnSpPr>
            <a:cxnSpLocks/>
          </p:cNvCxnSpPr>
          <p:nvPr/>
        </p:nvCxnSpPr>
        <p:spPr>
          <a:xfrm>
            <a:off x="6152206" y="4604457"/>
            <a:ext cx="0" cy="347836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6609343-D1D4-488C-A986-5CB383464591}"/>
              </a:ext>
            </a:extLst>
          </p:cNvPr>
          <p:cNvCxnSpPr>
            <a:cxnSpLocks/>
          </p:cNvCxnSpPr>
          <p:nvPr/>
        </p:nvCxnSpPr>
        <p:spPr>
          <a:xfrm>
            <a:off x="6733231" y="4952293"/>
            <a:ext cx="0" cy="180975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42E40A4-9629-4FE3-97EE-E220A43EEA9B}"/>
              </a:ext>
            </a:extLst>
          </p:cNvPr>
          <p:cNvCxnSpPr>
            <a:cxnSpLocks/>
          </p:cNvCxnSpPr>
          <p:nvPr/>
        </p:nvCxnSpPr>
        <p:spPr>
          <a:xfrm>
            <a:off x="9311005" y="5473649"/>
            <a:ext cx="145796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F13D9F9-898F-4D8C-B088-F91105B7C63C}"/>
              </a:ext>
            </a:extLst>
          </p:cNvPr>
          <p:cNvCxnSpPr>
            <a:cxnSpLocks/>
          </p:cNvCxnSpPr>
          <p:nvPr/>
        </p:nvCxnSpPr>
        <p:spPr>
          <a:xfrm>
            <a:off x="9325742" y="5486071"/>
            <a:ext cx="1449705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EC1F4F9-9CB1-4D22-9ACE-7B00389F5168}"/>
              </a:ext>
            </a:extLst>
          </p:cNvPr>
          <p:cNvCxnSpPr>
            <a:cxnSpLocks/>
          </p:cNvCxnSpPr>
          <p:nvPr/>
        </p:nvCxnSpPr>
        <p:spPr>
          <a:xfrm>
            <a:off x="7881321" y="5107334"/>
            <a:ext cx="0" cy="185912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1758516-6E66-4E26-A76F-A959C20F51F2}"/>
              </a:ext>
            </a:extLst>
          </p:cNvPr>
          <p:cNvCxnSpPr>
            <a:cxnSpLocks/>
          </p:cNvCxnSpPr>
          <p:nvPr/>
        </p:nvCxnSpPr>
        <p:spPr>
          <a:xfrm>
            <a:off x="7886311" y="5123188"/>
            <a:ext cx="0" cy="180975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432A230-59EC-457C-8C50-9AA92C9D05E8}"/>
              </a:ext>
            </a:extLst>
          </p:cNvPr>
          <p:cNvCxnSpPr>
            <a:cxnSpLocks/>
          </p:cNvCxnSpPr>
          <p:nvPr/>
        </p:nvCxnSpPr>
        <p:spPr>
          <a:xfrm>
            <a:off x="9318847" y="5289058"/>
            <a:ext cx="0" cy="185912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1F7B0FA-5CC2-4A67-BF71-B4BBFA0E43BB}"/>
              </a:ext>
            </a:extLst>
          </p:cNvPr>
          <p:cNvCxnSpPr>
            <a:cxnSpLocks/>
          </p:cNvCxnSpPr>
          <p:nvPr/>
        </p:nvCxnSpPr>
        <p:spPr>
          <a:xfrm>
            <a:off x="9323837" y="5314243"/>
            <a:ext cx="0" cy="180975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2FAF6B0-8EA1-441E-8148-F7D1B502F9DB}"/>
              </a:ext>
            </a:extLst>
          </p:cNvPr>
          <p:cNvCxnSpPr>
            <a:cxnSpLocks/>
          </p:cNvCxnSpPr>
          <p:nvPr/>
        </p:nvCxnSpPr>
        <p:spPr>
          <a:xfrm>
            <a:off x="7874228" y="5283343"/>
            <a:ext cx="145796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83FA406-0163-4F82-B210-3F675872C30A}"/>
              </a:ext>
            </a:extLst>
          </p:cNvPr>
          <p:cNvCxnSpPr>
            <a:cxnSpLocks/>
          </p:cNvCxnSpPr>
          <p:nvPr/>
        </p:nvCxnSpPr>
        <p:spPr>
          <a:xfrm>
            <a:off x="7888965" y="5296943"/>
            <a:ext cx="1449705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AD82E21-5507-448F-B9D6-05CE9F277449}"/>
              </a:ext>
            </a:extLst>
          </p:cNvPr>
          <p:cNvCxnSpPr>
            <a:cxnSpLocks/>
          </p:cNvCxnSpPr>
          <p:nvPr/>
        </p:nvCxnSpPr>
        <p:spPr>
          <a:xfrm>
            <a:off x="10772106" y="4919488"/>
            <a:ext cx="0" cy="555482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4072D58-8390-40DA-9F79-386901919E8C}"/>
              </a:ext>
            </a:extLst>
          </p:cNvPr>
          <p:cNvCxnSpPr>
            <a:cxnSpLocks/>
          </p:cNvCxnSpPr>
          <p:nvPr/>
        </p:nvCxnSpPr>
        <p:spPr>
          <a:xfrm>
            <a:off x="9329985" y="4950608"/>
            <a:ext cx="1460244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BD5B859-36B8-46E4-A6ED-F662185BD561}"/>
              </a:ext>
            </a:extLst>
          </p:cNvPr>
          <p:cNvCxnSpPr>
            <a:cxnSpLocks/>
          </p:cNvCxnSpPr>
          <p:nvPr/>
        </p:nvCxnSpPr>
        <p:spPr>
          <a:xfrm>
            <a:off x="10772106" y="4926569"/>
            <a:ext cx="0" cy="55372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53AB999F-CCB2-4F67-861D-0A79C6B29221}"/>
              </a:ext>
            </a:extLst>
          </p:cNvPr>
          <p:cNvSpPr/>
          <p:nvPr/>
        </p:nvSpPr>
        <p:spPr>
          <a:xfrm>
            <a:off x="761851" y="6125210"/>
            <a:ext cx="3048149" cy="306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>
                <a:solidFill>
                  <a:schemeClr val="tx1"/>
                </a:solidFill>
              </a:rPr>
              <a:t>Non-Article 5, earlier start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51ABACD-218E-4AAB-BA65-9C58088E0755}"/>
              </a:ext>
            </a:extLst>
          </p:cNvPr>
          <p:cNvSpPr/>
          <p:nvPr/>
        </p:nvSpPr>
        <p:spPr>
          <a:xfrm>
            <a:off x="3428851" y="6125210"/>
            <a:ext cx="3048149" cy="306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>
                <a:solidFill>
                  <a:schemeClr val="tx1"/>
                </a:solidFill>
              </a:rPr>
              <a:t>Non-Article 5, later start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997EBC0-0508-463E-B318-7A3D5B95EADF}"/>
              </a:ext>
            </a:extLst>
          </p:cNvPr>
          <p:cNvSpPr/>
          <p:nvPr/>
        </p:nvSpPr>
        <p:spPr>
          <a:xfrm>
            <a:off x="5619601" y="6125210"/>
            <a:ext cx="3048149" cy="306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>
                <a:solidFill>
                  <a:schemeClr val="tx1"/>
                </a:solidFill>
              </a:rPr>
              <a:t>Article 5, Group 1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98F83C2-E49C-4588-8522-8362FA4BF179}"/>
              </a:ext>
            </a:extLst>
          </p:cNvPr>
          <p:cNvSpPr/>
          <p:nvPr/>
        </p:nvSpPr>
        <p:spPr>
          <a:xfrm>
            <a:off x="7962751" y="6125210"/>
            <a:ext cx="3048149" cy="306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>
                <a:solidFill>
                  <a:schemeClr val="tx1"/>
                </a:solidFill>
              </a:rPr>
              <a:t>Article 5, Group 2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C994CA7-5DF2-46AB-AAC0-6933C8BB0A9C}"/>
              </a:ext>
            </a:extLst>
          </p:cNvPr>
          <p:cNvCxnSpPr>
            <a:cxnSpLocks/>
          </p:cNvCxnSpPr>
          <p:nvPr/>
        </p:nvCxnSpPr>
        <p:spPr>
          <a:xfrm>
            <a:off x="1464651" y="6286501"/>
            <a:ext cx="581025" cy="0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51D0F7E-6DBF-4F8F-8560-29747CEB77ED}"/>
              </a:ext>
            </a:extLst>
          </p:cNvPr>
          <p:cNvCxnSpPr>
            <a:cxnSpLocks/>
          </p:cNvCxnSpPr>
          <p:nvPr/>
        </p:nvCxnSpPr>
        <p:spPr>
          <a:xfrm>
            <a:off x="4273797" y="6291386"/>
            <a:ext cx="581025" cy="0"/>
          </a:xfrm>
          <a:prstGeom prst="line">
            <a:avLst/>
          </a:prstGeom>
          <a:ln w="50800">
            <a:solidFill>
              <a:schemeClr val="accent5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66775FD-47E2-4057-81F4-E6F649E14660}"/>
              </a:ext>
            </a:extLst>
          </p:cNvPr>
          <p:cNvCxnSpPr>
            <a:cxnSpLocks/>
          </p:cNvCxnSpPr>
          <p:nvPr/>
        </p:nvCxnSpPr>
        <p:spPr>
          <a:xfrm>
            <a:off x="6816819" y="6299510"/>
            <a:ext cx="581025" cy="0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08BDDFE-FF06-4D12-8340-28AE5FF9A8E5}"/>
              </a:ext>
            </a:extLst>
          </p:cNvPr>
          <p:cNvCxnSpPr>
            <a:cxnSpLocks/>
          </p:cNvCxnSpPr>
          <p:nvPr/>
        </p:nvCxnSpPr>
        <p:spPr>
          <a:xfrm>
            <a:off x="9163445" y="6300178"/>
            <a:ext cx="581025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DCE27B-3BE3-4DF1-976D-4A04A7B355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083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F88876-2F33-40A6-B6BE-D9BD50FA9710}"/>
              </a:ext>
            </a:extLst>
          </p:cNvPr>
          <p:cNvSpPr txBox="1"/>
          <p:nvPr/>
        </p:nvSpPr>
        <p:spPr>
          <a:xfrm>
            <a:off x="10155262" y="6592472"/>
            <a:ext cx="20217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>
                <a:solidFill>
                  <a:srgbClr val="003399"/>
                </a:solidFill>
                <a:latin typeface="+mj-lt"/>
              </a:rPr>
              <a:t>Source: </a:t>
            </a:r>
            <a:r>
              <a:rPr lang="en-US" sz="1050" dirty="0" err="1">
                <a:solidFill>
                  <a:srgbClr val="003399"/>
                </a:solidFill>
                <a:latin typeface="+mj-lt"/>
              </a:rPr>
              <a:t>Salawitch</a:t>
            </a:r>
            <a:r>
              <a:rPr lang="en-US" sz="1050" dirty="0">
                <a:solidFill>
                  <a:srgbClr val="003399"/>
                </a:solidFill>
                <a:latin typeface="+mj-lt"/>
              </a:rPr>
              <a:t> et al. (2018)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59A6892-ABE4-4FEE-9F70-5D1FDAFB88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53592" y="20548"/>
            <a:ext cx="7645905" cy="6828419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02DD6-5D0E-4298-B42F-7259B5E917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227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754A1"/>
      </a:accent1>
      <a:accent2>
        <a:srgbClr val="61C6C0"/>
      </a:accent2>
      <a:accent3>
        <a:srgbClr val="207F6E"/>
      </a:accent3>
      <a:accent4>
        <a:srgbClr val="FCBB40"/>
      </a:accent4>
      <a:accent5>
        <a:srgbClr val="EE696B"/>
      </a:accent5>
      <a:accent6>
        <a:srgbClr val="684C94"/>
      </a:accent6>
      <a:hlink>
        <a:srgbClr val="61ADC0"/>
      </a:hlink>
      <a:folHlink>
        <a:srgbClr val="617FC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99397B5B-1068-9647-8AF4-F0CD404C4C4E}" vid="{FB4EE621-5097-1245-A4F5-8FBE2839CC67}"/>
    </a:ext>
  </a:extLst>
</a:theme>
</file>

<file path=ppt/theme/theme2.xml><?xml version="1.0" encoding="utf-8"?>
<a:theme xmlns:a="http://schemas.openxmlformats.org/drawingml/2006/main" name="IIASA alternatives">
  <a:themeElements>
    <a:clrScheme name="Custom 1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61C6C0"/>
      </a:accent2>
      <a:accent3>
        <a:srgbClr val="207F6E"/>
      </a:accent3>
      <a:accent4>
        <a:srgbClr val="FCBB40"/>
      </a:accent4>
      <a:accent5>
        <a:srgbClr val="EE696B"/>
      </a:accent5>
      <a:accent6>
        <a:srgbClr val="684C94"/>
      </a:accent6>
      <a:hlink>
        <a:srgbClr val="61ADC0"/>
      </a:hlink>
      <a:folHlink>
        <a:srgbClr val="617FC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99397B5B-1068-9647-8AF4-F0CD404C4C4E}" vid="{11CFE96F-7000-6746-8225-94DCB5E6FE3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9E5D021178B04082DE841A61810ABC" ma:contentTypeVersion="6" ma:contentTypeDescription="Create a new document." ma:contentTypeScope="" ma:versionID="bf37d4ac1dddfc53a56261334840b7df">
  <xsd:schema xmlns:xsd="http://www.w3.org/2001/XMLSchema" xmlns:xs="http://www.w3.org/2001/XMLSchema" xmlns:p="http://schemas.microsoft.com/office/2006/metadata/properties" xmlns:ns2="0689c177-5e19-464b-8532-40aa8fde3a94" xmlns:ns3="06814371-4dd9-40ea-9cc7-40b39613c6ae" xmlns:ns4="749ef8e9-4186-4c55-b2d4-b1c3f2fa9400" targetNamespace="http://schemas.microsoft.com/office/2006/metadata/properties" ma:root="true" ma:fieldsID="382a45c066b9cd32e8d486b5ba424e80" ns2:_="" ns3:_="" ns4:_="">
    <xsd:import namespace="0689c177-5e19-464b-8532-40aa8fde3a94"/>
    <xsd:import namespace="06814371-4dd9-40ea-9cc7-40b39613c6ae"/>
    <xsd:import namespace="749ef8e9-4186-4c55-b2d4-b1c3f2fa940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_dlc_DocId" minOccurs="0"/>
                <xsd:element ref="ns3:_dlc_DocIdUrl" minOccurs="0"/>
                <xsd:element ref="ns3:_dlc_DocIdPersistId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9c177-5e19-464b-8532-40aa8fde3a9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14371-4dd9-40ea-9cc7-40b39613c6ae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9ef8e9-4186-4c55-b2d4-b1c3f2fa94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6814371-4dd9-40ea-9cc7-40b39613c6ae">T2EJA6NA5JU7-1903484182-91</_dlc_DocId>
    <_dlc_DocIdUrl xmlns="06814371-4dd9-40ea-9cc7-40b39613c6ae">
      <Url>https://iiasahub.sharepoint.com/sites/intranet/ercl/_layouts/15/DocIdRedir.aspx?ID=T2EJA6NA5JU7-1903484182-91</Url>
      <Description>T2EJA6NA5JU7-1903484182-91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E794EA7-8E28-4624-885F-9EF05194D2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961F14-CA64-4A5B-8D0E-270958149F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89c177-5e19-464b-8532-40aa8fde3a94"/>
    <ds:schemaRef ds:uri="06814371-4dd9-40ea-9cc7-40b39613c6ae"/>
    <ds:schemaRef ds:uri="749ef8e9-4186-4c55-b2d4-b1c3f2fa94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D93C57-A7ED-44E6-88BF-DA3984EE19E6}">
  <ds:schemaRefs>
    <ds:schemaRef ds:uri="http://schemas.microsoft.com/office/2006/metadata/properties"/>
    <ds:schemaRef ds:uri="http://schemas.microsoft.com/office/2006/documentManagement/types"/>
    <ds:schemaRef ds:uri="06814371-4dd9-40ea-9cc7-40b39613c6a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749ef8e9-4186-4c55-b2d4-b1c3f2fa9400"/>
    <ds:schemaRef ds:uri="0689c177-5e19-464b-8532-40aa8fde3a94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B0542633-460B-4F10-AED0-D9CC98DDA495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PodHandler.ashx</Template>
  <TotalTime>62193</TotalTime>
  <Words>810</Words>
  <Application>Microsoft Office PowerPoint</Application>
  <PresentationFormat>Widescreen</PresentationFormat>
  <Paragraphs>109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Courier New</vt:lpstr>
      <vt:lpstr>Tahoma</vt:lpstr>
      <vt:lpstr>Wingdings</vt:lpstr>
      <vt:lpstr>Office Theme</vt:lpstr>
      <vt:lpstr>IIASA alternatives</vt:lpstr>
      <vt:lpstr>  HFC mitigation pathways compatible with 1.5 oC  in the context of the Kigali Amendment</vt:lpstr>
      <vt:lpstr>The GAINS Model  (Greenhouse gas - Air Pollution INteractions and Synergies)</vt:lpstr>
      <vt:lpstr>The Kigali Amendment  </vt:lpstr>
      <vt:lpstr>HFC emissions in the baseline, Kigali Amendment  (KA) and Maximum Technically Feasible  Reductions (MTFR) scenarios</vt:lpstr>
      <vt:lpstr>HFC emissions in the baseline, Kigali Amendment  (KA) and Maximum Technically Feasible  Reductions (MTFR) scenarios</vt:lpstr>
      <vt:lpstr>Kigali Amendment: A5 Group 1&amp;2 alignment scenario</vt:lpstr>
      <vt:lpstr>Kigali Amendment: 95% scenario</vt:lpstr>
      <vt:lpstr>Kigali Amendment: Combined scenario</vt:lpstr>
      <vt:lpstr>PowerPoint Presentation</vt:lpstr>
      <vt:lpstr>Kigali Amendment : Accelerated combined scenario </vt:lpstr>
      <vt:lpstr>HFC emissions in the baseline and alternative scenarios</vt:lpstr>
      <vt:lpstr>HFC emissions in the baseline and alternative scenarios</vt:lpstr>
      <vt:lpstr>Summary</vt:lpstr>
      <vt:lpstr> Thank you!                   E-mail: purohit@iiasa.ac.at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HUBER Tanja</dc:creator>
  <cp:lastModifiedBy>PUROHIT Pallav</cp:lastModifiedBy>
  <cp:revision>884</cp:revision>
  <cp:lastPrinted>2023-06-19T14:01:46Z</cp:lastPrinted>
  <dcterms:created xsi:type="dcterms:W3CDTF">2019-05-17T07:14:44Z</dcterms:created>
  <dcterms:modified xsi:type="dcterms:W3CDTF">2023-06-27T12:12:08Z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0x0101040097C92BAA327FB344B60BEC1DFEEB15C4</vt:lpwstr>
  </property>
  <property fmtid="{D5CDD505-2E9C-101B-9397-08002B2CF9AE}" pid="3" name="_dlc_DocIdItemGuid">
    <vt:lpwstr>21d70297-cd61-47d2-9611-414a1fcff47b</vt:lpwstr>
  </property>
</Properties>
</file>