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73" r:id="rId3"/>
    <p:sldId id="265" r:id="rId4"/>
    <p:sldId id="266" r:id="rId5"/>
    <p:sldId id="267" r:id="rId6"/>
    <p:sldId id="269" r:id="rId7"/>
    <p:sldId id="270" r:id="rId8"/>
    <p:sldId id="271" r:id="rId9"/>
    <p:sldId id="272" r:id="rId10"/>
    <p:sldId id="264"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A07D9-A4E9-41A2-91D4-7D87015FF9A0}" v="41" dt="2023-06-19T06:07:31.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630" autoAdjust="0"/>
  </p:normalViewPr>
  <p:slideViewPr>
    <p:cSldViewPr snapToGrid="0">
      <p:cViewPr varScale="1">
        <p:scale>
          <a:sx n="49" d="100"/>
          <a:sy n="49" d="100"/>
        </p:scale>
        <p:origin x="12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Seatle" userId="055a50e7-99bd-4709-8a5a-6a442c1506dc" providerId="ADAL" clId="{580A07D9-A4E9-41A2-91D4-7D87015FF9A0}"/>
    <pc:docChg chg="undo redo custSel modSld">
      <pc:chgData name="Madeleine Seatle" userId="055a50e7-99bd-4709-8a5a-6a442c1506dc" providerId="ADAL" clId="{580A07D9-A4E9-41A2-91D4-7D87015FF9A0}" dt="2023-06-19T06:07:31.667" v="74" actId="20577"/>
      <pc:docMkLst>
        <pc:docMk/>
      </pc:docMkLst>
      <pc:sldChg chg="modSp mod">
        <pc:chgData name="Madeleine Seatle" userId="055a50e7-99bd-4709-8a5a-6a442c1506dc" providerId="ADAL" clId="{580A07D9-A4E9-41A2-91D4-7D87015FF9A0}" dt="2023-06-19T06:01:15.875" v="6" actId="114"/>
        <pc:sldMkLst>
          <pc:docMk/>
          <pc:sldMk cId="1897118758" sldId="256"/>
        </pc:sldMkLst>
        <pc:spChg chg="mod">
          <ac:chgData name="Madeleine Seatle" userId="055a50e7-99bd-4709-8a5a-6a442c1506dc" providerId="ADAL" clId="{580A07D9-A4E9-41A2-91D4-7D87015FF9A0}" dt="2023-06-19T06:01:15.875" v="6" actId="114"/>
          <ac:spMkLst>
            <pc:docMk/>
            <pc:sldMk cId="1897118758" sldId="256"/>
            <ac:spMk id="13" creationId="{994C4ECD-9196-18D9-4AF5-823D53B506C4}"/>
          </ac:spMkLst>
        </pc:spChg>
      </pc:sldChg>
      <pc:sldChg chg="modSp mod">
        <pc:chgData name="Madeleine Seatle" userId="055a50e7-99bd-4709-8a5a-6a442c1506dc" providerId="ADAL" clId="{580A07D9-A4E9-41A2-91D4-7D87015FF9A0}" dt="2023-06-19T06:01:38.193" v="10" actId="20577"/>
        <pc:sldMkLst>
          <pc:docMk/>
          <pc:sldMk cId="3574121676" sldId="267"/>
        </pc:sldMkLst>
        <pc:spChg chg="mod">
          <ac:chgData name="Madeleine Seatle" userId="055a50e7-99bd-4709-8a5a-6a442c1506dc" providerId="ADAL" clId="{580A07D9-A4E9-41A2-91D4-7D87015FF9A0}" dt="2023-06-19T06:01:38.193" v="10" actId="20577"/>
          <ac:spMkLst>
            <pc:docMk/>
            <pc:sldMk cId="3574121676" sldId="267"/>
            <ac:spMk id="2" creationId="{FA1B5EF7-FF58-A5FF-88B9-FCDDDDF5000D}"/>
          </ac:spMkLst>
        </pc:spChg>
      </pc:sldChg>
      <pc:sldChg chg="modSp mod">
        <pc:chgData name="Madeleine Seatle" userId="055a50e7-99bd-4709-8a5a-6a442c1506dc" providerId="ADAL" clId="{580A07D9-A4E9-41A2-91D4-7D87015FF9A0}" dt="2023-06-19T06:06:38.593" v="33" actId="1035"/>
        <pc:sldMkLst>
          <pc:docMk/>
          <pc:sldMk cId="3797919034" sldId="269"/>
        </pc:sldMkLst>
        <pc:spChg chg="mod">
          <ac:chgData name="Madeleine Seatle" userId="055a50e7-99bd-4709-8a5a-6a442c1506dc" providerId="ADAL" clId="{580A07D9-A4E9-41A2-91D4-7D87015FF9A0}" dt="2023-06-19T06:06:28.926" v="16" actId="20577"/>
          <ac:spMkLst>
            <pc:docMk/>
            <pc:sldMk cId="3797919034" sldId="269"/>
            <ac:spMk id="3" creationId="{DC76BF4C-4BC0-214B-8878-598A89E4E8CE}"/>
          </ac:spMkLst>
        </pc:spChg>
        <pc:spChg chg="mod">
          <ac:chgData name="Madeleine Seatle" userId="055a50e7-99bd-4709-8a5a-6a442c1506dc" providerId="ADAL" clId="{580A07D9-A4E9-41A2-91D4-7D87015FF9A0}" dt="2023-06-19T06:06:38.593" v="33" actId="1035"/>
          <ac:spMkLst>
            <pc:docMk/>
            <pc:sldMk cId="3797919034" sldId="269"/>
            <ac:spMk id="4" creationId="{496C8506-2E97-13B0-4156-1C40A6E30387}"/>
          </ac:spMkLst>
        </pc:spChg>
      </pc:sldChg>
      <pc:sldChg chg="modSp">
        <pc:chgData name="Madeleine Seatle" userId="055a50e7-99bd-4709-8a5a-6a442c1506dc" providerId="ADAL" clId="{580A07D9-A4E9-41A2-91D4-7D87015FF9A0}" dt="2023-06-19T06:06:49.751" v="36" actId="20577"/>
        <pc:sldMkLst>
          <pc:docMk/>
          <pc:sldMk cId="2241510943" sldId="270"/>
        </pc:sldMkLst>
        <pc:graphicFrameChg chg="mod">
          <ac:chgData name="Madeleine Seatle" userId="055a50e7-99bd-4709-8a5a-6a442c1506dc" providerId="ADAL" clId="{580A07D9-A4E9-41A2-91D4-7D87015FF9A0}" dt="2023-06-19T06:06:49.751" v="36" actId="20577"/>
          <ac:graphicFrameMkLst>
            <pc:docMk/>
            <pc:sldMk cId="2241510943" sldId="270"/>
            <ac:graphicFrameMk id="5" creationId="{3969E918-A643-8570-FD93-BBCEE8279E20}"/>
          </ac:graphicFrameMkLst>
        </pc:graphicFrameChg>
      </pc:sldChg>
      <pc:sldChg chg="modSp">
        <pc:chgData name="Madeleine Seatle" userId="055a50e7-99bd-4709-8a5a-6a442c1506dc" providerId="ADAL" clId="{580A07D9-A4E9-41A2-91D4-7D87015FF9A0}" dt="2023-06-19T06:07:31.667" v="74" actId="20577"/>
        <pc:sldMkLst>
          <pc:docMk/>
          <pc:sldMk cId="2872095063" sldId="273"/>
        </pc:sldMkLst>
        <pc:graphicFrameChg chg="mod">
          <ac:chgData name="Madeleine Seatle" userId="055a50e7-99bd-4709-8a5a-6a442c1506dc" providerId="ADAL" clId="{580A07D9-A4E9-41A2-91D4-7D87015FF9A0}" dt="2023-06-19T06:07:31.667" v="74" actId="20577"/>
          <ac:graphicFrameMkLst>
            <pc:docMk/>
            <pc:sldMk cId="2872095063" sldId="273"/>
            <ac:graphicFrameMk id="6" creationId="{727146E8-8A88-231F-CC6D-41B19A5EA46F}"/>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0C9BD-2376-4C09-A97A-309C373831C9}" type="doc">
      <dgm:prSet loTypeId="urn:microsoft.com/office/officeart/2018/5/layout/IconCircleLabelList" loCatId="icon" qsTypeId="urn:microsoft.com/office/officeart/2005/8/quickstyle/simple4" qsCatId="simple" csTypeId="urn:microsoft.com/office/officeart/2005/8/colors/colorful1" csCatId="colorful" phldr="1"/>
      <dgm:spPr/>
    </dgm:pt>
    <dgm:pt modelId="{77DFEB2D-F60F-4A2E-9F39-3CBC165A872F}">
      <dgm:prSet phldrT="[Text]" custT="1"/>
      <dgm:spPr/>
      <dgm:t>
        <a:bodyPr anchor="ctr"/>
        <a:lstStyle/>
        <a:p>
          <a:pPr>
            <a:lnSpc>
              <a:spcPct val="100000"/>
            </a:lnSpc>
            <a:defRPr cap="all"/>
          </a:pPr>
          <a:r>
            <a:rPr lang="en-CA" sz="2800" cap="none" dirty="0"/>
            <a:t>Course structure</a:t>
          </a:r>
        </a:p>
      </dgm:t>
    </dgm:pt>
    <dgm:pt modelId="{2A797D26-FB06-4CE1-9ED2-ECA6E040E0E1}" type="parTrans" cxnId="{2E118499-96E5-4758-9E6B-6240AED904E2}">
      <dgm:prSet/>
      <dgm:spPr/>
      <dgm:t>
        <a:bodyPr/>
        <a:lstStyle/>
        <a:p>
          <a:endParaRPr lang="en-CA" dirty="0"/>
        </a:p>
      </dgm:t>
    </dgm:pt>
    <dgm:pt modelId="{966C30FF-63F9-422B-8BFD-AA2E55336FD9}" type="sibTrans" cxnId="{2E118499-96E5-4758-9E6B-6240AED904E2}">
      <dgm:prSet/>
      <dgm:spPr/>
      <dgm:t>
        <a:bodyPr/>
        <a:lstStyle/>
        <a:p>
          <a:endParaRPr lang="en-CA" dirty="0"/>
        </a:p>
      </dgm:t>
    </dgm:pt>
    <dgm:pt modelId="{D5A474B3-5B88-43E0-869B-BDCF32C8A60D}">
      <dgm:prSet phldrT="[Text]" custT="1"/>
      <dgm:spPr/>
      <dgm:t>
        <a:bodyPr anchor="ctr"/>
        <a:lstStyle/>
        <a:p>
          <a:pPr>
            <a:lnSpc>
              <a:spcPct val="100000"/>
            </a:lnSpc>
            <a:defRPr cap="all"/>
          </a:pPr>
          <a:r>
            <a:rPr lang="en-CA" sz="2800" cap="none" dirty="0"/>
            <a:t>Teaching principles</a:t>
          </a:r>
        </a:p>
      </dgm:t>
    </dgm:pt>
    <dgm:pt modelId="{DFCF3291-40EA-4CCE-8DBB-AFBCC01D9755}" type="sibTrans" cxnId="{9ABEC504-1D19-4970-A595-BD29B1E63E41}">
      <dgm:prSet/>
      <dgm:spPr/>
      <dgm:t>
        <a:bodyPr/>
        <a:lstStyle/>
        <a:p>
          <a:endParaRPr lang="en-CA" dirty="0"/>
        </a:p>
      </dgm:t>
    </dgm:pt>
    <dgm:pt modelId="{79A10608-3AE3-460D-B627-927F4848B764}" type="parTrans" cxnId="{9ABEC504-1D19-4970-A595-BD29B1E63E41}">
      <dgm:prSet/>
      <dgm:spPr/>
      <dgm:t>
        <a:bodyPr/>
        <a:lstStyle/>
        <a:p>
          <a:endParaRPr lang="en-CA" dirty="0"/>
        </a:p>
      </dgm:t>
    </dgm:pt>
    <dgm:pt modelId="{02647FA0-E1D8-4875-8F36-4423521EA1C2}">
      <dgm:prSet phldrT="[Text]" custT="1"/>
      <dgm:spPr/>
      <dgm:t>
        <a:bodyPr anchor="ctr"/>
        <a:lstStyle/>
        <a:p>
          <a:pPr>
            <a:lnSpc>
              <a:spcPct val="100000"/>
            </a:lnSpc>
            <a:defRPr cap="all"/>
          </a:pPr>
          <a:r>
            <a:rPr lang="en-CA" sz="2800" cap="none" dirty="0"/>
            <a:t>Course outcomes</a:t>
          </a:r>
        </a:p>
      </dgm:t>
    </dgm:pt>
    <dgm:pt modelId="{59BA17B1-B106-4E37-B948-9AE485D4927F}" type="parTrans" cxnId="{192D9407-C860-4E61-9717-EDD0E7F30E7F}">
      <dgm:prSet/>
      <dgm:spPr/>
      <dgm:t>
        <a:bodyPr/>
        <a:lstStyle/>
        <a:p>
          <a:endParaRPr lang="en-CA"/>
        </a:p>
      </dgm:t>
    </dgm:pt>
    <dgm:pt modelId="{A2DCD21E-3390-463E-AE50-68694E207102}" type="sibTrans" cxnId="{192D9407-C860-4E61-9717-EDD0E7F30E7F}">
      <dgm:prSet/>
      <dgm:spPr/>
      <dgm:t>
        <a:bodyPr/>
        <a:lstStyle/>
        <a:p>
          <a:endParaRPr lang="en-CA"/>
        </a:p>
      </dgm:t>
    </dgm:pt>
    <dgm:pt modelId="{7221C290-2D31-450D-A365-7D19ED456B14}">
      <dgm:prSet phldrT="[Text]" custT="1"/>
      <dgm:spPr/>
      <dgm:t>
        <a:bodyPr anchor="ctr"/>
        <a:lstStyle/>
        <a:p>
          <a:pPr>
            <a:lnSpc>
              <a:spcPct val="100000"/>
            </a:lnSpc>
            <a:defRPr cap="all"/>
          </a:pPr>
          <a:r>
            <a:rPr lang="en-CA" sz="2800" cap="none" dirty="0"/>
            <a:t>Purpose</a:t>
          </a:r>
        </a:p>
      </dgm:t>
    </dgm:pt>
    <dgm:pt modelId="{5C00665E-9AAA-4400-AF3C-E117903CBD0D}" type="parTrans" cxnId="{40230D9C-644F-406D-B01D-CDF6D566BAAA}">
      <dgm:prSet/>
      <dgm:spPr/>
      <dgm:t>
        <a:bodyPr/>
        <a:lstStyle/>
        <a:p>
          <a:endParaRPr lang="en-CA"/>
        </a:p>
      </dgm:t>
    </dgm:pt>
    <dgm:pt modelId="{BDB2D0C0-A27C-4ADB-8E84-541BD944E677}" type="sibTrans" cxnId="{40230D9C-644F-406D-B01D-CDF6D566BAAA}">
      <dgm:prSet/>
      <dgm:spPr/>
      <dgm:t>
        <a:bodyPr/>
        <a:lstStyle/>
        <a:p>
          <a:endParaRPr lang="en-CA"/>
        </a:p>
      </dgm:t>
    </dgm:pt>
    <dgm:pt modelId="{4BEF8007-3F07-4FE2-9EDD-86A713ECE3FA}">
      <dgm:prSet phldrT="[Text]" custT="1"/>
      <dgm:spPr/>
      <dgm:t>
        <a:bodyPr anchor="ctr"/>
        <a:lstStyle/>
        <a:p>
          <a:pPr>
            <a:lnSpc>
              <a:spcPct val="100000"/>
            </a:lnSpc>
            <a:defRPr cap="all"/>
          </a:pPr>
          <a:r>
            <a:rPr lang="en-CA" sz="2800" cap="none" dirty="0"/>
            <a:t>IAMs in education</a:t>
          </a:r>
        </a:p>
      </dgm:t>
    </dgm:pt>
    <dgm:pt modelId="{CCD601B9-09C9-4E9C-B462-FD3A2EB4DE47}" type="parTrans" cxnId="{478CA002-25AE-49B5-912E-FB4F669719F7}">
      <dgm:prSet/>
      <dgm:spPr/>
      <dgm:t>
        <a:bodyPr/>
        <a:lstStyle/>
        <a:p>
          <a:endParaRPr lang="en-CA"/>
        </a:p>
      </dgm:t>
    </dgm:pt>
    <dgm:pt modelId="{DE528F92-575C-4641-9927-89164768D67C}" type="sibTrans" cxnId="{478CA002-25AE-49B5-912E-FB4F669719F7}">
      <dgm:prSet/>
      <dgm:spPr/>
      <dgm:t>
        <a:bodyPr/>
        <a:lstStyle/>
        <a:p>
          <a:endParaRPr lang="en-CA"/>
        </a:p>
      </dgm:t>
    </dgm:pt>
    <dgm:pt modelId="{A681776F-5117-493D-A475-286AE1021E15}" type="pres">
      <dgm:prSet presAssocID="{8A60C9BD-2376-4C09-A97A-309C373831C9}" presName="root" presStyleCnt="0">
        <dgm:presLayoutVars>
          <dgm:dir/>
          <dgm:resizeHandles val="exact"/>
        </dgm:presLayoutVars>
      </dgm:prSet>
      <dgm:spPr/>
    </dgm:pt>
    <dgm:pt modelId="{425B102B-F156-45C5-B6AB-2F3F7D8CC363}" type="pres">
      <dgm:prSet presAssocID="{7221C290-2D31-450D-A365-7D19ED456B14}" presName="compNode" presStyleCnt="0"/>
      <dgm:spPr/>
    </dgm:pt>
    <dgm:pt modelId="{E7D6CEEA-8155-4C75-AFB2-E7A48D3C13D8}" type="pres">
      <dgm:prSet presAssocID="{7221C290-2D31-450D-A365-7D19ED456B14}" presName="iconBgRect" presStyleLbl="bgShp" presStyleIdx="0" presStyleCnt="5"/>
      <dgm:spPr>
        <a:solidFill>
          <a:schemeClr val="bg1">
            <a:lumMod val="95000"/>
          </a:schemeClr>
        </a:solidFill>
      </dgm:spPr>
    </dgm:pt>
    <dgm:pt modelId="{E201684E-0713-4BEF-B11E-F7188DDAF490}" type="pres">
      <dgm:prSet presAssocID="{7221C290-2D31-450D-A365-7D19ED456B14}"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with solid fill"/>
        </a:ext>
      </dgm:extLst>
    </dgm:pt>
    <dgm:pt modelId="{F2B72BCD-1BA2-46DF-B669-427009E9BF89}" type="pres">
      <dgm:prSet presAssocID="{7221C290-2D31-450D-A365-7D19ED456B14}" presName="spaceRect" presStyleCnt="0"/>
      <dgm:spPr/>
    </dgm:pt>
    <dgm:pt modelId="{BAA8BF1E-AB88-48A2-9759-070B8F104646}" type="pres">
      <dgm:prSet presAssocID="{7221C290-2D31-450D-A365-7D19ED456B14}" presName="textRect" presStyleLbl="revTx" presStyleIdx="0" presStyleCnt="5">
        <dgm:presLayoutVars>
          <dgm:chMax val="1"/>
          <dgm:chPref val="1"/>
        </dgm:presLayoutVars>
      </dgm:prSet>
      <dgm:spPr/>
    </dgm:pt>
    <dgm:pt modelId="{2829CDE4-E487-4661-A0FF-79DFA0182CA4}" type="pres">
      <dgm:prSet presAssocID="{BDB2D0C0-A27C-4ADB-8E84-541BD944E677}" presName="sibTrans" presStyleCnt="0"/>
      <dgm:spPr/>
    </dgm:pt>
    <dgm:pt modelId="{2906CEB2-04C8-43C1-BB55-7BD22E4A51AD}" type="pres">
      <dgm:prSet presAssocID="{4BEF8007-3F07-4FE2-9EDD-86A713ECE3FA}" presName="compNode" presStyleCnt="0"/>
      <dgm:spPr/>
    </dgm:pt>
    <dgm:pt modelId="{BB0B60D5-E10F-4E83-99F2-9DD4D4EC913A}" type="pres">
      <dgm:prSet presAssocID="{4BEF8007-3F07-4FE2-9EDD-86A713ECE3FA}" presName="iconBgRect" presStyleLbl="bgShp" presStyleIdx="1" presStyleCnt="5"/>
      <dgm:spPr>
        <a:solidFill>
          <a:srgbClr val="F2F2F2"/>
        </a:solidFill>
      </dgm:spPr>
    </dgm:pt>
    <dgm:pt modelId="{328D7A57-9D8F-469D-8456-8829BFE60A57}" type="pres">
      <dgm:prSet presAssocID="{4BEF8007-3F07-4FE2-9EDD-86A713ECE3FA}"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rogrammer male with solid fill"/>
        </a:ext>
      </dgm:extLst>
    </dgm:pt>
    <dgm:pt modelId="{3311AE19-859B-4138-9C44-763E8813B423}" type="pres">
      <dgm:prSet presAssocID="{4BEF8007-3F07-4FE2-9EDD-86A713ECE3FA}" presName="spaceRect" presStyleCnt="0"/>
      <dgm:spPr/>
    </dgm:pt>
    <dgm:pt modelId="{143A4078-416B-4F4E-A63A-F33486A90CCB}" type="pres">
      <dgm:prSet presAssocID="{4BEF8007-3F07-4FE2-9EDD-86A713ECE3FA}" presName="textRect" presStyleLbl="revTx" presStyleIdx="1" presStyleCnt="5">
        <dgm:presLayoutVars>
          <dgm:chMax val="1"/>
          <dgm:chPref val="1"/>
        </dgm:presLayoutVars>
      </dgm:prSet>
      <dgm:spPr/>
    </dgm:pt>
    <dgm:pt modelId="{3B7180FC-5D6B-4875-8E37-08A13B1C9460}" type="pres">
      <dgm:prSet presAssocID="{DE528F92-575C-4641-9927-89164768D67C}" presName="sibTrans" presStyleCnt="0"/>
      <dgm:spPr/>
    </dgm:pt>
    <dgm:pt modelId="{A8DB341C-EFAC-40E7-B989-142F738B9A69}" type="pres">
      <dgm:prSet presAssocID="{77DFEB2D-F60F-4A2E-9F39-3CBC165A872F}" presName="compNode" presStyleCnt="0"/>
      <dgm:spPr/>
    </dgm:pt>
    <dgm:pt modelId="{9272DAAD-E7C1-4F98-B2AE-6DBD54332563}" type="pres">
      <dgm:prSet presAssocID="{77DFEB2D-F60F-4A2E-9F39-3CBC165A872F}" presName="iconBgRect" presStyleLbl="bgShp" presStyleIdx="2" presStyleCnt="5"/>
      <dgm:spPr>
        <a:solidFill>
          <a:schemeClr val="bg1">
            <a:lumMod val="95000"/>
          </a:schemeClr>
        </a:solidFill>
      </dgm:spPr>
    </dgm:pt>
    <dgm:pt modelId="{FEF4512E-CB92-4FCA-8B44-4B640712BF12}" type="pres">
      <dgm:prSet presAssocID="{77DFEB2D-F60F-4A2E-9F39-3CBC165A872F}"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ierarchy with solid fill"/>
        </a:ext>
      </dgm:extLst>
    </dgm:pt>
    <dgm:pt modelId="{5CABE768-D2A5-4895-8F7C-3DA891DE263B}" type="pres">
      <dgm:prSet presAssocID="{77DFEB2D-F60F-4A2E-9F39-3CBC165A872F}" presName="spaceRect" presStyleCnt="0"/>
      <dgm:spPr/>
    </dgm:pt>
    <dgm:pt modelId="{90CAD19E-442F-44A1-B8D4-4BC5CE753203}" type="pres">
      <dgm:prSet presAssocID="{77DFEB2D-F60F-4A2E-9F39-3CBC165A872F}" presName="textRect" presStyleLbl="revTx" presStyleIdx="2" presStyleCnt="5">
        <dgm:presLayoutVars>
          <dgm:chMax val="1"/>
          <dgm:chPref val="1"/>
        </dgm:presLayoutVars>
      </dgm:prSet>
      <dgm:spPr/>
    </dgm:pt>
    <dgm:pt modelId="{75FDD8FE-E83A-4671-9B3F-5CBBABB58239}" type="pres">
      <dgm:prSet presAssocID="{966C30FF-63F9-422B-8BFD-AA2E55336FD9}" presName="sibTrans" presStyleCnt="0"/>
      <dgm:spPr/>
    </dgm:pt>
    <dgm:pt modelId="{891566B6-F203-41C6-94C1-B69BA2239A3A}" type="pres">
      <dgm:prSet presAssocID="{D5A474B3-5B88-43E0-869B-BDCF32C8A60D}" presName="compNode" presStyleCnt="0"/>
      <dgm:spPr/>
    </dgm:pt>
    <dgm:pt modelId="{62912B02-2F6A-4D34-AFF4-937D01BD93C0}" type="pres">
      <dgm:prSet presAssocID="{D5A474B3-5B88-43E0-869B-BDCF32C8A60D}" presName="iconBgRect" presStyleLbl="bgShp" presStyleIdx="3" presStyleCnt="5"/>
      <dgm:spPr>
        <a:solidFill>
          <a:schemeClr val="bg1">
            <a:lumMod val="95000"/>
          </a:schemeClr>
        </a:solidFill>
      </dgm:spPr>
    </dgm:pt>
    <dgm:pt modelId="{66B7A5B5-BE8F-4BFD-B576-9FBC03F2676A}" type="pres">
      <dgm:prSet presAssocID="{D5A474B3-5B88-43E0-869B-BDCF32C8A60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assroom with solid fill"/>
        </a:ext>
      </dgm:extLst>
    </dgm:pt>
    <dgm:pt modelId="{3C662513-2509-4E79-8C4C-2359D4033076}" type="pres">
      <dgm:prSet presAssocID="{D5A474B3-5B88-43E0-869B-BDCF32C8A60D}" presName="spaceRect" presStyleCnt="0"/>
      <dgm:spPr/>
    </dgm:pt>
    <dgm:pt modelId="{EEA05852-075D-49AB-88EB-91158EDB89F6}" type="pres">
      <dgm:prSet presAssocID="{D5A474B3-5B88-43E0-869B-BDCF32C8A60D}" presName="textRect" presStyleLbl="revTx" presStyleIdx="3" presStyleCnt="5">
        <dgm:presLayoutVars>
          <dgm:chMax val="1"/>
          <dgm:chPref val="1"/>
        </dgm:presLayoutVars>
      </dgm:prSet>
      <dgm:spPr/>
    </dgm:pt>
    <dgm:pt modelId="{AA4967D6-576A-4EA6-84B6-ECDB329853F0}" type="pres">
      <dgm:prSet presAssocID="{DFCF3291-40EA-4CCE-8DBB-AFBCC01D9755}" presName="sibTrans" presStyleCnt="0"/>
      <dgm:spPr/>
    </dgm:pt>
    <dgm:pt modelId="{D7AD3313-7410-4C39-8190-51950D7CD88C}" type="pres">
      <dgm:prSet presAssocID="{02647FA0-E1D8-4875-8F36-4423521EA1C2}" presName="compNode" presStyleCnt="0"/>
      <dgm:spPr/>
    </dgm:pt>
    <dgm:pt modelId="{1C75558D-DEEC-4A42-BEE8-F2D1E870A17D}" type="pres">
      <dgm:prSet presAssocID="{02647FA0-E1D8-4875-8F36-4423521EA1C2}" presName="iconBgRect" presStyleLbl="bgShp" presStyleIdx="4" presStyleCnt="5"/>
      <dgm:spPr>
        <a:solidFill>
          <a:schemeClr val="bg1">
            <a:lumMod val="95000"/>
          </a:schemeClr>
        </a:solidFill>
      </dgm:spPr>
    </dgm:pt>
    <dgm:pt modelId="{8FF83E9C-8EAE-4D2B-AE15-824B30CAEB73}" type="pres">
      <dgm:prSet presAssocID="{02647FA0-E1D8-4875-8F36-4423521EA1C2}"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resentation with checklist with solid fill"/>
        </a:ext>
      </dgm:extLst>
    </dgm:pt>
    <dgm:pt modelId="{5F9BCFDA-BCF4-4A4F-8A8E-30B766074DC7}" type="pres">
      <dgm:prSet presAssocID="{02647FA0-E1D8-4875-8F36-4423521EA1C2}" presName="spaceRect" presStyleCnt="0"/>
      <dgm:spPr/>
    </dgm:pt>
    <dgm:pt modelId="{ED22CE13-77E4-4966-B10B-48DA18379969}" type="pres">
      <dgm:prSet presAssocID="{02647FA0-E1D8-4875-8F36-4423521EA1C2}" presName="textRect" presStyleLbl="revTx" presStyleIdx="4" presStyleCnt="5">
        <dgm:presLayoutVars>
          <dgm:chMax val="1"/>
          <dgm:chPref val="1"/>
        </dgm:presLayoutVars>
      </dgm:prSet>
      <dgm:spPr/>
    </dgm:pt>
  </dgm:ptLst>
  <dgm:cxnLst>
    <dgm:cxn modelId="{478CA002-25AE-49B5-912E-FB4F669719F7}" srcId="{8A60C9BD-2376-4C09-A97A-309C373831C9}" destId="{4BEF8007-3F07-4FE2-9EDD-86A713ECE3FA}" srcOrd="1" destOrd="0" parTransId="{CCD601B9-09C9-4E9C-B462-FD3A2EB4DE47}" sibTransId="{DE528F92-575C-4641-9927-89164768D67C}"/>
    <dgm:cxn modelId="{9ABEC504-1D19-4970-A595-BD29B1E63E41}" srcId="{8A60C9BD-2376-4C09-A97A-309C373831C9}" destId="{D5A474B3-5B88-43E0-869B-BDCF32C8A60D}" srcOrd="3" destOrd="0" parTransId="{79A10608-3AE3-460D-B627-927F4848B764}" sibTransId="{DFCF3291-40EA-4CCE-8DBB-AFBCC01D9755}"/>
    <dgm:cxn modelId="{192D9407-C860-4E61-9717-EDD0E7F30E7F}" srcId="{8A60C9BD-2376-4C09-A97A-309C373831C9}" destId="{02647FA0-E1D8-4875-8F36-4423521EA1C2}" srcOrd="4" destOrd="0" parTransId="{59BA17B1-B106-4E37-B948-9AE485D4927F}" sibTransId="{A2DCD21E-3390-463E-AE50-68694E207102}"/>
    <dgm:cxn modelId="{23B1521A-CC1D-4FFA-9E3A-195681678FD5}" type="presOf" srcId="{02647FA0-E1D8-4875-8F36-4423521EA1C2}" destId="{ED22CE13-77E4-4966-B10B-48DA18379969}" srcOrd="0" destOrd="0" presId="urn:microsoft.com/office/officeart/2018/5/layout/IconCircleLabelList"/>
    <dgm:cxn modelId="{EABFC921-0FD5-4F2B-90BF-0403843EA18D}" type="presOf" srcId="{D5A474B3-5B88-43E0-869B-BDCF32C8A60D}" destId="{EEA05852-075D-49AB-88EB-91158EDB89F6}" srcOrd="0" destOrd="0" presId="urn:microsoft.com/office/officeart/2018/5/layout/IconCircleLabelList"/>
    <dgm:cxn modelId="{F06A7646-FE9A-4C24-BB9A-75603646D999}" type="presOf" srcId="{4BEF8007-3F07-4FE2-9EDD-86A713ECE3FA}" destId="{143A4078-416B-4F4E-A63A-F33486A90CCB}" srcOrd="0" destOrd="0" presId="urn:microsoft.com/office/officeart/2018/5/layout/IconCircleLabelList"/>
    <dgm:cxn modelId="{E0EB1784-A45A-4915-87FA-5A4D10D28F6B}" type="presOf" srcId="{7221C290-2D31-450D-A365-7D19ED456B14}" destId="{BAA8BF1E-AB88-48A2-9759-070B8F104646}" srcOrd="0" destOrd="0" presId="urn:microsoft.com/office/officeart/2018/5/layout/IconCircleLabelList"/>
    <dgm:cxn modelId="{059E4B8E-F740-4F0F-BBD8-83949E270BF3}" type="presOf" srcId="{77DFEB2D-F60F-4A2E-9F39-3CBC165A872F}" destId="{90CAD19E-442F-44A1-B8D4-4BC5CE753203}" srcOrd="0" destOrd="0" presId="urn:microsoft.com/office/officeart/2018/5/layout/IconCircleLabelList"/>
    <dgm:cxn modelId="{2E118499-96E5-4758-9E6B-6240AED904E2}" srcId="{8A60C9BD-2376-4C09-A97A-309C373831C9}" destId="{77DFEB2D-F60F-4A2E-9F39-3CBC165A872F}" srcOrd="2" destOrd="0" parTransId="{2A797D26-FB06-4CE1-9ED2-ECA6E040E0E1}" sibTransId="{966C30FF-63F9-422B-8BFD-AA2E55336FD9}"/>
    <dgm:cxn modelId="{40230D9C-644F-406D-B01D-CDF6D566BAAA}" srcId="{8A60C9BD-2376-4C09-A97A-309C373831C9}" destId="{7221C290-2D31-450D-A365-7D19ED456B14}" srcOrd="0" destOrd="0" parTransId="{5C00665E-9AAA-4400-AF3C-E117903CBD0D}" sibTransId="{BDB2D0C0-A27C-4ADB-8E84-541BD944E677}"/>
    <dgm:cxn modelId="{CAF384EE-F28F-456D-B256-3A1E116B4CCB}" type="presOf" srcId="{8A60C9BD-2376-4C09-A97A-309C373831C9}" destId="{A681776F-5117-493D-A475-286AE1021E15}" srcOrd="0" destOrd="0" presId="urn:microsoft.com/office/officeart/2018/5/layout/IconCircleLabelList"/>
    <dgm:cxn modelId="{7B4BDB27-1900-4D13-A6BD-C55C02C32F9B}" type="presParOf" srcId="{A681776F-5117-493D-A475-286AE1021E15}" destId="{425B102B-F156-45C5-B6AB-2F3F7D8CC363}" srcOrd="0" destOrd="0" presId="urn:microsoft.com/office/officeart/2018/5/layout/IconCircleLabelList"/>
    <dgm:cxn modelId="{23B1A998-6EED-436A-B657-5CB17591D184}" type="presParOf" srcId="{425B102B-F156-45C5-B6AB-2F3F7D8CC363}" destId="{E7D6CEEA-8155-4C75-AFB2-E7A48D3C13D8}" srcOrd="0" destOrd="0" presId="urn:microsoft.com/office/officeart/2018/5/layout/IconCircleLabelList"/>
    <dgm:cxn modelId="{46F093CA-3E84-441B-9F23-00F6DEBC1524}" type="presParOf" srcId="{425B102B-F156-45C5-B6AB-2F3F7D8CC363}" destId="{E201684E-0713-4BEF-B11E-F7188DDAF490}" srcOrd="1" destOrd="0" presId="urn:microsoft.com/office/officeart/2018/5/layout/IconCircleLabelList"/>
    <dgm:cxn modelId="{66DAC563-8548-42D8-9899-3FDC2B65B960}" type="presParOf" srcId="{425B102B-F156-45C5-B6AB-2F3F7D8CC363}" destId="{F2B72BCD-1BA2-46DF-B669-427009E9BF89}" srcOrd="2" destOrd="0" presId="urn:microsoft.com/office/officeart/2018/5/layout/IconCircleLabelList"/>
    <dgm:cxn modelId="{4B374C50-FC1A-4132-A841-62C42990ADAA}" type="presParOf" srcId="{425B102B-F156-45C5-B6AB-2F3F7D8CC363}" destId="{BAA8BF1E-AB88-48A2-9759-070B8F104646}" srcOrd="3" destOrd="0" presId="urn:microsoft.com/office/officeart/2018/5/layout/IconCircleLabelList"/>
    <dgm:cxn modelId="{9B4F2C1C-0174-4C38-AE7D-3874DA3317F7}" type="presParOf" srcId="{A681776F-5117-493D-A475-286AE1021E15}" destId="{2829CDE4-E487-4661-A0FF-79DFA0182CA4}" srcOrd="1" destOrd="0" presId="urn:microsoft.com/office/officeart/2018/5/layout/IconCircleLabelList"/>
    <dgm:cxn modelId="{81291177-8FFB-464E-B15D-E3A8AEA9D994}" type="presParOf" srcId="{A681776F-5117-493D-A475-286AE1021E15}" destId="{2906CEB2-04C8-43C1-BB55-7BD22E4A51AD}" srcOrd="2" destOrd="0" presId="urn:microsoft.com/office/officeart/2018/5/layout/IconCircleLabelList"/>
    <dgm:cxn modelId="{57383D2F-6000-400A-9599-61AF53B21BA3}" type="presParOf" srcId="{2906CEB2-04C8-43C1-BB55-7BD22E4A51AD}" destId="{BB0B60D5-E10F-4E83-99F2-9DD4D4EC913A}" srcOrd="0" destOrd="0" presId="urn:microsoft.com/office/officeart/2018/5/layout/IconCircleLabelList"/>
    <dgm:cxn modelId="{B3ACB4C9-87A3-4944-A28A-962C482D2892}" type="presParOf" srcId="{2906CEB2-04C8-43C1-BB55-7BD22E4A51AD}" destId="{328D7A57-9D8F-469D-8456-8829BFE60A57}" srcOrd="1" destOrd="0" presId="urn:microsoft.com/office/officeart/2018/5/layout/IconCircleLabelList"/>
    <dgm:cxn modelId="{0ACCE34E-FD62-4D6A-9F0A-BB1DADDEBFE3}" type="presParOf" srcId="{2906CEB2-04C8-43C1-BB55-7BD22E4A51AD}" destId="{3311AE19-859B-4138-9C44-763E8813B423}" srcOrd="2" destOrd="0" presId="urn:microsoft.com/office/officeart/2018/5/layout/IconCircleLabelList"/>
    <dgm:cxn modelId="{F21520F0-7ED6-4378-B2A4-5F2AC25B21B0}" type="presParOf" srcId="{2906CEB2-04C8-43C1-BB55-7BD22E4A51AD}" destId="{143A4078-416B-4F4E-A63A-F33486A90CCB}" srcOrd="3" destOrd="0" presId="urn:microsoft.com/office/officeart/2018/5/layout/IconCircleLabelList"/>
    <dgm:cxn modelId="{859042B2-C193-4DC9-A435-A702AD47004F}" type="presParOf" srcId="{A681776F-5117-493D-A475-286AE1021E15}" destId="{3B7180FC-5D6B-4875-8E37-08A13B1C9460}" srcOrd="3" destOrd="0" presId="urn:microsoft.com/office/officeart/2018/5/layout/IconCircleLabelList"/>
    <dgm:cxn modelId="{B08FC4D2-2EF5-40BC-A6D7-5FE273DFA213}" type="presParOf" srcId="{A681776F-5117-493D-A475-286AE1021E15}" destId="{A8DB341C-EFAC-40E7-B989-142F738B9A69}" srcOrd="4" destOrd="0" presId="urn:microsoft.com/office/officeart/2018/5/layout/IconCircleLabelList"/>
    <dgm:cxn modelId="{66FCAAC1-4FBF-449D-831B-BEC70949C86B}" type="presParOf" srcId="{A8DB341C-EFAC-40E7-B989-142F738B9A69}" destId="{9272DAAD-E7C1-4F98-B2AE-6DBD54332563}" srcOrd="0" destOrd="0" presId="urn:microsoft.com/office/officeart/2018/5/layout/IconCircleLabelList"/>
    <dgm:cxn modelId="{A1379825-07D2-49D4-B0B1-486CB4734313}" type="presParOf" srcId="{A8DB341C-EFAC-40E7-B989-142F738B9A69}" destId="{FEF4512E-CB92-4FCA-8B44-4B640712BF12}" srcOrd="1" destOrd="0" presId="urn:microsoft.com/office/officeart/2018/5/layout/IconCircleLabelList"/>
    <dgm:cxn modelId="{01BD3162-432F-4720-80BC-01254C465804}" type="presParOf" srcId="{A8DB341C-EFAC-40E7-B989-142F738B9A69}" destId="{5CABE768-D2A5-4895-8F7C-3DA891DE263B}" srcOrd="2" destOrd="0" presId="urn:microsoft.com/office/officeart/2018/5/layout/IconCircleLabelList"/>
    <dgm:cxn modelId="{B2C23FD3-3D2C-4F84-83D0-72FB026C3A24}" type="presParOf" srcId="{A8DB341C-EFAC-40E7-B989-142F738B9A69}" destId="{90CAD19E-442F-44A1-B8D4-4BC5CE753203}" srcOrd="3" destOrd="0" presId="urn:microsoft.com/office/officeart/2018/5/layout/IconCircleLabelList"/>
    <dgm:cxn modelId="{F83D516B-012A-4E23-B093-376B7CC47B2F}" type="presParOf" srcId="{A681776F-5117-493D-A475-286AE1021E15}" destId="{75FDD8FE-E83A-4671-9B3F-5CBBABB58239}" srcOrd="5" destOrd="0" presId="urn:microsoft.com/office/officeart/2018/5/layout/IconCircleLabelList"/>
    <dgm:cxn modelId="{D7AE9413-875A-4EE3-BAD3-2131E4D123B4}" type="presParOf" srcId="{A681776F-5117-493D-A475-286AE1021E15}" destId="{891566B6-F203-41C6-94C1-B69BA2239A3A}" srcOrd="6" destOrd="0" presId="urn:microsoft.com/office/officeart/2018/5/layout/IconCircleLabelList"/>
    <dgm:cxn modelId="{BE7033A5-BFFA-4E0F-B49B-CD57CC58F7C9}" type="presParOf" srcId="{891566B6-F203-41C6-94C1-B69BA2239A3A}" destId="{62912B02-2F6A-4D34-AFF4-937D01BD93C0}" srcOrd="0" destOrd="0" presId="urn:microsoft.com/office/officeart/2018/5/layout/IconCircleLabelList"/>
    <dgm:cxn modelId="{505A4116-7E44-4988-A901-C44FD38B4A7C}" type="presParOf" srcId="{891566B6-F203-41C6-94C1-B69BA2239A3A}" destId="{66B7A5B5-BE8F-4BFD-B576-9FBC03F2676A}" srcOrd="1" destOrd="0" presId="urn:microsoft.com/office/officeart/2018/5/layout/IconCircleLabelList"/>
    <dgm:cxn modelId="{1728A947-008A-4136-8FF6-7E871087F34B}" type="presParOf" srcId="{891566B6-F203-41C6-94C1-B69BA2239A3A}" destId="{3C662513-2509-4E79-8C4C-2359D4033076}" srcOrd="2" destOrd="0" presId="urn:microsoft.com/office/officeart/2018/5/layout/IconCircleLabelList"/>
    <dgm:cxn modelId="{097DF0B4-92E3-41F6-8216-9F517DB5A2CA}" type="presParOf" srcId="{891566B6-F203-41C6-94C1-B69BA2239A3A}" destId="{EEA05852-075D-49AB-88EB-91158EDB89F6}" srcOrd="3" destOrd="0" presId="urn:microsoft.com/office/officeart/2018/5/layout/IconCircleLabelList"/>
    <dgm:cxn modelId="{A5E72BF7-DC0D-44A4-B912-E6313072EC58}" type="presParOf" srcId="{A681776F-5117-493D-A475-286AE1021E15}" destId="{AA4967D6-576A-4EA6-84B6-ECDB329853F0}" srcOrd="7" destOrd="0" presId="urn:microsoft.com/office/officeart/2018/5/layout/IconCircleLabelList"/>
    <dgm:cxn modelId="{8F32589D-7C9A-45CA-8B43-961C682B9A8A}" type="presParOf" srcId="{A681776F-5117-493D-A475-286AE1021E15}" destId="{D7AD3313-7410-4C39-8190-51950D7CD88C}" srcOrd="8" destOrd="0" presId="urn:microsoft.com/office/officeart/2018/5/layout/IconCircleLabelList"/>
    <dgm:cxn modelId="{E90DF869-7B76-474C-A91B-8A7D2AE21DF2}" type="presParOf" srcId="{D7AD3313-7410-4C39-8190-51950D7CD88C}" destId="{1C75558D-DEEC-4A42-BEE8-F2D1E870A17D}" srcOrd="0" destOrd="0" presId="urn:microsoft.com/office/officeart/2018/5/layout/IconCircleLabelList"/>
    <dgm:cxn modelId="{1699FB77-2DAA-49E9-84C2-736A824A0A2D}" type="presParOf" srcId="{D7AD3313-7410-4C39-8190-51950D7CD88C}" destId="{8FF83E9C-8EAE-4D2B-AE15-824B30CAEB73}" srcOrd="1" destOrd="0" presId="urn:microsoft.com/office/officeart/2018/5/layout/IconCircleLabelList"/>
    <dgm:cxn modelId="{73614A78-7B7D-4853-90AF-8810DA4E6499}" type="presParOf" srcId="{D7AD3313-7410-4C39-8190-51950D7CD88C}" destId="{5F9BCFDA-BCF4-4A4F-8A8E-30B766074DC7}" srcOrd="2" destOrd="0" presId="urn:microsoft.com/office/officeart/2018/5/layout/IconCircleLabelList"/>
    <dgm:cxn modelId="{25F98387-E47D-4063-9F56-34BA2DE8B3C9}" type="presParOf" srcId="{D7AD3313-7410-4C39-8190-51950D7CD88C}" destId="{ED22CE13-77E4-4966-B10B-48DA1837996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F9482A-0BF7-4B6D-9871-D42CFFAB54B3}"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n-CA"/>
        </a:p>
      </dgm:t>
    </dgm:pt>
    <dgm:pt modelId="{DCE615E4-7145-4A81-AB12-ED61C67AC9A5}">
      <dgm:prSet phldrT="[Text]"/>
      <dgm:spPr/>
      <dgm:t>
        <a:bodyPr/>
        <a:lstStyle/>
        <a:p>
          <a:r>
            <a:rPr lang="en-CA" dirty="0"/>
            <a:t>Getting started</a:t>
          </a:r>
        </a:p>
      </dgm:t>
    </dgm:pt>
    <dgm:pt modelId="{14B3365E-12DD-4755-BF47-FCC08B17FDD6}" type="parTrans" cxnId="{3AED4124-A4F3-4C97-9E6E-4DD820F7EB84}">
      <dgm:prSet/>
      <dgm:spPr/>
      <dgm:t>
        <a:bodyPr/>
        <a:lstStyle/>
        <a:p>
          <a:endParaRPr lang="en-CA"/>
        </a:p>
      </dgm:t>
    </dgm:pt>
    <dgm:pt modelId="{C0CEFE99-C527-4E4A-AD85-CB7510B87688}" type="sibTrans" cxnId="{3AED4124-A4F3-4C97-9E6E-4DD820F7EB84}">
      <dgm:prSet/>
      <dgm:spPr/>
      <dgm:t>
        <a:bodyPr/>
        <a:lstStyle/>
        <a:p>
          <a:endParaRPr lang="en-CA"/>
        </a:p>
      </dgm:t>
    </dgm:pt>
    <dgm:pt modelId="{227BE64F-5A59-45FA-94C4-200EFA3ECDC9}">
      <dgm:prSet phldrT="[Text]"/>
      <dgm:spPr/>
      <dgm:t>
        <a:bodyPr/>
        <a:lstStyle/>
        <a:p>
          <a:r>
            <a:rPr lang="en-CA" dirty="0"/>
            <a:t>Implementation of the toy model</a:t>
          </a:r>
        </a:p>
      </dgm:t>
    </dgm:pt>
    <dgm:pt modelId="{B4373DD0-5103-428B-8A74-BE273933FFC7}" type="parTrans" cxnId="{4EED4F4F-6183-46AD-88A7-57F0089E53E3}">
      <dgm:prSet/>
      <dgm:spPr/>
      <dgm:t>
        <a:bodyPr/>
        <a:lstStyle/>
        <a:p>
          <a:endParaRPr lang="en-CA"/>
        </a:p>
      </dgm:t>
    </dgm:pt>
    <dgm:pt modelId="{EA57F999-6ED3-4AE0-82E1-F591451BED15}" type="sibTrans" cxnId="{4EED4F4F-6183-46AD-88A7-57F0089E53E3}">
      <dgm:prSet/>
      <dgm:spPr/>
      <dgm:t>
        <a:bodyPr/>
        <a:lstStyle/>
        <a:p>
          <a:endParaRPr lang="en-CA"/>
        </a:p>
      </dgm:t>
    </dgm:pt>
    <dgm:pt modelId="{F9DE3D59-194B-49E3-9AD8-76D76070EABE}">
      <dgm:prSet phldrT="[Text]"/>
      <dgm:spPr/>
      <dgm:t>
        <a:bodyPr/>
        <a:lstStyle/>
        <a:p>
          <a:r>
            <a:rPr lang="en-CA" dirty="0"/>
            <a:t>Planning the project</a:t>
          </a:r>
        </a:p>
      </dgm:t>
    </dgm:pt>
    <dgm:pt modelId="{ACC009B3-7957-4E2C-B4C8-EC44B5D20340}" type="parTrans" cxnId="{28BA9485-06F0-44DF-9713-901FCF7DAD6A}">
      <dgm:prSet/>
      <dgm:spPr/>
      <dgm:t>
        <a:bodyPr/>
        <a:lstStyle/>
        <a:p>
          <a:endParaRPr lang="en-CA"/>
        </a:p>
      </dgm:t>
    </dgm:pt>
    <dgm:pt modelId="{EBF640B7-F920-4F5B-B0BC-87BC66F7D762}" type="sibTrans" cxnId="{28BA9485-06F0-44DF-9713-901FCF7DAD6A}">
      <dgm:prSet/>
      <dgm:spPr/>
      <dgm:t>
        <a:bodyPr/>
        <a:lstStyle/>
        <a:p>
          <a:endParaRPr lang="en-CA"/>
        </a:p>
      </dgm:t>
    </dgm:pt>
    <dgm:pt modelId="{BD0A2390-4A01-45FB-B384-2C85C86D9D22}">
      <dgm:prSet phldrT="[Text]"/>
      <dgm:spPr/>
      <dgm:t>
        <a:bodyPr/>
        <a:lstStyle/>
        <a:p>
          <a:r>
            <a:rPr lang="en-CA" dirty="0"/>
            <a:t>Reporting</a:t>
          </a:r>
        </a:p>
      </dgm:t>
    </dgm:pt>
    <dgm:pt modelId="{8D847BBE-13A8-45B7-B0BC-BBFA168921EE}" type="parTrans" cxnId="{D56518C0-2B69-4E0B-A718-EFB0E636EC2B}">
      <dgm:prSet/>
      <dgm:spPr/>
      <dgm:t>
        <a:bodyPr/>
        <a:lstStyle/>
        <a:p>
          <a:endParaRPr lang="en-CA"/>
        </a:p>
      </dgm:t>
    </dgm:pt>
    <dgm:pt modelId="{31F78E62-5E4F-463E-B2E7-A74D84778A82}" type="sibTrans" cxnId="{D56518C0-2B69-4E0B-A718-EFB0E636EC2B}">
      <dgm:prSet/>
      <dgm:spPr/>
      <dgm:t>
        <a:bodyPr/>
        <a:lstStyle/>
        <a:p>
          <a:endParaRPr lang="en-CA"/>
        </a:p>
      </dgm:t>
    </dgm:pt>
    <dgm:pt modelId="{172F9B27-9A78-4BD2-A3B8-B6A1CB4DC116}" type="pres">
      <dgm:prSet presAssocID="{0DF9482A-0BF7-4B6D-9871-D42CFFAB54B3}" presName="CompostProcess" presStyleCnt="0">
        <dgm:presLayoutVars>
          <dgm:dir/>
          <dgm:resizeHandles val="exact"/>
        </dgm:presLayoutVars>
      </dgm:prSet>
      <dgm:spPr/>
    </dgm:pt>
    <dgm:pt modelId="{4A42ACEF-FF5D-4E89-85E0-D19A9A17661F}" type="pres">
      <dgm:prSet presAssocID="{0DF9482A-0BF7-4B6D-9871-D42CFFAB54B3}" presName="arrow" presStyleLbl="bgShp" presStyleIdx="0" presStyleCnt="1"/>
      <dgm:spPr/>
    </dgm:pt>
    <dgm:pt modelId="{20D617A8-6A49-45EA-BF6A-CF4B56BC9643}" type="pres">
      <dgm:prSet presAssocID="{0DF9482A-0BF7-4B6D-9871-D42CFFAB54B3}" presName="linearProcess" presStyleCnt="0"/>
      <dgm:spPr/>
    </dgm:pt>
    <dgm:pt modelId="{665C402D-EF40-4697-A66D-E24951670578}" type="pres">
      <dgm:prSet presAssocID="{DCE615E4-7145-4A81-AB12-ED61C67AC9A5}" presName="textNode" presStyleLbl="node1" presStyleIdx="0" presStyleCnt="4">
        <dgm:presLayoutVars>
          <dgm:bulletEnabled val="1"/>
        </dgm:presLayoutVars>
      </dgm:prSet>
      <dgm:spPr/>
    </dgm:pt>
    <dgm:pt modelId="{C2E96C26-FA99-4978-A61B-D1BB75AA8417}" type="pres">
      <dgm:prSet presAssocID="{C0CEFE99-C527-4E4A-AD85-CB7510B87688}" presName="sibTrans" presStyleCnt="0"/>
      <dgm:spPr/>
    </dgm:pt>
    <dgm:pt modelId="{6373CC40-6468-4170-BEBE-130D3EC5EE12}" type="pres">
      <dgm:prSet presAssocID="{F9DE3D59-194B-49E3-9AD8-76D76070EABE}" presName="textNode" presStyleLbl="node1" presStyleIdx="1" presStyleCnt="4">
        <dgm:presLayoutVars>
          <dgm:bulletEnabled val="1"/>
        </dgm:presLayoutVars>
      </dgm:prSet>
      <dgm:spPr/>
    </dgm:pt>
    <dgm:pt modelId="{2C6608C4-5516-4D4A-807D-9FC34414E851}" type="pres">
      <dgm:prSet presAssocID="{EBF640B7-F920-4F5B-B0BC-87BC66F7D762}" presName="sibTrans" presStyleCnt="0"/>
      <dgm:spPr/>
    </dgm:pt>
    <dgm:pt modelId="{F7E14490-C1FB-4336-89C3-5F6A927AAE83}" type="pres">
      <dgm:prSet presAssocID="{227BE64F-5A59-45FA-94C4-200EFA3ECDC9}" presName="textNode" presStyleLbl="node1" presStyleIdx="2" presStyleCnt="4">
        <dgm:presLayoutVars>
          <dgm:bulletEnabled val="1"/>
        </dgm:presLayoutVars>
      </dgm:prSet>
      <dgm:spPr/>
    </dgm:pt>
    <dgm:pt modelId="{BAA9C393-4A7D-49EA-8EF3-34A8147C9F5F}" type="pres">
      <dgm:prSet presAssocID="{EA57F999-6ED3-4AE0-82E1-F591451BED15}" presName="sibTrans" presStyleCnt="0"/>
      <dgm:spPr/>
    </dgm:pt>
    <dgm:pt modelId="{28B0DC04-D763-4167-897F-063E05CC65ED}" type="pres">
      <dgm:prSet presAssocID="{BD0A2390-4A01-45FB-B384-2C85C86D9D22}" presName="textNode" presStyleLbl="node1" presStyleIdx="3" presStyleCnt="4">
        <dgm:presLayoutVars>
          <dgm:bulletEnabled val="1"/>
        </dgm:presLayoutVars>
      </dgm:prSet>
      <dgm:spPr/>
    </dgm:pt>
  </dgm:ptLst>
  <dgm:cxnLst>
    <dgm:cxn modelId="{D186BD1F-B21E-4E7E-8BD6-641ED9F07815}" type="presOf" srcId="{227BE64F-5A59-45FA-94C4-200EFA3ECDC9}" destId="{F7E14490-C1FB-4336-89C3-5F6A927AAE83}" srcOrd="0" destOrd="0" presId="urn:microsoft.com/office/officeart/2005/8/layout/hProcess9"/>
    <dgm:cxn modelId="{3AED4124-A4F3-4C97-9E6E-4DD820F7EB84}" srcId="{0DF9482A-0BF7-4B6D-9871-D42CFFAB54B3}" destId="{DCE615E4-7145-4A81-AB12-ED61C67AC9A5}" srcOrd="0" destOrd="0" parTransId="{14B3365E-12DD-4755-BF47-FCC08B17FDD6}" sibTransId="{C0CEFE99-C527-4E4A-AD85-CB7510B87688}"/>
    <dgm:cxn modelId="{B71A205F-2E61-46AD-98B7-0319A91F566D}" type="presOf" srcId="{DCE615E4-7145-4A81-AB12-ED61C67AC9A5}" destId="{665C402D-EF40-4697-A66D-E24951670578}" srcOrd="0" destOrd="0" presId="urn:microsoft.com/office/officeart/2005/8/layout/hProcess9"/>
    <dgm:cxn modelId="{4EED4F4F-6183-46AD-88A7-57F0089E53E3}" srcId="{0DF9482A-0BF7-4B6D-9871-D42CFFAB54B3}" destId="{227BE64F-5A59-45FA-94C4-200EFA3ECDC9}" srcOrd="2" destOrd="0" parTransId="{B4373DD0-5103-428B-8A74-BE273933FFC7}" sibTransId="{EA57F999-6ED3-4AE0-82E1-F591451BED15}"/>
    <dgm:cxn modelId="{B16A447A-A821-4438-BDAD-5525E3201309}" type="presOf" srcId="{BD0A2390-4A01-45FB-B384-2C85C86D9D22}" destId="{28B0DC04-D763-4167-897F-063E05CC65ED}" srcOrd="0" destOrd="0" presId="urn:microsoft.com/office/officeart/2005/8/layout/hProcess9"/>
    <dgm:cxn modelId="{28BA9485-06F0-44DF-9713-901FCF7DAD6A}" srcId="{0DF9482A-0BF7-4B6D-9871-D42CFFAB54B3}" destId="{F9DE3D59-194B-49E3-9AD8-76D76070EABE}" srcOrd="1" destOrd="0" parTransId="{ACC009B3-7957-4E2C-B4C8-EC44B5D20340}" sibTransId="{EBF640B7-F920-4F5B-B0BC-87BC66F7D762}"/>
    <dgm:cxn modelId="{A8CAF3A6-1FB7-406B-ACD3-F7F357DD005C}" type="presOf" srcId="{0DF9482A-0BF7-4B6D-9871-D42CFFAB54B3}" destId="{172F9B27-9A78-4BD2-A3B8-B6A1CB4DC116}" srcOrd="0" destOrd="0" presId="urn:microsoft.com/office/officeart/2005/8/layout/hProcess9"/>
    <dgm:cxn modelId="{919219B3-9347-44AF-90BF-25FC1D9A7584}" type="presOf" srcId="{F9DE3D59-194B-49E3-9AD8-76D76070EABE}" destId="{6373CC40-6468-4170-BEBE-130D3EC5EE12}" srcOrd="0" destOrd="0" presId="urn:microsoft.com/office/officeart/2005/8/layout/hProcess9"/>
    <dgm:cxn modelId="{D56518C0-2B69-4E0B-A718-EFB0E636EC2B}" srcId="{0DF9482A-0BF7-4B6D-9871-D42CFFAB54B3}" destId="{BD0A2390-4A01-45FB-B384-2C85C86D9D22}" srcOrd="3" destOrd="0" parTransId="{8D847BBE-13A8-45B7-B0BC-BBFA168921EE}" sibTransId="{31F78E62-5E4F-463E-B2E7-A74D84778A82}"/>
    <dgm:cxn modelId="{02B8871A-DC76-48AE-B154-4ACDA489D93E}" type="presParOf" srcId="{172F9B27-9A78-4BD2-A3B8-B6A1CB4DC116}" destId="{4A42ACEF-FF5D-4E89-85E0-D19A9A17661F}" srcOrd="0" destOrd="0" presId="urn:microsoft.com/office/officeart/2005/8/layout/hProcess9"/>
    <dgm:cxn modelId="{E0403C30-F89B-49CB-827A-EEB3B34B681F}" type="presParOf" srcId="{172F9B27-9A78-4BD2-A3B8-B6A1CB4DC116}" destId="{20D617A8-6A49-45EA-BF6A-CF4B56BC9643}" srcOrd="1" destOrd="0" presId="urn:microsoft.com/office/officeart/2005/8/layout/hProcess9"/>
    <dgm:cxn modelId="{DBA0E085-5A7C-4B62-9731-96CFA45BF8D3}" type="presParOf" srcId="{20D617A8-6A49-45EA-BF6A-CF4B56BC9643}" destId="{665C402D-EF40-4697-A66D-E24951670578}" srcOrd="0" destOrd="0" presId="urn:microsoft.com/office/officeart/2005/8/layout/hProcess9"/>
    <dgm:cxn modelId="{B9229494-4B2A-4874-8D94-2FCC964D11FE}" type="presParOf" srcId="{20D617A8-6A49-45EA-BF6A-CF4B56BC9643}" destId="{C2E96C26-FA99-4978-A61B-D1BB75AA8417}" srcOrd="1" destOrd="0" presId="urn:microsoft.com/office/officeart/2005/8/layout/hProcess9"/>
    <dgm:cxn modelId="{9F373D75-778E-472A-B6ED-E378A79459AF}" type="presParOf" srcId="{20D617A8-6A49-45EA-BF6A-CF4B56BC9643}" destId="{6373CC40-6468-4170-BEBE-130D3EC5EE12}" srcOrd="2" destOrd="0" presId="urn:microsoft.com/office/officeart/2005/8/layout/hProcess9"/>
    <dgm:cxn modelId="{04591757-A374-469D-95BE-9669C50CE720}" type="presParOf" srcId="{20D617A8-6A49-45EA-BF6A-CF4B56BC9643}" destId="{2C6608C4-5516-4D4A-807D-9FC34414E851}" srcOrd="3" destOrd="0" presId="urn:microsoft.com/office/officeart/2005/8/layout/hProcess9"/>
    <dgm:cxn modelId="{08E77B97-20CD-4E8E-BCC9-877429FD624A}" type="presParOf" srcId="{20D617A8-6A49-45EA-BF6A-CF4B56BC9643}" destId="{F7E14490-C1FB-4336-89C3-5F6A927AAE83}" srcOrd="4" destOrd="0" presId="urn:microsoft.com/office/officeart/2005/8/layout/hProcess9"/>
    <dgm:cxn modelId="{6E914E96-B437-41B6-A862-3E2FD4F1355F}" type="presParOf" srcId="{20D617A8-6A49-45EA-BF6A-CF4B56BC9643}" destId="{BAA9C393-4A7D-49EA-8EF3-34A8147C9F5F}" srcOrd="5" destOrd="0" presId="urn:microsoft.com/office/officeart/2005/8/layout/hProcess9"/>
    <dgm:cxn modelId="{77412D83-850A-4022-A78E-7CDF019A345F}" type="presParOf" srcId="{20D617A8-6A49-45EA-BF6A-CF4B56BC9643}" destId="{28B0DC04-D763-4167-897F-063E05CC65E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6CEEA-8155-4C75-AFB2-E7A48D3C13D8}">
      <dsp:nvSpPr>
        <dsp:cNvPr id="0" name=""/>
        <dsp:cNvSpPr/>
      </dsp:nvSpPr>
      <dsp:spPr>
        <a:xfrm>
          <a:off x="478800" y="784763"/>
          <a:ext cx="1098000" cy="1098000"/>
        </a:xfrm>
        <a:prstGeom prst="ellipse">
          <a:avLst/>
        </a:prstGeom>
        <a:solidFill>
          <a:schemeClr val="bg1">
            <a:lumMod val="95000"/>
          </a:schemeClr>
        </a:solidFill>
        <a:ln>
          <a:noFill/>
        </a:ln>
        <a:effectLst/>
      </dsp:spPr>
      <dsp:style>
        <a:lnRef idx="0">
          <a:scrgbClr r="0" g="0" b="0"/>
        </a:lnRef>
        <a:fillRef idx="1">
          <a:scrgbClr r="0" g="0" b="0"/>
        </a:fillRef>
        <a:effectRef idx="2">
          <a:scrgbClr r="0" g="0" b="0"/>
        </a:effectRef>
        <a:fontRef idx="minor"/>
      </dsp:style>
    </dsp:sp>
    <dsp:sp modelId="{E201684E-0713-4BEF-B11E-F7188DDAF490}">
      <dsp:nvSpPr>
        <dsp:cNvPr id="0" name=""/>
        <dsp:cNvSpPr/>
      </dsp:nvSpPr>
      <dsp:spPr>
        <a:xfrm>
          <a:off x="712800" y="1018763"/>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AA8BF1E-AB88-48A2-9759-070B8F104646}">
      <dsp:nvSpPr>
        <dsp:cNvPr id="0" name=""/>
        <dsp:cNvSpPr/>
      </dsp:nvSpPr>
      <dsp:spPr>
        <a:xfrm>
          <a:off x="127800" y="2224763"/>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defRPr cap="all"/>
          </a:pPr>
          <a:r>
            <a:rPr lang="en-CA" sz="2800" kern="1200" cap="none" dirty="0"/>
            <a:t>Purpose</a:t>
          </a:r>
        </a:p>
      </dsp:txBody>
      <dsp:txXfrm>
        <a:off x="127800" y="2224763"/>
        <a:ext cx="1800000" cy="810000"/>
      </dsp:txXfrm>
    </dsp:sp>
    <dsp:sp modelId="{BB0B60D5-E10F-4E83-99F2-9DD4D4EC913A}">
      <dsp:nvSpPr>
        <dsp:cNvPr id="0" name=""/>
        <dsp:cNvSpPr/>
      </dsp:nvSpPr>
      <dsp:spPr>
        <a:xfrm>
          <a:off x="2593800" y="784763"/>
          <a:ext cx="1098000" cy="1098000"/>
        </a:xfrm>
        <a:prstGeom prst="ellipse">
          <a:avLst/>
        </a:prstGeom>
        <a:solidFill>
          <a:srgbClr val="F2F2F2"/>
        </a:solidFill>
        <a:ln>
          <a:noFill/>
        </a:ln>
        <a:effectLst/>
      </dsp:spPr>
      <dsp:style>
        <a:lnRef idx="0">
          <a:scrgbClr r="0" g="0" b="0"/>
        </a:lnRef>
        <a:fillRef idx="1">
          <a:scrgbClr r="0" g="0" b="0"/>
        </a:fillRef>
        <a:effectRef idx="2">
          <a:scrgbClr r="0" g="0" b="0"/>
        </a:effectRef>
        <a:fontRef idx="minor"/>
      </dsp:style>
    </dsp:sp>
    <dsp:sp modelId="{328D7A57-9D8F-469D-8456-8829BFE60A57}">
      <dsp:nvSpPr>
        <dsp:cNvPr id="0" name=""/>
        <dsp:cNvSpPr/>
      </dsp:nvSpPr>
      <dsp:spPr>
        <a:xfrm>
          <a:off x="2827800" y="1018763"/>
          <a:ext cx="630000" cy="63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43A4078-416B-4F4E-A63A-F33486A90CCB}">
      <dsp:nvSpPr>
        <dsp:cNvPr id="0" name=""/>
        <dsp:cNvSpPr/>
      </dsp:nvSpPr>
      <dsp:spPr>
        <a:xfrm>
          <a:off x="2242800" y="2224763"/>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defRPr cap="all"/>
          </a:pPr>
          <a:r>
            <a:rPr lang="en-CA" sz="2800" kern="1200" cap="none" dirty="0"/>
            <a:t>IAMs in education</a:t>
          </a:r>
        </a:p>
      </dsp:txBody>
      <dsp:txXfrm>
        <a:off x="2242800" y="2224763"/>
        <a:ext cx="1800000" cy="810000"/>
      </dsp:txXfrm>
    </dsp:sp>
    <dsp:sp modelId="{9272DAAD-E7C1-4F98-B2AE-6DBD54332563}">
      <dsp:nvSpPr>
        <dsp:cNvPr id="0" name=""/>
        <dsp:cNvSpPr/>
      </dsp:nvSpPr>
      <dsp:spPr>
        <a:xfrm>
          <a:off x="4708800" y="784763"/>
          <a:ext cx="1098000" cy="1098000"/>
        </a:xfrm>
        <a:prstGeom prst="ellipse">
          <a:avLst/>
        </a:prstGeom>
        <a:solidFill>
          <a:schemeClr val="bg1">
            <a:lumMod val="95000"/>
          </a:schemeClr>
        </a:solidFill>
        <a:ln>
          <a:noFill/>
        </a:ln>
        <a:effectLst/>
      </dsp:spPr>
      <dsp:style>
        <a:lnRef idx="0">
          <a:scrgbClr r="0" g="0" b="0"/>
        </a:lnRef>
        <a:fillRef idx="1">
          <a:scrgbClr r="0" g="0" b="0"/>
        </a:fillRef>
        <a:effectRef idx="2">
          <a:scrgbClr r="0" g="0" b="0"/>
        </a:effectRef>
        <a:fontRef idx="minor"/>
      </dsp:style>
    </dsp:sp>
    <dsp:sp modelId="{FEF4512E-CB92-4FCA-8B44-4B640712BF12}">
      <dsp:nvSpPr>
        <dsp:cNvPr id="0" name=""/>
        <dsp:cNvSpPr/>
      </dsp:nvSpPr>
      <dsp:spPr>
        <a:xfrm>
          <a:off x="4942800" y="1018763"/>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0CAD19E-442F-44A1-B8D4-4BC5CE753203}">
      <dsp:nvSpPr>
        <dsp:cNvPr id="0" name=""/>
        <dsp:cNvSpPr/>
      </dsp:nvSpPr>
      <dsp:spPr>
        <a:xfrm>
          <a:off x="4357800" y="2224763"/>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defRPr cap="all"/>
          </a:pPr>
          <a:r>
            <a:rPr lang="en-CA" sz="2800" kern="1200" cap="none" dirty="0"/>
            <a:t>Course structure</a:t>
          </a:r>
        </a:p>
      </dsp:txBody>
      <dsp:txXfrm>
        <a:off x="4357800" y="2224763"/>
        <a:ext cx="1800000" cy="810000"/>
      </dsp:txXfrm>
    </dsp:sp>
    <dsp:sp modelId="{62912B02-2F6A-4D34-AFF4-937D01BD93C0}">
      <dsp:nvSpPr>
        <dsp:cNvPr id="0" name=""/>
        <dsp:cNvSpPr/>
      </dsp:nvSpPr>
      <dsp:spPr>
        <a:xfrm>
          <a:off x="6823800" y="784763"/>
          <a:ext cx="1098000" cy="1098000"/>
        </a:xfrm>
        <a:prstGeom prst="ellipse">
          <a:avLst/>
        </a:prstGeom>
        <a:solidFill>
          <a:schemeClr val="bg1">
            <a:lumMod val="95000"/>
          </a:schemeClr>
        </a:solidFill>
        <a:ln>
          <a:noFill/>
        </a:ln>
        <a:effectLst/>
      </dsp:spPr>
      <dsp:style>
        <a:lnRef idx="0">
          <a:scrgbClr r="0" g="0" b="0"/>
        </a:lnRef>
        <a:fillRef idx="1">
          <a:scrgbClr r="0" g="0" b="0"/>
        </a:fillRef>
        <a:effectRef idx="2">
          <a:scrgbClr r="0" g="0" b="0"/>
        </a:effectRef>
        <a:fontRef idx="minor"/>
      </dsp:style>
    </dsp:sp>
    <dsp:sp modelId="{66B7A5B5-BE8F-4BFD-B576-9FBC03F2676A}">
      <dsp:nvSpPr>
        <dsp:cNvPr id="0" name=""/>
        <dsp:cNvSpPr/>
      </dsp:nvSpPr>
      <dsp:spPr>
        <a:xfrm>
          <a:off x="7057800" y="101876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EA05852-075D-49AB-88EB-91158EDB89F6}">
      <dsp:nvSpPr>
        <dsp:cNvPr id="0" name=""/>
        <dsp:cNvSpPr/>
      </dsp:nvSpPr>
      <dsp:spPr>
        <a:xfrm>
          <a:off x="6472800" y="2224763"/>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defRPr cap="all"/>
          </a:pPr>
          <a:r>
            <a:rPr lang="en-CA" sz="2800" kern="1200" cap="none" dirty="0"/>
            <a:t>Teaching principles</a:t>
          </a:r>
        </a:p>
      </dsp:txBody>
      <dsp:txXfrm>
        <a:off x="6472800" y="2224763"/>
        <a:ext cx="1800000" cy="810000"/>
      </dsp:txXfrm>
    </dsp:sp>
    <dsp:sp modelId="{1C75558D-DEEC-4A42-BEE8-F2D1E870A17D}">
      <dsp:nvSpPr>
        <dsp:cNvPr id="0" name=""/>
        <dsp:cNvSpPr/>
      </dsp:nvSpPr>
      <dsp:spPr>
        <a:xfrm>
          <a:off x="8938800" y="784763"/>
          <a:ext cx="1098000" cy="1098000"/>
        </a:xfrm>
        <a:prstGeom prst="ellipse">
          <a:avLst/>
        </a:prstGeom>
        <a:solidFill>
          <a:schemeClr val="bg1">
            <a:lumMod val="95000"/>
          </a:schemeClr>
        </a:solidFill>
        <a:ln>
          <a:noFill/>
        </a:ln>
        <a:effectLst/>
      </dsp:spPr>
      <dsp:style>
        <a:lnRef idx="0">
          <a:scrgbClr r="0" g="0" b="0"/>
        </a:lnRef>
        <a:fillRef idx="1">
          <a:scrgbClr r="0" g="0" b="0"/>
        </a:fillRef>
        <a:effectRef idx="2">
          <a:scrgbClr r="0" g="0" b="0"/>
        </a:effectRef>
        <a:fontRef idx="minor"/>
      </dsp:style>
    </dsp:sp>
    <dsp:sp modelId="{8FF83E9C-8EAE-4D2B-AE15-824B30CAEB73}">
      <dsp:nvSpPr>
        <dsp:cNvPr id="0" name=""/>
        <dsp:cNvSpPr/>
      </dsp:nvSpPr>
      <dsp:spPr>
        <a:xfrm>
          <a:off x="9172800" y="1018763"/>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D22CE13-77E4-4966-B10B-48DA18379969}">
      <dsp:nvSpPr>
        <dsp:cNvPr id="0" name=""/>
        <dsp:cNvSpPr/>
      </dsp:nvSpPr>
      <dsp:spPr>
        <a:xfrm>
          <a:off x="8587800" y="2224763"/>
          <a:ext cx="180000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100000"/>
            </a:lnSpc>
            <a:spcBef>
              <a:spcPct val="0"/>
            </a:spcBef>
            <a:spcAft>
              <a:spcPct val="35000"/>
            </a:spcAft>
            <a:buNone/>
            <a:defRPr cap="all"/>
          </a:pPr>
          <a:r>
            <a:rPr lang="en-CA" sz="2800" kern="1200" cap="none" dirty="0"/>
            <a:t>Course outcomes</a:t>
          </a:r>
        </a:p>
      </dsp:txBody>
      <dsp:txXfrm>
        <a:off x="8587800" y="2224763"/>
        <a:ext cx="1800000" cy="81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2ACEF-FF5D-4E89-85E0-D19A9A17661F}">
      <dsp:nvSpPr>
        <dsp:cNvPr id="0" name=""/>
        <dsp:cNvSpPr/>
      </dsp:nvSpPr>
      <dsp:spPr>
        <a:xfrm>
          <a:off x="788669" y="0"/>
          <a:ext cx="8938260" cy="387120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C402D-EF40-4697-A66D-E24951670578}">
      <dsp:nvSpPr>
        <dsp:cNvPr id="0" name=""/>
        <dsp:cNvSpPr/>
      </dsp:nvSpPr>
      <dsp:spPr>
        <a:xfrm>
          <a:off x="5262" y="1161362"/>
          <a:ext cx="2531343" cy="15484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Getting started</a:t>
          </a:r>
        </a:p>
      </dsp:txBody>
      <dsp:txXfrm>
        <a:off x="80853" y="1236953"/>
        <a:ext cx="2380161" cy="1397300"/>
      </dsp:txXfrm>
    </dsp:sp>
    <dsp:sp modelId="{6373CC40-6468-4170-BEBE-130D3EC5EE12}">
      <dsp:nvSpPr>
        <dsp:cNvPr id="0" name=""/>
        <dsp:cNvSpPr/>
      </dsp:nvSpPr>
      <dsp:spPr>
        <a:xfrm>
          <a:off x="2663173" y="1161362"/>
          <a:ext cx="2531343" cy="15484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Planning the project</a:t>
          </a:r>
        </a:p>
      </dsp:txBody>
      <dsp:txXfrm>
        <a:off x="2738764" y="1236953"/>
        <a:ext cx="2380161" cy="1397300"/>
      </dsp:txXfrm>
    </dsp:sp>
    <dsp:sp modelId="{F7E14490-C1FB-4336-89C3-5F6A927AAE83}">
      <dsp:nvSpPr>
        <dsp:cNvPr id="0" name=""/>
        <dsp:cNvSpPr/>
      </dsp:nvSpPr>
      <dsp:spPr>
        <a:xfrm>
          <a:off x="5321083" y="1161362"/>
          <a:ext cx="2531343" cy="15484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Implementation of the toy model</a:t>
          </a:r>
        </a:p>
      </dsp:txBody>
      <dsp:txXfrm>
        <a:off x="5396674" y="1236953"/>
        <a:ext cx="2380161" cy="1397300"/>
      </dsp:txXfrm>
    </dsp:sp>
    <dsp:sp modelId="{28B0DC04-D763-4167-897F-063E05CC65ED}">
      <dsp:nvSpPr>
        <dsp:cNvPr id="0" name=""/>
        <dsp:cNvSpPr/>
      </dsp:nvSpPr>
      <dsp:spPr>
        <a:xfrm>
          <a:off x="7978993" y="1161362"/>
          <a:ext cx="2531343" cy="15484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Reporting</a:t>
          </a:r>
        </a:p>
      </dsp:txBody>
      <dsp:txXfrm>
        <a:off x="8054584" y="1236953"/>
        <a:ext cx="2380161" cy="13973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F66E3-1702-4C7F-BAAB-1246A1EDE56C}" type="datetimeFigureOut">
              <a:rPr lang="en-CA" smtClean="0"/>
              <a:t>2023-06-19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124C0-27DF-4DB9-A68A-724CC60DB3F6}" type="slidenum">
              <a:rPr lang="en-CA" smtClean="0"/>
              <a:t>‹#›</a:t>
            </a:fld>
            <a:endParaRPr lang="en-CA"/>
          </a:p>
        </p:txBody>
      </p:sp>
    </p:spTree>
    <p:extLst>
      <p:ext uri="{BB962C8B-B14F-4D97-AF65-F5344CB8AC3E}">
        <p14:creationId xmlns:p14="http://schemas.microsoft.com/office/powerpoint/2010/main" val="371945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Students familiar with spreadsheet software such as excel</a:t>
            </a:r>
          </a:p>
          <a:p>
            <a:r>
              <a:rPr lang="en-CA" dirty="0" err="1"/>
              <a:t>Jupyter</a:t>
            </a:r>
            <a:r>
              <a:rPr lang="en-CA" dirty="0"/>
              <a:t> notebooks facilitate a more interactive coding experience</a:t>
            </a:r>
          </a:p>
        </p:txBody>
      </p:sp>
      <p:sp>
        <p:nvSpPr>
          <p:cNvPr id="4" name="Slide Number Placeholder 3"/>
          <p:cNvSpPr>
            <a:spLocks noGrp="1"/>
          </p:cNvSpPr>
          <p:nvPr>
            <p:ph type="sldNum" sz="quarter" idx="5"/>
          </p:nvPr>
        </p:nvSpPr>
        <p:spPr/>
        <p:txBody>
          <a:bodyPr/>
          <a:lstStyle/>
          <a:p>
            <a:fld id="{506124C0-27DF-4DB9-A68A-724CC60DB3F6}" type="slidenum">
              <a:rPr lang="en-CA" smtClean="0"/>
              <a:t>5</a:t>
            </a:fld>
            <a:endParaRPr lang="en-CA"/>
          </a:p>
        </p:txBody>
      </p:sp>
    </p:spTree>
    <p:extLst>
      <p:ext uri="{BB962C8B-B14F-4D97-AF65-F5344CB8AC3E}">
        <p14:creationId xmlns:p14="http://schemas.microsoft.com/office/powerpoint/2010/main" val="361292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Research shows that a flipped classroom approach promotes active learning and enhances course outcomes, reflected by student attitudes (</a:t>
            </a:r>
            <a:r>
              <a:rPr lang="en-US" sz="1800" b="0" i="0" u="none" strike="noStrike" baseline="0" dirty="0" err="1">
                <a:solidFill>
                  <a:srgbClr val="000000"/>
                </a:solidFill>
                <a:latin typeface="Times New Roman" panose="02020603050405020304" pitchFamily="18" charset="0"/>
              </a:rPr>
              <a:t>Awidi</a:t>
            </a:r>
            <a:r>
              <a:rPr lang="en-US" sz="1800" b="0" i="0" u="none" strike="noStrike" baseline="0" dirty="0">
                <a:solidFill>
                  <a:srgbClr val="000000"/>
                </a:solidFill>
                <a:latin typeface="Times New Roman" panose="02020603050405020304" pitchFamily="18" charset="0"/>
              </a:rPr>
              <a:t> &amp; Paynter, 2019; Butt, 2014; Danker, 2015). It has also been hypothesized that student-led lectures further improve flipped class-rooms' benefits to students (Butt, 2014). </a:t>
            </a:r>
            <a:endParaRPr lang="en-CA" dirty="0"/>
          </a:p>
        </p:txBody>
      </p:sp>
      <p:sp>
        <p:nvSpPr>
          <p:cNvPr id="4" name="Slide Number Placeholder 3"/>
          <p:cNvSpPr>
            <a:spLocks noGrp="1"/>
          </p:cNvSpPr>
          <p:nvPr>
            <p:ph type="sldNum" sz="quarter" idx="5"/>
          </p:nvPr>
        </p:nvSpPr>
        <p:spPr/>
        <p:txBody>
          <a:bodyPr/>
          <a:lstStyle/>
          <a:p>
            <a:fld id="{506124C0-27DF-4DB9-A68A-724CC60DB3F6}" type="slidenum">
              <a:rPr lang="en-CA" smtClean="0"/>
              <a:t>6</a:t>
            </a:fld>
            <a:endParaRPr lang="en-CA"/>
          </a:p>
        </p:txBody>
      </p:sp>
    </p:spTree>
    <p:extLst>
      <p:ext uri="{BB962C8B-B14F-4D97-AF65-F5344CB8AC3E}">
        <p14:creationId xmlns:p14="http://schemas.microsoft.com/office/powerpoint/2010/main" val="398776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The initial phase, </a:t>
            </a:r>
            <a:r>
              <a:rPr lang="en-US" sz="1800" b="0" i="1" u="none" strike="noStrike" baseline="0" dirty="0">
                <a:solidFill>
                  <a:srgbClr val="000000"/>
                </a:solidFill>
                <a:latin typeface="Times New Roman" panose="02020603050405020304" pitchFamily="18" charset="0"/>
              </a:rPr>
              <a:t>Getting Started, </a:t>
            </a:r>
            <a:r>
              <a:rPr lang="en-US" sz="1800" b="0" i="0" u="none" strike="noStrike" baseline="0" dirty="0">
                <a:solidFill>
                  <a:srgbClr val="000000"/>
                </a:solidFill>
                <a:latin typeface="Times New Roman" panose="02020603050405020304" pitchFamily="18" charset="0"/>
              </a:rPr>
              <a:t>ensures that everyone has installed and completed the tutorials. To evaluate a student's comprehension of the les-sons, assignments may be offered. </a:t>
            </a:r>
          </a:p>
          <a:p>
            <a:r>
              <a:rPr lang="en-US" sz="1800" b="0" i="0" u="none" strike="noStrike" baseline="0" dirty="0">
                <a:solidFill>
                  <a:srgbClr val="000000"/>
                </a:solidFill>
                <a:latin typeface="Times New Roman" panose="02020603050405020304" pitchFamily="18" charset="0"/>
              </a:rPr>
              <a:t>In the second step</a:t>
            </a:r>
            <a:r>
              <a:rPr lang="en-US" sz="1800" b="0" i="1" u="none" strike="noStrike" baseline="0" dirty="0">
                <a:solidFill>
                  <a:srgbClr val="000000"/>
                </a:solidFill>
                <a:latin typeface="Times New Roman" panose="02020603050405020304" pitchFamily="18" charset="0"/>
              </a:rPr>
              <a:t>, Planning the Project</a:t>
            </a:r>
            <a:r>
              <a:rPr lang="en-US" sz="1800" b="0" i="0" u="none" strike="noStrike" baseline="0" dirty="0">
                <a:solidFill>
                  <a:srgbClr val="000000"/>
                </a:solidFill>
                <a:latin typeface="Times New Roman" panose="02020603050405020304" pitchFamily="18" charset="0"/>
              </a:rPr>
              <a:t>, students investigate several concepts and engage in conversations with the instructor to establish their proposed project's viability. This phase is essential for verifying that the students' proposed projects match with the course learning outcomes. </a:t>
            </a:r>
          </a:p>
          <a:p>
            <a:r>
              <a:rPr lang="en-US" sz="1800" b="0" i="0" u="none" strike="noStrike" baseline="0" dirty="0">
                <a:solidFill>
                  <a:srgbClr val="000000"/>
                </a:solidFill>
                <a:latin typeface="Times New Roman" panose="02020603050405020304" pitchFamily="18" charset="0"/>
              </a:rPr>
              <a:t>The third stage</a:t>
            </a:r>
            <a:r>
              <a:rPr lang="en-US" sz="1800" b="0" i="1" u="none" strike="noStrike" baseline="0" dirty="0">
                <a:solidFill>
                  <a:srgbClr val="000000"/>
                </a:solidFill>
                <a:latin typeface="Times New Roman" panose="02020603050405020304" pitchFamily="18" charset="0"/>
              </a:rPr>
              <a:t>, Implementation in the MESSAGE model</a:t>
            </a:r>
            <a:r>
              <a:rPr lang="en-US" sz="1800" b="0" i="0" u="none" strike="noStrike" baseline="0" dirty="0">
                <a:solidFill>
                  <a:srgbClr val="000000"/>
                </a:solidFill>
                <a:latin typeface="Times New Roman" panose="02020603050405020304" pitchFamily="18" charset="0"/>
              </a:rPr>
              <a:t>, entails the bulk of the effort, as students implement their concepts in the model. This phase includes the quantification of model assumptions, data processing, and other technical components. </a:t>
            </a:r>
          </a:p>
          <a:p>
            <a:r>
              <a:rPr lang="en-US" sz="1800" b="0" i="0" u="none" strike="noStrike" baseline="0" dirty="0">
                <a:solidFill>
                  <a:srgbClr val="000000"/>
                </a:solidFill>
                <a:latin typeface="Times New Roman" panose="02020603050405020304" pitchFamily="18" charset="0"/>
              </a:rPr>
              <a:t>The fourth phase</a:t>
            </a:r>
            <a:r>
              <a:rPr lang="en-US" sz="1800" b="0" i="1" u="none" strike="noStrike" baseline="0" dirty="0">
                <a:solidFill>
                  <a:srgbClr val="000000"/>
                </a:solidFill>
                <a:latin typeface="Times New Roman" panose="02020603050405020304" pitchFamily="18" charset="0"/>
              </a:rPr>
              <a:t>, Reporting</a:t>
            </a:r>
            <a:r>
              <a:rPr lang="en-US" sz="1800" b="0" i="0" u="none" strike="noStrike" baseline="0" dirty="0">
                <a:solidFill>
                  <a:srgbClr val="000000"/>
                </a:solidFill>
                <a:latin typeface="Times New Roman" panose="02020603050405020304" pitchFamily="18" charset="0"/>
              </a:rPr>
              <a:t>, focuses on teaching students how to successfully report their data, construct visualizations, and convey their findings. This phase is essential for training students for professions in energy systems modelling and sustainability in the future. </a:t>
            </a:r>
          </a:p>
          <a:p>
            <a:endParaRPr lang="en-CA" dirty="0"/>
          </a:p>
        </p:txBody>
      </p:sp>
      <p:sp>
        <p:nvSpPr>
          <p:cNvPr id="4" name="Slide Number Placeholder 3"/>
          <p:cNvSpPr>
            <a:spLocks noGrp="1"/>
          </p:cNvSpPr>
          <p:nvPr>
            <p:ph type="sldNum" sz="quarter" idx="5"/>
          </p:nvPr>
        </p:nvSpPr>
        <p:spPr/>
        <p:txBody>
          <a:bodyPr/>
          <a:lstStyle/>
          <a:p>
            <a:fld id="{506124C0-27DF-4DB9-A68A-724CC60DB3F6}" type="slidenum">
              <a:rPr lang="en-CA" smtClean="0"/>
              <a:t>7</a:t>
            </a:fld>
            <a:endParaRPr lang="en-CA"/>
          </a:p>
        </p:txBody>
      </p:sp>
    </p:spTree>
    <p:extLst>
      <p:ext uri="{BB962C8B-B14F-4D97-AF65-F5344CB8AC3E}">
        <p14:creationId xmlns:p14="http://schemas.microsoft.com/office/powerpoint/2010/main" val="214009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06124C0-27DF-4DB9-A68A-724CC60DB3F6}" type="slidenum">
              <a:rPr lang="en-CA" smtClean="0"/>
              <a:t>8</a:t>
            </a:fld>
            <a:endParaRPr lang="en-CA"/>
          </a:p>
        </p:txBody>
      </p:sp>
    </p:spTree>
    <p:extLst>
      <p:ext uri="{BB962C8B-B14F-4D97-AF65-F5344CB8AC3E}">
        <p14:creationId xmlns:p14="http://schemas.microsoft.com/office/powerpoint/2010/main" val="64698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Policy analysis</a:t>
            </a:r>
          </a:p>
          <a:p>
            <a:pPr marL="285750" indent="-285750">
              <a:buFontTx/>
              <a:buChar char="-"/>
            </a:pPr>
            <a:r>
              <a:rPr lang="en-US" sz="1800" b="0" i="0" u="none" strike="noStrike" baseline="0" dirty="0">
                <a:solidFill>
                  <a:srgbClr val="000000"/>
                </a:solidFill>
                <a:latin typeface="Times New Roman" panose="02020603050405020304" pitchFamily="18" charset="0"/>
              </a:rPr>
              <a:t>Notably, a number of term projects analyzed mitigation and net zero path-ways focused on Canadian policy landscape</a:t>
            </a:r>
          </a:p>
          <a:p>
            <a:pPr marL="285750" indent="-285750">
              <a:buFontTx/>
              <a:buChar char="-"/>
            </a:pPr>
            <a:r>
              <a:rPr lang="en-US" sz="1800" b="0" i="0" u="none" strike="noStrike" baseline="0" dirty="0">
                <a:solidFill>
                  <a:srgbClr val="000000"/>
                </a:solidFill>
                <a:latin typeface="Times New Roman" panose="02020603050405020304" pitchFamily="18" charset="0"/>
              </a:rPr>
              <a:t>Evaluated the efficacy of various policy options and looking at their impacts on emissions reduction and sustainable development objectives</a:t>
            </a:r>
          </a:p>
          <a:p>
            <a:pPr marL="285750" indent="-285750">
              <a:buFontTx/>
              <a:buChar char="-"/>
            </a:pPr>
            <a:endParaRPr lang="en-US" sz="1800" b="0" i="0" u="none" strike="noStrike" baseline="0" dirty="0">
              <a:solidFill>
                <a:srgbClr val="000000"/>
              </a:solidFill>
              <a:latin typeface="Times New Roman" panose="02020603050405020304" pitchFamily="18" charset="0"/>
            </a:endParaRPr>
          </a:p>
          <a:p>
            <a:pPr marL="0" indent="0">
              <a:buFontTx/>
              <a:buNone/>
            </a:pPr>
            <a:r>
              <a:rPr lang="en-US" sz="1800" b="0" i="0" u="none" strike="noStrike" baseline="0" dirty="0">
                <a:solidFill>
                  <a:srgbClr val="000000"/>
                </a:solidFill>
                <a:latin typeface="Times New Roman" panose="02020603050405020304" pitchFamily="18" charset="0"/>
              </a:rPr>
              <a:t>Sectoral analysis</a:t>
            </a:r>
          </a:p>
          <a:p>
            <a:pPr marL="285750" indent="-285750">
              <a:buFontTx/>
              <a:buChar char="-"/>
            </a:pPr>
            <a:r>
              <a:rPr lang="en-US" sz="1800" b="0" i="0" u="none" strike="noStrike" baseline="0" dirty="0">
                <a:solidFill>
                  <a:srgbClr val="000000"/>
                </a:solidFill>
                <a:latin typeface="Times New Roman" panose="02020603050405020304" pitchFamily="18" charset="0"/>
              </a:rPr>
              <a:t>Evaluation of electrification capacity has been a significant component of sectoral analysis</a:t>
            </a:r>
          </a:p>
          <a:p>
            <a:pPr marL="285750" indent="-285750">
              <a:buFontTx/>
              <a:buChar char="-"/>
            </a:pPr>
            <a:r>
              <a:rPr lang="en-US" sz="1800" b="0" i="0" u="none" strike="noStrike" baseline="0" dirty="0">
                <a:solidFill>
                  <a:srgbClr val="000000"/>
                </a:solidFill>
                <a:latin typeface="Times New Roman" panose="02020603050405020304" pitchFamily="18" charset="0"/>
              </a:rPr>
              <a:t>The feasibility and repercussions of transitioning from fossil fuel-based systems to electrified solutions have also been a focus of term projects, typically approached by analyzing factors such as infrastructure investment requirements and technological advancements</a:t>
            </a:r>
          </a:p>
          <a:p>
            <a:pPr marL="285750" indent="-285750">
              <a:buFontTx/>
              <a:buChar char="-"/>
            </a:pPr>
            <a:r>
              <a:rPr lang="en-US" sz="1800" b="0" i="0" u="none" strike="noStrike" baseline="0" dirty="0">
                <a:solidFill>
                  <a:srgbClr val="000000"/>
                </a:solidFill>
                <a:latin typeface="Times New Roman" panose="02020603050405020304" pitchFamily="18" charset="0"/>
              </a:rPr>
              <a:t>Some students looked at emerging technologies, such as direct air capture, looking at the technological feasibility across various sectors</a:t>
            </a:r>
          </a:p>
          <a:p>
            <a:pPr marL="285750" indent="-285750">
              <a:buFontTx/>
              <a:buChar char="-"/>
            </a:pPr>
            <a:endParaRPr lang="en-US" sz="1800" b="0" i="0" u="none" strike="noStrike" baseline="0" dirty="0">
              <a:solidFill>
                <a:srgbClr val="000000"/>
              </a:solidFill>
              <a:latin typeface="Times New Roman" panose="02020603050405020304" pitchFamily="18" charset="0"/>
            </a:endParaRPr>
          </a:p>
          <a:p>
            <a:pPr marL="0" indent="0">
              <a:buFontTx/>
              <a:buNone/>
            </a:pPr>
            <a:r>
              <a:rPr lang="en-US" sz="1800" b="0" i="0" u="none" strike="noStrike" baseline="0" dirty="0">
                <a:solidFill>
                  <a:srgbClr val="000000"/>
                </a:solidFill>
                <a:latin typeface="Times New Roman" panose="02020603050405020304" pitchFamily="18" charset="0"/>
              </a:rPr>
              <a:t>Stakeholder and community</a:t>
            </a:r>
          </a:p>
          <a:p>
            <a:pPr marL="285750" indent="-285750">
              <a:buFontTx/>
              <a:buChar char="-"/>
            </a:pPr>
            <a:r>
              <a:rPr lang="en-US" sz="1800" b="0" i="0" u="none" strike="noStrike" baseline="0" dirty="0">
                <a:solidFill>
                  <a:srgbClr val="000000"/>
                </a:solidFill>
                <a:latin typeface="Times New Roman" panose="02020603050405020304" pitchFamily="18" charset="0"/>
              </a:rPr>
              <a:t>Visualization tools</a:t>
            </a:r>
          </a:p>
          <a:p>
            <a:pPr marL="285750" indent="-285750">
              <a:buFontTx/>
              <a:buChar char="-"/>
            </a:pPr>
            <a:r>
              <a:rPr lang="en-US" sz="1800" b="0" i="0" u="none" strike="noStrike" baseline="0" dirty="0">
                <a:solidFill>
                  <a:srgbClr val="000000"/>
                </a:solidFill>
                <a:latin typeface="Times New Roman" panose="02020603050405020304" pitchFamily="18" charset="0"/>
              </a:rPr>
              <a:t>Interactive user interface</a:t>
            </a:r>
          </a:p>
          <a:p>
            <a:pPr marL="285750" indent="-285750">
              <a:buFontTx/>
              <a:buChar char="-"/>
            </a:pPr>
            <a:r>
              <a:rPr lang="en-US" sz="1800" b="0" i="0" u="none" strike="noStrike" baseline="0" dirty="0">
                <a:solidFill>
                  <a:srgbClr val="000000"/>
                </a:solidFill>
                <a:latin typeface="Times New Roman" panose="02020603050405020304" pitchFamily="18" charset="0"/>
              </a:rPr>
              <a:t>Collaborative software development environment</a:t>
            </a:r>
          </a:p>
          <a:p>
            <a:pPr marL="0" indent="0">
              <a:buFontTx/>
              <a:buNone/>
            </a:pPr>
            <a:endParaRPr lang="en-US" sz="1800" b="0" i="0" u="none" strike="noStrike" baseline="0" dirty="0">
              <a:solidFill>
                <a:srgbClr val="000000"/>
              </a:solidFill>
              <a:latin typeface="Times New Roman" panose="02020603050405020304" pitchFamily="18" charset="0"/>
            </a:endParaRPr>
          </a:p>
          <a:p>
            <a:pPr marL="0" indent="0">
              <a:buFontTx/>
              <a:buNone/>
            </a:pPr>
            <a:r>
              <a:rPr lang="en-US" sz="1800" b="0" i="0" u="none" strike="noStrike" baseline="0" dirty="0">
                <a:solidFill>
                  <a:srgbClr val="000000"/>
                </a:solidFill>
                <a:latin typeface="Times New Roman" panose="02020603050405020304" pitchFamily="18" charset="0"/>
              </a:rPr>
              <a:t>Model architecture</a:t>
            </a:r>
          </a:p>
          <a:p>
            <a:pPr marL="285750" indent="-285750">
              <a:buFontTx/>
              <a:buChar char="-"/>
            </a:pPr>
            <a:r>
              <a:rPr lang="en-US" sz="1800" b="0" i="0" u="none" strike="noStrike" baseline="0" dirty="0">
                <a:solidFill>
                  <a:srgbClr val="000000"/>
                </a:solidFill>
                <a:latin typeface="Times New Roman" panose="02020603050405020304" pitchFamily="18" charset="0"/>
              </a:rPr>
              <a:t>Model linkage (capacity expansion, production cost, sector specific demand models)</a:t>
            </a:r>
          </a:p>
          <a:p>
            <a:pPr marL="285750" indent="-285750">
              <a:buFontTx/>
              <a:buChar char="-"/>
            </a:pPr>
            <a:r>
              <a:rPr lang="en-US" sz="1800" b="0" i="0" u="none" strike="noStrike" baseline="0" dirty="0">
                <a:solidFill>
                  <a:srgbClr val="000000"/>
                </a:solidFill>
                <a:latin typeface="Times New Roman" panose="02020603050405020304" pitchFamily="18" charset="0"/>
              </a:rPr>
              <a:t>Surrogate modelling</a:t>
            </a:r>
          </a:p>
        </p:txBody>
      </p:sp>
      <p:sp>
        <p:nvSpPr>
          <p:cNvPr id="4" name="Slide Number Placeholder 3"/>
          <p:cNvSpPr>
            <a:spLocks noGrp="1"/>
          </p:cNvSpPr>
          <p:nvPr>
            <p:ph type="sldNum" sz="quarter" idx="5"/>
          </p:nvPr>
        </p:nvSpPr>
        <p:spPr/>
        <p:txBody>
          <a:bodyPr/>
          <a:lstStyle/>
          <a:p>
            <a:fld id="{506124C0-27DF-4DB9-A68A-724CC60DB3F6}" type="slidenum">
              <a:rPr lang="en-CA" smtClean="0"/>
              <a:t>9</a:t>
            </a:fld>
            <a:endParaRPr lang="en-CA"/>
          </a:p>
        </p:txBody>
      </p:sp>
    </p:spTree>
    <p:extLst>
      <p:ext uri="{BB962C8B-B14F-4D97-AF65-F5344CB8AC3E}">
        <p14:creationId xmlns:p14="http://schemas.microsoft.com/office/powerpoint/2010/main" val="1174667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jpg"/><Relationship Id="rId4" Type="http://schemas.openxmlformats.org/officeDocument/2006/relationships/hyperlink" Target="http://grendz.com/pin/3278/"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en.wikipedia.org/wiki/Regina,_Saskatchewan" TargetMode="Externa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grendz.com/pin/3278/"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hyperlink" Target="https://technofaq.org/posts/2017/07/how-solar-plants-are-the-need-of-the-time/" TargetMode="External"/><Relationship Id="rId5" Type="http://schemas.openxmlformats.org/officeDocument/2006/relationships/image" Target="../media/image10.jpeg"/><Relationship Id="rId4" Type="http://schemas.openxmlformats.org/officeDocument/2006/relationships/hyperlink" Target="https://pxhere.com/en/photo/829635"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Graphic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AA6F0D-554B-4EA7-B5FD-D0CE5A770A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7" name="Picture 16" descr="Shape, circle&#10;&#10;Description automatically generated">
            <a:extLst>
              <a:ext uri="{FF2B5EF4-FFF2-40B4-BE49-F238E27FC236}">
                <a16:creationId xmlns:a16="http://schemas.microsoft.com/office/drawing/2014/main" id="{091BF551-EAE5-4684-95C5-BA31D1008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1" r="1469" b="20455"/>
          <a:stretch/>
        </p:blipFill>
        <p:spPr>
          <a:xfrm>
            <a:off x="6248400" y="2279921"/>
            <a:ext cx="5943580" cy="4578079"/>
          </a:xfrm>
          <a:prstGeom prst="rect">
            <a:avLst/>
          </a:prstGeom>
        </p:spPr>
      </p:pic>
      <p:sp>
        <p:nvSpPr>
          <p:cNvPr id="11" name="Title 1">
            <a:extLst>
              <a:ext uri="{FF2B5EF4-FFF2-40B4-BE49-F238E27FC236}">
                <a16:creationId xmlns:a16="http://schemas.microsoft.com/office/drawing/2014/main" id="{4C6FDF6C-1E35-4F0B-B1F9-535EC559821A}"/>
              </a:ext>
            </a:extLst>
          </p:cNvPr>
          <p:cNvSpPr>
            <a:spLocks noGrp="1"/>
          </p:cNvSpPr>
          <p:nvPr>
            <p:ph type="ctrTitle"/>
          </p:nvPr>
        </p:nvSpPr>
        <p:spPr>
          <a:xfrm>
            <a:off x="6477000" y="3111190"/>
            <a:ext cx="5295589" cy="2305631"/>
          </a:xfrm>
        </p:spPr>
        <p:txBody>
          <a:bodyPr anchor="b">
            <a:normAutofit/>
          </a:bodyPr>
          <a:lstStyle>
            <a:lvl1pPr algn="ctr">
              <a:defRPr sz="5400"/>
            </a:lvl1pPr>
          </a:lstStyle>
          <a:p>
            <a:r>
              <a:rPr lang="en-US"/>
              <a:t>Click to edit Master title style</a:t>
            </a:r>
            <a:endParaRPr lang="en-CA" dirty="0"/>
          </a:p>
        </p:txBody>
      </p:sp>
      <p:sp>
        <p:nvSpPr>
          <p:cNvPr id="12" name="Subtitle 2">
            <a:extLst>
              <a:ext uri="{FF2B5EF4-FFF2-40B4-BE49-F238E27FC236}">
                <a16:creationId xmlns:a16="http://schemas.microsoft.com/office/drawing/2014/main" id="{AE58FD02-20D1-463C-BEE3-2CC487BFBFB9}"/>
              </a:ext>
            </a:extLst>
          </p:cNvPr>
          <p:cNvSpPr>
            <a:spLocks noGrp="1"/>
          </p:cNvSpPr>
          <p:nvPr>
            <p:ph type="subTitle" idx="1"/>
          </p:nvPr>
        </p:nvSpPr>
        <p:spPr>
          <a:xfrm>
            <a:off x="6477000" y="5565742"/>
            <a:ext cx="5295589" cy="91757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cxnSp>
        <p:nvCxnSpPr>
          <p:cNvPr id="13" name="Straight Connector 12">
            <a:extLst>
              <a:ext uri="{FF2B5EF4-FFF2-40B4-BE49-F238E27FC236}">
                <a16:creationId xmlns:a16="http://schemas.microsoft.com/office/drawing/2014/main" id="{167F33F3-5F9B-478E-BD41-BC56ECB7A7E8}"/>
              </a:ext>
            </a:extLst>
          </p:cNvPr>
          <p:cNvCxnSpPr/>
          <p:nvPr/>
        </p:nvCxnSpPr>
        <p:spPr>
          <a:xfrm>
            <a:off x="7734300" y="5518082"/>
            <a:ext cx="2806700"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0406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0C641AA-FFEF-43CA-A050-4A40154CC8AC}"/>
              </a:ext>
            </a:extLst>
          </p:cNvPr>
          <p:cNvGrpSpPr/>
          <p:nvPr/>
        </p:nvGrpSpPr>
        <p:grpSpPr>
          <a:xfrm>
            <a:off x="0" y="-1495"/>
            <a:ext cx="1809750" cy="6370296"/>
            <a:chOff x="0" y="-1495"/>
            <a:chExt cx="1809750" cy="6370296"/>
          </a:xfrm>
        </p:grpSpPr>
        <p:pic>
          <p:nvPicPr>
            <p:cNvPr id="6" name="Picture 5" descr="A picture containing object, outdoor, windmill, court&#10;&#10;Description automatically generated">
              <a:extLst>
                <a:ext uri="{FF2B5EF4-FFF2-40B4-BE49-F238E27FC236}">
                  <a16:creationId xmlns:a16="http://schemas.microsoft.com/office/drawing/2014/main" id="{A1488711-BCC2-4802-BA25-2CB951128172}"/>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l="5732" r="75478"/>
            <a:stretch/>
          </p:blipFill>
          <p:spPr>
            <a:xfrm>
              <a:off x="0" y="-1495"/>
              <a:ext cx="1795928" cy="6368800"/>
            </a:xfrm>
            <a:prstGeom prst="rect">
              <a:avLst/>
            </a:prstGeom>
          </p:spPr>
        </p:pic>
        <p:sp>
          <p:nvSpPr>
            <p:cNvPr id="16" name="Rectangle 15">
              <a:extLst>
                <a:ext uri="{FF2B5EF4-FFF2-40B4-BE49-F238E27FC236}">
                  <a16:creationId xmlns:a16="http://schemas.microsoft.com/office/drawing/2014/main" id="{EF06056F-713E-4E5B-9627-C4D454B0AEE8}"/>
                </a:ext>
              </a:extLst>
            </p:cNvPr>
            <p:cNvSpPr/>
            <p:nvPr userDrawn="1"/>
          </p:nvSpPr>
          <p:spPr>
            <a:xfrm>
              <a:off x="13822" y="1"/>
              <a:ext cx="1795928" cy="6368800"/>
            </a:xfrm>
            <a:prstGeom prst="rect">
              <a:avLst/>
            </a:prstGeom>
            <a:gradFill flip="none" rotWithShape="1">
              <a:gsLst>
                <a:gs pos="0">
                  <a:schemeClr val="bg1">
                    <a:alpha val="0"/>
                    <a:lumMod val="99000"/>
                    <a:lumOff val="1000"/>
                  </a:schemeClr>
                </a:gs>
                <a:gs pos="94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9" name="Group 18">
            <a:extLst>
              <a:ext uri="{FF2B5EF4-FFF2-40B4-BE49-F238E27FC236}">
                <a16:creationId xmlns:a16="http://schemas.microsoft.com/office/drawing/2014/main" id="{AE95C175-E850-494E-BCF4-4FA2A67306AC}"/>
              </a:ext>
            </a:extLst>
          </p:cNvPr>
          <p:cNvGrpSpPr/>
          <p:nvPr/>
        </p:nvGrpSpPr>
        <p:grpSpPr>
          <a:xfrm>
            <a:off x="10409892" y="-4288"/>
            <a:ext cx="1782108" cy="6374386"/>
            <a:chOff x="10396068" y="-4783"/>
            <a:chExt cx="1782108" cy="6374386"/>
          </a:xfrm>
        </p:grpSpPr>
        <p:pic>
          <p:nvPicPr>
            <p:cNvPr id="17" name="Picture 16" descr="A picture containing object, outdoor, windmill, court&#10;&#10;Description automatically generated">
              <a:extLst>
                <a:ext uri="{FF2B5EF4-FFF2-40B4-BE49-F238E27FC236}">
                  <a16:creationId xmlns:a16="http://schemas.microsoft.com/office/drawing/2014/main" id="{58F64FDC-667A-4F14-987B-A7975C7F94FE}"/>
                </a:ext>
              </a:extLst>
            </p:cNvPr>
            <p:cNvPicPr>
              <a:picLocks noChangeAspect="1"/>
            </p:cNvPicPr>
            <p:nvPr userDrawn="1"/>
          </p:nvPicPr>
          <p:blipFill rotWithShape="1">
            <a:blip r:embed="rId5">
              <a:grayscl/>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0821" r="40677"/>
            <a:stretch/>
          </p:blipFill>
          <p:spPr>
            <a:xfrm>
              <a:off x="10409894" y="-4783"/>
              <a:ext cx="1768282" cy="6371192"/>
            </a:xfrm>
            <a:prstGeom prst="rect">
              <a:avLst/>
            </a:prstGeom>
          </p:spPr>
        </p:pic>
        <p:sp>
          <p:nvSpPr>
            <p:cNvPr id="10" name="Rectangle 9">
              <a:extLst>
                <a:ext uri="{FF2B5EF4-FFF2-40B4-BE49-F238E27FC236}">
                  <a16:creationId xmlns:a16="http://schemas.microsoft.com/office/drawing/2014/main" id="{EE8CEE39-7390-4CBA-81EF-F6F1126649FB}"/>
                </a:ext>
              </a:extLst>
            </p:cNvPr>
            <p:cNvSpPr/>
            <p:nvPr userDrawn="1"/>
          </p:nvSpPr>
          <p:spPr>
            <a:xfrm flipH="1">
              <a:off x="10396068" y="0"/>
              <a:ext cx="1782105" cy="6369603"/>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 name="Title 1">
            <a:extLst>
              <a:ext uri="{FF2B5EF4-FFF2-40B4-BE49-F238E27FC236}">
                <a16:creationId xmlns:a16="http://schemas.microsoft.com/office/drawing/2014/main" id="{84B37C34-9AB3-4271-80FF-7737D71713C5}"/>
              </a:ext>
            </a:extLst>
          </p:cNvPr>
          <p:cNvSpPr>
            <a:spLocks noGrp="1"/>
          </p:cNvSpPr>
          <p:nvPr>
            <p:ph type="title"/>
          </p:nvPr>
        </p:nvSpPr>
        <p:spPr>
          <a:xfrm>
            <a:off x="2310435" y="1605352"/>
            <a:ext cx="7632700" cy="2852737"/>
          </a:xfrm>
        </p:spPr>
        <p:txBody>
          <a:bodyPr anchor="b"/>
          <a:lstStyle>
            <a:lvl1pPr algn="ctr">
              <a:defRPr sz="6000"/>
            </a:lvl1pPr>
          </a:lstStyle>
          <a:p>
            <a:r>
              <a:rPr lang="en-US"/>
              <a:t>Click to edit Master title style</a:t>
            </a:r>
            <a:endParaRPr lang="en-CA" dirty="0"/>
          </a:p>
        </p:txBody>
      </p:sp>
      <p:sp>
        <p:nvSpPr>
          <p:cNvPr id="12" name="Text Placeholder 2">
            <a:extLst>
              <a:ext uri="{FF2B5EF4-FFF2-40B4-BE49-F238E27FC236}">
                <a16:creationId xmlns:a16="http://schemas.microsoft.com/office/drawing/2014/main" id="{26CB69B2-DD25-4CE8-9F88-0DE7F9CC933E}"/>
              </a:ext>
            </a:extLst>
          </p:cNvPr>
          <p:cNvSpPr>
            <a:spLocks noGrp="1"/>
          </p:cNvSpPr>
          <p:nvPr>
            <p:ph type="body" idx="1"/>
          </p:nvPr>
        </p:nvSpPr>
        <p:spPr>
          <a:xfrm>
            <a:off x="2310435" y="4551838"/>
            <a:ext cx="76327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Slide Number Placeholder 5">
            <a:extLst>
              <a:ext uri="{FF2B5EF4-FFF2-40B4-BE49-F238E27FC236}">
                <a16:creationId xmlns:a16="http://schemas.microsoft.com/office/drawing/2014/main" id="{D7CF7312-A591-466B-864B-81D899BF7480}"/>
              </a:ext>
            </a:extLst>
          </p:cNvPr>
          <p:cNvSpPr>
            <a:spLocks noGrp="1"/>
          </p:cNvSpPr>
          <p:nvPr>
            <p:ph type="sldNum" sz="quarter" idx="12"/>
          </p:nvPr>
        </p:nvSpPr>
        <p:spPr>
          <a:xfrm>
            <a:off x="8610600" y="6425174"/>
            <a:ext cx="2743200" cy="365125"/>
          </a:xfrm>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241496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phic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3BA6-DAC6-4D72-A393-5E57C8BB6D7B}"/>
              </a:ext>
            </a:extLst>
          </p:cNvPr>
          <p:cNvSpPr>
            <a:spLocks noGrp="1"/>
          </p:cNvSpPr>
          <p:nvPr>
            <p:ph type="title"/>
          </p:nvPr>
        </p:nvSpPr>
        <p:spPr/>
        <p:txBody>
          <a:bodyPr/>
          <a:lstStyle/>
          <a:p>
            <a:r>
              <a:rPr lang="en-US"/>
              <a:t>Click to edit Master title style</a:t>
            </a:r>
            <a:endParaRPr lang="en-CA"/>
          </a:p>
        </p:txBody>
      </p:sp>
      <p:sp>
        <p:nvSpPr>
          <p:cNvPr id="3" name="Slide Number Placeholder 2">
            <a:extLst>
              <a:ext uri="{FF2B5EF4-FFF2-40B4-BE49-F238E27FC236}">
                <a16:creationId xmlns:a16="http://schemas.microsoft.com/office/drawing/2014/main" id="{0FD8AC0B-DD2E-4C17-8218-FF42417EAB81}"/>
              </a:ext>
            </a:extLst>
          </p:cNvPr>
          <p:cNvSpPr>
            <a:spLocks noGrp="1"/>
          </p:cNvSpPr>
          <p:nvPr>
            <p:ph type="sldNum" sz="quarter" idx="10"/>
          </p:nvPr>
        </p:nvSpPr>
        <p:spPr/>
        <p:txBody>
          <a:bodyPr/>
          <a:lstStyle/>
          <a:p>
            <a:fld id="{CE826FA1-F2E7-4244-ADDB-26DA3234CFAC}" type="slidenum">
              <a:rPr lang="en-CA" smtClean="0"/>
              <a:t>‹#›</a:t>
            </a:fld>
            <a:endParaRPr lang="en-CA"/>
          </a:p>
        </p:txBody>
      </p:sp>
      <p:sp>
        <p:nvSpPr>
          <p:cNvPr id="6" name="Diamond 5">
            <a:extLst>
              <a:ext uri="{FF2B5EF4-FFF2-40B4-BE49-F238E27FC236}">
                <a16:creationId xmlns:a16="http://schemas.microsoft.com/office/drawing/2014/main" id="{10C184BA-F97F-4E5B-A8CE-A1CB4742ACA3}"/>
              </a:ext>
            </a:extLst>
          </p:cNvPr>
          <p:cNvSpPr/>
          <p:nvPr/>
        </p:nvSpPr>
        <p:spPr>
          <a:xfrm>
            <a:off x="-7375" y="4080387"/>
            <a:ext cx="1086465" cy="2211174"/>
          </a:xfrm>
          <a:custGeom>
            <a:avLst/>
            <a:gdLst>
              <a:gd name="connsiteX0" fmla="*/ 0 w 2158181"/>
              <a:gd name="connsiteY0" fmla="*/ 1105587 h 2211174"/>
              <a:gd name="connsiteX1" fmla="*/ 1079091 w 2158181"/>
              <a:gd name="connsiteY1" fmla="*/ 0 h 2211174"/>
              <a:gd name="connsiteX2" fmla="*/ 2158181 w 2158181"/>
              <a:gd name="connsiteY2" fmla="*/ 1105587 h 2211174"/>
              <a:gd name="connsiteX3" fmla="*/ 1079091 w 2158181"/>
              <a:gd name="connsiteY3" fmla="*/ 2211174 h 2211174"/>
              <a:gd name="connsiteX4" fmla="*/ 0 w 2158181"/>
              <a:gd name="connsiteY4" fmla="*/ 1105587 h 2211174"/>
              <a:gd name="connsiteX0" fmla="*/ 0 w 1086465"/>
              <a:gd name="connsiteY0" fmla="*/ 1105587 h 2211174"/>
              <a:gd name="connsiteX1" fmla="*/ 7375 w 1086465"/>
              <a:gd name="connsiteY1" fmla="*/ 0 h 2211174"/>
              <a:gd name="connsiteX2" fmla="*/ 1086465 w 1086465"/>
              <a:gd name="connsiteY2" fmla="*/ 1105587 h 2211174"/>
              <a:gd name="connsiteX3" fmla="*/ 7375 w 1086465"/>
              <a:gd name="connsiteY3" fmla="*/ 2211174 h 2211174"/>
              <a:gd name="connsiteX4" fmla="*/ 0 w 1086465"/>
              <a:gd name="connsiteY4" fmla="*/ 1105587 h 2211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465" h="2211174">
                <a:moveTo>
                  <a:pt x="0" y="1105587"/>
                </a:moveTo>
                <a:cubicBezTo>
                  <a:pt x="2458" y="737058"/>
                  <a:pt x="4917" y="368529"/>
                  <a:pt x="7375" y="0"/>
                </a:cubicBezTo>
                <a:lnTo>
                  <a:pt x="1086465" y="1105587"/>
                </a:lnTo>
                <a:lnTo>
                  <a:pt x="7375" y="2211174"/>
                </a:lnTo>
                <a:cubicBezTo>
                  <a:pt x="4917" y="1842645"/>
                  <a:pt x="2458" y="1474116"/>
                  <a:pt x="0" y="1105587"/>
                </a:cubicBezTo>
                <a:close/>
              </a:path>
            </a:pathLst>
          </a:cu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iamond 6">
            <a:extLst>
              <a:ext uri="{FF2B5EF4-FFF2-40B4-BE49-F238E27FC236}">
                <a16:creationId xmlns:a16="http://schemas.microsoft.com/office/drawing/2014/main" id="{E47910A3-D4A5-473F-9677-06ABA3224A87}"/>
              </a:ext>
            </a:extLst>
          </p:cNvPr>
          <p:cNvSpPr/>
          <p:nvPr/>
        </p:nvSpPr>
        <p:spPr>
          <a:xfrm>
            <a:off x="435185" y="5318189"/>
            <a:ext cx="688045" cy="706527"/>
          </a:xfrm>
          <a:prstGeom prst="diamond">
            <a:avLst/>
          </a:prstGeom>
          <a:solidFill>
            <a:schemeClr val="accent4">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iamond 5">
            <a:extLst>
              <a:ext uri="{FF2B5EF4-FFF2-40B4-BE49-F238E27FC236}">
                <a16:creationId xmlns:a16="http://schemas.microsoft.com/office/drawing/2014/main" id="{41EF944A-3535-4338-B0D5-4DD1F05A2A78}"/>
              </a:ext>
            </a:extLst>
          </p:cNvPr>
          <p:cNvSpPr/>
          <p:nvPr/>
        </p:nvSpPr>
        <p:spPr>
          <a:xfrm flipH="1">
            <a:off x="11120284" y="838408"/>
            <a:ext cx="1081548" cy="2211174"/>
          </a:xfrm>
          <a:custGeom>
            <a:avLst/>
            <a:gdLst>
              <a:gd name="connsiteX0" fmla="*/ 0 w 2158181"/>
              <a:gd name="connsiteY0" fmla="*/ 1105587 h 2211174"/>
              <a:gd name="connsiteX1" fmla="*/ 1079091 w 2158181"/>
              <a:gd name="connsiteY1" fmla="*/ 0 h 2211174"/>
              <a:gd name="connsiteX2" fmla="*/ 2158181 w 2158181"/>
              <a:gd name="connsiteY2" fmla="*/ 1105587 h 2211174"/>
              <a:gd name="connsiteX3" fmla="*/ 1079091 w 2158181"/>
              <a:gd name="connsiteY3" fmla="*/ 2211174 h 2211174"/>
              <a:gd name="connsiteX4" fmla="*/ 0 w 2158181"/>
              <a:gd name="connsiteY4" fmla="*/ 1105587 h 2211174"/>
              <a:gd name="connsiteX0" fmla="*/ 0 w 1086465"/>
              <a:gd name="connsiteY0" fmla="*/ 1105587 h 2211174"/>
              <a:gd name="connsiteX1" fmla="*/ 7375 w 1086465"/>
              <a:gd name="connsiteY1" fmla="*/ 0 h 2211174"/>
              <a:gd name="connsiteX2" fmla="*/ 1086465 w 1086465"/>
              <a:gd name="connsiteY2" fmla="*/ 1105587 h 2211174"/>
              <a:gd name="connsiteX3" fmla="*/ 7375 w 1086465"/>
              <a:gd name="connsiteY3" fmla="*/ 2211174 h 2211174"/>
              <a:gd name="connsiteX4" fmla="*/ 0 w 1086465"/>
              <a:gd name="connsiteY4" fmla="*/ 1105587 h 2211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465" h="2211174">
                <a:moveTo>
                  <a:pt x="0" y="1105587"/>
                </a:moveTo>
                <a:cubicBezTo>
                  <a:pt x="2458" y="737058"/>
                  <a:pt x="4917" y="368529"/>
                  <a:pt x="7375" y="0"/>
                </a:cubicBezTo>
                <a:lnTo>
                  <a:pt x="1086465" y="1105587"/>
                </a:lnTo>
                <a:lnTo>
                  <a:pt x="7375" y="2211174"/>
                </a:lnTo>
                <a:cubicBezTo>
                  <a:pt x="4917" y="1842645"/>
                  <a:pt x="2458" y="1474116"/>
                  <a:pt x="0" y="1105587"/>
                </a:cubicBezTo>
                <a:close/>
              </a:path>
            </a:pathLst>
          </a:cu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Diamond 8">
            <a:extLst>
              <a:ext uri="{FF2B5EF4-FFF2-40B4-BE49-F238E27FC236}">
                <a16:creationId xmlns:a16="http://schemas.microsoft.com/office/drawing/2014/main" id="{0C979BE4-1CAC-429D-846D-9CEE461E4006}"/>
              </a:ext>
            </a:extLst>
          </p:cNvPr>
          <p:cNvSpPr/>
          <p:nvPr/>
        </p:nvSpPr>
        <p:spPr>
          <a:xfrm flipH="1">
            <a:off x="11283309" y="2076210"/>
            <a:ext cx="684931" cy="706527"/>
          </a:xfrm>
          <a:prstGeom prst="diamond">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ontent Placeholder 2">
            <a:extLst>
              <a:ext uri="{FF2B5EF4-FFF2-40B4-BE49-F238E27FC236}">
                <a16:creationId xmlns:a16="http://schemas.microsoft.com/office/drawing/2014/main" id="{53D39DD7-DBE7-4529-96FD-7D390EC56C3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97910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aphic content alterna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1F68D6-28E2-40A4-829A-FCBA835AF455}"/>
              </a:ext>
            </a:extLst>
          </p:cNvPr>
          <p:cNvSpPr/>
          <p:nvPr/>
        </p:nvSpPr>
        <p:spPr>
          <a:xfrm>
            <a:off x="0" y="0"/>
            <a:ext cx="4319752" cy="6369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Slide Number Placeholder 2">
            <a:extLst>
              <a:ext uri="{FF2B5EF4-FFF2-40B4-BE49-F238E27FC236}">
                <a16:creationId xmlns:a16="http://schemas.microsoft.com/office/drawing/2014/main" id="{8C4E1EB8-8D2C-42FA-AE72-A33092F5FE9E}"/>
              </a:ext>
            </a:extLst>
          </p:cNvPr>
          <p:cNvSpPr>
            <a:spLocks noGrp="1"/>
          </p:cNvSpPr>
          <p:nvPr>
            <p:ph type="sldNum" sz="quarter" idx="10"/>
          </p:nvPr>
        </p:nvSpPr>
        <p:spPr/>
        <p:txBody>
          <a:bodyPr/>
          <a:lstStyle/>
          <a:p>
            <a:fld id="{CE826FA1-F2E7-4244-ADDB-26DA3234CFAC}" type="slidenum">
              <a:rPr lang="en-CA" smtClean="0"/>
              <a:t>‹#›</a:t>
            </a:fld>
            <a:endParaRPr lang="en-CA"/>
          </a:p>
        </p:txBody>
      </p:sp>
      <p:sp>
        <p:nvSpPr>
          <p:cNvPr id="4" name="Content Placeholder 2">
            <a:extLst>
              <a:ext uri="{FF2B5EF4-FFF2-40B4-BE49-F238E27FC236}">
                <a16:creationId xmlns:a16="http://schemas.microsoft.com/office/drawing/2014/main" id="{CA06C787-7F56-4A77-B19B-C98884F635D6}"/>
              </a:ext>
            </a:extLst>
          </p:cNvPr>
          <p:cNvSpPr>
            <a:spLocks noGrp="1"/>
          </p:cNvSpPr>
          <p:nvPr>
            <p:ph idx="1"/>
          </p:nvPr>
        </p:nvSpPr>
        <p:spPr>
          <a:xfrm>
            <a:off x="4447308" y="591344"/>
            <a:ext cx="6906491" cy="5585619"/>
          </a:xfrm>
        </p:spPr>
        <p:txBody>
          <a:bodyPr anchor="t">
            <a:normAutofit/>
          </a:bodyPr>
          <a:lstStyle/>
          <a:p>
            <a:pPr lvl="0"/>
            <a:r>
              <a:rPr lang="en-US"/>
              <a:t>Click to edit Master text styles</a:t>
            </a:r>
          </a:p>
        </p:txBody>
      </p:sp>
      <p:sp>
        <p:nvSpPr>
          <p:cNvPr id="5" name="Title 1">
            <a:extLst>
              <a:ext uri="{FF2B5EF4-FFF2-40B4-BE49-F238E27FC236}">
                <a16:creationId xmlns:a16="http://schemas.microsoft.com/office/drawing/2014/main" id="{D0A35C94-3EA4-4917-9A25-F05C32030E40}"/>
              </a:ext>
            </a:extLst>
          </p:cNvPr>
          <p:cNvSpPr>
            <a:spLocks noGrp="1"/>
          </p:cNvSpPr>
          <p:nvPr>
            <p:ph type="title"/>
          </p:nvPr>
        </p:nvSpPr>
        <p:spPr>
          <a:xfrm>
            <a:off x="686834" y="591344"/>
            <a:ext cx="3200400" cy="5585619"/>
          </a:xfrm>
        </p:spPr>
        <p:txBody>
          <a:bodyPr anchor="ctr">
            <a:normAutofit/>
          </a:bodyPr>
          <a:lstStyle/>
          <a:p>
            <a:r>
              <a:rPr lang="en-US">
                <a:solidFill>
                  <a:srgbClr val="FFFFFF"/>
                </a:solidFill>
              </a:rPr>
              <a:t>Click to edit Master title style</a:t>
            </a:r>
            <a:endParaRPr lang="en-CA" dirty="0">
              <a:solidFill>
                <a:srgbClr val="FFFFFF"/>
              </a:solidFill>
            </a:endParaRPr>
          </a:p>
        </p:txBody>
      </p:sp>
      <p:cxnSp>
        <p:nvCxnSpPr>
          <p:cNvPr id="8" name="Straight Connector 7">
            <a:extLst>
              <a:ext uri="{FF2B5EF4-FFF2-40B4-BE49-F238E27FC236}">
                <a16:creationId xmlns:a16="http://schemas.microsoft.com/office/drawing/2014/main" id="{EF90B5AF-A76C-4DA2-938C-B221167FB5F6}"/>
              </a:ext>
            </a:extLst>
          </p:cNvPr>
          <p:cNvCxnSpPr>
            <a:cxnSpLocks/>
          </p:cNvCxnSpPr>
          <p:nvPr/>
        </p:nvCxnSpPr>
        <p:spPr>
          <a:xfrm>
            <a:off x="4281655" y="-715"/>
            <a:ext cx="0" cy="6369266"/>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3162EB-2385-49F5-BA86-0ADC864CB99D}"/>
              </a:ext>
            </a:extLst>
          </p:cNvPr>
          <p:cNvCxnSpPr>
            <a:cxnSpLocks/>
          </p:cNvCxnSpPr>
          <p:nvPr/>
        </p:nvCxnSpPr>
        <p:spPr>
          <a:xfrm>
            <a:off x="4178006" y="0"/>
            <a:ext cx="0" cy="63692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EF54ABD-8191-479E-A139-C5F488D50C87}"/>
              </a:ext>
            </a:extLst>
          </p:cNvPr>
          <p:cNvCxnSpPr>
            <a:cxnSpLocks/>
          </p:cNvCxnSpPr>
          <p:nvPr/>
        </p:nvCxnSpPr>
        <p:spPr>
          <a:xfrm>
            <a:off x="4229680" y="0"/>
            <a:ext cx="0" cy="636873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71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B18C-5D77-4D47-9A15-970FDE44187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DC8C283-AF4D-4818-B1CC-3DE65290F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6F2AB2B-7C23-46B4-8252-EDEB8628DA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a:extLst>
              <a:ext uri="{FF2B5EF4-FFF2-40B4-BE49-F238E27FC236}">
                <a16:creationId xmlns:a16="http://schemas.microsoft.com/office/drawing/2014/main" id="{4C67E316-393D-4BC4-A019-530A28D39808}"/>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2130061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2AB9-5C87-42EC-AD8B-6B7BA9200F7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9DF8628-A5C1-4A8B-9DEC-69D5187F31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942794-920B-4FC8-845F-C7F81BDB1A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8B8E1B9-91DA-406B-8C56-9B42C1BD0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A7FE07-86F3-41DF-BECC-867256FB89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Slide Number Placeholder 8">
            <a:extLst>
              <a:ext uri="{FF2B5EF4-FFF2-40B4-BE49-F238E27FC236}">
                <a16:creationId xmlns:a16="http://schemas.microsoft.com/office/drawing/2014/main" id="{17ADB52E-8974-4293-95C3-3D42C9DEB663}"/>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106855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2382-8BCF-4BD0-BD75-511F01419EC1}"/>
              </a:ext>
            </a:extLst>
          </p:cNvPr>
          <p:cNvSpPr>
            <a:spLocks noGrp="1"/>
          </p:cNvSpPr>
          <p:nvPr>
            <p:ph type="title"/>
          </p:nvPr>
        </p:nvSpPr>
        <p:spPr/>
        <p:txBody>
          <a:bodyPr/>
          <a:lstStyle/>
          <a:p>
            <a:r>
              <a:rPr lang="en-US"/>
              <a:t>Click to edit Master title style</a:t>
            </a:r>
            <a:endParaRPr lang="en-CA"/>
          </a:p>
        </p:txBody>
      </p:sp>
      <p:sp>
        <p:nvSpPr>
          <p:cNvPr id="5" name="Slide Number Placeholder 4">
            <a:extLst>
              <a:ext uri="{FF2B5EF4-FFF2-40B4-BE49-F238E27FC236}">
                <a16:creationId xmlns:a16="http://schemas.microsoft.com/office/drawing/2014/main" id="{04819765-F483-4310-82E6-7AB71798375A}"/>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330251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D3F462-5A3C-47F2-A7A7-B1EA727C25F8}"/>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412337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D2E60-C2E3-4A24-9DA9-69BADFAEE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2CA6FD-8489-467B-9881-E7844EBFCE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9BB89DF-11E6-405F-8F1D-91D6392AB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F37EE54-8CD0-4124-9337-69652BB19B42}"/>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3705408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56B2-B115-4FD6-97E8-C7160FF0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C4BFADF-ADC2-497E-A4C0-7D6EBCD0F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5005DC9-2F61-4273-9AB8-B20F52827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E60AB04-FAD2-494A-A54F-E7F5D328D8E8}"/>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1551978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BF0C2-5791-44FC-8830-EBEAEE6CB5D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EFD02B4-7620-4A7D-B491-B42778B94C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B08FE0E9-1A11-4F62-94D3-744129BB2639}"/>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207639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Graphic Title Slide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43FDC-BA34-44B3-92D6-76E942E578E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 y="1969"/>
            <a:ext cx="9956800" cy="6367299"/>
          </a:xfrm>
          <a:prstGeom prst="rect">
            <a:avLst/>
          </a:prstGeom>
        </p:spPr>
      </p:pic>
      <p:sp>
        <p:nvSpPr>
          <p:cNvPr id="6" name="Slide Number Placeholder 5">
            <a:extLst>
              <a:ext uri="{FF2B5EF4-FFF2-40B4-BE49-F238E27FC236}">
                <a16:creationId xmlns:a16="http://schemas.microsoft.com/office/drawing/2014/main" id="{57795A26-CABF-43D1-9307-72B743B9A1DA}"/>
              </a:ext>
            </a:extLst>
          </p:cNvPr>
          <p:cNvSpPr>
            <a:spLocks noGrp="1"/>
          </p:cNvSpPr>
          <p:nvPr>
            <p:ph type="sldNum" sz="quarter" idx="12"/>
          </p:nvPr>
        </p:nvSpPr>
        <p:spPr/>
        <p:txBody>
          <a:bodyPr/>
          <a:lstStyle/>
          <a:p>
            <a:fld id="{CE826FA1-F2E7-4244-ADDB-26DA3234CFAC}" type="slidenum">
              <a:rPr lang="en-CA" smtClean="0"/>
              <a:t>‹#›</a:t>
            </a:fld>
            <a:endParaRPr lang="en-CA"/>
          </a:p>
        </p:txBody>
      </p:sp>
      <p:cxnSp>
        <p:nvCxnSpPr>
          <p:cNvPr id="12" name="Straight Connector 11">
            <a:extLst>
              <a:ext uri="{FF2B5EF4-FFF2-40B4-BE49-F238E27FC236}">
                <a16:creationId xmlns:a16="http://schemas.microsoft.com/office/drawing/2014/main" id="{85F2BE57-64EC-41AE-B896-9714886B27D5}"/>
              </a:ext>
            </a:extLst>
          </p:cNvPr>
          <p:cNvCxnSpPr>
            <a:cxnSpLocks/>
          </p:cNvCxnSpPr>
          <p:nvPr/>
        </p:nvCxnSpPr>
        <p:spPr>
          <a:xfrm>
            <a:off x="889000" y="3019784"/>
            <a:ext cx="10464800" cy="0"/>
          </a:xfrm>
          <a:prstGeom prst="line">
            <a:avLst/>
          </a:prstGeom>
          <a:ln w="1270000">
            <a:solidFill>
              <a:schemeClr val="bg1">
                <a:alpha val="69000"/>
              </a:schemeClr>
            </a:solidFill>
          </a:ln>
          <a:effectLst>
            <a:softEdge rad="279400"/>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4A54AE-807A-421F-AB92-143DD656D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dirty="0"/>
          </a:p>
        </p:txBody>
      </p:sp>
      <p:sp>
        <p:nvSpPr>
          <p:cNvPr id="3" name="Subtitle 2">
            <a:extLst>
              <a:ext uri="{FF2B5EF4-FFF2-40B4-BE49-F238E27FC236}">
                <a16:creationId xmlns:a16="http://schemas.microsoft.com/office/drawing/2014/main" id="{3A30A2F3-6CA9-4D87-ACA5-2A2247FDC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196448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A9BD1-FDC2-485A-B0BE-EDD7D04095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3D8E6BA-73CA-4B99-BAD9-ED868C040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D2F3429F-F24E-4C66-A76F-CA7890761ED4}"/>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192277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enewable title">
    <p:spTree>
      <p:nvGrpSpPr>
        <p:cNvPr id="1" name=""/>
        <p:cNvGrpSpPr/>
        <p:nvPr/>
      </p:nvGrpSpPr>
      <p:grpSpPr>
        <a:xfrm>
          <a:off x="0" y="0"/>
          <a:ext cx="0" cy="0"/>
          <a:chOff x="0" y="0"/>
          <a:chExt cx="0" cy="0"/>
        </a:xfrm>
      </p:grpSpPr>
      <p:pic>
        <p:nvPicPr>
          <p:cNvPr id="8" name="Picture 7" descr="A large tree in a park&#10;&#10;Description automatically generated">
            <a:extLst>
              <a:ext uri="{FF2B5EF4-FFF2-40B4-BE49-F238E27FC236}">
                <a16:creationId xmlns:a16="http://schemas.microsoft.com/office/drawing/2014/main" id="{D4FE6951-F6B0-4292-936D-56775A3FC25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rcRect t="-1"/>
          <a:stretch/>
        </p:blipFill>
        <p:spPr>
          <a:xfrm>
            <a:off x="0" y="0"/>
            <a:ext cx="12192000" cy="6375400"/>
          </a:xfrm>
          <a:prstGeom prst="rect">
            <a:avLst/>
          </a:prstGeom>
        </p:spPr>
      </p:pic>
      <p:sp>
        <p:nvSpPr>
          <p:cNvPr id="10" name="Rectangle 9">
            <a:extLst>
              <a:ext uri="{FF2B5EF4-FFF2-40B4-BE49-F238E27FC236}">
                <a16:creationId xmlns:a16="http://schemas.microsoft.com/office/drawing/2014/main" id="{894D7698-07BA-4245-914D-51AAFD644578}"/>
              </a:ext>
            </a:extLst>
          </p:cNvPr>
          <p:cNvSpPr/>
          <p:nvPr/>
        </p:nvSpPr>
        <p:spPr>
          <a:xfrm>
            <a:off x="0" y="0"/>
            <a:ext cx="12192000" cy="6388100"/>
          </a:xfrm>
          <a:prstGeom prst="rect">
            <a:avLst/>
          </a:prstGeom>
          <a:gradFill flip="none" rotWithShape="1">
            <a:gsLst>
              <a:gs pos="15000">
                <a:schemeClr val="accent1">
                  <a:lumMod val="5000"/>
                  <a:lumOff val="95000"/>
                </a:schemeClr>
              </a:gs>
              <a:gs pos="100000">
                <a:schemeClr val="bg1">
                  <a:alpha val="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1">
            <a:extLst>
              <a:ext uri="{FF2B5EF4-FFF2-40B4-BE49-F238E27FC236}">
                <a16:creationId xmlns:a16="http://schemas.microsoft.com/office/drawing/2014/main" id="{49CA9EE1-9C49-48F2-ABA3-2B754C2EAE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dirty="0"/>
          </a:p>
        </p:txBody>
      </p:sp>
      <p:sp>
        <p:nvSpPr>
          <p:cNvPr id="6" name="Subtitle 2">
            <a:extLst>
              <a:ext uri="{FF2B5EF4-FFF2-40B4-BE49-F238E27FC236}">
                <a16:creationId xmlns:a16="http://schemas.microsoft.com/office/drawing/2014/main" id="{B517A6DC-EF70-48DB-BE49-7C633D549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01717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Renewable title">
    <p:spTree>
      <p:nvGrpSpPr>
        <p:cNvPr id="1" name=""/>
        <p:cNvGrpSpPr/>
        <p:nvPr/>
      </p:nvGrpSpPr>
      <p:grpSpPr>
        <a:xfrm>
          <a:off x="0" y="0"/>
          <a:ext cx="0" cy="0"/>
          <a:chOff x="0" y="0"/>
          <a:chExt cx="0" cy="0"/>
        </a:xfrm>
      </p:grpSpPr>
      <p:pic>
        <p:nvPicPr>
          <p:cNvPr id="3" name="Picture 2" descr="A picture containing object, outdoor, windmill, court&#10;&#10;Description automatically generated">
            <a:extLst>
              <a:ext uri="{FF2B5EF4-FFF2-40B4-BE49-F238E27FC236}">
                <a16:creationId xmlns:a16="http://schemas.microsoft.com/office/drawing/2014/main" id="{59653452-C66B-4CD9-985E-9B002D4A7631}"/>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t="5784" b="15588"/>
          <a:stretch/>
        </p:blipFill>
        <p:spPr>
          <a:xfrm flipH="1">
            <a:off x="0" y="-17639"/>
            <a:ext cx="12192000" cy="6388100"/>
          </a:xfrm>
          <a:prstGeom prst="rect">
            <a:avLst/>
          </a:prstGeom>
        </p:spPr>
      </p:pic>
      <p:sp>
        <p:nvSpPr>
          <p:cNvPr id="14" name="Flowchart: Manual Input 13">
            <a:extLst>
              <a:ext uri="{FF2B5EF4-FFF2-40B4-BE49-F238E27FC236}">
                <a16:creationId xmlns:a16="http://schemas.microsoft.com/office/drawing/2014/main" id="{6664BADD-6950-43B4-B830-AD17426300E1}"/>
              </a:ext>
            </a:extLst>
          </p:cNvPr>
          <p:cNvSpPr/>
          <p:nvPr/>
        </p:nvSpPr>
        <p:spPr>
          <a:xfrm rot="5400000">
            <a:off x="684267" y="-701907"/>
            <a:ext cx="6388100" cy="77566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162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16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162"/>
                </a:moveTo>
                <a:lnTo>
                  <a:pt x="10000" y="0"/>
                </a:lnTo>
                <a:lnTo>
                  <a:pt x="10000" y="10000"/>
                </a:lnTo>
                <a:lnTo>
                  <a:pt x="0" y="10000"/>
                </a:lnTo>
                <a:lnTo>
                  <a:pt x="0" y="4162"/>
                </a:lnTo>
                <a:close/>
              </a:path>
            </a:pathLst>
          </a:cu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descr="Logo&#10;&#10;Description automatically generated">
            <a:extLst>
              <a:ext uri="{FF2B5EF4-FFF2-40B4-BE49-F238E27FC236}">
                <a16:creationId xmlns:a16="http://schemas.microsoft.com/office/drawing/2014/main" id="{3CFB0257-647F-4B4F-B926-66CFADE32D5D}"/>
              </a:ext>
            </a:extLst>
          </p:cNvPr>
          <p:cNvPicPr>
            <a:picLocks noChangeAspect="1"/>
          </p:cNvPicPr>
          <p:nvPr/>
        </p:nvPicPr>
        <p:blipFill rotWithShape="1">
          <a:blip r:embed="rId5">
            <a:extLst>
              <a:ext uri="{28A0092B-C50C-407E-A947-70E740481C1C}">
                <a14:useLocalDpi xmlns:a14="http://schemas.microsoft.com/office/drawing/2010/main" val="0"/>
              </a:ext>
            </a:extLst>
          </a:blip>
          <a:srcRect r="81210" b="15659"/>
          <a:stretch/>
        </p:blipFill>
        <p:spPr>
          <a:xfrm flipH="1">
            <a:off x="515009" y="316776"/>
            <a:ext cx="1255249" cy="1331418"/>
          </a:xfrm>
          <a:prstGeom prst="rect">
            <a:avLst/>
          </a:prstGeom>
        </p:spPr>
      </p:pic>
      <p:sp>
        <p:nvSpPr>
          <p:cNvPr id="5" name="Title 1">
            <a:extLst>
              <a:ext uri="{FF2B5EF4-FFF2-40B4-BE49-F238E27FC236}">
                <a16:creationId xmlns:a16="http://schemas.microsoft.com/office/drawing/2014/main" id="{49CA9EE1-9C49-48F2-ABA3-2B754C2EAE34}"/>
              </a:ext>
            </a:extLst>
          </p:cNvPr>
          <p:cNvSpPr>
            <a:spLocks noGrp="1"/>
          </p:cNvSpPr>
          <p:nvPr>
            <p:ph type="ctrTitle"/>
          </p:nvPr>
        </p:nvSpPr>
        <p:spPr>
          <a:xfrm>
            <a:off x="515009" y="1982609"/>
            <a:ext cx="4813737" cy="2126936"/>
          </a:xfrm>
        </p:spPr>
        <p:txBody>
          <a:bodyPr anchor="b">
            <a:normAutofit/>
          </a:bodyPr>
          <a:lstStyle>
            <a:lvl1pPr algn="l">
              <a:defRPr sz="4800">
                <a:solidFill>
                  <a:schemeClr val="bg1"/>
                </a:solidFill>
              </a:defRPr>
            </a:lvl1pPr>
          </a:lstStyle>
          <a:p>
            <a:r>
              <a:rPr lang="en-US"/>
              <a:t>Click to edit Master title style</a:t>
            </a:r>
            <a:endParaRPr lang="en-CA" dirty="0"/>
          </a:p>
        </p:txBody>
      </p:sp>
      <p:sp>
        <p:nvSpPr>
          <p:cNvPr id="6" name="Subtitle 2">
            <a:extLst>
              <a:ext uri="{FF2B5EF4-FFF2-40B4-BE49-F238E27FC236}">
                <a16:creationId xmlns:a16="http://schemas.microsoft.com/office/drawing/2014/main" id="{B517A6DC-EF70-48DB-BE49-7C633D549D50}"/>
              </a:ext>
            </a:extLst>
          </p:cNvPr>
          <p:cNvSpPr>
            <a:spLocks noGrp="1"/>
          </p:cNvSpPr>
          <p:nvPr>
            <p:ph type="subTitle" idx="1"/>
          </p:nvPr>
        </p:nvSpPr>
        <p:spPr>
          <a:xfrm>
            <a:off x="515009" y="4484236"/>
            <a:ext cx="481373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cxnSp>
        <p:nvCxnSpPr>
          <p:cNvPr id="21" name="Straight Connector 20">
            <a:extLst>
              <a:ext uri="{FF2B5EF4-FFF2-40B4-BE49-F238E27FC236}">
                <a16:creationId xmlns:a16="http://schemas.microsoft.com/office/drawing/2014/main" id="{5BA408EB-ADE3-4827-83E3-0D1279B331C0}"/>
              </a:ext>
            </a:extLst>
          </p:cNvPr>
          <p:cNvCxnSpPr>
            <a:cxnSpLocks/>
          </p:cNvCxnSpPr>
          <p:nvPr/>
        </p:nvCxnSpPr>
        <p:spPr>
          <a:xfrm>
            <a:off x="515009" y="4274796"/>
            <a:ext cx="3258205" cy="0"/>
          </a:xfrm>
          <a:prstGeom prst="line">
            <a:avLst/>
          </a:prstGeom>
          <a:ln w="38100">
            <a:solidFill>
              <a:schemeClr val="accent5">
                <a:lumMod val="75000"/>
              </a:schemeClr>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168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54AE-807A-421F-AB92-143DD656D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dirty="0"/>
          </a:p>
        </p:txBody>
      </p:sp>
      <p:sp>
        <p:nvSpPr>
          <p:cNvPr id="3" name="Subtitle 2">
            <a:extLst>
              <a:ext uri="{FF2B5EF4-FFF2-40B4-BE49-F238E27FC236}">
                <a16:creationId xmlns:a16="http://schemas.microsoft.com/office/drawing/2014/main" id="{3A30A2F3-6CA9-4D87-ACA5-2A2247FDC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67474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854C-0872-4838-A00B-CCE2F80FA38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232B0A3-39D7-4A0E-8833-6CC04478D5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Slide Number Placeholder 5">
            <a:extLst>
              <a:ext uri="{FF2B5EF4-FFF2-40B4-BE49-F238E27FC236}">
                <a16:creationId xmlns:a16="http://schemas.microsoft.com/office/drawing/2014/main" id="{C1E25627-EB8E-4954-AE80-004D41459B56}"/>
              </a:ext>
            </a:extLst>
          </p:cNvPr>
          <p:cNvSpPr>
            <a:spLocks noGrp="1"/>
          </p:cNvSpPr>
          <p:nvPr>
            <p:ph type="sldNum" sz="quarter" idx="12"/>
          </p:nvPr>
        </p:nvSpPr>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146616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9B97-F438-4CB0-BCFC-E588D50850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AA09579-9743-4336-AE3F-362ABCF1B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4795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Graphic section title alterna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9BFDC3-5636-4B9E-9B05-B4071257E199}"/>
              </a:ext>
            </a:extLst>
          </p:cNvPr>
          <p:cNvSpPr/>
          <p:nvPr/>
        </p:nvSpPr>
        <p:spPr>
          <a:xfrm>
            <a:off x="0" y="0"/>
            <a:ext cx="1710267" cy="6375399"/>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D47B55D8-5A0C-4C52-A0BC-F3CC87830E94}"/>
              </a:ext>
            </a:extLst>
          </p:cNvPr>
          <p:cNvSpPr/>
          <p:nvPr/>
        </p:nvSpPr>
        <p:spPr>
          <a:xfrm>
            <a:off x="15345" y="1"/>
            <a:ext cx="1710267" cy="6375398"/>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D896B99D-19DE-4CF7-B340-9E8FF846E571}"/>
              </a:ext>
            </a:extLst>
          </p:cNvPr>
          <p:cNvSpPr/>
          <p:nvPr/>
        </p:nvSpPr>
        <p:spPr>
          <a:xfrm>
            <a:off x="10481730" y="0"/>
            <a:ext cx="1710267" cy="6375398"/>
          </a:xfrm>
          <a:prstGeom prst="rect">
            <a:avLst/>
          </a:prstGeom>
          <a:blipFill dpi="0" rotWithShape="1">
            <a:blip r:embed="rId2"/>
            <a:srcRect/>
            <a:tile tx="3175000" ty="0" sx="100000" sy="100000" flip="none"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8195E8C3-6C53-47E4-9FCB-17737209B528}"/>
              </a:ext>
            </a:extLst>
          </p:cNvPr>
          <p:cNvSpPr/>
          <p:nvPr/>
        </p:nvSpPr>
        <p:spPr>
          <a:xfrm flipH="1">
            <a:off x="10481728" y="0"/>
            <a:ext cx="1694925" cy="6375397"/>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91A9ECDF-A937-4DB5-AE4D-976E5F15B7BD}"/>
              </a:ext>
            </a:extLst>
          </p:cNvPr>
          <p:cNvSpPr>
            <a:spLocks noGrp="1"/>
          </p:cNvSpPr>
          <p:nvPr>
            <p:ph type="title"/>
          </p:nvPr>
        </p:nvSpPr>
        <p:spPr>
          <a:xfrm>
            <a:off x="1910291" y="1706952"/>
            <a:ext cx="8371417" cy="2852737"/>
          </a:xfrm>
        </p:spPr>
        <p:txBody>
          <a:bodyPr anchor="b"/>
          <a:lstStyle>
            <a:lvl1pPr algn="l">
              <a:defRPr sz="6000"/>
            </a:lvl1pPr>
          </a:lstStyle>
          <a:p>
            <a:r>
              <a:rPr lang="en-US"/>
              <a:t>Click to edit Master title style</a:t>
            </a:r>
            <a:endParaRPr lang="en-CA" dirty="0"/>
          </a:p>
        </p:txBody>
      </p:sp>
      <p:sp>
        <p:nvSpPr>
          <p:cNvPr id="7" name="Text Placeholder 2">
            <a:extLst>
              <a:ext uri="{FF2B5EF4-FFF2-40B4-BE49-F238E27FC236}">
                <a16:creationId xmlns:a16="http://schemas.microsoft.com/office/drawing/2014/main" id="{EB266088-CE7A-4634-BAE6-11A44F8E1631}"/>
              </a:ext>
            </a:extLst>
          </p:cNvPr>
          <p:cNvSpPr>
            <a:spLocks noGrp="1"/>
          </p:cNvSpPr>
          <p:nvPr>
            <p:ph type="body" idx="1"/>
          </p:nvPr>
        </p:nvSpPr>
        <p:spPr>
          <a:xfrm>
            <a:off x="1910289" y="4570272"/>
            <a:ext cx="8371419"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95CAC693-FD6D-4797-AE4B-CDFE95AC08F2}"/>
              </a:ext>
            </a:extLst>
          </p:cNvPr>
          <p:cNvSpPr>
            <a:spLocks noGrp="1"/>
          </p:cNvSpPr>
          <p:nvPr>
            <p:ph type="sldNum" sz="quarter" idx="12"/>
          </p:nvPr>
        </p:nvSpPr>
        <p:spPr>
          <a:xfrm>
            <a:off x="8610600" y="6425174"/>
            <a:ext cx="2743200" cy="365125"/>
          </a:xfrm>
        </p:spPr>
        <p:txBody>
          <a:bodyPr/>
          <a:lstStyle/>
          <a:p>
            <a:fld id="{CE826FA1-F2E7-4244-ADDB-26DA3234CFAC}" type="slidenum">
              <a:rPr lang="en-CA" smtClean="0"/>
              <a:t>‹#›</a:t>
            </a:fld>
            <a:endParaRPr lang="en-CA"/>
          </a:p>
        </p:txBody>
      </p:sp>
    </p:spTree>
    <p:extLst>
      <p:ext uri="{BB962C8B-B14F-4D97-AF65-F5344CB8AC3E}">
        <p14:creationId xmlns:p14="http://schemas.microsoft.com/office/powerpoint/2010/main" val="280842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Renewable head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24173B1-AFCC-458E-9439-06F603B11CE8}"/>
              </a:ext>
            </a:extLst>
          </p:cNvPr>
          <p:cNvGrpSpPr/>
          <p:nvPr/>
        </p:nvGrpSpPr>
        <p:grpSpPr>
          <a:xfrm>
            <a:off x="10396073" y="-7938"/>
            <a:ext cx="1795927" cy="6377543"/>
            <a:chOff x="10396073" y="-1586"/>
            <a:chExt cx="1795927" cy="6371546"/>
          </a:xfrm>
        </p:grpSpPr>
        <p:pic>
          <p:nvPicPr>
            <p:cNvPr id="10" name="Picture 9" descr="A large green field with trees in the background&#10;&#10;Description automatically generated">
              <a:extLst>
                <a:ext uri="{FF2B5EF4-FFF2-40B4-BE49-F238E27FC236}">
                  <a16:creationId xmlns:a16="http://schemas.microsoft.com/office/drawing/2014/main" id="{5195E4F9-9757-4DA7-A214-FC7FCD311C1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5900"/>
                      </a14:imgEffect>
                      <a14:imgEffect>
                        <a14:brightnessContrast contrast="2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0396073" y="4760"/>
              <a:ext cx="1795927" cy="6365200"/>
            </a:xfrm>
            <a:prstGeom prst="rect">
              <a:avLst/>
            </a:prstGeom>
          </p:spPr>
        </p:pic>
        <p:sp>
          <p:nvSpPr>
            <p:cNvPr id="17" name="Rectangle 16">
              <a:extLst>
                <a:ext uri="{FF2B5EF4-FFF2-40B4-BE49-F238E27FC236}">
                  <a16:creationId xmlns:a16="http://schemas.microsoft.com/office/drawing/2014/main" id="{AE257847-DA4C-4302-A101-DAB9B89DB82C}"/>
                </a:ext>
              </a:extLst>
            </p:cNvPr>
            <p:cNvSpPr/>
            <p:nvPr userDrawn="1"/>
          </p:nvSpPr>
          <p:spPr>
            <a:xfrm flipH="1">
              <a:off x="10396073" y="-1586"/>
              <a:ext cx="1669548" cy="6371545"/>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 name="Title 1">
            <a:extLst>
              <a:ext uri="{FF2B5EF4-FFF2-40B4-BE49-F238E27FC236}">
                <a16:creationId xmlns:a16="http://schemas.microsoft.com/office/drawing/2014/main" id="{A14D1743-DAB1-4F00-A3FB-9B221549D315}"/>
              </a:ext>
            </a:extLst>
          </p:cNvPr>
          <p:cNvSpPr>
            <a:spLocks noGrp="1"/>
          </p:cNvSpPr>
          <p:nvPr>
            <p:ph type="title"/>
          </p:nvPr>
        </p:nvSpPr>
        <p:spPr>
          <a:xfrm>
            <a:off x="2310435" y="1605352"/>
            <a:ext cx="7632700" cy="2852737"/>
          </a:xfrm>
        </p:spPr>
        <p:txBody>
          <a:bodyPr anchor="b"/>
          <a:lstStyle>
            <a:lvl1pPr algn="ctr">
              <a:defRPr sz="6000"/>
            </a:lvl1pPr>
          </a:lstStyle>
          <a:p>
            <a:r>
              <a:rPr lang="en-US"/>
              <a:t>Click to edit Master title style</a:t>
            </a:r>
            <a:endParaRPr lang="en-CA" dirty="0"/>
          </a:p>
        </p:txBody>
      </p:sp>
      <p:sp>
        <p:nvSpPr>
          <p:cNvPr id="7" name="Text Placeholder 2">
            <a:extLst>
              <a:ext uri="{FF2B5EF4-FFF2-40B4-BE49-F238E27FC236}">
                <a16:creationId xmlns:a16="http://schemas.microsoft.com/office/drawing/2014/main" id="{487BF070-92F5-460C-830B-8579906E85EC}"/>
              </a:ext>
            </a:extLst>
          </p:cNvPr>
          <p:cNvSpPr>
            <a:spLocks noGrp="1"/>
          </p:cNvSpPr>
          <p:nvPr>
            <p:ph type="body" idx="1"/>
          </p:nvPr>
        </p:nvSpPr>
        <p:spPr>
          <a:xfrm>
            <a:off x="2310435" y="4551838"/>
            <a:ext cx="76327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69467459-48A7-4897-A86B-BEF5EE089E00}"/>
              </a:ext>
            </a:extLst>
          </p:cNvPr>
          <p:cNvSpPr>
            <a:spLocks noGrp="1"/>
          </p:cNvSpPr>
          <p:nvPr>
            <p:ph type="sldNum" sz="quarter" idx="12"/>
          </p:nvPr>
        </p:nvSpPr>
        <p:spPr>
          <a:xfrm>
            <a:off x="8610600" y="6425174"/>
            <a:ext cx="2743200" cy="365125"/>
          </a:xfrm>
        </p:spPr>
        <p:txBody>
          <a:bodyPr/>
          <a:lstStyle/>
          <a:p>
            <a:fld id="{CE826FA1-F2E7-4244-ADDB-26DA3234CFAC}" type="slidenum">
              <a:rPr lang="en-CA" smtClean="0"/>
              <a:t>‹#›</a:t>
            </a:fld>
            <a:endParaRPr lang="en-CA"/>
          </a:p>
        </p:txBody>
      </p:sp>
      <p:grpSp>
        <p:nvGrpSpPr>
          <p:cNvPr id="2" name="Group 1">
            <a:extLst>
              <a:ext uri="{FF2B5EF4-FFF2-40B4-BE49-F238E27FC236}">
                <a16:creationId xmlns:a16="http://schemas.microsoft.com/office/drawing/2014/main" id="{5C617F07-08F4-4254-9127-A32281F5ADCF}"/>
              </a:ext>
            </a:extLst>
          </p:cNvPr>
          <p:cNvGrpSpPr/>
          <p:nvPr/>
        </p:nvGrpSpPr>
        <p:grpSpPr>
          <a:xfrm>
            <a:off x="0" y="-2391"/>
            <a:ext cx="1809750" cy="6371575"/>
            <a:chOff x="0" y="-384"/>
            <a:chExt cx="1809750" cy="6363608"/>
          </a:xfrm>
        </p:grpSpPr>
        <p:pic>
          <p:nvPicPr>
            <p:cNvPr id="9" name="Picture 8" descr="A building with a grassy field&#10;&#10;Description automatically generated">
              <a:extLst>
                <a:ext uri="{FF2B5EF4-FFF2-40B4-BE49-F238E27FC236}">
                  <a16:creationId xmlns:a16="http://schemas.microsoft.com/office/drawing/2014/main" id="{079926ED-C48A-4925-9C78-A5A9011093F0}"/>
                </a:ext>
              </a:extLst>
            </p:cNvPr>
            <p:cNvPicPr>
              <a:picLocks noChangeAspect="1"/>
            </p:cNvPicPr>
            <p:nvPr userDrawn="1"/>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0" y="-1"/>
              <a:ext cx="1809750" cy="6363225"/>
            </a:xfrm>
            <a:prstGeom prst="rect">
              <a:avLst/>
            </a:prstGeom>
          </p:spPr>
        </p:pic>
        <p:sp>
          <p:nvSpPr>
            <p:cNvPr id="16" name="Rectangle 15">
              <a:extLst>
                <a:ext uri="{FF2B5EF4-FFF2-40B4-BE49-F238E27FC236}">
                  <a16:creationId xmlns:a16="http://schemas.microsoft.com/office/drawing/2014/main" id="{B2EE205D-4763-448F-8FB3-317246290639}"/>
                </a:ext>
              </a:extLst>
            </p:cNvPr>
            <p:cNvSpPr/>
            <p:nvPr userDrawn="1"/>
          </p:nvSpPr>
          <p:spPr>
            <a:xfrm>
              <a:off x="13822" y="-384"/>
              <a:ext cx="1795928" cy="6363225"/>
            </a:xfrm>
            <a:prstGeom prst="rect">
              <a:avLst/>
            </a:prstGeom>
            <a:gradFill flip="none" rotWithShape="1">
              <a:gsLst>
                <a:gs pos="0">
                  <a:schemeClr val="bg1">
                    <a:alpha val="0"/>
                    <a:lumMod val="99000"/>
                    <a:lumOff val="1000"/>
                  </a:schemeClr>
                </a:gs>
                <a:gs pos="94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27030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E5F326-52DC-4F06-9A7A-F1339066EDCA}"/>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0" y="6369050"/>
            <a:ext cx="12191999" cy="488950"/>
          </a:xfrm>
          <a:prstGeom prst="rect">
            <a:avLst/>
          </a:prstGeom>
        </p:spPr>
      </p:pic>
      <p:sp>
        <p:nvSpPr>
          <p:cNvPr id="2" name="Title Placeholder 1">
            <a:extLst>
              <a:ext uri="{FF2B5EF4-FFF2-40B4-BE49-F238E27FC236}">
                <a16:creationId xmlns:a16="http://schemas.microsoft.com/office/drawing/2014/main" id="{92059EF3-AF98-49EC-9251-66F8D64BF8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3970BF4-7BF2-4B92-A9D4-7AC2F870B6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5">
            <a:extLst>
              <a:ext uri="{FF2B5EF4-FFF2-40B4-BE49-F238E27FC236}">
                <a16:creationId xmlns:a16="http://schemas.microsoft.com/office/drawing/2014/main" id="{42A2E114-4EC5-415A-B440-9C9D15FB72DF}"/>
              </a:ext>
            </a:extLst>
          </p:cNvPr>
          <p:cNvSpPr>
            <a:spLocks noGrp="1"/>
          </p:cNvSpPr>
          <p:nvPr>
            <p:ph type="sldNum" sz="quarter" idx="4"/>
          </p:nvPr>
        </p:nvSpPr>
        <p:spPr>
          <a:xfrm>
            <a:off x="8610600" y="6425174"/>
            <a:ext cx="2743200" cy="365125"/>
          </a:xfrm>
          <a:prstGeom prst="rect">
            <a:avLst/>
          </a:prstGeom>
        </p:spPr>
        <p:txBody>
          <a:bodyPr vert="horz" lIns="91440" tIns="45720" rIns="91440" bIns="45720" rtlCol="0" anchor="ctr"/>
          <a:lstStyle>
            <a:lvl1pPr algn="r">
              <a:defRPr sz="1200">
                <a:solidFill>
                  <a:schemeClr val="bg1">
                    <a:lumMod val="95000"/>
                  </a:schemeClr>
                </a:solidFill>
              </a:defRPr>
            </a:lvl1pPr>
          </a:lstStyle>
          <a:p>
            <a:fld id="{CE826FA1-F2E7-4244-ADDB-26DA3234CFAC}" type="slidenum">
              <a:rPr lang="en-CA" smtClean="0"/>
              <a:t>‹#›</a:t>
            </a:fld>
            <a:endParaRPr lang="en-CA"/>
          </a:p>
        </p:txBody>
      </p:sp>
    </p:spTree>
    <p:extLst>
      <p:ext uri="{BB962C8B-B14F-4D97-AF65-F5344CB8AC3E}">
        <p14:creationId xmlns:p14="http://schemas.microsoft.com/office/powerpoint/2010/main" val="861709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15DC79-32D6-F7A5-35CE-B29EEC37B1B4}"/>
              </a:ext>
            </a:extLst>
          </p:cNvPr>
          <p:cNvSpPr>
            <a:spLocks noGrp="1"/>
          </p:cNvSpPr>
          <p:nvPr>
            <p:ph type="ctrTitle"/>
          </p:nvPr>
        </p:nvSpPr>
        <p:spPr>
          <a:xfrm>
            <a:off x="1524000" y="1122363"/>
            <a:ext cx="9144000" cy="3411538"/>
          </a:xfrm>
        </p:spPr>
        <p:txBody>
          <a:bodyPr>
            <a:normAutofit/>
          </a:bodyPr>
          <a:lstStyle/>
          <a:p>
            <a:r>
              <a:rPr lang="en-US" dirty="0"/>
              <a:t>Teaching Integrated Assessment Modeling for Sustainable Transitions: Lessons and Insights</a:t>
            </a:r>
            <a:endParaRPr lang="en-CA" dirty="0"/>
          </a:p>
        </p:txBody>
      </p:sp>
      <p:sp>
        <p:nvSpPr>
          <p:cNvPr id="13" name="Subtitle 12">
            <a:extLst>
              <a:ext uri="{FF2B5EF4-FFF2-40B4-BE49-F238E27FC236}">
                <a16:creationId xmlns:a16="http://schemas.microsoft.com/office/drawing/2014/main" id="{994C4ECD-9196-18D9-4AF5-823D53B506C4}"/>
              </a:ext>
            </a:extLst>
          </p:cNvPr>
          <p:cNvSpPr>
            <a:spLocks noGrp="1"/>
          </p:cNvSpPr>
          <p:nvPr>
            <p:ph type="subTitle" idx="1"/>
          </p:nvPr>
        </p:nvSpPr>
        <p:spPr>
          <a:xfrm>
            <a:off x="1524000" y="4851400"/>
            <a:ext cx="9144000" cy="1244600"/>
          </a:xfrm>
        </p:spPr>
        <p:txBody>
          <a:bodyPr>
            <a:normAutofit lnSpcReduction="10000"/>
          </a:bodyPr>
          <a:lstStyle/>
          <a:p>
            <a:r>
              <a:rPr lang="en-US" dirty="0"/>
              <a:t>By Madeleine Seatle, Muhammad Awais, Madeleine McPherson</a:t>
            </a:r>
          </a:p>
          <a:p>
            <a:r>
              <a:rPr lang="en-US" i="1" dirty="0"/>
              <a:t>Engineering Education for Sustainable Development</a:t>
            </a:r>
          </a:p>
          <a:p>
            <a:r>
              <a:rPr lang="en-US" i="1" dirty="0"/>
              <a:t>June 19, 2023</a:t>
            </a:r>
          </a:p>
          <a:p>
            <a:endParaRPr lang="en-CA" dirty="0"/>
          </a:p>
        </p:txBody>
      </p:sp>
      <p:sp>
        <p:nvSpPr>
          <p:cNvPr id="9" name="Slide Number Placeholder 8">
            <a:extLst>
              <a:ext uri="{FF2B5EF4-FFF2-40B4-BE49-F238E27FC236}">
                <a16:creationId xmlns:a16="http://schemas.microsoft.com/office/drawing/2014/main" id="{48E9E98A-725D-8CF0-C918-8999DCB009A0}"/>
              </a:ext>
            </a:extLst>
          </p:cNvPr>
          <p:cNvSpPr>
            <a:spLocks noGrp="1"/>
          </p:cNvSpPr>
          <p:nvPr>
            <p:ph type="sldNum" sz="quarter" idx="4294967295"/>
          </p:nvPr>
        </p:nvSpPr>
        <p:spPr>
          <a:xfrm>
            <a:off x="9448800" y="6424613"/>
            <a:ext cx="2743200" cy="365125"/>
          </a:xfrm>
        </p:spPr>
        <p:txBody>
          <a:bodyPr/>
          <a:lstStyle/>
          <a:p>
            <a:fld id="{CE826FA1-F2E7-4244-ADDB-26DA3234CFAC}" type="slidenum">
              <a:rPr lang="en-CA" smtClean="0"/>
              <a:t>1</a:t>
            </a:fld>
            <a:endParaRPr lang="en-CA"/>
          </a:p>
        </p:txBody>
      </p:sp>
    </p:spTree>
    <p:extLst>
      <p:ext uri="{BB962C8B-B14F-4D97-AF65-F5344CB8AC3E}">
        <p14:creationId xmlns:p14="http://schemas.microsoft.com/office/powerpoint/2010/main" val="189711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FCE95-C3EC-9850-14F7-8F343872AB4E}"/>
              </a:ext>
            </a:extLst>
          </p:cNvPr>
          <p:cNvSpPr>
            <a:spLocks noGrp="1"/>
          </p:cNvSpPr>
          <p:nvPr>
            <p:ph type="title"/>
          </p:nvPr>
        </p:nvSpPr>
        <p:spPr/>
        <p:txBody>
          <a:bodyPr/>
          <a:lstStyle/>
          <a:p>
            <a:r>
              <a:rPr lang="en-CA" dirty="0"/>
              <a:t>Conclusion</a:t>
            </a:r>
          </a:p>
        </p:txBody>
      </p:sp>
      <p:sp>
        <p:nvSpPr>
          <p:cNvPr id="3" name="Content Placeholder 2">
            <a:extLst>
              <a:ext uri="{FF2B5EF4-FFF2-40B4-BE49-F238E27FC236}">
                <a16:creationId xmlns:a16="http://schemas.microsoft.com/office/drawing/2014/main" id="{8AB9FDFE-FF6E-C473-172C-68CC82D5EE91}"/>
              </a:ext>
            </a:extLst>
          </p:cNvPr>
          <p:cNvSpPr>
            <a:spLocks noGrp="1"/>
          </p:cNvSpPr>
          <p:nvPr>
            <p:ph idx="1"/>
          </p:nvPr>
        </p:nvSpPr>
        <p:spPr/>
        <p:txBody>
          <a:bodyPr>
            <a:normAutofit lnSpcReduction="10000"/>
          </a:bodyPr>
          <a:lstStyle/>
          <a:p>
            <a:r>
              <a:rPr lang="en-US" dirty="0"/>
              <a:t>The incorporation of IAMs into engineering education provides students with a unique opportunity to apply their knowledge from multiple disciplines to address real-world sustainability challenges</a:t>
            </a:r>
          </a:p>
          <a:p>
            <a:r>
              <a:rPr lang="en-US" dirty="0"/>
              <a:t>New methods of instruction should be considered to enhance student understanding and engagement</a:t>
            </a:r>
          </a:p>
          <a:p>
            <a:pPr lvl="1"/>
            <a:r>
              <a:rPr lang="en-US" dirty="0"/>
              <a:t>Toy models</a:t>
            </a:r>
          </a:p>
          <a:p>
            <a:pPr lvl="1"/>
            <a:r>
              <a:rPr lang="en-US" dirty="0"/>
              <a:t>Case studies</a:t>
            </a:r>
          </a:p>
          <a:p>
            <a:pPr lvl="1"/>
            <a:r>
              <a:rPr lang="en-US" dirty="0"/>
              <a:t>Visualization tools</a:t>
            </a:r>
          </a:p>
          <a:p>
            <a:r>
              <a:rPr lang="en-US" dirty="0"/>
              <a:t>Ideally, will make students better equipped to navigate complex  sustainability problems and make meaningful contributions to creating a sustainable world</a:t>
            </a:r>
            <a:endParaRPr lang="en-CA" dirty="0"/>
          </a:p>
        </p:txBody>
      </p:sp>
      <p:sp>
        <p:nvSpPr>
          <p:cNvPr id="4" name="Slide Number Placeholder 3">
            <a:extLst>
              <a:ext uri="{FF2B5EF4-FFF2-40B4-BE49-F238E27FC236}">
                <a16:creationId xmlns:a16="http://schemas.microsoft.com/office/drawing/2014/main" id="{356A34F0-D2E3-E595-930B-378F2C657992}"/>
              </a:ext>
            </a:extLst>
          </p:cNvPr>
          <p:cNvSpPr>
            <a:spLocks noGrp="1"/>
          </p:cNvSpPr>
          <p:nvPr>
            <p:ph type="sldNum" sz="quarter" idx="12"/>
          </p:nvPr>
        </p:nvSpPr>
        <p:spPr/>
        <p:txBody>
          <a:bodyPr/>
          <a:lstStyle/>
          <a:p>
            <a:fld id="{CE826FA1-F2E7-4244-ADDB-26DA3234CFAC}" type="slidenum">
              <a:rPr lang="en-CA" smtClean="0"/>
              <a:t>10</a:t>
            </a:fld>
            <a:endParaRPr lang="en-CA"/>
          </a:p>
        </p:txBody>
      </p:sp>
    </p:spTree>
    <p:extLst>
      <p:ext uri="{BB962C8B-B14F-4D97-AF65-F5344CB8AC3E}">
        <p14:creationId xmlns:p14="http://schemas.microsoft.com/office/powerpoint/2010/main" val="298505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CDAEF2-3EC4-081D-90F8-94527A65A1DE}"/>
              </a:ext>
            </a:extLst>
          </p:cNvPr>
          <p:cNvSpPr>
            <a:spLocks noGrp="1"/>
          </p:cNvSpPr>
          <p:nvPr>
            <p:ph type="title"/>
          </p:nvPr>
        </p:nvSpPr>
        <p:spPr/>
        <p:txBody>
          <a:bodyPr/>
          <a:lstStyle/>
          <a:p>
            <a:r>
              <a:rPr lang="en-CA" dirty="0"/>
              <a:t>Thank you for your attention</a:t>
            </a:r>
          </a:p>
        </p:txBody>
      </p:sp>
      <p:sp>
        <p:nvSpPr>
          <p:cNvPr id="6" name="Text Placeholder 5">
            <a:extLst>
              <a:ext uri="{FF2B5EF4-FFF2-40B4-BE49-F238E27FC236}">
                <a16:creationId xmlns:a16="http://schemas.microsoft.com/office/drawing/2014/main" id="{997C340C-2D02-A7FC-FB87-34562F4F4539}"/>
              </a:ext>
            </a:extLst>
          </p:cNvPr>
          <p:cNvSpPr>
            <a:spLocks noGrp="1"/>
          </p:cNvSpPr>
          <p:nvPr>
            <p:ph type="body" idx="1"/>
          </p:nvPr>
        </p:nvSpPr>
        <p:spPr/>
        <p:txBody>
          <a:bodyPr>
            <a:normAutofit/>
          </a:bodyPr>
          <a:lstStyle/>
          <a:p>
            <a:r>
              <a:rPr lang="en-CA" sz="3600" dirty="0"/>
              <a:t>Questions?</a:t>
            </a:r>
          </a:p>
        </p:txBody>
      </p:sp>
      <p:sp>
        <p:nvSpPr>
          <p:cNvPr id="4" name="Slide Number Placeholder 3">
            <a:extLst>
              <a:ext uri="{FF2B5EF4-FFF2-40B4-BE49-F238E27FC236}">
                <a16:creationId xmlns:a16="http://schemas.microsoft.com/office/drawing/2014/main" id="{2AEE482E-9FB0-1329-884B-CB08E554D602}"/>
              </a:ext>
            </a:extLst>
          </p:cNvPr>
          <p:cNvSpPr>
            <a:spLocks noGrp="1"/>
          </p:cNvSpPr>
          <p:nvPr>
            <p:ph type="sldNum" sz="quarter" idx="4294967295"/>
          </p:nvPr>
        </p:nvSpPr>
        <p:spPr>
          <a:xfrm>
            <a:off x="9448800" y="6424613"/>
            <a:ext cx="2743200" cy="365125"/>
          </a:xfrm>
        </p:spPr>
        <p:txBody>
          <a:bodyPr/>
          <a:lstStyle/>
          <a:p>
            <a:fld id="{CE826FA1-F2E7-4244-ADDB-26DA3234CFAC}" type="slidenum">
              <a:rPr lang="en-CA" smtClean="0"/>
              <a:t>11</a:t>
            </a:fld>
            <a:endParaRPr lang="en-CA"/>
          </a:p>
        </p:txBody>
      </p:sp>
    </p:spTree>
    <p:extLst>
      <p:ext uri="{BB962C8B-B14F-4D97-AF65-F5344CB8AC3E}">
        <p14:creationId xmlns:p14="http://schemas.microsoft.com/office/powerpoint/2010/main" val="1349775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76A8-F650-B5BE-5226-97171641BD40}"/>
              </a:ext>
            </a:extLst>
          </p:cNvPr>
          <p:cNvSpPr>
            <a:spLocks noGrp="1"/>
          </p:cNvSpPr>
          <p:nvPr>
            <p:ph type="title"/>
          </p:nvPr>
        </p:nvSpPr>
        <p:spPr/>
        <p:txBody>
          <a:bodyPr/>
          <a:lstStyle/>
          <a:p>
            <a:r>
              <a:rPr lang="en-CA" dirty="0"/>
              <a:t>Outline</a:t>
            </a:r>
          </a:p>
        </p:txBody>
      </p:sp>
      <p:graphicFrame>
        <p:nvGraphicFramePr>
          <p:cNvPr id="6" name="Content Placeholder 8">
            <a:extLst>
              <a:ext uri="{FF2B5EF4-FFF2-40B4-BE49-F238E27FC236}">
                <a16:creationId xmlns:a16="http://schemas.microsoft.com/office/drawing/2014/main" id="{727146E8-8A88-231F-CC6D-41B19A5EA46F}"/>
              </a:ext>
            </a:extLst>
          </p:cNvPr>
          <p:cNvGraphicFramePr>
            <a:graphicFrameLocks noGrp="1"/>
          </p:cNvGraphicFramePr>
          <p:nvPr>
            <p:ph idx="1"/>
            <p:extLst>
              <p:ext uri="{D42A27DB-BD31-4B8C-83A1-F6EECF244321}">
                <p14:modId xmlns:p14="http://schemas.microsoft.com/office/powerpoint/2010/main" val="3605356333"/>
              </p:ext>
            </p:extLst>
          </p:nvPr>
        </p:nvGraphicFramePr>
        <p:xfrm>
          <a:off x="838200" y="1690688"/>
          <a:ext cx="10515600" cy="3819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F24B743D-A463-848B-5BBE-385281048F52}"/>
              </a:ext>
            </a:extLst>
          </p:cNvPr>
          <p:cNvSpPr>
            <a:spLocks noGrp="1"/>
          </p:cNvSpPr>
          <p:nvPr>
            <p:ph type="sldNum" sz="quarter" idx="12"/>
          </p:nvPr>
        </p:nvSpPr>
        <p:spPr/>
        <p:txBody>
          <a:bodyPr/>
          <a:lstStyle/>
          <a:p>
            <a:fld id="{CE826FA1-F2E7-4244-ADDB-26DA3234CFAC}" type="slidenum">
              <a:rPr lang="en-CA" smtClean="0"/>
              <a:t>2</a:t>
            </a:fld>
            <a:endParaRPr lang="en-CA"/>
          </a:p>
        </p:txBody>
      </p:sp>
    </p:spTree>
    <p:extLst>
      <p:ext uri="{BB962C8B-B14F-4D97-AF65-F5344CB8AC3E}">
        <p14:creationId xmlns:p14="http://schemas.microsoft.com/office/powerpoint/2010/main" val="287209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DED3-6B57-89E1-65CA-48A7CFD755E1}"/>
              </a:ext>
            </a:extLst>
          </p:cNvPr>
          <p:cNvSpPr>
            <a:spLocks noGrp="1"/>
          </p:cNvSpPr>
          <p:nvPr>
            <p:ph type="title"/>
          </p:nvPr>
        </p:nvSpPr>
        <p:spPr/>
        <p:txBody>
          <a:bodyPr/>
          <a:lstStyle/>
          <a:p>
            <a:r>
              <a:rPr lang="en-CA" dirty="0"/>
              <a:t>Why focus on IAMs?</a:t>
            </a:r>
          </a:p>
        </p:txBody>
      </p:sp>
      <p:sp>
        <p:nvSpPr>
          <p:cNvPr id="4" name="Text Placeholder 3">
            <a:extLst>
              <a:ext uri="{FF2B5EF4-FFF2-40B4-BE49-F238E27FC236}">
                <a16:creationId xmlns:a16="http://schemas.microsoft.com/office/drawing/2014/main" id="{1D23060B-C6D0-E6A0-28CB-15EBEB9D53D2}"/>
              </a:ext>
            </a:extLst>
          </p:cNvPr>
          <p:cNvSpPr>
            <a:spLocks noGrp="1"/>
          </p:cNvSpPr>
          <p:nvPr>
            <p:ph type="body" idx="1"/>
          </p:nvPr>
        </p:nvSpPr>
        <p:spPr/>
        <p:txBody>
          <a:bodyPr/>
          <a:lstStyle/>
          <a:p>
            <a:r>
              <a:rPr lang="en-CA" dirty="0"/>
              <a:t>Problems we’re facing:</a:t>
            </a:r>
          </a:p>
        </p:txBody>
      </p:sp>
      <p:sp>
        <p:nvSpPr>
          <p:cNvPr id="3" name="Content Placeholder 2">
            <a:extLst>
              <a:ext uri="{FF2B5EF4-FFF2-40B4-BE49-F238E27FC236}">
                <a16:creationId xmlns:a16="http://schemas.microsoft.com/office/drawing/2014/main" id="{F2B23251-F693-81EA-A466-93F24390EB19}"/>
              </a:ext>
            </a:extLst>
          </p:cNvPr>
          <p:cNvSpPr>
            <a:spLocks noGrp="1"/>
          </p:cNvSpPr>
          <p:nvPr>
            <p:ph sz="half" idx="2"/>
          </p:nvPr>
        </p:nvSpPr>
        <p:spPr/>
        <p:txBody>
          <a:bodyPr>
            <a:normAutofit/>
          </a:bodyPr>
          <a:lstStyle/>
          <a:p>
            <a:r>
              <a:rPr lang="en-US" dirty="0"/>
              <a:t>Climate change</a:t>
            </a:r>
          </a:p>
          <a:p>
            <a:r>
              <a:rPr lang="en-US" dirty="0"/>
              <a:t>Depletion of natural resources</a:t>
            </a:r>
          </a:p>
          <a:p>
            <a:r>
              <a:rPr lang="en-US" dirty="0"/>
              <a:t>Environmental degradation</a:t>
            </a:r>
          </a:p>
          <a:p>
            <a:pPr marL="0" indent="0">
              <a:buNone/>
            </a:pPr>
            <a:endParaRPr lang="en-CA" dirty="0"/>
          </a:p>
        </p:txBody>
      </p:sp>
      <p:sp>
        <p:nvSpPr>
          <p:cNvPr id="5" name="Text Placeholder 4">
            <a:extLst>
              <a:ext uri="{FF2B5EF4-FFF2-40B4-BE49-F238E27FC236}">
                <a16:creationId xmlns:a16="http://schemas.microsoft.com/office/drawing/2014/main" id="{598EA54B-DEDA-A875-FFF6-2551F99A9730}"/>
              </a:ext>
            </a:extLst>
          </p:cNvPr>
          <p:cNvSpPr>
            <a:spLocks noGrp="1"/>
          </p:cNvSpPr>
          <p:nvPr>
            <p:ph type="body" sz="quarter" idx="3"/>
          </p:nvPr>
        </p:nvSpPr>
        <p:spPr/>
        <p:txBody>
          <a:bodyPr/>
          <a:lstStyle/>
          <a:p>
            <a:r>
              <a:rPr lang="en-CA" dirty="0"/>
              <a:t>Benefits of using IAMs:</a:t>
            </a:r>
          </a:p>
        </p:txBody>
      </p:sp>
      <p:sp>
        <p:nvSpPr>
          <p:cNvPr id="6" name="Content Placeholder 5">
            <a:extLst>
              <a:ext uri="{FF2B5EF4-FFF2-40B4-BE49-F238E27FC236}">
                <a16:creationId xmlns:a16="http://schemas.microsoft.com/office/drawing/2014/main" id="{0A39621F-AAC4-5B4C-D694-B83548DFA372}"/>
              </a:ext>
            </a:extLst>
          </p:cNvPr>
          <p:cNvSpPr>
            <a:spLocks noGrp="1"/>
          </p:cNvSpPr>
          <p:nvPr>
            <p:ph sz="quarter" idx="4"/>
          </p:nvPr>
        </p:nvSpPr>
        <p:spPr/>
        <p:txBody>
          <a:bodyPr>
            <a:normAutofit/>
          </a:bodyPr>
          <a:lstStyle/>
          <a:p>
            <a:r>
              <a:rPr lang="en-CA" dirty="0"/>
              <a:t>Able to investigate complex problems</a:t>
            </a:r>
          </a:p>
          <a:p>
            <a:r>
              <a:rPr lang="en-CA" dirty="0"/>
              <a:t>Consideration given to different indices of the problems</a:t>
            </a:r>
          </a:p>
          <a:p>
            <a:pPr lvl="1"/>
            <a:r>
              <a:rPr lang="en-CA" dirty="0"/>
              <a:t>Physical</a:t>
            </a:r>
          </a:p>
          <a:p>
            <a:pPr lvl="1"/>
            <a:r>
              <a:rPr lang="en-CA" dirty="0"/>
              <a:t>Technological</a:t>
            </a:r>
          </a:p>
          <a:p>
            <a:pPr lvl="1"/>
            <a:r>
              <a:rPr lang="en-CA" dirty="0"/>
              <a:t>Environmental</a:t>
            </a:r>
          </a:p>
          <a:p>
            <a:endParaRPr lang="en-CA" dirty="0"/>
          </a:p>
          <a:p>
            <a:endParaRPr lang="en-CA" dirty="0"/>
          </a:p>
        </p:txBody>
      </p:sp>
      <p:sp>
        <p:nvSpPr>
          <p:cNvPr id="7" name="Slide Number Placeholder 6">
            <a:extLst>
              <a:ext uri="{FF2B5EF4-FFF2-40B4-BE49-F238E27FC236}">
                <a16:creationId xmlns:a16="http://schemas.microsoft.com/office/drawing/2014/main" id="{51045F6E-5B91-EB50-3A2E-175DE9C44349}"/>
              </a:ext>
            </a:extLst>
          </p:cNvPr>
          <p:cNvSpPr>
            <a:spLocks noGrp="1"/>
          </p:cNvSpPr>
          <p:nvPr>
            <p:ph type="sldNum" sz="quarter" idx="12"/>
          </p:nvPr>
        </p:nvSpPr>
        <p:spPr/>
        <p:txBody>
          <a:bodyPr/>
          <a:lstStyle/>
          <a:p>
            <a:fld id="{CE826FA1-F2E7-4244-ADDB-26DA3234CFAC}" type="slidenum">
              <a:rPr lang="en-CA" smtClean="0"/>
              <a:t>3</a:t>
            </a:fld>
            <a:endParaRPr lang="en-CA"/>
          </a:p>
        </p:txBody>
      </p:sp>
    </p:spTree>
    <p:extLst>
      <p:ext uri="{BB962C8B-B14F-4D97-AF65-F5344CB8AC3E}">
        <p14:creationId xmlns:p14="http://schemas.microsoft.com/office/powerpoint/2010/main" val="41565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250"/>
                                        <p:tgtEl>
                                          <p:spTgt spid="6">
                                            <p:txEl>
                                              <p:pRg st="2" end="2"/>
                                            </p:txEl>
                                          </p:spTgt>
                                        </p:tgtEl>
                                      </p:cBhvr>
                                    </p:animEffect>
                                  </p:childTnLst>
                                </p:cTn>
                              </p:par>
                            </p:childTnLst>
                          </p:cTn>
                        </p:par>
                        <p:par>
                          <p:cTn id="38" fill="hold">
                            <p:stCondLst>
                              <p:cond delay="750"/>
                            </p:stCondLst>
                            <p:childTnLst>
                              <p:par>
                                <p:cTn id="39" presetID="10" presetClass="entr" presetSubtype="0" fill="hold" grpId="0" nodeType="after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Effect transition="in" filter="fade">
                                      <p:cBhvr>
                                        <p:cTn id="41" dur="250"/>
                                        <p:tgtEl>
                                          <p:spTgt spid="6">
                                            <p:txEl>
                                              <p:pRg st="3" end="3"/>
                                            </p:txEl>
                                          </p:spTgt>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2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uiExpand="1" build="p"/>
      <p:bldP spid="5" grpId="0" build="p"/>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2DA8B6-EE0F-EB5F-A25A-95C45E6EC54B}"/>
              </a:ext>
            </a:extLst>
          </p:cNvPr>
          <p:cNvSpPr>
            <a:spLocks noGrp="1"/>
          </p:cNvSpPr>
          <p:nvPr>
            <p:ph type="title"/>
          </p:nvPr>
        </p:nvSpPr>
        <p:spPr/>
        <p:txBody>
          <a:bodyPr/>
          <a:lstStyle/>
          <a:p>
            <a:r>
              <a:rPr lang="en-CA" dirty="0"/>
              <a:t>The role of the engineer</a:t>
            </a:r>
          </a:p>
        </p:txBody>
      </p:sp>
      <p:sp>
        <p:nvSpPr>
          <p:cNvPr id="8" name="Content Placeholder 7">
            <a:extLst>
              <a:ext uri="{FF2B5EF4-FFF2-40B4-BE49-F238E27FC236}">
                <a16:creationId xmlns:a16="http://schemas.microsoft.com/office/drawing/2014/main" id="{089C8A98-977E-274B-C9E4-17748CD21185}"/>
              </a:ext>
            </a:extLst>
          </p:cNvPr>
          <p:cNvSpPr>
            <a:spLocks noGrp="1"/>
          </p:cNvSpPr>
          <p:nvPr>
            <p:ph idx="1"/>
          </p:nvPr>
        </p:nvSpPr>
        <p:spPr/>
        <p:txBody>
          <a:bodyPr/>
          <a:lstStyle/>
          <a:p>
            <a:r>
              <a:rPr lang="en-CA" dirty="0"/>
              <a:t>Engineers are uniquely placed to help address these sustainability challenges</a:t>
            </a:r>
            <a:r>
              <a:rPr lang="en-CA" baseline="30000" dirty="0"/>
              <a:t>1</a:t>
            </a:r>
            <a:endParaRPr lang="en-CA" dirty="0"/>
          </a:p>
          <a:p>
            <a:r>
              <a:rPr lang="en-CA" dirty="0"/>
              <a:t>Traditional engineering education does not facilitate interdisciplinary solutions</a:t>
            </a:r>
          </a:p>
          <a:p>
            <a:pPr lvl="1"/>
            <a:r>
              <a:rPr lang="en-CA" dirty="0"/>
              <a:t>Focus on specific technologies and technical solutions</a:t>
            </a:r>
          </a:p>
          <a:p>
            <a:r>
              <a:rPr lang="en-CA" dirty="0"/>
              <a:t>Engineering education must evolve to better prepare future engineers for sustainability challenges</a:t>
            </a:r>
          </a:p>
          <a:p>
            <a:pPr marL="0" indent="0" algn="ctr">
              <a:buNone/>
            </a:pPr>
            <a:r>
              <a:rPr lang="en-CA" b="1" i="1" dirty="0">
                <a:solidFill>
                  <a:schemeClr val="accent2"/>
                </a:solidFill>
              </a:rPr>
              <a:t>IAMs are excellent at exploring solutions to interdisciplinary challenges</a:t>
            </a:r>
          </a:p>
          <a:p>
            <a:endParaRPr lang="en-CA" dirty="0"/>
          </a:p>
        </p:txBody>
      </p:sp>
      <p:sp>
        <p:nvSpPr>
          <p:cNvPr id="9" name="TextBox 8">
            <a:extLst>
              <a:ext uri="{FF2B5EF4-FFF2-40B4-BE49-F238E27FC236}">
                <a16:creationId xmlns:a16="http://schemas.microsoft.com/office/drawing/2014/main" id="{7F6BA754-1ABB-F35B-5D77-17C070EA8440}"/>
              </a:ext>
            </a:extLst>
          </p:cNvPr>
          <p:cNvSpPr txBox="1"/>
          <p:nvPr/>
        </p:nvSpPr>
        <p:spPr>
          <a:xfrm>
            <a:off x="838200" y="5863854"/>
            <a:ext cx="10515600" cy="523220"/>
          </a:xfrm>
          <a:prstGeom prst="rect">
            <a:avLst/>
          </a:prstGeom>
          <a:noFill/>
        </p:spPr>
        <p:txBody>
          <a:bodyPr wrap="square" rtlCol="0">
            <a:spAutoFit/>
          </a:bodyPr>
          <a:lstStyle/>
          <a:p>
            <a:r>
              <a:rPr lang="en-US" sz="1400" baseline="30000" dirty="0"/>
              <a:t>1 </a:t>
            </a:r>
            <a:r>
              <a:rPr lang="en-US" sz="1400" dirty="0"/>
              <a:t>Kevin, T. (2010). The role of engineers in framing national policy responses to Australia’s climate crisis. </a:t>
            </a:r>
            <a:r>
              <a:rPr lang="en-US" sz="1400" i="1" dirty="0"/>
              <a:t>Australian Journal of Electrical and Electronics Engineering</a:t>
            </a:r>
            <a:r>
              <a:rPr lang="en-US" sz="1400" dirty="0"/>
              <a:t>, </a:t>
            </a:r>
            <a:r>
              <a:rPr lang="en-US" sz="1400" i="1" dirty="0"/>
              <a:t>7</a:t>
            </a:r>
            <a:r>
              <a:rPr lang="en-US" sz="1400" dirty="0"/>
              <a:t>(2), 195-201.</a:t>
            </a:r>
            <a:endParaRPr lang="en-CA" sz="1400" dirty="0"/>
          </a:p>
        </p:txBody>
      </p:sp>
      <p:sp>
        <p:nvSpPr>
          <p:cNvPr id="10" name="Slide Number Placeholder 9">
            <a:extLst>
              <a:ext uri="{FF2B5EF4-FFF2-40B4-BE49-F238E27FC236}">
                <a16:creationId xmlns:a16="http://schemas.microsoft.com/office/drawing/2014/main" id="{EC741C48-5C24-1F2C-0C9C-1F5CF385B47C}"/>
              </a:ext>
            </a:extLst>
          </p:cNvPr>
          <p:cNvSpPr>
            <a:spLocks noGrp="1"/>
          </p:cNvSpPr>
          <p:nvPr>
            <p:ph type="sldNum" sz="quarter" idx="12"/>
          </p:nvPr>
        </p:nvSpPr>
        <p:spPr/>
        <p:txBody>
          <a:bodyPr/>
          <a:lstStyle/>
          <a:p>
            <a:fld id="{CE826FA1-F2E7-4244-ADDB-26DA3234CFAC}" type="slidenum">
              <a:rPr lang="en-CA" smtClean="0"/>
              <a:t>4</a:t>
            </a:fld>
            <a:endParaRPr lang="en-CA"/>
          </a:p>
        </p:txBody>
      </p:sp>
    </p:spTree>
    <p:extLst>
      <p:ext uri="{BB962C8B-B14F-4D97-AF65-F5344CB8AC3E}">
        <p14:creationId xmlns:p14="http://schemas.microsoft.com/office/powerpoint/2010/main" val="19477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5EF7-FF58-A5FF-88B9-FCDDDDF5000D}"/>
              </a:ext>
            </a:extLst>
          </p:cNvPr>
          <p:cNvSpPr>
            <a:spLocks noGrp="1"/>
          </p:cNvSpPr>
          <p:nvPr>
            <p:ph type="title"/>
          </p:nvPr>
        </p:nvSpPr>
        <p:spPr/>
        <p:txBody>
          <a:bodyPr/>
          <a:lstStyle/>
          <a:p>
            <a:r>
              <a:rPr lang="en-CA" dirty="0"/>
              <a:t>Using IAMs in engineering education</a:t>
            </a:r>
          </a:p>
        </p:txBody>
      </p:sp>
      <p:sp>
        <p:nvSpPr>
          <p:cNvPr id="3" name="Content Placeholder 2">
            <a:extLst>
              <a:ext uri="{FF2B5EF4-FFF2-40B4-BE49-F238E27FC236}">
                <a16:creationId xmlns:a16="http://schemas.microsoft.com/office/drawing/2014/main" id="{1BADFF55-0A38-6D7B-F514-C253AB0FC446}"/>
              </a:ext>
            </a:extLst>
          </p:cNvPr>
          <p:cNvSpPr>
            <a:spLocks noGrp="1"/>
          </p:cNvSpPr>
          <p:nvPr>
            <p:ph idx="1"/>
          </p:nvPr>
        </p:nvSpPr>
        <p:spPr/>
        <p:txBody>
          <a:bodyPr>
            <a:normAutofit/>
          </a:bodyPr>
          <a:lstStyle/>
          <a:p>
            <a:r>
              <a:rPr lang="en-CA" dirty="0"/>
              <a:t>IAMs can be complex to teach</a:t>
            </a:r>
          </a:p>
          <a:p>
            <a:pPr lvl="1"/>
            <a:r>
              <a:rPr lang="en-CA" dirty="0"/>
              <a:t>Toy models make IAMs teachable over a single semester</a:t>
            </a:r>
          </a:p>
          <a:p>
            <a:r>
              <a:rPr lang="en-CA" dirty="0"/>
              <a:t>Toy model of </a:t>
            </a:r>
            <a:r>
              <a:rPr lang="en-CA" dirty="0" err="1"/>
              <a:t>MESSAGEix</a:t>
            </a:r>
            <a:r>
              <a:rPr lang="en-CA" dirty="0"/>
              <a:t> used</a:t>
            </a:r>
          </a:p>
          <a:p>
            <a:pPr lvl="1"/>
            <a:r>
              <a:rPr lang="en-CA" dirty="0"/>
              <a:t>Prototype from global </a:t>
            </a:r>
            <a:r>
              <a:rPr lang="en-CA" dirty="0" err="1"/>
              <a:t>MESSAGEix</a:t>
            </a:r>
            <a:r>
              <a:rPr lang="en-CA" dirty="0"/>
              <a:t>-GLOBIOM</a:t>
            </a:r>
          </a:p>
          <a:p>
            <a:pPr lvl="1"/>
            <a:r>
              <a:rPr lang="en-CA" dirty="0"/>
              <a:t>Canadian country-level model</a:t>
            </a:r>
          </a:p>
          <a:p>
            <a:r>
              <a:rPr lang="en-CA" dirty="0"/>
              <a:t>Easier for students to utilize, even without significant modelling experience</a:t>
            </a:r>
          </a:p>
          <a:p>
            <a:pPr lvl="1"/>
            <a:r>
              <a:rPr lang="en-CA" dirty="0"/>
              <a:t>Parametrization and data saved in spreadsheets</a:t>
            </a:r>
          </a:p>
          <a:p>
            <a:pPr lvl="1"/>
            <a:r>
              <a:rPr lang="en-CA" dirty="0"/>
              <a:t>Run through </a:t>
            </a:r>
            <a:r>
              <a:rPr lang="en-CA" dirty="0" err="1"/>
              <a:t>Jupyter</a:t>
            </a:r>
            <a:r>
              <a:rPr lang="en-CA" dirty="0"/>
              <a:t> notebooks</a:t>
            </a:r>
          </a:p>
        </p:txBody>
      </p:sp>
      <p:sp>
        <p:nvSpPr>
          <p:cNvPr id="4" name="Slide Number Placeholder 3">
            <a:extLst>
              <a:ext uri="{FF2B5EF4-FFF2-40B4-BE49-F238E27FC236}">
                <a16:creationId xmlns:a16="http://schemas.microsoft.com/office/drawing/2014/main" id="{BBFD57C8-C3FB-2411-B6BF-B575F0F2B76F}"/>
              </a:ext>
            </a:extLst>
          </p:cNvPr>
          <p:cNvSpPr>
            <a:spLocks noGrp="1"/>
          </p:cNvSpPr>
          <p:nvPr>
            <p:ph type="sldNum" sz="quarter" idx="12"/>
          </p:nvPr>
        </p:nvSpPr>
        <p:spPr/>
        <p:txBody>
          <a:bodyPr/>
          <a:lstStyle/>
          <a:p>
            <a:fld id="{CE826FA1-F2E7-4244-ADDB-26DA3234CFAC}" type="slidenum">
              <a:rPr lang="en-CA" smtClean="0"/>
              <a:t>5</a:t>
            </a:fld>
            <a:endParaRPr lang="en-CA"/>
          </a:p>
        </p:txBody>
      </p:sp>
    </p:spTree>
    <p:extLst>
      <p:ext uri="{BB962C8B-B14F-4D97-AF65-F5344CB8AC3E}">
        <p14:creationId xmlns:p14="http://schemas.microsoft.com/office/powerpoint/2010/main" val="357412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4FA9-4E2A-F9C2-E2DD-2BF982F2A688}"/>
              </a:ext>
            </a:extLst>
          </p:cNvPr>
          <p:cNvSpPr>
            <a:spLocks noGrp="1"/>
          </p:cNvSpPr>
          <p:nvPr>
            <p:ph type="title"/>
          </p:nvPr>
        </p:nvSpPr>
        <p:spPr/>
        <p:txBody>
          <a:bodyPr/>
          <a:lstStyle/>
          <a:p>
            <a:r>
              <a:rPr lang="en-CA" dirty="0"/>
              <a:t>How is this material taught?</a:t>
            </a:r>
          </a:p>
        </p:txBody>
      </p:sp>
      <p:sp>
        <p:nvSpPr>
          <p:cNvPr id="3" name="Content Placeholder 2">
            <a:extLst>
              <a:ext uri="{FF2B5EF4-FFF2-40B4-BE49-F238E27FC236}">
                <a16:creationId xmlns:a16="http://schemas.microsoft.com/office/drawing/2014/main" id="{DC76BF4C-4BC0-214B-8878-598A89E4E8CE}"/>
              </a:ext>
            </a:extLst>
          </p:cNvPr>
          <p:cNvSpPr>
            <a:spLocks noGrp="1"/>
          </p:cNvSpPr>
          <p:nvPr>
            <p:ph idx="1"/>
          </p:nvPr>
        </p:nvSpPr>
        <p:spPr/>
        <p:txBody>
          <a:bodyPr/>
          <a:lstStyle/>
          <a:p>
            <a:r>
              <a:rPr lang="en-CA" dirty="0"/>
              <a:t>University of Victoria offers a course using the IAM toy model</a:t>
            </a:r>
          </a:p>
          <a:p>
            <a:pPr lvl="1"/>
            <a:r>
              <a:rPr lang="en-CA" i="1" dirty="0"/>
              <a:t>Integrated Assessment Modeling for Energy System Transitions</a:t>
            </a:r>
          </a:p>
          <a:p>
            <a:pPr lvl="1"/>
            <a:r>
              <a:rPr lang="en-CA" dirty="0"/>
              <a:t>Term project must utilize the toy model</a:t>
            </a:r>
          </a:p>
          <a:p>
            <a:r>
              <a:rPr lang="en-CA" dirty="0"/>
              <a:t>Partial flipped classroom approach</a:t>
            </a:r>
          </a:p>
          <a:p>
            <a:pPr lvl="1"/>
            <a:r>
              <a:rPr lang="en-CA" dirty="0"/>
              <a:t>Content delivered by instructor and guest lecturers</a:t>
            </a:r>
          </a:p>
          <a:p>
            <a:pPr lvl="1"/>
            <a:r>
              <a:rPr lang="en-CA" dirty="0"/>
              <a:t>Student-led discussions based on assigned readings</a:t>
            </a:r>
          </a:p>
        </p:txBody>
      </p:sp>
      <p:sp>
        <p:nvSpPr>
          <p:cNvPr id="4" name="TextBox 3">
            <a:extLst>
              <a:ext uri="{FF2B5EF4-FFF2-40B4-BE49-F238E27FC236}">
                <a16:creationId xmlns:a16="http://schemas.microsoft.com/office/drawing/2014/main" id="{496C8506-2E97-13B0-4156-1C40A6E30387}"/>
              </a:ext>
            </a:extLst>
          </p:cNvPr>
          <p:cNvSpPr txBox="1"/>
          <p:nvPr/>
        </p:nvSpPr>
        <p:spPr>
          <a:xfrm>
            <a:off x="812074" y="4349151"/>
            <a:ext cx="5636415" cy="424732"/>
          </a:xfrm>
          <a:prstGeom prst="rect">
            <a:avLst/>
          </a:prstGeom>
          <a:noFill/>
        </p:spPr>
        <p:txBody>
          <a:bodyPr wrap="none" rtlCol="0">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ea typeface="+mn-ea"/>
                <a:cs typeface="+mn-cs"/>
              </a:rPr>
              <a:t>Structured work time on term project</a:t>
            </a:r>
          </a:p>
        </p:txBody>
      </p:sp>
      <p:sp>
        <p:nvSpPr>
          <p:cNvPr id="5" name="Slide Number Placeholder 4">
            <a:extLst>
              <a:ext uri="{FF2B5EF4-FFF2-40B4-BE49-F238E27FC236}">
                <a16:creationId xmlns:a16="http://schemas.microsoft.com/office/drawing/2014/main" id="{AA8BE3DF-559D-C396-C3DF-BB120E30081B}"/>
              </a:ext>
            </a:extLst>
          </p:cNvPr>
          <p:cNvSpPr>
            <a:spLocks noGrp="1"/>
          </p:cNvSpPr>
          <p:nvPr>
            <p:ph type="sldNum" sz="quarter" idx="12"/>
          </p:nvPr>
        </p:nvSpPr>
        <p:spPr/>
        <p:txBody>
          <a:bodyPr/>
          <a:lstStyle/>
          <a:p>
            <a:fld id="{CE826FA1-F2E7-4244-ADDB-26DA3234CFAC}" type="slidenum">
              <a:rPr lang="en-CA" smtClean="0"/>
              <a:t>6</a:t>
            </a:fld>
            <a:endParaRPr lang="en-CA"/>
          </a:p>
        </p:txBody>
      </p:sp>
    </p:spTree>
    <p:extLst>
      <p:ext uri="{BB962C8B-B14F-4D97-AF65-F5344CB8AC3E}">
        <p14:creationId xmlns:p14="http://schemas.microsoft.com/office/powerpoint/2010/main" val="3797919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4FA9-4E2A-F9C2-E2DD-2BF982F2A688}"/>
              </a:ext>
            </a:extLst>
          </p:cNvPr>
          <p:cNvSpPr>
            <a:spLocks noGrp="1"/>
          </p:cNvSpPr>
          <p:nvPr>
            <p:ph type="title"/>
          </p:nvPr>
        </p:nvSpPr>
        <p:spPr/>
        <p:txBody>
          <a:bodyPr/>
          <a:lstStyle/>
          <a:p>
            <a:r>
              <a:rPr lang="en-CA" dirty="0"/>
              <a:t>How is this material taught?</a:t>
            </a:r>
          </a:p>
        </p:txBody>
      </p:sp>
      <p:graphicFrame>
        <p:nvGraphicFramePr>
          <p:cNvPr id="5" name="Content Placeholder 4">
            <a:extLst>
              <a:ext uri="{FF2B5EF4-FFF2-40B4-BE49-F238E27FC236}">
                <a16:creationId xmlns:a16="http://schemas.microsoft.com/office/drawing/2014/main" id="{3969E918-A643-8570-FD93-BBCEE8279E20}"/>
              </a:ext>
            </a:extLst>
          </p:cNvPr>
          <p:cNvGraphicFramePr>
            <a:graphicFrameLocks noGrp="1"/>
          </p:cNvGraphicFramePr>
          <p:nvPr>
            <p:ph idx="1"/>
            <p:extLst>
              <p:ext uri="{D42A27DB-BD31-4B8C-83A1-F6EECF244321}">
                <p14:modId xmlns:p14="http://schemas.microsoft.com/office/powerpoint/2010/main" val="79649398"/>
              </p:ext>
            </p:extLst>
          </p:nvPr>
        </p:nvGraphicFramePr>
        <p:xfrm>
          <a:off x="838200" y="2305755"/>
          <a:ext cx="10515600" cy="3871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96C8506-2E97-13B0-4156-1C40A6E30387}"/>
              </a:ext>
            </a:extLst>
          </p:cNvPr>
          <p:cNvSpPr txBox="1"/>
          <p:nvPr/>
        </p:nvSpPr>
        <p:spPr>
          <a:xfrm>
            <a:off x="838200" y="1825625"/>
            <a:ext cx="6051593" cy="480131"/>
          </a:xfrm>
          <a:prstGeom prst="rect">
            <a:avLst/>
          </a:prstGeom>
          <a:noFill/>
        </p:spPr>
        <p:txBody>
          <a:bodyPr wrap="none" rtlCol="0">
            <a:spAutoFit/>
          </a:bodyPr>
          <a:lstStyle/>
          <a:p>
            <a:pPr marL="228600" indent="-228600">
              <a:lnSpc>
                <a:spcPct val="90000"/>
              </a:lnSpc>
              <a:spcBef>
                <a:spcPts val="500"/>
              </a:spcBef>
              <a:buFont typeface="Arial" panose="020B0604020202020204" pitchFamily="34" charset="0"/>
              <a:buChar char="•"/>
              <a:defRPr/>
            </a:pPr>
            <a:r>
              <a:rPr kumimoji="0" lang="en-CA" sz="2800" b="0" i="0" u="none" strike="noStrike" kern="1200" cap="none" spc="0" normalizeH="0" baseline="0" noProof="0" dirty="0">
                <a:ln>
                  <a:noFill/>
                </a:ln>
                <a:solidFill>
                  <a:prstClr val="black"/>
                </a:solidFill>
                <a:effectLst/>
                <a:uLnTx/>
                <a:uFillTx/>
                <a:ea typeface="+mn-ea"/>
                <a:cs typeface="+mn-cs"/>
              </a:rPr>
              <a:t>Structured work time on term project</a:t>
            </a:r>
          </a:p>
        </p:txBody>
      </p:sp>
      <p:sp>
        <p:nvSpPr>
          <p:cNvPr id="6" name="Slide Number Placeholder 5">
            <a:extLst>
              <a:ext uri="{FF2B5EF4-FFF2-40B4-BE49-F238E27FC236}">
                <a16:creationId xmlns:a16="http://schemas.microsoft.com/office/drawing/2014/main" id="{83443841-237D-555C-5CEA-E56F1C00716D}"/>
              </a:ext>
            </a:extLst>
          </p:cNvPr>
          <p:cNvSpPr>
            <a:spLocks noGrp="1"/>
          </p:cNvSpPr>
          <p:nvPr>
            <p:ph type="sldNum" sz="quarter" idx="12"/>
          </p:nvPr>
        </p:nvSpPr>
        <p:spPr/>
        <p:txBody>
          <a:bodyPr/>
          <a:lstStyle/>
          <a:p>
            <a:fld id="{CE826FA1-F2E7-4244-ADDB-26DA3234CFAC}" type="slidenum">
              <a:rPr lang="en-CA" smtClean="0"/>
              <a:t>7</a:t>
            </a:fld>
            <a:endParaRPr lang="en-CA"/>
          </a:p>
        </p:txBody>
      </p:sp>
    </p:spTree>
    <p:extLst>
      <p:ext uri="{BB962C8B-B14F-4D97-AF65-F5344CB8AC3E}">
        <p14:creationId xmlns:p14="http://schemas.microsoft.com/office/powerpoint/2010/main" val="224151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4FA9-4E2A-F9C2-E2DD-2BF982F2A688}"/>
              </a:ext>
            </a:extLst>
          </p:cNvPr>
          <p:cNvSpPr>
            <a:spLocks noGrp="1"/>
          </p:cNvSpPr>
          <p:nvPr>
            <p:ph type="title"/>
          </p:nvPr>
        </p:nvSpPr>
        <p:spPr/>
        <p:txBody>
          <a:bodyPr/>
          <a:lstStyle/>
          <a:p>
            <a:r>
              <a:rPr lang="en-CA" dirty="0"/>
              <a:t>Evaluating success of IAM comprehension</a:t>
            </a:r>
          </a:p>
        </p:txBody>
      </p:sp>
      <p:sp>
        <p:nvSpPr>
          <p:cNvPr id="6" name="Content Placeholder 5">
            <a:extLst>
              <a:ext uri="{FF2B5EF4-FFF2-40B4-BE49-F238E27FC236}">
                <a16:creationId xmlns:a16="http://schemas.microsoft.com/office/drawing/2014/main" id="{B759B5E1-FEDF-0E18-3616-FFA8B3208638}"/>
              </a:ext>
            </a:extLst>
          </p:cNvPr>
          <p:cNvSpPr>
            <a:spLocks noGrp="1"/>
          </p:cNvSpPr>
          <p:nvPr>
            <p:ph idx="1"/>
          </p:nvPr>
        </p:nvSpPr>
        <p:spPr/>
        <p:txBody>
          <a:bodyPr/>
          <a:lstStyle/>
          <a:p>
            <a:r>
              <a:rPr lang="en-CA" dirty="0"/>
              <a:t>Term project evaluated on several criteria:</a:t>
            </a:r>
          </a:p>
          <a:p>
            <a:pPr lvl="1"/>
            <a:r>
              <a:rPr lang="en-CA" dirty="0"/>
              <a:t>Connection to core concepts from teachings and readings</a:t>
            </a:r>
          </a:p>
          <a:p>
            <a:pPr lvl="1"/>
            <a:r>
              <a:rPr lang="en-CA" dirty="0"/>
              <a:t>Achievement of previously set objectives</a:t>
            </a:r>
          </a:p>
          <a:p>
            <a:pPr lvl="1"/>
            <a:r>
              <a:rPr lang="en-CA" dirty="0"/>
              <a:t>Contextualization of the topic within the broader landscape</a:t>
            </a:r>
          </a:p>
          <a:p>
            <a:pPr lvl="1"/>
            <a:r>
              <a:rPr lang="en-CA" dirty="0"/>
              <a:t>Quality of the model</a:t>
            </a:r>
          </a:p>
          <a:p>
            <a:pPr lvl="1"/>
            <a:r>
              <a:rPr lang="en-CA" dirty="0"/>
              <a:t>Quality of the results</a:t>
            </a:r>
          </a:p>
          <a:p>
            <a:pPr lvl="1"/>
            <a:r>
              <a:rPr lang="en-CA" dirty="0"/>
              <a:t>Quality of the analysis</a:t>
            </a:r>
          </a:p>
          <a:p>
            <a:pPr lvl="1"/>
            <a:r>
              <a:rPr lang="en-CA" dirty="0"/>
              <a:t>Presentation clarity</a:t>
            </a:r>
          </a:p>
          <a:p>
            <a:pPr lvl="1"/>
            <a:r>
              <a:rPr lang="en-CA" dirty="0"/>
              <a:t>Quality of slides</a:t>
            </a:r>
          </a:p>
          <a:p>
            <a:pPr marL="457200" lvl="1" indent="0">
              <a:buNone/>
            </a:pPr>
            <a:endParaRPr lang="en-CA" dirty="0"/>
          </a:p>
        </p:txBody>
      </p:sp>
      <p:grpSp>
        <p:nvGrpSpPr>
          <p:cNvPr id="31" name="Group 30">
            <a:extLst>
              <a:ext uri="{FF2B5EF4-FFF2-40B4-BE49-F238E27FC236}">
                <a16:creationId xmlns:a16="http://schemas.microsoft.com/office/drawing/2014/main" id="{FB4D56D5-298E-DFD2-00E8-FFCACB5DB1A1}"/>
              </a:ext>
            </a:extLst>
          </p:cNvPr>
          <p:cNvGrpSpPr/>
          <p:nvPr/>
        </p:nvGrpSpPr>
        <p:grpSpPr>
          <a:xfrm>
            <a:off x="6877050" y="2646019"/>
            <a:ext cx="4727304" cy="400110"/>
            <a:chOff x="6877050" y="2267192"/>
            <a:chExt cx="4727304" cy="400110"/>
          </a:xfrm>
        </p:grpSpPr>
        <p:sp>
          <p:nvSpPr>
            <p:cNvPr id="8" name="TextBox 7">
              <a:extLst>
                <a:ext uri="{FF2B5EF4-FFF2-40B4-BE49-F238E27FC236}">
                  <a16:creationId xmlns:a16="http://schemas.microsoft.com/office/drawing/2014/main" id="{E499C60C-E48F-9C8B-D77C-BF8226A2122D}"/>
                </a:ext>
              </a:extLst>
            </p:cNvPr>
            <p:cNvSpPr txBox="1"/>
            <p:nvPr/>
          </p:nvSpPr>
          <p:spPr>
            <a:xfrm>
              <a:off x="7185131" y="2267192"/>
              <a:ext cx="4419223" cy="400110"/>
            </a:xfrm>
            <a:prstGeom prst="rect">
              <a:avLst/>
            </a:prstGeom>
            <a:noFill/>
          </p:spPr>
          <p:txBody>
            <a:bodyPr wrap="none" rtlCol="0">
              <a:spAutoFit/>
            </a:bodyPr>
            <a:lstStyle/>
            <a:p>
              <a:r>
                <a:rPr lang="en-CA" sz="2000" dirty="0">
                  <a:solidFill>
                    <a:schemeClr val="accent2">
                      <a:lumMod val="75000"/>
                    </a:schemeClr>
                  </a:solidFill>
                </a:rPr>
                <a:t>Ability to understand appropriate scope</a:t>
              </a:r>
            </a:p>
          </p:txBody>
        </p:sp>
        <p:cxnSp>
          <p:nvCxnSpPr>
            <p:cNvPr id="12" name="Straight Arrow Connector 11">
              <a:extLst>
                <a:ext uri="{FF2B5EF4-FFF2-40B4-BE49-F238E27FC236}">
                  <a16:creationId xmlns:a16="http://schemas.microsoft.com/office/drawing/2014/main" id="{77E6D7B3-950A-0BAE-8259-E0B332A957A6}"/>
                </a:ext>
              </a:extLst>
            </p:cNvPr>
            <p:cNvCxnSpPr>
              <a:cxnSpLocks/>
              <a:endCxn id="8" idx="1"/>
            </p:cNvCxnSpPr>
            <p:nvPr/>
          </p:nvCxnSpPr>
          <p:spPr>
            <a:xfrm>
              <a:off x="6877050" y="2467247"/>
              <a:ext cx="308081" cy="0"/>
            </a:xfrm>
            <a:prstGeom prst="straightConnector1">
              <a:avLst/>
            </a:prstGeom>
            <a:ln>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grpSp>
        <p:nvGrpSpPr>
          <p:cNvPr id="32" name="Group 31">
            <a:extLst>
              <a:ext uri="{FF2B5EF4-FFF2-40B4-BE49-F238E27FC236}">
                <a16:creationId xmlns:a16="http://schemas.microsoft.com/office/drawing/2014/main" id="{D8EC2FAC-D302-03B0-0989-2E9C4AE8DEC4}"/>
              </a:ext>
            </a:extLst>
          </p:cNvPr>
          <p:cNvGrpSpPr/>
          <p:nvPr/>
        </p:nvGrpSpPr>
        <p:grpSpPr>
          <a:xfrm>
            <a:off x="9220200" y="3049463"/>
            <a:ext cx="2971800" cy="707886"/>
            <a:chOff x="9220200" y="2683699"/>
            <a:chExt cx="2971800" cy="707886"/>
          </a:xfrm>
        </p:grpSpPr>
        <p:sp>
          <p:nvSpPr>
            <p:cNvPr id="9" name="TextBox 8">
              <a:extLst>
                <a:ext uri="{FF2B5EF4-FFF2-40B4-BE49-F238E27FC236}">
                  <a16:creationId xmlns:a16="http://schemas.microsoft.com/office/drawing/2014/main" id="{FE1C61C2-6C5F-18D5-AB77-6E80167DBB89}"/>
                </a:ext>
              </a:extLst>
            </p:cNvPr>
            <p:cNvSpPr txBox="1"/>
            <p:nvPr/>
          </p:nvSpPr>
          <p:spPr>
            <a:xfrm>
              <a:off x="9395428" y="2683699"/>
              <a:ext cx="2796572" cy="707886"/>
            </a:xfrm>
            <a:prstGeom prst="rect">
              <a:avLst/>
            </a:prstGeom>
            <a:noFill/>
          </p:spPr>
          <p:txBody>
            <a:bodyPr wrap="square" rtlCol="0">
              <a:spAutoFit/>
            </a:bodyPr>
            <a:lstStyle/>
            <a:p>
              <a:pPr algn="ctr"/>
              <a:r>
                <a:rPr lang="en-CA" sz="2000" dirty="0">
                  <a:solidFill>
                    <a:schemeClr val="accent3">
                      <a:lumMod val="75000"/>
                    </a:schemeClr>
                  </a:solidFill>
                  <a:sym typeface="Wingdings" panose="05000000000000000000" pitchFamily="2" charset="2"/>
                </a:rPr>
                <a:t>Connection of the model to the real world </a:t>
              </a:r>
              <a:endParaRPr lang="en-CA" sz="2000" dirty="0">
                <a:solidFill>
                  <a:schemeClr val="accent3">
                    <a:lumMod val="75000"/>
                  </a:schemeClr>
                </a:solidFill>
              </a:endParaRPr>
            </a:p>
          </p:txBody>
        </p:sp>
        <p:cxnSp>
          <p:nvCxnSpPr>
            <p:cNvPr id="14" name="Straight Arrow Connector 13">
              <a:extLst>
                <a:ext uri="{FF2B5EF4-FFF2-40B4-BE49-F238E27FC236}">
                  <a16:creationId xmlns:a16="http://schemas.microsoft.com/office/drawing/2014/main" id="{5892932B-1DB7-534E-305F-314E83BE9011}"/>
                </a:ext>
              </a:extLst>
            </p:cNvPr>
            <p:cNvCxnSpPr>
              <a:cxnSpLocks/>
            </p:cNvCxnSpPr>
            <p:nvPr/>
          </p:nvCxnSpPr>
          <p:spPr>
            <a:xfrm>
              <a:off x="9220200" y="2873829"/>
              <a:ext cx="393700" cy="0"/>
            </a:xfrm>
            <a:prstGeom prst="straightConnector1">
              <a:avLst/>
            </a:prstGeom>
            <a:ln>
              <a:solidFill>
                <a:schemeClr val="accent3">
                  <a:lumMod val="75000"/>
                </a:schemeClr>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0" name="Group 29">
            <a:extLst>
              <a:ext uri="{FF2B5EF4-FFF2-40B4-BE49-F238E27FC236}">
                <a16:creationId xmlns:a16="http://schemas.microsoft.com/office/drawing/2014/main" id="{EF445CE2-20FE-5733-B84A-A2119CBB44AC}"/>
              </a:ext>
            </a:extLst>
          </p:cNvPr>
          <p:cNvGrpSpPr/>
          <p:nvPr/>
        </p:nvGrpSpPr>
        <p:grpSpPr>
          <a:xfrm>
            <a:off x="4261637" y="3626363"/>
            <a:ext cx="3280577" cy="842589"/>
            <a:chOff x="4248574" y="3221411"/>
            <a:chExt cx="3280577" cy="842589"/>
          </a:xfrm>
        </p:grpSpPr>
        <p:sp>
          <p:nvSpPr>
            <p:cNvPr id="10" name="TextBox 9">
              <a:extLst>
                <a:ext uri="{FF2B5EF4-FFF2-40B4-BE49-F238E27FC236}">
                  <a16:creationId xmlns:a16="http://schemas.microsoft.com/office/drawing/2014/main" id="{E63F45FB-4197-087A-D4FB-8F744E5FDE00}"/>
                </a:ext>
              </a:extLst>
            </p:cNvPr>
            <p:cNvSpPr txBox="1"/>
            <p:nvPr/>
          </p:nvSpPr>
          <p:spPr>
            <a:xfrm>
              <a:off x="4989673" y="3465371"/>
              <a:ext cx="2539478" cy="400110"/>
            </a:xfrm>
            <a:prstGeom prst="rect">
              <a:avLst/>
            </a:prstGeom>
            <a:noFill/>
          </p:spPr>
          <p:txBody>
            <a:bodyPr wrap="none" rtlCol="0">
              <a:spAutoFit/>
            </a:bodyPr>
            <a:lstStyle/>
            <a:p>
              <a:r>
                <a:rPr lang="en-CA" sz="2000" dirty="0">
                  <a:solidFill>
                    <a:schemeClr val="accent1">
                      <a:lumMod val="75000"/>
                    </a:schemeClr>
                  </a:solidFill>
                  <a:sym typeface="Wingdings" panose="05000000000000000000" pitchFamily="2" charset="2"/>
                </a:rPr>
                <a:t>Modelling capabilities</a:t>
              </a:r>
              <a:endParaRPr lang="en-CA" sz="2000" dirty="0">
                <a:solidFill>
                  <a:schemeClr val="accent1">
                    <a:lumMod val="75000"/>
                  </a:schemeClr>
                </a:solidFill>
              </a:endParaRPr>
            </a:p>
          </p:txBody>
        </p:sp>
        <p:cxnSp>
          <p:nvCxnSpPr>
            <p:cNvPr id="18" name="Connector: Elbow 17">
              <a:extLst>
                <a:ext uri="{FF2B5EF4-FFF2-40B4-BE49-F238E27FC236}">
                  <a16:creationId xmlns:a16="http://schemas.microsoft.com/office/drawing/2014/main" id="{D561A585-F23D-0C54-BDCE-92819396985E}"/>
                </a:ext>
              </a:extLst>
            </p:cNvPr>
            <p:cNvCxnSpPr>
              <a:endCxn id="10" idx="1"/>
            </p:cNvCxnSpPr>
            <p:nvPr/>
          </p:nvCxnSpPr>
          <p:spPr>
            <a:xfrm>
              <a:off x="4248574" y="3221411"/>
              <a:ext cx="741099" cy="444015"/>
            </a:xfrm>
            <a:prstGeom prst="bentConnector3">
              <a:avLst>
                <a:gd name="adj1" fmla="val 6407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FB3569C1-88E5-151C-5B4D-7C222BF03065}"/>
                </a:ext>
              </a:extLst>
            </p:cNvPr>
            <p:cNvCxnSpPr>
              <a:cxnSpLocks/>
              <a:endCxn id="10" idx="1"/>
            </p:cNvCxnSpPr>
            <p:nvPr/>
          </p:nvCxnSpPr>
          <p:spPr>
            <a:xfrm flipV="1">
              <a:off x="4457700" y="3665426"/>
              <a:ext cx="531973" cy="398574"/>
            </a:xfrm>
            <a:prstGeom prst="bentConnector3">
              <a:avLst>
                <a:gd name="adj1" fmla="val 50000"/>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D17A618-8E7F-BE4C-5940-BB6BCB18D31E}"/>
                </a:ext>
              </a:extLst>
            </p:cNvPr>
            <p:cNvCxnSpPr>
              <a:cxnSpLocks/>
              <a:endCxn id="10" idx="1"/>
            </p:cNvCxnSpPr>
            <p:nvPr/>
          </p:nvCxnSpPr>
          <p:spPr>
            <a:xfrm>
              <a:off x="4330700" y="3665426"/>
              <a:ext cx="658973"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Slide Number Placeholder 49">
            <a:extLst>
              <a:ext uri="{FF2B5EF4-FFF2-40B4-BE49-F238E27FC236}">
                <a16:creationId xmlns:a16="http://schemas.microsoft.com/office/drawing/2014/main" id="{AC3063F6-AC29-81FE-0CBC-6872E9C64C75}"/>
              </a:ext>
            </a:extLst>
          </p:cNvPr>
          <p:cNvSpPr>
            <a:spLocks noGrp="1"/>
          </p:cNvSpPr>
          <p:nvPr>
            <p:ph type="sldNum" sz="quarter" idx="12"/>
          </p:nvPr>
        </p:nvSpPr>
        <p:spPr/>
        <p:txBody>
          <a:bodyPr/>
          <a:lstStyle/>
          <a:p>
            <a:fld id="{CE826FA1-F2E7-4244-ADDB-26DA3234CFAC}" type="slidenum">
              <a:rPr lang="en-CA" smtClean="0"/>
              <a:t>8</a:t>
            </a:fld>
            <a:endParaRPr lang="en-CA"/>
          </a:p>
        </p:txBody>
      </p:sp>
    </p:spTree>
    <p:extLst>
      <p:ext uri="{BB962C8B-B14F-4D97-AF65-F5344CB8AC3E}">
        <p14:creationId xmlns:p14="http://schemas.microsoft.com/office/powerpoint/2010/main" val="2346854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2" end="2"/>
                                            </p:txEl>
                                          </p:spTgt>
                                        </p:tgtEl>
                                        <p:attrNameLst>
                                          <p:attrName>style.color</p:attrName>
                                        </p:attrNameLst>
                                      </p:cBhvr>
                                      <p:to>
                                        <a:srgbClr val="B85B22"/>
                                      </p:to>
                                    </p:animClr>
                                    <p:animClr clrSpc="rgb" dir="cw">
                                      <p:cBhvr>
                                        <p:cTn id="7" dur="500" fill="hold"/>
                                        <p:tgtEl>
                                          <p:spTgt spid="6">
                                            <p:txEl>
                                              <p:pRg st="2" end="2"/>
                                            </p:txEl>
                                          </p:spTgt>
                                        </p:tgtEl>
                                        <p:attrNameLst>
                                          <p:attrName>fillcolor</p:attrName>
                                        </p:attrNameLst>
                                      </p:cBhvr>
                                      <p:to>
                                        <a:srgbClr val="B85B22"/>
                                      </p:to>
                                    </p:animClr>
                                    <p:set>
                                      <p:cBhvr>
                                        <p:cTn id="8" dur="500" fill="hold"/>
                                        <p:tgtEl>
                                          <p:spTgt spid="6">
                                            <p:txEl>
                                              <p:pRg st="2" end="2"/>
                                            </p:txEl>
                                          </p:spTgt>
                                        </p:tgtEl>
                                        <p:attrNameLst>
                                          <p:attrName>fill.type</p:attrName>
                                        </p:attrNameLst>
                                      </p:cBhvr>
                                      <p:to>
                                        <p:strVal val="solid"/>
                                      </p:to>
                                    </p:set>
                                    <p:set>
                                      <p:cBhvr>
                                        <p:cTn id="9" dur="500" fill="hold"/>
                                        <p:tgtEl>
                                          <p:spTgt spid="6">
                                            <p:txEl>
                                              <p:pRg st="2" end="2"/>
                                            </p:txEl>
                                          </p:spTgt>
                                        </p:tgtEl>
                                        <p:attrNameLst>
                                          <p:attrName>fill.on</p:attrName>
                                        </p:attrNameLst>
                                      </p:cBhvr>
                                      <p:to>
                                        <p:strVal val="tru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mph" presetSubtype="0" fill="hold" nodeType="clickEffect">
                                  <p:stCondLst>
                                    <p:cond delay="0"/>
                                  </p:stCondLst>
                                  <p:childTnLst>
                                    <p:animClr clrSpc="rgb" dir="cw">
                                      <p:cBhvr override="childStyle">
                                        <p:cTn id="17" dur="500" fill="hold"/>
                                        <p:tgtEl>
                                          <p:spTgt spid="6">
                                            <p:txEl>
                                              <p:pRg st="3" end="3"/>
                                            </p:txEl>
                                          </p:spTgt>
                                        </p:tgtEl>
                                        <p:attrNameLst>
                                          <p:attrName>style.color</p:attrName>
                                        </p:attrNameLst>
                                      </p:cBhvr>
                                      <p:to>
                                        <a:srgbClr val="808759"/>
                                      </p:to>
                                    </p:animClr>
                                    <p:animClr clrSpc="rgb" dir="cw">
                                      <p:cBhvr>
                                        <p:cTn id="18" dur="500" fill="hold"/>
                                        <p:tgtEl>
                                          <p:spTgt spid="6">
                                            <p:txEl>
                                              <p:pRg st="3" end="3"/>
                                            </p:txEl>
                                          </p:spTgt>
                                        </p:tgtEl>
                                        <p:attrNameLst>
                                          <p:attrName>fillcolor</p:attrName>
                                        </p:attrNameLst>
                                      </p:cBhvr>
                                      <p:to>
                                        <a:srgbClr val="808759"/>
                                      </p:to>
                                    </p:animClr>
                                    <p:set>
                                      <p:cBhvr>
                                        <p:cTn id="19" dur="500" fill="hold"/>
                                        <p:tgtEl>
                                          <p:spTgt spid="6">
                                            <p:txEl>
                                              <p:pRg st="3" end="3"/>
                                            </p:txEl>
                                          </p:spTgt>
                                        </p:tgtEl>
                                        <p:attrNameLst>
                                          <p:attrName>fill.type</p:attrName>
                                        </p:attrNameLst>
                                      </p:cBhvr>
                                      <p:to>
                                        <p:strVal val="solid"/>
                                      </p:to>
                                    </p:set>
                                    <p:set>
                                      <p:cBhvr>
                                        <p:cTn id="20" dur="500" fill="hold"/>
                                        <p:tgtEl>
                                          <p:spTgt spid="6">
                                            <p:txEl>
                                              <p:pRg st="3" end="3"/>
                                            </p:txEl>
                                          </p:spTgt>
                                        </p:tgtEl>
                                        <p:attrNameLst>
                                          <p:attrName>fill.on</p:attrName>
                                        </p:attrNameLst>
                                      </p:cBhvr>
                                      <p:to>
                                        <p:strVal val="true"/>
                                      </p:to>
                                    </p:se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nodeType="clickEffect">
                                  <p:stCondLst>
                                    <p:cond delay="0"/>
                                  </p:stCondLst>
                                  <p:childTnLst>
                                    <p:animClr clrSpc="rgb" dir="cw">
                                      <p:cBhvr override="childStyle">
                                        <p:cTn id="28" dur="500" fill="hold"/>
                                        <p:tgtEl>
                                          <p:spTgt spid="6">
                                            <p:txEl>
                                              <p:pRg st="4" end="4"/>
                                            </p:txEl>
                                          </p:spTgt>
                                        </p:tgtEl>
                                        <p:attrNameLst>
                                          <p:attrName>style.color</p:attrName>
                                        </p:attrNameLst>
                                      </p:cBhvr>
                                      <p:to>
                                        <a:srgbClr val="548BB7"/>
                                      </p:to>
                                    </p:animClr>
                                    <p:animClr clrSpc="rgb" dir="cw">
                                      <p:cBhvr>
                                        <p:cTn id="29" dur="500" fill="hold"/>
                                        <p:tgtEl>
                                          <p:spTgt spid="6">
                                            <p:txEl>
                                              <p:pRg st="4" end="4"/>
                                            </p:txEl>
                                          </p:spTgt>
                                        </p:tgtEl>
                                        <p:attrNameLst>
                                          <p:attrName>fillcolor</p:attrName>
                                        </p:attrNameLst>
                                      </p:cBhvr>
                                      <p:to>
                                        <a:srgbClr val="548BB7"/>
                                      </p:to>
                                    </p:animClr>
                                    <p:set>
                                      <p:cBhvr>
                                        <p:cTn id="30" dur="500" fill="hold"/>
                                        <p:tgtEl>
                                          <p:spTgt spid="6">
                                            <p:txEl>
                                              <p:pRg st="4" end="4"/>
                                            </p:txEl>
                                          </p:spTgt>
                                        </p:tgtEl>
                                        <p:attrNameLst>
                                          <p:attrName>fill.type</p:attrName>
                                        </p:attrNameLst>
                                      </p:cBhvr>
                                      <p:to>
                                        <p:strVal val="solid"/>
                                      </p:to>
                                    </p:set>
                                    <p:set>
                                      <p:cBhvr>
                                        <p:cTn id="31" dur="500" fill="hold"/>
                                        <p:tgtEl>
                                          <p:spTgt spid="6">
                                            <p:txEl>
                                              <p:pRg st="4" end="4"/>
                                            </p:txEl>
                                          </p:spTgt>
                                        </p:tgtEl>
                                        <p:attrNameLst>
                                          <p:attrName>fill.on</p:attrName>
                                        </p:attrNameLst>
                                      </p:cBhvr>
                                      <p:to>
                                        <p:strVal val="true"/>
                                      </p:to>
                                    </p:set>
                                  </p:childTnLst>
                                </p:cTn>
                              </p:par>
                              <p:par>
                                <p:cTn id="32" presetID="19" presetClass="emph" presetSubtype="0" fill="hold" nodeType="withEffect">
                                  <p:stCondLst>
                                    <p:cond delay="0"/>
                                  </p:stCondLst>
                                  <p:childTnLst>
                                    <p:animClr clrSpc="rgb" dir="cw">
                                      <p:cBhvr override="childStyle">
                                        <p:cTn id="33" dur="500" fill="hold"/>
                                        <p:tgtEl>
                                          <p:spTgt spid="6">
                                            <p:txEl>
                                              <p:pRg st="5" end="5"/>
                                            </p:txEl>
                                          </p:spTgt>
                                        </p:tgtEl>
                                        <p:attrNameLst>
                                          <p:attrName>style.color</p:attrName>
                                        </p:attrNameLst>
                                      </p:cBhvr>
                                      <p:to>
                                        <a:srgbClr val="548BB7"/>
                                      </p:to>
                                    </p:animClr>
                                    <p:animClr clrSpc="rgb" dir="cw">
                                      <p:cBhvr>
                                        <p:cTn id="34" dur="500" fill="hold"/>
                                        <p:tgtEl>
                                          <p:spTgt spid="6">
                                            <p:txEl>
                                              <p:pRg st="5" end="5"/>
                                            </p:txEl>
                                          </p:spTgt>
                                        </p:tgtEl>
                                        <p:attrNameLst>
                                          <p:attrName>fillcolor</p:attrName>
                                        </p:attrNameLst>
                                      </p:cBhvr>
                                      <p:to>
                                        <a:srgbClr val="548BB7"/>
                                      </p:to>
                                    </p:animClr>
                                    <p:set>
                                      <p:cBhvr>
                                        <p:cTn id="35" dur="500" fill="hold"/>
                                        <p:tgtEl>
                                          <p:spTgt spid="6">
                                            <p:txEl>
                                              <p:pRg st="5" end="5"/>
                                            </p:txEl>
                                          </p:spTgt>
                                        </p:tgtEl>
                                        <p:attrNameLst>
                                          <p:attrName>fill.type</p:attrName>
                                        </p:attrNameLst>
                                      </p:cBhvr>
                                      <p:to>
                                        <p:strVal val="solid"/>
                                      </p:to>
                                    </p:set>
                                    <p:set>
                                      <p:cBhvr>
                                        <p:cTn id="36" dur="500" fill="hold"/>
                                        <p:tgtEl>
                                          <p:spTgt spid="6">
                                            <p:txEl>
                                              <p:pRg st="5" end="5"/>
                                            </p:txEl>
                                          </p:spTgt>
                                        </p:tgtEl>
                                        <p:attrNameLst>
                                          <p:attrName>fill.on</p:attrName>
                                        </p:attrNameLst>
                                      </p:cBhvr>
                                      <p:to>
                                        <p:strVal val="true"/>
                                      </p:to>
                                    </p:set>
                                  </p:childTnLst>
                                </p:cTn>
                              </p:par>
                              <p:par>
                                <p:cTn id="37" presetID="19" presetClass="emph" presetSubtype="0" fill="hold" nodeType="withEffect">
                                  <p:stCondLst>
                                    <p:cond delay="0"/>
                                  </p:stCondLst>
                                  <p:childTnLst>
                                    <p:animClr clrSpc="rgb" dir="cw">
                                      <p:cBhvr override="childStyle">
                                        <p:cTn id="38" dur="500" fill="hold"/>
                                        <p:tgtEl>
                                          <p:spTgt spid="6">
                                            <p:txEl>
                                              <p:pRg st="6" end="6"/>
                                            </p:txEl>
                                          </p:spTgt>
                                        </p:tgtEl>
                                        <p:attrNameLst>
                                          <p:attrName>style.color</p:attrName>
                                        </p:attrNameLst>
                                      </p:cBhvr>
                                      <p:to>
                                        <a:srgbClr val="548BB7"/>
                                      </p:to>
                                    </p:animClr>
                                    <p:animClr clrSpc="rgb" dir="cw">
                                      <p:cBhvr>
                                        <p:cTn id="39" dur="500" fill="hold"/>
                                        <p:tgtEl>
                                          <p:spTgt spid="6">
                                            <p:txEl>
                                              <p:pRg st="6" end="6"/>
                                            </p:txEl>
                                          </p:spTgt>
                                        </p:tgtEl>
                                        <p:attrNameLst>
                                          <p:attrName>fillcolor</p:attrName>
                                        </p:attrNameLst>
                                      </p:cBhvr>
                                      <p:to>
                                        <a:srgbClr val="548BB7"/>
                                      </p:to>
                                    </p:animClr>
                                    <p:set>
                                      <p:cBhvr>
                                        <p:cTn id="40" dur="500" fill="hold"/>
                                        <p:tgtEl>
                                          <p:spTgt spid="6">
                                            <p:txEl>
                                              <p:pRg st="6" end="6"/>
                                            </p:txEl>
                                          </p:spTgt>
                                        </p:tgtEl>
                                        <p:attrNameLst>
                                          <p:attrName>fill.type</p:attrName>
                                        </p:attrNameLst>
                                      </p:cBhvr>
                                      <p:to>
                                        <p:strVal val="solid"/>
                                      </p:to>
                                    </p:set>
                                    <p:set>
                                      <p:cBhvr>
                                        <p:cTn id="41" dur="500" fill="hold"/>
                                        <p:tgtEl>
                                          <p:spTgt spid="6">
                                            <p:txEl>
                                              <p:pRg st="6" end="6"/>
                                            </p:txEl>
                                          </p:spTgt>
                                        </p:tgtEl>
                                        <p:attrNameLst>
                                          <p:attrName>fill.on</p:attrName>
                                        </p:attrNameLst>
                                      </p:cBhvr>
                                      <p:to>
                                        <p:strVal val="true"/>
                                      </p:to>
                                    </p:se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760B-6577-F5C1-D587-F3DD3FFCE582}"/>
              </a:ext>
            </a:extLst>
          </p:cNvPr>
          <p:cNvSpPr>
            <a:spLocks noGrp="1"/>
          </p:cNvSpPr>
          <p:nvPr>
            <p:ph type="title"/>
          </p:nvPr>
        </p:nvSpPr>
        <p:spPr>
          <a:xfrm>
            <a:off x="838201" y="365125"/>
            <a:ext cx="3433354" cy="5712985"/>
          </a:xfrm>
        </p:spPr>
        <p:txBody>
          <a:bodyPr/>
          <a:lstStyle/>
          <a:p>
            <a:r>
              <a:rPr lang="en-CA" dirty="0"/>
              <a:t>Trends in term projects</a:t>
            </a:r>
          </a:p>
        </p:txBody>
      </p:sp>
      <p:pic>
        <p:nvPicPr>
          <p:cNvPr id="6" name="Content Placeholder 5" descr="A picture containing text, menu, screenshot, book&#10;&#10;Description automatically generated">
            <a:extLst>
              <a:ext uri="{FF2B5EF4-FFF2-40B4-BE49-F238E27FC236}">
                <a16:creationId xmlns:a16="http://schemas.microsoft.com/office/drawing/2014/main" id="{C36749D9-B1A1-C2C1-94F7-C2385222473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5591" y="324866"/>
            <a:ext cx="5789637" cy="5793502"/>
          </a:xfrm>
        </p:spPr>
      </p:pic>
      <p:sp>
        <p:nvSpPr>
          <p:cNvPr id="4" name="Slide Number Placeholder 3">
            <a:extLst>
              <a:ext uri="{FF2B5EF4-FFF2-40B4-BE49-F238E27FC236}">
                <a16:creationId xmlns:a16="http://schemas.microsoft.com/office/drawing/2014/main" id="{C39493D0-894D-1FF2-6483-12B7F94DE200}"/>
              </a:ext>
            </a:extLst>
          </p:cNvPr>
          <p:cNvSpPr>
            <a:spLocks noGrp="1"/>
          </p:cNvSpPr>
          <p:nvPr>
            <p:ph type="sldNum" sz="quarter" idx="12"/>
          </p:nvPr>
        </p:nvSpPr>
        <p:spPr/>
        <p:txBody>
          <a:bodyPr/>
          <a:lstStyle/>
          <a:p>
            <a:fld id="{CE826FA1-F2E7-4244-ADDB-26DA3234CFAC}" type="slidenum">
              <a:rPr lang="en-CA" smtClean="0"/>
              <a:t>9</a:t>
            </a:fld>
            <a:endParaRPr lang="en-CA"/>
          </a:p>
        </p:txBody>
      </p:sp>
    </p:spTree>
    <p:extLst>
      <p:ext uri="{BB962C8B-B14F-4D97-AF65-F5344CB8AC3E}">
        <p14:creationId xmlns:p14="http://schemas.microsoft.com/office/powerpoint/2010/main" val="3036989560"/>
      </p:ext>
    </p:extLst>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_11_16 - Clean Power Pathways modelling update.pptx" id="{6CE965DF-CB7B-4EED-9902-FC67C25E882C}" vid="{A17BA963-24A8-4513-B5B0-0A41F91470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SESIT template - graphic2</Template>
  <TotalTime>992</TotalTime>
  <Words>825</Words>
  <Application>Microsoft Office PowerPoint</Application>
  <PresentationFormat>Widescreen</PresentationFormat>
  <Paragraphs>114</Paragraphs>
  <Slides>11</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Constantia</vt:lpstr>
      <vt:lpstr>Franklin Gothic Book</vt:lpstr>
      <vt:lpstr>Times New Roman</vt:lpstr>
      <vt:lpstr>Office Theme</vt:lpstr>
      <vt:lpstr>Teaching Integrated Assessment Modeling for Sustainable Transitions: Lessons and Insights</vt:lpstr>
      <vt:lpstr>Outline</vt:lpstr>
      <vt:lpstr>Why focus on IAMs?</vt:lpstr>
      <vt:lpstr>The role of the engineer</vt:lpstr>
      <vt:lpstr>Using IAMs in engineering education</vt:lpstr>
      <vt:lpstr>How is this material taught?</vt:lpstr>
      <vt:lpstr>How is this material taught?</vt:lpstr>
      <vt:lpstr>Evaluating success of IAM comprehension</vt:lpstr>
      <vt:lpstr>Trends in term projects</vt:lpstr>
      <vt:lpstr>Conclusion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Integrated Assessment Modeling for Sustainable Transitions: Lessons and Insights</dc:title>
  <dc:creator>Madeleine Seatle</dc:creator>
  <cp:lastModifiedBy>Madeleine Seatle</cp:lastModifiedBy>
  <cp:revision>2</cp:revision>
  <dcterms:created xsi:type="dcterms:W3CDTF">2023-05-24T13:08:48Z</dcterms:created>
  <dcterms:modified xsi:type="dcterms:W3CDTF">2023-06-19T06:07:35Z</dcterms:modified>
</cp:coreProperties>
</file>