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modernComment_A47_F30CFC59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A53_391CF2D4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modernComment_A55_E7CE59BB.xml" ContentType="application/vnd.ms-powerpoint.comments+xml"/>
  <Override PartName="/ppt/comments/modernComment_102_5E4B7E2.xml" ContentType="application/vnd.ms-powerpoint.comment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3" r:id="rId5"/>
  </p:sldMasterIdLst>
  <p:notesMasterIdLst>
    <p:notesMasterId r:id="rId24"/>
  </p:notesMasterIdLst>
  <p:handoutMasterIdLst>
    <p:handoutMasterId r:id="rId25"/>
  </p:handoutMasterIdLst>
  <p:sldIdLst>
    <p:sldId id="259" r:id="rId6"/>
    <p:sldId id="2629" r:id="rId7"/>
    <p:sldId id="2630" r:id="rId8"/>
    <p:sldId id="2634" r:id="rId9"/>
    <p:sldId id="2636" r:id="rId10"/>
    <p:sldId id="2635" r:id="rId11"/>
    <p:sldId id="2637" r:id="rId12"/>
    <p:sldId id="2631" r:id="rId13"/>
    <p:sldId id="2646" r:id="rId14"/>
    <p:sldId id="313" r:id="rId15"/>
    <p:sldId id="271" r:id="rId16"/>
    <p:sldId id="2639" r:id="rId17"/>
    <p:sldId id="2643" r:id="rId18"/>
    <p:sldId id="2645" r:id="rId19"/>
    <p:sldId id="2641" r:id="rId20"/>
    <p:sldId id="2647" r:id="rId21"/>
    <p:sldId id="258" r:id="rId22"/>
    <p:sldId id="322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338203-B093-CDC0-8CB6-F49A9221A24F}" name="CORNING Shelby" initials="CS" userId="S::corning@iiasa.ac.at::b035415c-359b-4c3c-b241-a81935e291cd" providerId="AD"/>
  <p188:author id="{D5EA9A97-8336-5E00-2C38-982B32D2208D}" name="KRASOVSKIY Andrey" initials="KA" userId="S::krasov@iiasa.ac.at::463c7998-43bd-4684-b538-e4f49ea455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5A3"/>
    <a:srgbClr val="00589E"/>
    <a:srgbClr val="005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2CA0A2-3372-79B1-AE93-9AA3B14A0CE9}" v="87" dt="2023-08-23T06:41:35.471"/>
    <p1510:client id="{2FFFB56B-1942-BE01-B579-2ED49C639EBE}" v="204" dt="2023-08-23T08:03:29.902"/>
    <p1510:client id="{39A998E6-5427-40C0-912B-82F45ED815A7}" v="78" dt="2023-08-23T08:50:40.889"/>
    <p1510:client id="{5B9B12F8-ED5A-83B6-56F5-C9DEC946B5DA}" v="709" dt="2023-08-23T07:41:09.747"/>
    <p1510:client id="{78240C08-7569-97A1-3498-77D543C09326}" v="337" dt="2023-08-23T08:35:35.487"/>
    <p1510:client id="{9966B2F6-FD0D-33AD-2F75-29E738E25E85}" v="585" dt="2023-08-22T13:14:11.289"/>
    <p1510:client id="{A757315B-683C-ACAC-6FD3-0813F152FB48}" v="5" dt="2023-08-22T13:17:00.377"/>
    <p1510:client id="{AA7165DC-C8C8-3F4C-3E5B-9A4C2EA2FE32}" v="63" dt="2023-08-23T07:58:24.990"/>
    <p1510:client id="{B41DA02A-888B-E4BC-5705-95F9F20BFC6E}" v="2512" dt="2023-08-22T16:08:01.930"/>
    <p1510:client id="{D58F79DD-97A8-3DE1-6836-6A746B968AD4}" v="710" dt="2023-08-22T16:27:20.778"/>
    <p1510:client id="{E61A6AB5-ACF4-06D4-4668-C5DAE96A84A4}" v="5" dt="2023-08-22T06:30:23.006"/>
    <p1510:client id="{F74A2E69-E18D-27BC-2005-368234A5D218}" v="3" dt="2023-08-22T13:45:15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iasahub-my.sharepoint.com/personal/krasov_iiasa_ac_at/Documents/Boreal/RCP's/RCP_comparis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iasahub-my.sharepoint.com/personal/krasov_iiasa_ac_at/Documents/Boreal/RCP's/RCP_comparisons_ne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iasahub-my.sharepoint.com/personal/krasov_iiasa_ac_at/Documents/Boreal/RCP's/RCP_comparisons_ne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iasahub-my.sharepoint.com/personal/krasov_iiasa_ac_at/Documents/Boreal/RCP's/RCP_comparisons_new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RCP 2.6 - BA, Forest vs Non-Forest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v>Forest</c:v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cat>
            <c:numRef>
              <c:f>'[RCP_comparisons.xlsx]RCP comparison'!$C$1:$CM$1</c:f>
              <c:numCache>
                <c:formatCode>General</c:formatCode>
                <c:ptCount val="8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  <c:pt idx="30">
                  <c:v>2041</c:v>
                </c:pt>
                <c:pt idx="31">
                  <c:v>2042</c:v>
                </c:pt>
                <c:pt idx="32">
                  <c:v>2043</c:v>
                </c:pt>
                <c:pt idx="33">
                  <c:v>2044</c:v>
                </c:pt>
                <c:pt idx="34">
                  <c:v>2045</c:v>
                </c:pt>
                <c:pt idx="35">
                  <c:v>2046</c:v>
                </c:pt>
                <c:pt idx="36">
                  <c:v>2047</c:v>
                </c:pt>
                <c:pt idx="37">
                  <c:v>2048</c:v>
                </c:pt>
                <c:pt idx="38">
                  <c:v>2049</c:v>
                </c:pt>
                <c:pt idx="39">
                  <c:v>2050</c:v>
                </c:pt>
                <c:pt idx="40">
                  <c:v>2051</c:v>
                </c:pt>
                <c:pt idx="41">
                  <c:v>2052</c:v>
                </c:pt>
                <c:pt idx="42">
                  <c:v>2053</c:v>
                </c:pt>
                <c:pt idx="43">
                  <c:v>2054</c:v>
                </c:pt>
                <c:pt idx="44">
                  <c:v>2055</c:v>
                </c:pt>
                <c:pt idx="45">
                  <c:v>2056</c:v>
                </c:pt>
                <c:pt idx="46">
                  <c:v>2057</c:v>
                </c:pt>
                <c:pt idx="47">
                  <c:v>2058</c:v>
                </c:pt>
                <c:pt idx="48">
                  <c:v>2059</c:v>
                </c:pt>
                <c:pt idx="49">
                  <c:v>2060</c:v>
                </c:pt>
                <c:pt idx="50">
                  <c:v>2061</c:v>
                </c:pt>
                <c:pt idx="51">
                  <c:v>2062</c:v>
                </c:pt>
                <c:pt idx="52">
                  <c:v>2063</c:v>
                </c:pt>
                <c:pt idx="53">
                  <c:v>2064</c:v>
                </c:pt>
                <c:pt idx="54">
                  <c:v>2065</c:v>
                </c:pt>
                <c:pt idx="55">
                  <c:v>2066</c:v>
                </c:pt>
                <c:pt idx="56">
                  <c:v>2067</c:v>
                </c:pt>
                <c:pt idx="57">
                  <c:v>2068</c:v>
                </c:pt>
                <c:pt idx="58">
                  <c:v>2069</c:v>
                </c:pt>
                <c:pt idx="59">
                  <c:v>2070</c:v>
                </c:pt>
                <c:pt idx="60">
                  <c:v>2071</c:v>
                </c:pt>
                <c:pt idx="61">
                  <c:v>2072</c:v>
                </c:pt>
                <c:pt idx="62">
                  <c:v>2073</c:v>
                </c:pt>
                <c:pt idx="63">
                  <c:v>2074</c:v>
                </c:pt>
                <c:pt idx="64">
                  <c:v>2075</c:v>
                </c:pt>
                <c:pt idx="65">
                  <c:v>2076</c:v>
                </c:pt>
                <c:pt idx="66">
                  <c:v>2077</c:v>
                </c:pt>
                <c:pt idx="67">
                  <c:v>2078</c:v>
                </c:pt>
                <c:pt idx="68">
                  <c:v>2079</c:v>
                </c:pt>
                <c:pt idx="69">
                  <c:v>2080</c:v>
                </c:pt>
                <c:pt idx="70">
                  <c:v>2081</c:v>
                </c:pt>
                <c:pt idx="71">
                  <c:v>2082</c:v>
                </c:pt>
                <c:pt idx="72">
                  <c:v>2083</c:v>
                </c:pt>
                <c:pt idx="73">
                  <c:v>2084</c:v>
                </c:pt>
                <c:pt idx="74">
                  <c:v>2085</c:v>
                </c:pt>
                <c:pt idx="75">
                  <c:v>2086</c:v>
                </c:pt>
                <c:pt idx="76">
                  <c:v>2087</c:v>
                </c:pt>
                <c:pt idx="77">
                  <c:v>2088</c:v>
                </c:pt>
                <c:pt idx="78">
                  <c:v>2089</c:v>
                </c:pt>
                <c:pt idx="79">
                  <c:v>2090</c:v>
                </c:pt>
                <c:pt idx="80">
                  <c:v>2091</c:v>
                </c:pt>
                <c:pt idx="81">
                  <c:v>2092</c:v>
                </c:pt>
                <c:pt idx="82">
                  <c:v>2093</c:v>
                </c:pt>
                <c:pt idx="83">
                  <c:v>2094</c:v>
                </c:pt>
                <c:pt idx="84">
                  <c:v>2095</c:v>
                </c:pt>
                <c:pt idx="85">
                  <c:v>2096</c:v>
                </c:pt>
                <c:pt idx="86">
                  <c:v>2097</c:v>
                </c:pt>
                <c:pt idx="87">
                  <c:v>2098</c:v>
                </c:pt>
                <c:pt idx="88">
                  <c:v>2099</c:v>
                </c:pt>
              </c:numCache>
            </c:numRef>
          </c:cat>
          <c:val>
            <c:numRef>
              <c:f>'[RCP_comparisons.xlsx]RCP comparison'!$C$2:$CM$2</c:f>
              <c:numCache>
                <c:formatCode>General</c:formatCode>
                <c:ptCount val="89"/>
                <c:pt idx="0">
                  <c:v>7625848.5782104898</c:v>
                </c:pt>
                <c:pt idx="1">
                  <c:v>10363598.5607753</c:v>
                </c:pt>
                <c:pt idx="2">
                  <c:v>6176135.3065013196</c:v>
                </c:pt>
                <c:pt idx="3">
                  <c:v>6331619.6327431304</c:v>
                </c:pt>
                <c:pt idx="4">
                  <c:v>6794162.6206740998</c:v>
                </c:pt>
                <c:pt idx="5">
                  <c:v>9356502.1176812295</c:v>
                </c:pt>
                <c:pt idx="6">
                  <c:v>9088363.97782306</c:v>
                </c:pt>
                <c:pt idx="7">
                  <c:v>9478478.7261256296</c:v>
                </c:pt>
                <c:pt idx="8">
                  <c:v>7307927.3514302</c:v>
                </c:pt>
                <c:pt idx="9">
                  <c:v>6801781.7646989897</c:v>
                </c:pt>
                <c:pt idx="10">
                  <c:v>8468856.9359976705</c:v>
                </c:pt>
                <c:pt idx="11">
                  <c:v>7840823.3150807396</c:v>
                </c:pt>
                <c:pt idx="12">
                  <c:v>12750056.809495499</c:v>
                </c:pt>
                <c:pt idx="13">
                  <c:v>7932209.13230504</c:v>
                </c:pt>
                <c:pt idx="14">
                  <c:v>6402946.21742824</c:v>
                </c:pt>
                <c:pt idx="15">
                  <c:v>8434208.2006816398</c:v>
                </c:pt>
                <c:pt idx="16">
                  <c:v>8966725.5826220401</c:v>
                </c:pt>
                <c:pt idx="17">
                  <c:v>6648199.8995602503</c:v>
                </c:pt>
                <c:pt idx="18">
                  <c:v>6964874.1806121897</c:v>
                </c:pt>
                <c:pt idx="19">
                  <c:v>7218486.7597492402</c:v>
                </c:pt>
                <c:pt idx="20">
                  <c:v>9304629.6084021796</c:v>
                </c:pt>
                <c:pt idx="21">
                  <c:v>7710911.56250579</c:v>
                </c:pt>
                <c:pt idx="22">
                  <c:v>7504934.6295131398</c:v>
                </c:pt>
                <c:pt idx="23">
                  <c:v>8994491.2081852108</c:v>
                </c:pt>
                <c:pt idx="24">
                  <c:v>9552410.9119689204</c:v>
                </c:pt>
                <c:pt idx="25">
                  <c:v>11406185.205977499</c:v>
                </c:pt>
                <c:pt idx="26">
                  <c:v>8753253.8795258999</c:v>
                </c:pt>
                <c:pt idx="27">
                  <c:v>8860107.3977349903</c:v>
                </c:pt>
                <c:pt idx="28">
                  <c:v>15369214.1625259</c:v>
                </c:pt>
                <c:pt idx="29">
                  <c:v>9049635.4132854305</c:v>
                </c:pt>
                <c:pt idx="30">
                  <c:v>9386161.9800755996</c:v>
                </c:pt>
                <c:pt idx="31">
                  <c:v>8989269.5527147893</c:v>
                </c:pt>
                <c:pt idx="32">
                  <c:v>7511084.9535695501</c:v>
                </c:pt>
                <c:pt idx="33">
                  <c:v>7829739.3949057404</c:v>
                </c:pt>
                <c:pt idx="34">
                  <c:v>11464285.7687675</c:v>
                </c:pt>
                <c:pt idx="35">
                  <c:v>10923479.652553</c:v>
                </c:pt>
                <c:pt idx="36">
                  <c:v>8105967.8720185896</c:v>
                </c:pt>
                <c:pt idx="37">
                  <c:v>7278889.2633528402</c:v>
                </c:pt>
                <c:pt idx="38">
                  <c:v>10830065.163186399</c:v>
                </c:pt>
                <c:pt idx="39">
                  <c:v>14707380.766707299</c:v>
                </c:pt>
                <c:pt idx="40">
                  <c:v>9586602.44328475</c:v>
                </c:pt>
                <c:pt idx="41">
                  <c:v>11704819.2192092</c:v>
                </c:pt>
                <c:pt idx="42">
                  <c:v>8520071.8303067796</c:v>
                </c:pt>
                <c:pt idx="43">
                  <c:v>10062904.7040278</c:v>
                </c:pt>
                <c:pt idx="44">
                  <c:v>11641694.3590007</c:v>
                </c:pt>
                <c:pt idx="45">
                  <c:v>8439828.0166056398</c:v>
                </c:pt>
                <c:pt idx="46">
                  <c:v>6578826.5883616097</c:v>
                </c:pt>
                <c:pt idx="47">
                  <c:v>10050966.6318579</c:v>
                </c:pt>
                <c:pt idx="48">
                  <c:v>10292893.930732301</c:v>
                </c:pt>
                <c:pt idx="49">
                  <c:v>10061320.320537901</c:v>
                </c:pt>
                <c:pt idx="50">
                  <c:v>8958114.6584412605</c:v>
                </c:pt>
                <c:pt idx="51">
                  <c:v>8160625.2323452197</c:v>
                </c:pt>
                <c:pt idx="52">
                  <c:v>9305283.1164797693</c:v>
                </c:pt>
                <c:pt idx="53">
                  <c:v>8050408.6446131803</c:v>
                </c:pt>
                <c:pt idx="54">
                  <c:v>10430957.0625674</c:v>
                </c:pt>
                <c:pt idx="55">
                  <c:v>10023524.8106656</c:v>
                </c:pt>
                <c:pt idx="56">
                  <c:v>10214450.4410227</c:v>
                </c:pt>
                <c:pt idx="57">
                  <c:v>14309149.566782599</c:v>
                </c:pt>
                <c:pt idx="58">
                  <c:v>8881228.7328027207</c:v>
                </c:pt>
                <c:pt idx="59">
                  <c:v>12643452.7568797</c:v>
                </c:pt>
                <c:pt idx="60">
                  <c:v>10046432.4299416</c:v>
                </c:pt>
                <c:pt idx="61">
                  <c:v>8840694.5328464005</c:v>
                </c:pt>
                <c:pt idx="62">
                  <c:v>11667914.768702799</c:v>
                </c:pt>
                <c:pt idx="63">
                  <c:v>11432621.526532101</c:v>
                </c:pt>
                <c:pt idx="64">
                  <c:v>11005592.525459301</c:v>
                </c:pt>
                <c:pt idx="65">
                  <c:v>9236332.1896203104</c:v>
                </c:pt>
                <c:pt idx="66">
                  <c:v>11029428.228597401</c:v>
                </c:pt>
                <c:pt idx="67">
                  <c:v>9791859.7388694193</c:v>
                </c:pt>
                <c:pt idx="68">
                  <c:v>7492167.74134795</c:v>
                </c:pt>
                <c:pt idx="69">
                  <c:v>9491679.3909841105</c:v>
                </c:pt>
                <c:pt idx="70">
                  <c:v>11273667.138703501</c:v>
                </c:pt>
                <c:pt idx="71">
                  <c:v>12182872.1171219</c:v>
                </c:pt>
                <c:pt idx="72">
                  <c:v>12783836.7934957</c:v>
                </c:pt>
                <c:pt idx="73">
                  <c:v>9342711.2500500996</c:v>
                </c:pt>
                <c:pt idx="74">
                  <c:v>8765735.6652730908</c:v>
                </c:pt>
                <c:pt idx="75">
                  <c:v>7710490.57170959</c:v>
                </c:pt>
                <c:pt idx="76">
                  <c:v>8129698.3017980196</c:v>
                </c:pt>
                <c:pt idx="77">
                  <c:v>8639741.2517529298</c:v>
                </c:pt>
                <c:pt idx="78">
                  <c:v>10015349.6144007</c:v>
                </c:pt>
                <c:pt idx="79">
                  <c:v>11260555.727887901</c:v>
                </c:pt>
                <c:pt idx="80">
                  <c:v>12237816.155962</c:v>
                </c:pt>
                <c:pt idx="81">
                  <c:v>11861427.4152418</c:v>
                </c:pt>
                <c:pt idx="82">
                  <c:v>13838469.078259001</c:v>
                </c:pt>
                <c:pt idx="83">
                  <c:v>10768351.7550564</c:v>
                </c:pt>
                <c:pt idx="84">
                  <c:v>11500622.761228399</c:v>
                </c:pt>
                <c:pt idx="85">
                  <c:v>10376312.047005501</c:v>
                </c:pt>
                <c:pt idx="86">
                  <c:v>8334854.7164104097</c:v>
                </c:pt>
                <c:pt idx="87">
                  <c:v>8905249.8800362404</c:v>
                </c:pt>
                <c:pt idx="88">
                  <c:v>9540836.7556595001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3E-4BA5-BA0D-876F7AAAB86A}"/>
            </c:ext>
          </c:extLst>
        </c:ser>
        <c:ser>
          <c:idx val="2"/>
          <c:order val="1"/>
          <c:tx>
            <c:v>Non-forest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'[RCP_comparisons.xlsx]RCP comparison'!$C$1:$CM$1</c:f>
              <c:numCache>
                <c:formatCode>General</c:formatCode>
                <c:ptCount val="8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  <c:pt idx="30">
                  <c:v>2041</c:v>
                </c:pt>
                <c:pt idx="31">
                  <c:v>2042</c:v>
                </c:pt>
                <c:pt idx="32">
                  <c:v>2043</c:v>
                </c:pt>
                <c:pt idx="33">
                  <c:v>2044</c:v>
                </c:pt>
                <c:pt idx="34">
                  <c:v>2045</c:v>
                </c:pt>
                <c:pt idx="35">
                  <c:v>2046</c:v>
                </c:pt>
                <c:pt idx="36">
                  <c:v>2047</c:v>
                </c:pt>
                <c:pt idx="37">
                  <c:v>2048</c:v>
                </c:pt>
                <c:pt idx="38">
                  <c:v>2049</c:v>
                </c:pt>
                <c:pt idx="39">
                  <c:v>2050</c:v>
                </c:pt>
                <c:pt idx="40">
                  <c:v>2051</c:v>
                </c:pt>
                <c:pt idx="41">
                  <c:v>2052</c:v>
                </c:pt>
                <c:pt idx="42">
                  <c:v>2053</c:v>
                </c:pt>
                <c:pt idx="43">
                  <c:v>2054</c:v>
                </c:pt>
                <c:pt idx="44">
                  <c:v>2055</c:v>
                </c:pt>
                <c:pt idx="45">
                  <c:v>2056</c:v>
                </c:pt>
                <c:pt idx="46">
                  <c:v>2057</c:v>
                </c:pt>
                <c:pt idx="47">
                  <c:v>2058</c:v>
                </c:pt>
                <c:pt idx="48">
                  <c:v>2059</c:v>
                </c:pt>
                <c:pt idx="49">
                  <c:v>2060</c:v>
                </c:pt>
                <c:pt idx="50">
                  <c:v>2061</c:v>
                </c:pt>
                <c:pt idx="51">
                  <c:v>2062</c:v>
                </c:pt>
                <c:pt idx="52">
                  <c:v>2063</c:v>
                </c:pt>
                <c:pt idx="53">
                  <c:v>2064</c:v>
                </c:pt>
                <c:pt idx="54">
                  <c:v>2065</c:v>
                </c:pt>
                <c:pt idx="55">
                  <c:v>2066</c:v>
                </c:pt>
                <c:pt idx="56">
                  <c:v>2067</c:v>
                </c:pt>
                <c:pt idx="57">
                  <c:v>2068</c:v>
                </c:pt>
                <c:pt idx="58">
                  <c:v>2069</c:v>
                </c:pt>
                <c:pt idx="59">
                  <c:v>2070</c:v>
                </c:pt>
                <c:pt idx="60">
                  <c:v>2071</c:v>
                </c:pt>
                <c:pt idx="61">
                  <c:v>2072</c:v>
                </c:pt>
                <c:pt idx="62">
                  <c:v>2073</c:v>
                </c:pt>
                <c:pt idx="63">
                  <c:v>2074</c:v>
                </c:pt>
                <c:pt idx="64">
                  <c:v>2075</c:v>
                </c:pt>
                <c:pt idx="65">
                  <c:v>2076</c:v>
                </c:pt>
                <c:pt idx="66">
                  <c:v>2077</c:v>
                </c:pt>
                <c:pt idx="67">
                  <c:v>2078</c:v>
                </c:pt>
                <c:pt idx="68">
                  <c:v>2079</c:v>
                </c:pt>
                <c:pt idx="69">
                  <c:v>2080</c:v>
                </c:pt>
                <c:pt idx="70">
                  <c:v>2081</c:v>
                </c:pt>
                <c:pt idx="71">
                  <c:v>2082</c:v>
                </c:pt>
                <c:pt idx="72">
                  <c:v>2083</c:v>
                </c:pt>
                <c:pt idx="73">
                  <c:v>2084</c:v>
                </c:pt>
                <c:pt idx="74">
                  <c:v>2085</c:v>
                </c:pt>
                <c:pt idx="75">
                  <c:v>2086</c:v>
                </c:pt>
                <c:pt idx="76">
                  <c:v>2087</c:v>
                </c:pt>
                <c:pt idx="77">
                  <c:v>2088</c:v>
                </c:pt>
                <c:pt idx="78">
                  <c:v>2089</c:v>
                </c:pt>
                <c:pt idx="79">
                  <c:v>2090</c:v>
                </c:pt>
                <c:pt idx="80">
                  <c:v>2091</c:v>
                </c:pt>
                <c:pt idx="81">
                  <c:v>2092</c:v>
                </c:pt>
                <c:pt idx="82">
                  <c:v>2093</c:v>
                </c:pt>
                <c:pt idx="83">
                  <c:v>2094</c:v>
                </c:pt>
                <c:pt idx="84">
                  <c:v>2095</c:v>
                </c:pt>
                <c:pt idx="85">
                  <c:v>2096</c:v>
                </c:pt>
                <c:pt idx="86">
                  <c:v>2097</c:v>
                </c:pt>
                <c:pt idx="87">
                  <c:v>2098</c:v>
                </c:pt>
                <c:pt idx="88">
                  <c:v>2099</c:v>
                </c:pt>
              </c:numCache>
            </c:numRef>
          </c:cat>
          <c:val>
            <c:numRef>
              <c:f>'[RCP_comparisons.xlsx]RCP comparison'!$C$3:$CM$3</c:f>
              <c:numCache>
                <c:formatCode>General</c:formatCode>
                <c:ptCount val="89"/>
                <c:pt idx="0">
                  <c:v>3559082.0587491095</c:v>
                </c:pt>
                <c:pt idx="1">
                  <c:v>6224148.7141130995</c:v>
                </c:pt>
                <c:pt idx="2">
                  <c:v>3447879.99339954</c:v>
                </c:pt>
                <c:pt idx="3">
                  <c:v>2854740.5548957298</c:v>
                </c:pt>
                <c:pt idx="4">
                  <c:v>4769503.4191920999</c:v>
                </c:pt>
                <c:pt idx="5">
                  <c:v>4356233.3873823714</c:v>
                </c:pt>
                <c:pt idx="6">
                  <c:v>5543704.4065190405</c:v>
                </c:pt>
                <c:pt idx="7">
                  <c:v>5181274.4788815696</c:v>
                </c:pt>
                <c:pt idx="8">
                  <c:v>3374212.1637187991</c:v>
                </c:pt>
                <c:pt idx="9">
                  <c:v>3979769.4599034097</c:v>
                </c:pt>
                <c:pt idx="10">
                  <c:v>4347768.9279280286</c:v>
                </c:pt>
                <c:pt idx="11">
                  <c:v>5112049.9117764607</c:v>
                </c:pt>
                <c:pt idx="12">
                  <c:v>8064922.7340606991</c:v>
                </c:pt>
                <c:pt idx="13">
                  <c:v>4323911.7652384592</c:v>
                </c:pt>
                <c:pt idx="14">
                  <c:v>2960835.2453356693</c:v>
                </c:pt>
                <c:pt idx="15">
                  <c:v>3918529.0422200598</c:v>
                </c:pt>
                <c:pt idx="16">
                  <c:v>3577785.8068687599</c:v>
                </c:pt>
                <c:pt idx="17">
                  <c:v>4107746.2251748499</c:v>
                </c:pt>
                <c:pt idx="18">
                  <c:v>5749508.7925111111</c:v>
                </c:pt>
                <c:pt idx="19">
                  <c:v>3768441.3576198602</c:v>
                </c:pt>
                <c:pt idx="20">
                  <c:v>6184084.9842745196</c:v>
                </c:pt>
                <c:pt idx="21">
                  <c:v>5729780.402316709</c:v>
                </c:pt>
                <c:pt idx="22">
                  <c:v>3441181.8834816599</c:v>
                </c:pt>
                <c:pt idx="23">
                  <c:v>5246613.3395130895</c:v>
                </c:pt>
                <c:pt idx="24">
                  <c:v>5433302.2413756792</c:v>
                </c:pt>
                <c:pt idx="25">
                  <c:v>5118204.6111281998</c:v>
                </c:pt>
                <c:pt idx="26">
                  <c:v>4262489.5730852</c:v>
                </c:pt>
                <c:pt idx="27">
                  <c:v>4979193.9684327096</c:v>
                </c:pt>
                <c:pt idx="28">
                  <c:v>4110809.6985330991</c:v>
                </c:pt>
                <c:pt idx="29">
                  <c:v>4337591.6583708692</c:v>
                </c:pt>
                <c:pt idx="30">
                  <c:v>4234628.5702785999</c:v>
                </c:pt>
                <c:pt idx="31">
                  <c:v>4348326.9550829101</c:v>
                </c:pt>
                <c:pt idx="32">
                  <c:v>5249515.1115569491</c:v>
                </c:pt>
                <c:pt idx="33">
                  <c:v>4399469.331250459</c:v>
                </c:pt>
                <c:pt idx="34">
                  <c:v>4671937.5554840993</c:v>
                </c:pt>
                <c:pt idx="35">
                  <c:v>7262093.6716330014</c:v>
                </c:pt>
                <c:pt idx="36">
                  <c:v>4236156.9055198105</c:v>
                </c:pt>
                <c:pt idx="37">
                  <c:v>4431166.2725081602</c:v>
                </c:pt>
                <c:pt idx="38">
                  <c:v>7023463.4579506014</c:v>
                </c:pt>
                <c:pt idx="39">
                  <c:v>7962956.2806759011</c:v>
                </c:pt>
                <c:pt idx="40">
                  <c:v>6328029.3579974491</c:v>
                </c:pt>
                <c:pt idx="41">
                  <c:v>10486595.638233902</c:v>
                </c:pt>
                <c:pt idx="42">
                  <c:v>4616505.4580857195</c:v>
                </c:pt>
                <c:pt idx="43">
                  <c:v>5541864.5917412993</c:v>
                </c:pt>
                <c:pt idx="44">
                  <c:v>6189930.5050923992</c:v>
                </c:pt>
                <c:pt idx="45">
                  <c:v>4954043.4198352601</c:v>
                </c:pt>
                <c:pt idx="46">
                  <c:v>4656755.2510536909</c:v>
                </c:pt>
                <c:pt idx="47">
                  <c:v>6995008.4324037004</c:v>
                </c:pt>
                <c:pt idx="48">
                  <c:v>5855498.4132939987</c:v>
                </c:pt>
                <c:pt idx="49">
                  <c:v>3851312.0141543988</c:v>
                </c:pt>
                <c:pt idx="50">
                  <c:v>4636037.9404373392</c:v>
                </c:pt>
                <c:pt idx="51">
                  <c:v>4882200.0757095795</c:v>
                </c:pt>
                <c:pt idx="52">
                  <c:v>5145270.8580760304</c:v>
                </c:pt>
                <c:pt idx="53">
                  <c:v>5002730.0116799194</c:v>
                </c:pt>
                <c:pt idx="54">
                  <c:v>10311813.283829199</c:v>
                </c:pt>
                <c:pt idx="55">
                  <c:v>2903739.2200869005</c:v>
                </c:pt>
                <c:pt idx="56">
                  <c:v>4406069.9793430995</c:v>
                </c:pt>
                <c:pt idx="57">
                  <c:v>8575783.620670801</c:v>
                </c:pt>
                <c:pt idx="58">
                  <c:v>6487786.3286990784</c:v>
                </c:pt>
                <c:pt idx="59">
                  <c:v>8143735.4156114999</c:v>
                </c:pt>
                <c:pt idx="60">
                  <c:v>4922285.8819584996</c:v>
                </c:pt>
                <c:pt idx="61">
                  <c:v>4341261.6327663995</c:v>
                </c:pt>
                <c:pt idx="62">
                  <c:v>4927000.6466404013</c:v>
                </c:pt>
                <c:pt idx="63">
                  <c:v>5481219.2416505013</c:v>
                </c:pt>
                <c:pt idx="64">
                  <c:v>7891618.0316591002</c:v>
                </c:pt>
                <c:pt idx="65">
                  <c:v>6820096.7355008889</c:v>
                </c:pt>
                <c:pt idx="66">
                  <c:v>8482188.4133700002</c:v>
                </c:pt>
                <c:pt idx="67">
                  <c:v>9489042.4568364825</c:v>
                </c:pt>
                <c:pt idx="68">
                  <c:v>6763341.1746638492</c:v>
                </c:pt>
                <c:pt idx="69">
                  <c:v>5479604.2708226889</c:v>
                </c:pt>
                <c:pt idx="70">
                  <c:v>5500195.5103907995</c:v>
                </c:pt>
                <c:pt idx="71">
                  <c:v>10839266.580226401</c:v>
                </c:pt>
                <c:pt idx="72">
                  <c:v>8647206.1915876009</c:v>
                </c:pt>
                <c:pt idx="73">
                  <c:v>5114760.7308693007</c:v>
                </c:pt>
                <c:pt idx="74">
                  <c:v>5576602.2649943084</c:v>
                </c:pt>
                <c:pt idx="75">
                  <c:v>3981574.34675931</c:v>
                </c:pt>
                <c:pt idx="76">
                  <c:v>4532959.3566981796</c:v>
                </c:pt>
                <c:pt idx="77">
                  <c:v>5591333.2094816696</c:v>
                </c:pt>
                <c:pt idx="78">
                  <c:v>4037238.6259710994</c:v>
                </c:pt>
                <c:pt idx="79">
                  <c:v>8051551.6138068009</c:v>
                </c:pt>
                <c:pt idx="80">
                  <c:v>7308865.6390080992</c:v>
                </c:pt>
                <c:pt idx="81">
                  <c:v>6057877.2521261014</c:v>
                </c:pt>
                <c:pt idx="82">
                  <c:v>9170378.8360702004</c:v>
                </c:pt>
                <c:pt idx="83">
                  <c:v>7468295.7820744999</c:v>
                </c:pt>
                <c:pt idx="84">
                  <c:v>6011417.4793315995</c:v>
                </c:pt>
                <c:pt idx="85">
                  <c:v>5591389.5318433996</c:v>
                </c:pt>
                <c:pt idx="86">
                  <c:v>4158893.8576478902</c:v>
                </c:pt>
                <c:pt idx="87">
                  <c:v>4587582.273623459</c:v>
                </c:pt>
                <c:pt idx="88">
                  <c:v>6506039.4661468994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3E-4BA5-BA0D-876F7AAAB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5375719"/>
        <c:axId val="1465355879"/>
      </c:barChart>
      <c:catAx>
        <c:axId val="14653757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355879"/>
        <c:crosses val="autoZero"/>
        <c:auto val="1"/>
        <c:lblAlgn val="ctr"/>
        <c:lblOffset val="100"/>
        <c:noMultiLvlLbl val="0"/>
      </c:catAx>
      <c:valAx>
        <c:axId val="1465355879"/>
        <c:scaling>
          <c:orientation val="minMax"/>
          <c:max val="5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Burned Area (MHa)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375719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RCP 4.5 - BA, Forest vs Non-Forest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4"/>
          <c:order val="0"/>
          <c:tx>
            <c:v>Forest</c:v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cat>
            <c:numRef>
              <c:f>'[RCP_comparisons_new.xlsx]RCP comparison'!$C$1:$CM$1</c:f>
              <c:numCache>
                <c:formatCode>General</c:formatCode>
                <c:ptCount val="8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  <c:pt idx="30">
                  <c:v>2041</c:v>
                </c:pt>
                <c:pt idx="31">
                  <c:v>2042</c:v>
                </c:pt>
                <c:pt idx="32">
                  <c:v>2043</c:v>
                </c:pt>
                <c:pt idx="33">
                  <c:v>2044</c:v>
                </c:pt>
                <c:pt idx="34">
                  <c:v>2045</c:v>
                </c:pt>
                <c:pt idx="35">
                  <c:v>2046</c:v>
                </c:pt>
                <c:pt idx="36">
                  <c:v>2047</c:v>
                </c:pt>
                <c:pt idx="37">
                  <c:v>2048</c:v>
                </c:pt>
                <c:pt idx="38">
                  <c:v>2049</c:v>
                </c:pt>
                <c:pt idx="39">
                  <c:v>2050</c:v>
                </c:pt>
                <c:pt idx="40">
                  <c:v>2051</c:v>
                </c:pt>
                <c:pt idx="41">
                  <c:v>2052</c:v>
                </c:pt>
                <c:pt idx="42">
                  <c:v>2053</c:v>
                </c:pt>
                <c:pt idx="43">
                  <c:v>2054</c:v>
                </c:pt>
                <c:pt idx="44">
                  <c:v>2055</c:v>
                </c:pt>
                <c:pt idx="45">
                  <c:v>2056</c:v>
                </c:pt>
                <c:pt idx="46">
                  <c:v>2057</c:v>
                </c:pt>
                <c:pt idx="47">
                  <c:v>2058</c:v>
                </c:pt>
                <c:pt idx="48">
                  <c:v>2059</c:v>
                </c:pt>
                <c:pt idx="49">
                  <c:v>2060</c:v>
                </c:pt>
                <c:pt idx="50">
                  <c:v>2061</c:v>
                </c:pt>
                <c:pt idx="51">
                  <c:v>2062</c:v>
                </c:pt>
                <c:pt idx="52">
                  <c:v>2063</c:v>
                </c:pt>
                <c:pt idx="53">
                  <c:v>2064</c:v>
                </c:pt>
                <c:pt idx="54">
                  <c:v>2065</c:v>
                </c:pt>
                <c:pt idx="55">
                  <c:v>2066</c:v>
                </c:pt>
                <c:pt idx="56">
                  <c:v>2067</c:v>
                </c:pt>
                <c:pt idx="57">
                  <c:v>2068</c:v>
                </c:pt>
                <c:pt idx="58">
                  <c:v>2069</c:v>
                </c:pt>
                <c:pt idx="59">
                  <c:v>2070</c:v>
                </c:pt>
                <c:pt idx="60">
                  <c:v>2071</c:v>
                </c:pt>
                <c:pt idx="61">
                  <c:v>2072</c:v>
                </c:pt>
                <c:pt idx="62">
                  <c:v>2073</c:v>
                </c:pt>
                <c:pt idx="63">
                  <c:v>2074</c:v>
                </c:pt>
                <c:pt idx="64">
                  <c:v>2075</c:v>
                </c:pt>
                <c:pt idx="65">
                  <c:v>2076</c:v>
                </c:pt>
                <c:pt idx="66">
                  <c:v>2077</c:v>
                </c:pt>
                <c:pt idx="67">
                  <c:v>2078</c:v>
                </c:pt>
                <c:pt idx="68">
                  <c:v>2079</c:v>
                </c:pt>
                <c:pt idx="69">
                  <c:v>2080</c:v>
                </c:pt>
                <c:pt idx="70">
                  <c:v>2081</c:v>
                </c:pt>
                <c:pt idx="71">
                  <c:v>2082</c:v>
                </c:pt>
                <c:pt idx="72">
                  <c:v>2083</c:v>
                </c:pt>
                <c:pt idx="73">
                  <c:v>2084</c:v>
                </c:pt>
                <c:pt idx="74">
                  <c:v>2085</c:v>
                </c:pt>
                <c:pt idx="75">
                  <c:v>2086</c:v>
                </c:pt>
                <c:pt idx="76">
                  <c:v>2087</c:v>
                </c:pt>
                <c:pt idx="77">
                  <c:v>2088</c:v>
                </c:pt>
                <c:pt idx="78">
                  <c:v>2089</c:v>
                </c:pt>
                <c:pt idx="79">
                  <c:v>2090</c:v>
                </c:pt>
                <c:pt idx="80">
                  <c:v>2091</c:v>
                </c:pt>
                <c:pt idx="81">
                  <c:v>2092</c:v>
                </c:pt>
                <c:pt idx="82">
                  <c:v>2093</c:v>
                </c:pt>
                <c:pt idx="83">
                  <c:v>2094</c:v>
                </c:pt>
                <c:pt idx="84">
                  <c:v>2095</c:v>
                </c:pt>
                <c:pt idx="85">
                  <c:v>2096</c:v>
                </c:pt>
                <c:pt idx="86">
                  <c:v>2097</c:v>
                </c:pt>
                <c:pt idx="87">
                  <c:v>2098</c:v>
                </c:pt>
                <c:pt idx="88">
                  <c:v>2099</c:v>
                </c:pt>
              </c:numCache>
            </c:numRef>
          </c:cat>
          <c:val>
            <c:numRef>
              <c:f>'[RCP_comparisons_new.xlsx]RCP comparison'!$C$5:$CM$5</c:f>
              <c:numCache>
                <c:formatCode>General</c:formatCode>
                <c:ptCount val="89"/>
                <c:pt idx="0">
                  <c:v>9557945.28552665</c:v>
                </c:pt>
                <c:pt idx="1">
                  <c:v>8836720.7552613094</c:v>
                </c:pt>
                <c:pt idx="2">
                  <c:v>8764240.97443147</c:v>
                </c:pt>
                <c:pt idx="3">
                  <c:v>7664140.3602363104</c:v>
                </c:pt>
                <c:pt idx="4">
                  <c:v>6224554.1485687699</c:v>
                </c:pt>
                <c:pt idx="5">
                  <c:v>7737752.4860958001</c:v>
                </c:pt>
                <c:pt idx="6">
                  <c:v>6504257.2276218999</c:v>
                </c:pt>
                <c:pt idx="7">
                  <c:v>11009866.837235801</c:v>
                </c:pt>
                <c:pt idx="8">
                  <c:v>6757383.2164556999</c:v>
                </c:pt>
                <c:pt idx="9">
                  <c:v>6267557.3452297403</c:v>
                </c:pt>
                <c:pt idx="10">
                  <c:v>6532022.57700112</c:v>
                </c:pt>
                <c:pt idx="11">
                  <c:v>8988367.4146327395</c:v>
                </c:pt>
                <c:pt idx="12">
                  <c:v>6903352.6240637098</c:v>
                </c:pt>
                <c:pt idx="13">
                  <c:v>8218622.1106564598</c:v>
                </c:pt>
                <c:pt idx="14">
                  <c:v>10814254.095039001</c:v>
                </c:pt>
                <c:pt idx="15">
                  <c:v>7711605.0615557302</c:v>
                </c:pt>
                <c:pt idx="16">
                  <c:v>8256698.8194717299</c:v>
                </c:pt>
                <c:pt idx="17">
                  <c:v>11364179.8200264</c:v>
                </c:pt>
                <c:pt idx="18">
                  <c:v>11185410.287907301</c:v>
                </c:pt>
                <c:pt idx="19">
                  <c:v>6764626.2133280803</c:v>
                </c:pt>
                <c:pt idx="20">
                  <c:v>7151508.2846731404</c:v>
                </c:pt>
                <c:pt idx="21">
                  <c:v>10984075.5243895</c:v>
                </c:pt>
                <c:pt idx="22">
                  <c:v>9134412.6477261093</c:v>
                </c:pt>
                <c:pt idx="23">
                  <c:v>11307507.8734541</c:v>
                </c:pt>
                <c:pt idx="24">
                  <c:v>8300032.1328644101</c:v>
                </c:pt>
                <c:pt idx="25">
                  <c:v>9104893.4887918103</c:v>
                </c:pt>
                <c:pt idx="26">
                  <c:v>8928198.9930961095</c:v>
                </c:pt>
                <c:pt idx="27">
                  <c:v>10955115.4908248</c:v>
                </c:pt>
                <c:pt idx="28">
                  <c:v>11224399.344708901</c:v>
                </c:pt>
                <c:pt idx="29">
                  <c:v>6959521.8669237299</c:v>
                </c:pt>
                <c:pt idx="30">
                  <c:v>7477505.48798557</c:v>
                </c:pt>
                <c:pt idx="31">
                  <c:v>9491307.9433050007</c:v>
                </c:pt>
                <c:pt idx="32">
                  <c:v>10196277.125405001</c:v>
                </c:pt>
                <c:pt idx="33">
                  <c:v>6402209.2667755</c:v>
                </c:pt>
                <c:pt idx="34">
                  <c:v>8046355.5935126198</c:v>
                </c:pt>
                <c:pt idx="35">
                  <c:v>11052583.114815099</c:v>
                </c:pt>
                <c:pt idx="36">
                  <c:v>11555160.722701101</c:v>
                </c:pt>
                <c:pt idx="37">
                  <c:v>9644812.4125139099</c:v>
                </c:pt>
                <c:pt idx="38">
                  <c:v>12690000.805101899</c:v>
                </c:pt>
                <c:pt idx="39">
                  <c:v>13221189.804911301</c:v>
                </c:pt>
                <c:pt idx="40">
                  <c:v>9857694.4706901107</c:v>
                </c:pt>
                <c:pt idx="41">
                  <c:v>11625886.260836801</c:v>
                </c:pt>
                <c:pt idx="42">
                  <c:v>10342347.484542999</c:v>
                </c:pt>
                <c:pt idx="43">
                  <c:v>12215950.309053199</c:v>
                </c:pt>
                <c:pt idx="44">
                  <c:v>12785081.602769401</c:v>
                </c:pt>
                <c:pt idx="45">
                  <c:v>12312280.1187179</c:v>
                </c:pt>
                <c:pt idx="46">
                  <c:v>10231493.134003</c:v>
                </c:pt>
                <c:pt idx="47">
                  <c:v>10565367.1833672</c:v>
                </c:pt>
                <c:pt idx="48">
                  <c:v>12055737.486718601</c:v>
                </c:pt>
                <c:pt idx="49">
                  <c:v>14097397.8384973</c:v>
                </c:pt>
                <c:pt idx="50">
                  <c:v>13073482.610707801</c:v>
                </c:pt>
                <c:pt idx="51">
                  <c:v>17731589.174019501</c:v>
                </c:pt>
                <c:pt idx="52">
                  <c:v>13707166.209783301</c:v>
                </c:pt>
                <c:pt idx="53">
                  <c:v>9386175.1288069692</c:v>
                </c:pt>
                <c:pt idx="54">
                  <c:v>9163921.1847333796</c:v>
                </c:pt>
                <c:pt idx="55">
                  <c:v>13405236.193172101</c:v>
                </c:pt>
                <c:pt idx="56">
                  <c:v>13617830.722112199</c:v>
                </c:pt>
                <c:pt idx="57">
                  <c:v>10240147.674773799</c:v>
                </c:pt>
                <c:pt idx="58">
                  <c:v>9973933.0665555298</c:v>
                </c:pt>
                <c:pt idx="59">
                  <c:v>12959137.5856844</c:v>
                </c:pt>
                <c:pt idx="60">
                  <c:v>9853313.3327663708</c:v>
                </c:pt>
                <c:pt idx="61">
                  <c:v>15058119.180375401</c:v>
                </c:pt>
                <c:pt idx="62">
                  <c:v>14540611.9972544</c:v>
                </c:pt>
                <c:pt idx="63">
                  <c:v>13988920.532434501</c:v>
                </c:pt>
                <c:pt idx="64">
                  <c:v>10938669.3180812</c:v>
                </c:pt>
                <c:pt idx="65">
                  <c:v>10005081.6183777</c:v>
                </c:pt>
                <c:pt idx="66">
                  <c:v>17617486.970271699</c:v>
                </c:pt>
                <c:pt idx="67">
                  <c:v>10857060.3284066</c:v>
                </c:pt>
                <c:pt idx="68">
                  <c:v>13555529.8134133</c:v>
                </c:pt>
                <c:pt idx="69">
                  <c:v>14590361.089057099</c:v>
                </c:pt>
                <c:pt idx="70">
                  <c:v>13709701.8711864</c:v>
                </c:pt>
                <c:pt idx="71">
                  <c:v>14707600.472677801</c:v>
                </c:pt>
                <c:pt idx="72">
                  <c:v>13288275.438221799</c:v>
                </c:pt>
                <c:pt idx="73">
                  <c:v>13569200.6762255</c:v>
                </c:pt>
                <c:pt idx="74">
                  <c:v>12626921.1618651</c:v>
                </c:pt>
                <c:pt idx="75">
                  <c:v>12378596.880570199</c:v>
                </c:pt>
                <c:pt idx="76">
                  <c:v>12624958.622868599</c:v>
                </c:pt>
                <c:pt idx="77">
                  <c:v>12769732.959530599</c:v>
                </c:pt>
                <c:pt idx="78">
                  <c:v>13367300.6813295</c:v>
                </c:pt>
                <c:pt idx="79">
                  <c:v>18967900.842709798</c:v>
                </c:pt>
                <c:pt idx="80">
                  <c:v>14420518.845510099</c:v>
                </c:pt>
                <c:pt idx="81">
                  <c:v>14957937.980759</c:v>
                </c:pt>
                <c:pt idx="82">
                  <c:v>13826363.420545699</c:v>
                </c:pt>
                <c:pt idx="83">
                  <c:v>15454967.1905303</c:v>
                </c:pt>
                <c:pt idx="84">
                  <c:v>10438543.222467201</c:v>
                </c:pt>
                <c:pt idx="85">
                  <c:v>11893603.874178199</c:v>
                </c:pt>
                <c:pt idx="86">
                  <c:v>14430376.5774159</c:v>
                </c:pt>
                <c:pt idx="87">
                  <c:v>13991041.4896903</c:v>
                </c:pt>
                <c:pt idx="88">
                  <c:v>9836860.7107636705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B5-4B85-88D1-EE2D0B12CF4D}"/>
            </c:ext>
          </c:extLst>
        </c:ser>
        <c:ser>
          <c:idx val="5"/>
          <c:order val="1"/>
          <c:tx>
            <c:v>Non-forest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'[RCP_comparisons_new.xlsx]RCP comparison'!$C$1:$CM$1</c:f>
              <c:numCache>
                <c:formatCode>General</c:formatCode>
                <c:ptCount val="8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  <c:pt idx="30">
                  <c:v>2041</c:v>
                </c:pt>
                <c:pt idx="31">
                  <c:v>2042</c:v>
                </c:pt>
                <c:pt idx="32">
                  <c:v>2043</c:v>
                </c:pt>
                <c:pt idx="33">
                  <c:v>2044</c:v>
                </c:pt>
                <c:pt idx="34">
                  <c:v>2045</c:v>
                </c:pt>
                <c:pt idx="35">
                  <c:v>2046</c:v>
                </c:pt>
                <c:pt idx="36">
                  <c:v>2047</c:v>
                </c:pt>
                <c:pt idx="37">
                  <c:v>2048</c:v>
                </c:pt>
                <c:pt idx="38">
                  <c:v>2049</c:v>
                </c:pt>
                <c:pt idx="39">
                  <c:v>2050</c:v>
                </c:pt>
                <c:pt idx="40">
                  <c:v>2051</c:v>
                </c:pt>
                <c:pt idx="41">
                  <c:v>2052</c:v>
                </c:pt>
                <c:pt idx="42">
                  <c:v>2053</c:v>
                </c:pt>
                <c:pt idx="43">
                  <c:v>2054</c:v>
                </c:pt>
                <c:pt idx="44">
                  <c:v>2055</c:v>
                </c:pt>
                <c:pt idx="45">
                  <c:v>2056</c:v>
                </c:pt>
                <c:pt idx="46">
                  <c:v>2057</c:v>
                </c:pt>
                <c:pt idx="47">
                  <c:v>2058</c:v>
                </c:pt>
                <c:pt idx="48">
                  <c:v>2059</c:v>
                </c:pt>
                <c:pt idx="49">
                  <c:v>2060</c:v>
                </c:pt>
                <c:pt idx="50">
                  <c:v>2061</c:v>
                </c:pt>
                <c:pt idx="51">
                  <c:v>2062</c:v>
                </c:pt>
                <c:pt idx="52">
                  <c:v>2063</c:v>
                </c:pt>
                <c:pt idx="53">
                  <c:v>2064</c:v>
                </c:pt>
                <c:pt idx="54">
                  <c:v>2065</c:v>
                </c:pt>
                <c:pt idx="55">
                  <c:v>2066</c:v>
                </c:pt>
                <c:pt idx="56">
                  <c:v>2067</c:v>
                </c:pt>
                <c:pt idx="57">
                  <c:v>2068</c:v>
                </c:pt>
                <c:pt idx="58">
                  <c:v>2069</c:v>
                </c:pt>
                <c:pt idx="59">
                  <c:v>2070</c:v>
                </c:pt>
                <c:pt idx="60">
                  <c:v>2071</c:v>
                </c:pt>
                <c:pt idx="61">
                  <c:v>2072</c:v>
                </c:pt>
                <c:pt idx="62">
                  <c:v>2073</c:v>
                </c:pt>
                <c:pt idx="63">
                  <c:v>2074</c:v>
                </c:pt>
                <c:pt idx="64">
                  <c:v>2075</c:v>
                </c:pt>
                <c:pt idx="65">
                  <c:v>2076</c:v>
                </c:pt>
                <c:pt idx="66">
                  <c:v>2077</c:v>
                </c:pt>
                <c:pt idx="67">
                  <c:v>2078</c:v>
                </c:pt>
                <c:pt idx="68">
                  <c:v>2079</c:v>
                </c:pt>
                <c:pt idx="69">
                  <c:v>2080</c:v>
                </c:pt>
                <c:pt idx="70">
                  <c:v>2081</c:v>
                </c:pt>
                <c:pt idx="71">
                  <c:v>2082</c:v>
                </c:pt>
                <c:pt idx="72">
                  <c:v>2083</c:v>
                </c:pt>
                <c:pt idx="73">
                  <c:v>2084</c:v>
                </c:pt>
                <c:pt idx="74">
                  <c:v>2085</c:v>
                </c:pt>
                <c:pt idx="75">
                  <c:v>2086</c:v>
                </c:pt>
                <c:pt idx="76">
                  <c:v>2087</c:v>
                </c:pt>
                <c:pt idx="77">
                  <c:v>2088</c:v>
                </c:pt>
                <c:pt idx="78">
                  <c:v>2089</c:v>
                </c:pt>
                <c:pt idx="79">
                  <c:v>2090</c:v>
                </c:pt>
                <c:pt idx="80">
                  <c:v>2091</c:v>
                </c:pt>
                <c:pt idx="81">
                  <c:v>2092</c:v>
                </c:pt>
                <c:pt idx="82">
                  <c:v>2093</c:v>
                </c:pt>
                <c:pt idx="83">
                  <c:v>2094</c:v>
                </c:pt>
                <c:pt idx="84">
                  <c:v>2095</c:v>
                </c:pt>
                <c:pt idx="85">
                  <c:v>2096</c:v>
                </c:pt>
                <c:pt idx="86">
                  <c:v>2097</c:v>
                </c:pt>
                <c:pt idx="87">
                  <c:v>2098</c:v>
                </c:pt>
                <c:pt idx="88">
                  <c:v>2099</c:v>
                </c:pt>
              </c:numCache>
            </c:numRef>
          </c:cat>
          <c:val>
            <c:numRef>
              <c:f>'[RCP_comparisons_new.xlsx]RCP comparison'!$C$6:$CM$6</c:f>
              <c:numCache>
                <c:formatCode>General</c:formatCode>
                <c:ptCount val="89"/>
                <c:pt idx="0">
                  <c:v>5332401.6012794506</c:v>
                </c:pt>
                <c:pt idx="1">
                  <c:v>5270566.8731591906</c:v>
                </c:pt>
                <c:pt idx="2">
                  <c:v>3817252.2561402302</c:v>
                </c:pt>
                <c:pt idx="3">
                  <c:v>4294004.4194050888</c:v>
                </c:pt>
                <c:pt idx="4">
                  <c:v>3905063.4767842293</c:v>
                </c:pt>
                <c:pt idx="5">
                  <c:v>3532059.6528157992</c:v>
                </c:pt>
                <c:pt idx="6">
                  <c:v>3604929.7370857</c:v>
                </c:pt>
                <c:pt idx="7">
                  <c:v>6549924.6243815981</c:v>
                </c:pt>
                <c:pt idx="8">
                  <c:v>3481416.7095120996</c:v>
                </c:pt>
                <c:pt idx="9">
                  <c:v>3502929.28619166</c:v>
                </c:pt>
                <c:pt idx="10">
                  <c:v>4879512.1485208804</c:v>
                </c:pt>
                <c:pt idx="11">
                  <c:v>6297960.6530985609</c:v>
                </c:pt>
                <c:pt idx="12">
                  <c:v>2800442.9962560199</c:v>
                </c:pt>
                <c:pt idx="13">
                  <c:v>4067228.7865571408</c:v>
                </c:pt>
                <c:pt idx="14">
                  <c:v>4831673.9639227986</c:v>
                </c:pt>
                <c:pt idx="15">
                  <c:v>4258406.6170695703</c:v>
                </c:pt>
                <c:pt idx="16">
                  <c:v>6276251.1814073697</c:v>
                </c:pt>
                <c:pt idx="17">
                  <c:v>6322210.5913934987</c:v>
                </c:pt>
                <c:pt idx="18">
                  <c:v>4988453.3070917986</c:v>
                </c:pt>
                <c:pt idx="19">
                  <c:v>3915225.2331739198</c:v>
                </c:pt>
                <c:pt idx="20">
                  <c:v>4619035.9778955588</c:v>
                </c:pt>
                <c:pt idx="21">
                  <c:v>7980861.6508991998</c:v>
                </c:pt>
                <c:pt idx="22">
                  <c:v>6774108.5885476898</c:v>
                </c:pt>
                <c:pt idx="23">
                  <c:v>8541409.0606440995</c:v>
                </c:pt>
                <c:pt idx="24">
                  <c:v>3817647.2614443898</c:v>
                </c:pt>
                <c:pt idx="25">
                  <c:v>7184037.1514818892</c:v>
                </c:pt>
                <c:pt idx="26">
                  <c:v>5001966.0670557898</c:v>
                </c:pt>
                <c:pt idx="27">
                  <c:v>7308370.0154763013</c:v>
                </c:pt>
                <c:pt idx="28">
                  <c:v>8634694.9655773006</c:v>
                </c:pt>
                <c:pt idx="29">
                  <c:v>3873538.2258972703</c:v>
                </c:pt>
                <c:pt idx="30">
                  <c:v>4704733.9062335305</c:v>
                </c:pt>
                <c:pt idx="31">
                  <c:v>6851580.4003796987</c:v>
                </c:pt>
                <c:pt idx="32">
                  <c:v>6640818.0661856998</c:v>
                </c:pt>
                <c:pt idx="33">
                  <c:v>3232908.4439451601</c:v>
                </c:pt>
                <c:pt idx="34">
                  <c:v>4138825.6603877796</c:v>
                </c:pt>
                <c:pt idx="35">
                  <c:v>6322546.4323494006</c:v>
                </c:pt>
                <c:pt idx="36">
                  <c:v>11232383.995112101</c:v>
                </c:pt>
                <c:pt idx="37">
                  <c:v>6009398.0916843899</c:v>
                </c:pt>
                <c:pt idx="38">
                  <c:v>5898465.2913499009</c:v>
                </c:pt>
                <c:pt idx="39">
                  <c:v>9376491.2616041005</c:v>
                </c:pt>
                <c:pt idx="40">
                  <c:v>6915270.4216974899</c:v>
                </c:pt>
                <c:pt idx="41">
                  <c:v>8823761.5531240012</c:v>
                </c:pt>
                <c:pt idx="42">
                  <c:v>6851517.7624733001</c:v>
                </c:pt>
                <c:pt idx="43">
                  <c:v>9216462.0873847995</c:v>
                </c:pt>
                <c:pt idx="44">
                  <c:v>9054061.021910999</c:v>
                </c:pt>
                <c:pt idx="45">
                  <c:v>9809190.9235040005</c:v>
                </c:pt>
                <c:pt idx="46">
                  <c:v>4469437.0627698991</c:v>
                </c:pt>
                <c:pt idx="47">
                  <c:v>6178116.6277383007</c:v>
                </c:pt>
                <c:pt idx="48">
                  <c:v>8477965.3288433012</c:v>
                </c:pt>
                <c:pt idx="49">
                  <c:v>12269149.168471199</c:v>
                </c:pt>
                <c:pt idx="50">
                  <c:v>11365566.770159498</c:v>
                </c:pt>
                <c:pt idx="51">
                  <c:v>20302349.559206799</c:v>
                </c:pt>
                <c:pt idx="52">
                  <c:v>10927443.8272698</c:v>
                </c:pt>
                <c:pt idx="53">
                  <c:v>5230635.1086779311</c:v>
                </c:pt>
                <c:pt idx="54">
                  <c:v>5190197.2125230208</c:v>
                </c:pt>
                <c:pt idx="55">
                  <c:v>7775419.382209599</c:v>
                </c:pt>
                <c:pt idx="56">
                  <c:v>10278998.600491</c:v>
                </c:pt>
                <c:pt idx="57">
                  <c:v>5566151.0468418002</c:v>
                </c:pt>
                <c:pt idx="58">
                  <c:v>5626691.5046021696</c:v>
                </c:pt>
                <c:pt idx="59">
                  <c:v>9384186.7128956988</c:v>
                </c:pt>
                <c:pt idx="60">
                  <c:v>5453523.04471053</c:v>
                </c:pt>
                <c:pt idx="61">
                  <c:v>11894353.451950498</c:v>
                </c:pt>
                <c:pt idx="62">
                  <c:v>9007693.7347122002</c:v>
                </c:pt>
                <c:pt idx="63">
                  <c:v>11849000.304688998</c:v>
                </c:pt>
                <c:pt idx="64">
                  <c:v>9080982.2985571995</c:v>
                </c:pt>
                <c:pt idx="65">
                  <c:v>8369666.6035041995</c:v>
                </c:pt>
                <c:pt idx="66">
                  <c:v>15644603.7056261</c:v>
                </c:pt>
                <c:pt idx="67">
                  <c:v>6683584.8250085991</c:v>
                </c:pt>
                <c:pt idx="68">
                  <c:v>10020255.885722999</c:v>
                </c:pt>
                <c:pt idx="69">
                  <c:v>12278507.3609845</c:v>
                </c:pt>
                <c:pt idx="70">
                  <c:v>12126543.444344701</c:v>
                </c:pt>
                <c:pt idx="71">
                  <c:v>11000259.382004499</c:v>
                </c:pt>
                <c:pt idx="72">
                  <c:v>13146059.024813602</c:v>
                </c:pt>
                <c:pt idx="73">
                  <c:v>7870021.6963178981</c:v>
                </c:pt>
                <c:pt idx="74">
                  <c:v>6457064.7665552981</c:v>
                </c:pt>
                <c:pt idx="75">
                  <c:v>6509838.2301626019</c:v>
                </c:pt>
                <c:pt idx="76">
                  <c:v>9462572.0584745016</c:v>
                </c:pt>
                <c:pt idx="77">
                  <c:v>8481175.8574851006</c:v>
                </c:pt>
                <c:pt idx="78">
                  <c:v>11141533.007182401</c:v>
                </c:pt>
                <c:pt idx="79">
                  <c:v>12258768.582037102</c:v>
                </c:pt>
                <c:pt idx="80">
                  <c:v>7704645.2106488012</c:v>
                </c:pt>
                <c:pt idx="81">
                  <c:v>15260819.9772787</c:v>
                </c:pt>
                <c:pt idx="82">
                  <c:v>10347182.618405001</c:v>
                </c:pt>
                <c:pt idx="83">
                  <c:v>7627911.8832061999</c:v>
                </c:pt>
                <c:pt idx="84">
                  <c:v>5976896.6275512986</c:v>
                </c:pt>
                <c:pt idx="85">
                  <c:v>9220677.4982811008</c:v>
                </c:pt>
                <c:pt idx="86">
                  <c:v>9710555.9160156008</c:v>
                </c:pt>
                <c:pt idx="87">
                  <c:v>9874995.4302980006</c:v>
                </c:pt>
                <c:pt idx="88">
                  <c:v>7291160.9104819298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B5-4B85-88D1-EE2D0B12C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08544984"/>
        <c:axId val="1408558872"/>
      </c:barChart>
      <c:catAx>
        <c:axId val="1408544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558872"/>
        <c:crosses val="autoZero"/>
        <c:auto val="1"/>
        <c:lblAlgn val="ctr"/>
        <c:lblOffset val="100"/>
        <c:noMultiLvlLbl val="0"/>
      </c:catAx>
      <c:valAx>
        <c:axId val="1408558872"/>
        <c:scaling>
          <c:orientation val="minMax"/>
          <c:max val="5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Burned Area (MHa)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544984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RCP 6.0 - BA, Forest vs Non-Forest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7"/>
          <c:order val="0"/>
          <c:tx>
            <c:v>Forest</c:v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cat>
            <c:numRef>
              <c:f>'[RCP_comparisons_new.xlsx]RCP comparison'!$C$1:$CM$1</c:f>
              <c:numCache>
                <c:formatCode>General</c:formatCode>
                <c:ptCount val="8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  <c:pt idx="30">
                  <c:v>2041</c:v>
                </c:pt>
                <c:pt idx="31">
                  <c:v>2042</c:v>
                </c:pt>
                <c:pt idx="32">
                  <c:v>2043</c:v>
                </c:pt>
                <c:pt idx="33">
                  <c:v>2044</c:v>
                </c:pt>
                <c:pt idx="34">
                  <c:v>2045</c:v>
                </c:pt>
                <c:pt idx="35">
                  <c:v>2046</c:v>
                </c:pt>
                <c:pt idx="36">
                  <c:v>2047</c:v>
                </c:pt>
                <c:pt idx="37">
                  <c:v>2048</c:v>
                </c:pt>
                <c:pt idx="38">
                  <c:v>2049</c:v>
                </c:pt>
                <c:pt idx="39">
                  <c:v>2050</c:v>
                </c:pt>
                <c:pt idx="40">
                  <c:v>2051</c:v>
                </c:pt>
                <c:pt idx="41">
                  <c:v>2052</c:v>
                </c:pt>
                <c:pt idx="42">
                  <c:v>2053</c:v>
                </c:pt>
                <c:pt idx="43">
                  <c:v>2054</c:v>
                </c:pt>
                <c:pt idx="44">
                  <c:v>2055</c:v>
                </c:pt>
                <c:pt idx="45">
                  <c:v>2056</c:v>
                </c:pt>
                <c:pt idx="46">
                  <c:v>2057</c:v>
                </c:pt>
                <c:pt idx="47">
                  <c:v>2058</c:v>
                </c:pt>
                <c:pt idx="48">
                  <c:v>2059</c:v>
                </c:pt>
                <c:pt idx="49">
                  <c:v>2060</c:v>
                </c:pt>
                <c:pt idx="50">
                  <c:v>2061</c:v>
                </c:pt>
                <c:pt idx="51">
                  <c:v>2062</c:v>
                </c:pt>
                <c:pt idx="52">
                  <c:v>2063</c:v>
                </c:pt>
                <c:pt idx="53">
                  <c:v>2064</c:v>
                </c:pt>
                <c:pt idx="54">
                  <c:v>2065</c:v>
                </c:pt>
                <c:pt idx="55">
                  <c:v>2066</c:v>
                </c:pt>
                <c:pt idx="56">
                  <c:v>2067</c:v>
                </c:pt>
                <c:pt idx="57">
                  <c:v>2068</c:v>
                </c:pt>
                <c:pt idx="58">
                  <c:v>2069</c:v>
                </c:pt>
                <c:pt idx="59">
                  <c:v>2070</c:v>
                </c:pt>
                <c:pt idx="60">
                  <c:v>2071</c:v>
                </c:pt>
                <c:pt idx="61">
                  <c:v>2072</c:v>
                </c:pt>
                <c:pt idx="62">
                  <c:v>2073</c:v>
                </c:pt>
                <c:pt idx="63">
                  <c:v>2074</c:v>
                </c:pt>
                <c:pt idx="64">
                  <c:v>2075</c:v>
                </c:pt>
                <c:pt idx="65">
                  <c:v>2076</c:v>
                </c:pt>
                <c:pt idx="66">
                  <c:v>2077</c:v>
                </c:pt>
                <c:pt idx="67">
                  <c:v>2078</c:v>
                </c:pt>
                <c:pt idx="68">
                  <c:v>2079</c:v>
                </c:pt>
                <c:pt idx="69">
                  <c:v>2080</c:v>
                </c:pt>
                <c:pt idx="70">
                  <c:v>2081</c:v>
                </c:pt>
                <c:pt idx="71">
                  <c:v>2082</c:v>
                </c:pt>
                <c:pt idx="72">
                  <c:v>2083</c:v>
                </c:pt>
                <c:pt idx="73">
                  <c:v>2084</c:v>
                </c:pt>
                <c:pt idx="74">
                  <c:v>2085</c:v>
                </c:pt>
                <c:pt idx="75">
                  <c:v>2086</c:v>
                </c:pt>
                <c:pt idx="76">
                  <c:v>2087</c:v>
                </c:pt>
                <c:pt idx="77">
                  <c:v>2088</c:v>
                </c:pt>
                <c:pt idx="78">
                  <c:v>2089</c:v>
                </c:pt>
                <c:pt idx="79">
                  <c:v>2090</c:v>
                </c:pt>
                <c:pt idx="80">
                  <c:v>2091</c:v>
                </c:pt>
                <c:pt idx="81">
                  <c:v>2092</c:v>
                </c:pt>
                <c:pt idx="82">
                  <c:v>2093</c:v>
                </c:pt>
                <c:pt idx="83">
                  <c:v>2094</c:v>
                </c:pt>
                <c:pt idx="84">
                  <c:v>2095</c:v>
                </c:pt>
                <c:pt idx="85">
                  <c:v>2096</c:v>
                </c:pt>
                <c:pt idx="86">
                  <c:v>2097</c:v>
                </c:pt>
                <c:pt idx="87">
                  <c:v>2098</c:v>
                </c:pt>
                <c:pt idx="88">
                  <c:v>2099</c:v>
                </c:pt>
              </c:numCache>
            </c:numRef>
          </c:cat>
          <c:val>
            <c:numRef>
              <c:f>'[RCP_comparisons_new.xlsx]RCP comparison'!$C$8:$CM$8</c:f>
              <c:numCache>
                <c:formatCode>General</c:formatCode>
                <c:ptCount val="89"/>
                <c:pt idx="0">
                  <c:v>6751704.71862783</c:v>
                </c:pt>
                <c:pt idx="1">
                  <c:v>7183274.8987084404</c:v>
                </c:pt>
                <c:pt idx="2">
                  <c:v>6032545.7980550602</c:v>
                </c:pt>
                <c:pt idx="3">
                  <c:v>7675098.5590056498</c:v>
                </c:pt>
                <c:pt idx="4">
                  <c:v>8477266.8879417107</c:v>
                </c:pt>
                <c:pt idx="5">
                  <c:v>8288627.8424901003</c:v>
                </c:pt>
                <c:pt idx="6">
                  <c:v>7691388.15517845</c:v>
                </c:pt>
                <c:pt idx="7">
                  <c:v>9977383.9978774991</c:v>
                </c:pt>
                <c:pt idx="8">
                  <c:v>10093664.2355996</c:v>
                </c:pt>
                <c:pt idx="9">
                  <c:v>7153463.5431790696</c:v>
                </c:pt>
                <c:pt idx="10">
                  <c:v>10604947.3232072</c:v>
                </c:pt>
                <c:pt idx="11">
                  <c:v>10149396.1827868</c:v>
                </c:pt>
                <c:pt idx="12">
                  <c:v>10910506.924380001</c:v>
                </c:pt>
                <c:pt idx="13">
                  <c:v>10624381.010604899</c:v>
                </c:pt>
                <c:pt idx="14">
                  <c:v>9298788.5653324705</c:v>
                </c:pt>
                <c:pt idx="15">
                  <c:v>9428590.0404391699</c:v>
                </c:pt>
                <c:pt idx="16">
                  <c:v>8614374.0601603296</c:v>
                </c:pt>
                <c:pt idx="17">
                  <c:v>7325269.9483667901</c:v>
                </c:pt>
                <c:pt idx="18">
                  <c:v>9411026.7286161594</c:v>
                </c:pt>
                <c:pt idx="19">
                  <c:v>9355696.8457204308</c:v>
                </c:pt>
                <c:pt idx="20">
                  <c:v>8505586.6945650391</c:v>
                </c:pt>
                <c:pt idx="21">
                  <c:v>12739995.099380299</c:v>
                </c:pt>
                <c:pt idx="22">
                  <c:v>8549761.4172240794</c:v>
                </c:pt>
                <c:pt idx="23">
                  <c:v>7685941.2566598803</c:v>
                </c:pt>
                <c:pt idx="24">
                  <c:v>8084094.9120176202</c:v>
                </c:pt>
                <c:pt idx="25">
                  <c:v>9892380.5113825705</c:v>
                </c:pt>
                <c:pt idx="26">
                  <c:v>13330390.6287797</c:v>
                </c:pt>
                <c:pt idx="27">
                  <c:v>10128739.5277078</c:v>
                </c:pt>
                <c:pt idx="28">
                  <c:v>7966556.2625388699</c:v>
                </c:pt>
                <c:pt idx="29">
                  <c:v>6518689.3914262503</c:v>
                </c:pt>
                <c:pt idx="30">
                  <c:v>9007849.1241650209</c:v>
                </c:pt>
                <c:pt idx="31">
                  <c:v>8343838.6738455798</c:v>
                </c:pt>
                <c:pt idx="32">
                  <c:v>13168220.817712501</c:v>
                </c:pt>
                <c:pt idx="33">
                  <c:v>8921618.1149940807</c:v>
                </c:pt>
                <c:pt idx="34">
                  <c:v>12354036.537468299</c:v>
                </c:pt>
                <c:pt idx="35">
                  <c:v>10741979.8211475</c:v>
                </c:pt>
                <c:pt idx="36">
                  <c:v>11770942.438603399</c:v>
                </c:pt>
                <c:pt idx="37">
                  <c:v>8197430.7853490803</c:v>
                </c:pt>
                <c:pt idx="38">
                  <c:v>14391883.9054268</c:v>
                </c:pt>
                <c:pt idx="39">
                  <c:v>16105335.7324015</c:v>
                </c:pt>
                <c:pt idx="40">
                  <c:v>15472895.7330769</c:v>
                </c:pt>
                <c:pt idx="41">
                  <c:v>9499588.6905528791</c:v>
                </c:pt>
                <c:pt idx="42">
                  <c:v>12061397.432766801</c:v>
                </c:pt>
                <c:pt idx="43">
                  <c:v>10788201.776682699</c:v>
                </c:pt>
                <c:pt idx="44">
                  <c:v>10392322.082268899</c:v>
                </c:pt>
                <c:pt idx="45">
                  <c:v>12473894.6720114</c:v>
                </c:pt>
                <c:pt idx="46">
                  <c:v>10050832.8736373</c:v>
                </c:pt>
                <c:pt idx="47">
                  <c:v>12691021.260955499</c:v>
                </c:pt>
                <c:pt idx="48">
                  <c:v>11731940.31453</c:v>
                </c:pt>
                <c:pt idx="49">
                  <c:v>16144036.094436999</c:v>
                </c:pt>
                <c:pt idx="50">
                  <c:v>7969257.76671487</c:v>
                </c:pt>
                <c:pt idx="51">
                  <c:v>9449198.0398903508</c:v>
                </c:pt>
                <c:pt idx="52">
                  <c:v>10555256.3278208</c:v>
                </c:pt>
                <c:pt idx="53">
                  <c:v>18204228.728257</c:v>
                </c:pt>
                <c:pt idx="54">
                  <c:v>13319783.262688201</c:v>
                </c:pt>
                <c:pt idx="55">
                  <c:v>9586820.51838875</c:v>
                </c:pt>
                <c:pt idx="56">
                  <c:v>9031547.7252796497</c:v>
                </c:pt>
                <c:pt idx="57">
                  <c:v>14775880.4541444</c:v>
                </c:pt>
                <c:pt idx="58">
                  <c:v>15335222.0031005</c:v>
                </c:pt>
                <c:pt idx="59">
                  <c:v>18929871.1613211</c:v>
                </c:pt>
                <c:pt idx="60">
                  <c:v>13778294.2495475</c:v>
                </c:pt>
                <c:pt idx="61">
                  <c:v>15628888.696921101</c:v>
                </c:pt>
                <c:pt idx="62">
                  <c:v>23672224.616594501</c:v>
                </c:pt>
                <c:pt idx="63">
                  <c:v>12386599.819831301</c:v>
                </c:pt>
                <c:pt idx="64">
                  <c:v>9887352.41695242</c:v>
                </c:pt>
                <c:pt idx="65">
                  <c:v>19215042.927451201</c:v>
                </c:pt>
                <c:pt idx="66">
                  <c:v>10116297.950405801</c:v>
                </c:pt>
                <c:pt idx="67">
                  <c:v>16203321.0241051</c:v>
                </c:pt>
                <c:pt idx="68">
                  <c:v>17342497.014604099</c:v>
                </c:pt>
                <c:pt idx="69">
                  <c:v>16126612.148948601</c:v>
                </c:pt>
                <c:pt idx="70">
                  <c:v>12437850.3777295</c:v>
                </c:pt>
                <c:pt idx="71">
                  <c:v>17133605.194972001</c:v>
                </c:pt>
                <c:pt idx="72">
                  <c:v>17623794.628901102</c:v>
                </c:pt>
                <c:pt idx="73">
                  <c:v>14721036.7991552</c:v>
                </c:pt>
                <c:pt idx="74">
                  <c:v>19539424.6533054</c:v>
                </c:pt>
                <c:pt idx="75">
                  <c:v>23393900.090867698</c:v>
                </c:pt>
                <c:pt idx="76">
                  <c:v>15553312.8168857</c:v>
                </c:pt>
                <c:pt idx="77">
                  <c:v>17999352.9408544</c:v>
                </c:pt>
                <c:pt idx="78">
                  <c:v>14812098.662288301</c:v>
                </c:pt>
                <c:pt idx="79">
                  <c:v>14151002.6066115</c:v>
                </c:pt>
                <c:pt idx="80">
                  <c:v>19420172.3676892</c:v>
                </c:pt>
                <c:pt idx="81">
                  <c:v>15629060.3859464</c:v>
                </c:pt>
                <c:pt idx="82">
                  <c:v>22458275.668802001</c:v>
                </c:pt>
                <c:pt idx="83">
                  <c:v>13764242.5426975</c:v>
                </c:pt>
                <c:pt idx="84">
                  <c:v>11569591.8929608</c:v>
                </c:pt>
                <c:pt idx="85">
                  <c:v>12803068.478556</c:v>
                </c:pt>
                <c:pt idx="86">
                  <c:v>18820389.6793116</c:v>
                </c:pt>
                <c:pt idx="87">
                  <c:v>12150666.0522878</c:v>
                </c:pt>
                <c:pt idx="88">
                  <c:v>14813891.3891716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24-4EEC-A253-842789CF3C4A}"/>
            </c:ext>
          </c:extLst>
        </c:ser>
        <c:ser>
          <c:idx val="8"/>
          <c:order val="1"/>
          <c:tx>
            <c:v>Non-forest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'[RCP_comparisons_new.xlsx]RCP comparison'!$C$1:$CM$1</c:f>
              <c:numCache>
                <c:formatCode>General</c:formatCode>
                <c:ptCount val="8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  <c:pt idx="30">
                  <c:v>2041</c:v>
                </c:pt>
                <c:pt idx="31">
                  <c:v>2042</c:v>
                </c:pt>
                <c:pt idx="32">
                  <c:v>2043</c:v>
                </c:pt>
                <c:pt idx="33">
                  <c:v>2044</c:v>
                </c:pt>
                <c:pt idx="34">
                  <c:v>2045</c:v>
                </c:pt>
                <c:pt idx="35">
                  <c:v>2046</c:v>
                </c:pt>
                <c:pt idx="36">
                  <c:v>2047</c:v>
                </c:pt>
                <c:pt idx="37">
                  <c:v>2048</c:v>
                </c:pt>
                <c:pt idx="38">
                  <c:v>2049</c:v>
                </c:pt>
                <c:pt idx="39">
                  <c:v>2050</c:v>
                </c:pt>
                <c:pt idx="40">
                  <c:v>2051</c:v>
                </c:pt>
                <c:pt idx="41">
                  <c:v>2052</c:v>
                </c:pt>
                <c:pt idx="42">
                  <c:v>2053</c:v>
                </c:pt>
                <c:pt idx="43">
                  <c:v>2054</c:v>
                </c:pt>
                <c:pt idx="44">
                  <c:v>2055</c:v>
                </c:pt>
                <c:pt idx="45">
                  <c:v>2056</c:v>
                </c:pt>
                <c:pt idx="46">
                  <c:v>2057</c:v>
                </c:pt>
                <c:pt idx="47">
                  <c:v>2058</c:v>
                </c:pt>
                <c:pt idx="48">
                  <c:v>2059</c:v>
                </c:pt>
                <c:pt idx="49">
                  <c:v>2060</c:v>
                </c:pt>
                <c:pt idx="50">
                  <c:v>2061</c:v>
                </c:pt>
                <c:pt idx="51">
                  <c:v>2062</c:v>
                </c:pt>
                <c:pt idx="52">
                  <c:v>2063</c:v>
                </c:pt>
                <c:pt idx="53">
                  <c:v>2064</c:v>
                </c:pt>
                <c:pt idx="54">
                  <c:v>2065</c:v>
                </c:pt>
                <c:pt idx="55">
                  <c:v>2066</c:v>
                </c:pt>
                <c:pt idx="56">
                  <c:v>2067</c:v>
                </c:pt>
                <c:pt idx="57">
                  <c:v>2068</c:v>
                </c:pt>
                <c:pt idx="58">
                  <c:v>2069</c:v>
                </c:pt>
                <c:pt idx="59">
                  <c:v>2070</c:v>
                </c:pt>
                <c:pt idx="60">
                  <c:v>2071</c:v>
                </c:pt>
                <c:pt idx="61">
                  <c:v>2072</c:v>
                </c:pt>
                <c:pt idx="62">
                  <c:v>2073</c:v>
                </c:pt>
                <c:pt idx="63">
                  <c:v>2074</c:v>
                </c:pt>
                <c:pt idx="64">
                  <c:v>2075</c:v>
                </c:pt>
                <c:pt idx="65">
                  <c:v>2076</c:v>
                </c:pt>
                <c:pt idx="66">
                  <c:v>2077</c:v>
                </c:pt>
                <c:pt idx="67">
                  <c:v>2078</c:v>
                </c:pt>
                <c:pt idx="68">
                  <c:v>2079</c:v>
                </c:pt>
                <c:pt idx="69">
                  <c:v>2080</c:v>
                </c:pt>
                <c:pt idx="70">
                  <c:v>2081</c:v>
                </c:pt>
                <c:pt idx="71">
                  <c:v>2082</c:v>
                </c:pt>
                <c:pt idx="72">
                  <c:v>2083</c:v>
                </c:pt>
                <c:pt idx="73">
                  <c:v>2084</c:v>
                </c:pt>
                <c:pt idx="74">
                  <c:v>2085</c:v>
                </c:pt>
                <c:pt idx="75">
                  <c:v>2086</c:v>
                </c:pt>
                <c:pt idx="76">
                  <c:v>2087</c:v>
                </c:pt>
                <c:pt idx="77">
                  <c:v>2088</c:v>
                </c:pt>
                <c:pt idx="78">
                  <c:v>2089</c:v>
                </c:pt>
                <c:pt idx="79">
                  <c:v>2090</c:v>
                </c:pt>
                <c:pt idx="80">
                  <c:v>2091</c:v>
                </c:pt>
                <c:pt idx="81">
                  <c:v>2092</c:v>
                </c:pt>
                <c:pt idx="82">
                  <c:v>2093</c:v>
                </c:pt>
                <c:pt idx="83">
                  <c:v>2094</c:v>
                </c:pt>
                <c:pt idx="84">
                  <c:v>2095</c:v>
                </c:pt>
                <c:pt idx="85">
                  <c:v>2096</c:v>
                </c:pt>
                <c:pt idx="86">
                  <c:v>2097</c:v>
                </c:pt>
                <c:pt idx="87">
                  <c:v>2098</c:v>
                </c:pt>
                <c:pt idx="88">
                  <c:v>2099</c:v>
                </c:pt>
              </c:numCache>
            </c:numRef>
          </c:cat>
          <c:val>
            <c:numRef>
              <c:f>'[RCP_comparisons_new.xlsx]RCP comparison'!$C$9:$CM$9</c:f>
              <c:numCache>
                <c:formatCode>General</c:formatCode>
                <c:ptCount val="89"/>
                <c:pt idx="0">
                  <c:v>2995535.2633441007</c:v>
                </c:pt>
                <c:pt idx="1">
                  <c:v>3517083.1841480602</c:v>
                </c:pt>
                <c:pt idx="2">
                  <c:v>3345704.7963083796</c:v>
                </c:pt>
                <c:pt idx="3">
                  <c:v>3473715.9975501504</c:v>
                </c:pt>
                <c:pt idx="4">
                  <c:v>5435275.0031698886</c:v>
                </c:pt>
                <c:pt idx="5">
                  <c:v>5968148.7041409994</c:v>
                </c:pt>
                <c:pt idx="6">
                  <c:v>4667754.4024036508</c:v>
                </c:pt>
                <c:pt idx="7">
                  <c:v>3980189.9944700003</c:v>
                </c:pt>
                <c:pt idx="8">
                  <c:v>6075886.1077963002</c:v>
                </c:pt>
                <c:pt idx="9">
                  <c:v>3831255.1834234307</c:v>
                </c:pt>
                <c:pt idx="10">
                  <c:v>3630381.3312005997</c:v>
                </c:pt>
                <c:pt idx="11">
                  <c:v>4583436.5008723997</c:v>
                </c:pt>
                <c:pt idx="12">
                  <c:v>5466269.6510019992</c:v>
                </c:pt>
                <c:pt idx="13">
                  <c:v>8333284.6071280017</c:v>
                </c:pt>
                <c:pt idx="14">
                  <c:v>5934321.9360572305</c:v>
                </c:pt>
                <c:pt idx="15">
                  <c:v>8506007.2570242286</c:v>
                </c:pt>
                <c:pt idx="16">
                  <c:v>3517030.5236575697</c:v>
                </c:pt>
                <c:pt idx="17">
                  <c:v>4996943.4824822107</c:v>
                </c:pt>
                <c:pt idx="18">
                  <c:v>5008263.5368023403</c:v>
                </c:pt>
                <c:pt idx="19">
                  <c:v>4449781.1437218692</c:v>
                </c:pt>
                <c:pt idx="20">
                  <c:v>3510974.5993461609</c:v>
                </c:pt>
                <c:pt idx="21">
                  <c:v>6845738.4008233994</c:v>
                </c:pt>
                <c:pt idx="22">
                  <c:v>4972850.7498511206</c:v>
                </c:pt>
                <c:pt idx="23">
                  <c:v>4070046.8171691205</c:v>
                </c:pt>
                <c:pt idx="24">
                  <c:v>3815017.7228187798</c:v>
                </c:pt>
                <c:pt idx="25">
                  <c:v>5899869.2833889294</c:v>
                </c:pt>
                <c:pt idx="26">
                  <c:v>8196928.3197794016</c:v>
                </c:pt>
                <c:pt idx="27">
                  <c:v>5401611.2954277005</c:v>
                </c:pt>
                <c:pt idx="28">
                  <c:v>3840888.9227689309</c:v>
                </c:pt>
                <c:pt idx="29">
                  <c:v>4713681.0801026504</c:v>
                </c:pt>
                <c:pt idx="30">
                  <c:v>4827175.5520951785</c:v>
                </c:pt>
                <c:pt idx="31">
                  <c:v>5156868.2818676196</c:v>
                </c:pt>
                <c:pt idx="32">
                  <c:v>8459177.1027958989</c:v>
                </c:pt>
                <c:pt idx="33">
                  <c:v>5937358.8424752187</c:v>
                </c:pt>
                <c:pt idx="34">
                  <c:v>9664394.071387399</c:v>
                </c:pt>
                <c:pt idx="35">
                  <c:v>4773546.9533272013</c:v>
                </c:pt>
                <c:pt idx="36">
                  <c:v>4787474.3920779005</c:v>
                </c:pt>
                <c:pt idx="37">
                  <c:v>4072813.6495776195</c:v>
                </c:pt>
                <c:pt idx="38">
                  <c:v>4785220.5093257986</c:v>
                </c:pt>
                <c:pt idx="39">
                  <c:v>12580130.730657501</c:v>
                </c:pt>
                <c:pt idx="40">
                  <c:v>9509710.2470789999</c:v>
                </c:pt>
                <c:pt idx="41">
                  <c:v>4901614.5931142215</c:v>
                </c:pt>
                <c:pt idx="42">
                  <c:v>6623490.9113716986</c:v>
                </c:pt>
                <c:pt idx="43">
                  <c:v>6606262.8863414992</c:v>
                </c:pt>
                <c:pt idx="44">
                  <c:v>5389572.6210986003</c:v>
                </c:pt>
                <c:pt idx="45">
                  <c:v>6185120.7570757996</c:v>
                </c:pt>
                <c:pt idx="46">
                  <c:v>5909329.8026078995</c:v>
                </c:pt>
                <c:pt idx="47">
                  <c:v>10751095.005125402</c:v>
                </c:pt>
                <c:pt idx="48">
                  <c:v>6654454.1774541996</c:v>
                </c:pt>
                <c:pt idx="49">
                  <c:v>10096422.559891302</c:v>
                </c:pt>
                <c:pt idx="50">
                  <c:v>5426153.1071948307</c:v>
                </c:pt>
                <c:pt idx="51">
                  <c:v>6076834.9818673488</c:v>
                </c:pt>
                <c:pt idx="52">
                  <c:v>6321609.1439049989</c:v>
                </c:pt>
                <c:pt idx="53">
                  <c:v>18280790.905861102</c:v>
                </c:pt>
                <c:pt idx="54">
                  <c:v>12305943.718451001</c:v>
                </c:pt>
                <c:pt idx="55">
                  <c:v>6064858.8039284497</c:v>
                </c:pt>
                <c:pt idx="56">
                  <c:v>5544376.3958028499</c:v>
                </c:pt>
                <c:pt idx="57">
                  <c:v>7947247.0554855987</c:v>
                </c:pt>
                <c:pt idx="58">
                  <c:v>7992112.5539175011</c:v>
                </c:pt>
                <c:pt idx="59">
                  <c:v>9092192.2740611993</c:v>
                </c:pt>
                <c:pt idx="60">
                  <c:v>8840147.6421310008</c:v>
                </c:pt>
                <c:pt idx="61">
                  <c:v>9563438.4360039998</c:v>
                </c:pt>
                <c:pt idx="62">
                  <c:v>12703528.637469396</c:v>
                </c:pt>
                <c:pt idx="63">
                  <c:v>8174136.8964620009</c:v>
                </c:pt>
                <c:pt idx="64">
                  <c:v>5175418.8396668807</c:v>
                </c:pt>
                <c:pt idx="65">
                  <c:v>9832397.4772345982</c:v>
                </c:pt>
                <c:pt idx="66">
                  <c:v>4942776.9361753985</c:v>
                </c:pt>
                <c:pt idx="67">
                  <c:v>13223823.800258102</c:v>
                </c:pt>
                <c:pt idx="68">
                  <c:v>8257746.8429709002</c:v>
                </c:pt>
                <c:pt idx="69">
                  <c:v>10238720.336141201</c:v>
                </c:pt>
                <c:pt idx="70">
                  <c:v>5683474.5064541008</c:v>
                </c:pt>
                <c:pt idx="71">
                  <c:v>10398392.181161698</c:v>
                </c:pt>
                <c:pt idx="72">
                  <c:v>8817002.0802342966</c:v>
                </c:pt>
                <c:pt idx="73">
                  <c:v>7573456.8155040015</c:v>
                </c:pt>
                <c:pt idx="74">
                  <c:v>8363903.4248891994</c:v>
                </c:pt>
                <c:pt idx="75">
                  <c:v>12259519.660751306</c:v>
                </c:pt>
                <c:pt idx="76">
                  <c:v>6537196.1823242996</c:v>
                </c:pt>
                <c:pt idx="77">
                  <c:v>11953925.358502999</c:v>
                </c:pt>
                <c:pt idx="78">
                  <c:v>8130708.3462863006</c:v>
                </c:pt>
                <c:pt idx="79">
                  <c:v>8964396.9184868019</c:v>
                </c:pt>
                <c:pt idx="80">
                  <c:v>8829233.1434220001</c:v>
                </c:pt>
                <c:pt idx="81">
                  <c:v>9355306.0341500007</c:v>
                </c:pt>
                <c:pt idx="82">
                  <c:v>15832263.268711597</c:v>
                </c:pt>
                <c:pt idx="83">
                  <c:v>9241321.8711073995</c:v>
                </c:pt>
                <c:pt idx="84">
                  <c:v>5081379.8410305995</c:v>
                </c:pt>
                <c:pt idx="85">
                  <c:v>7407014.9283485003</c:v>
                </c:pt>
                <c:pt idx="86">
                  <c:v>7389713.0731367022</c:v>
                </c:pt>
                <c:pt idx="87">
                  <c:v>6728891.9049041998</c:v>
                </c:pt>
                <c:pt idx="88">
                  <c:v>9607492.2249063998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24-4EEC-A253-842789CF3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56247559"/>
        <c:axId val="1456232183"/>
      </c:barChart>
      <c:catAx>
        <c:axId val="14562475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6232183"/>
        <c:crosses val="autoZero"/>
        <c:auto val="1"/>
        <c:lblAlgn val="ctr"/>
        <c:lblOffset val="100"/>
        <c:noMultiLvlLbl val="0"/>
      </c:catAx>
      <c:valAx>
        <c:axId val="1456232183"/>
        <c:scaling>
          <c:orientation val="minMax"/>
          <c:max val="5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Burned Area (MHa)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6247559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RCP 8.5 - BA, Forest vs Non-Forest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0"/>
          <c:order val="0"/>
          <c:tx>
            <c:v>Forest</c:v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cat>
            <c:numRef>
              <c:f>'[RCP_comparisons_new.xlsx]RCP comparison'!$C$1:$CM$1</c:f>
              <c:numCache>
                <c:formatCode>General</c:formatCode>
                <c:ptCount val="8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  <c:pt idx="30">
                  <c:v>2041</c:v>
                </c:pt>
                <c:pt idx="31">
                  <c:v>2042</c:v>
                </c:pt>
                <c:pt idx="32">
                  <c:v>2043</c:v>
                </c:pt>
                <c:pt idx="33">
                  <c:v>2044</c:v>
                </c:pt>
                <c:pt idx="34">
                  <c:v>2045</c:v>
                </c:pt>
                <c:pt idx="35">
                  <c:v>2046</c:v>
                </c:pt>
                <c:pt idx="36">
                  <c:v>2047</c:v>
                </c:pt>
                <c:pt idx="37">
                  <c:v>2048</c:v>
                </c:pt>
                <c:pt idx="38">
                  <c:v>2049</c:v>
                </c:pt>
                <c:pt idx="39">
                  <c:v>2050</c:v>
                </c:pt>
                <c:pt idx="40">
                  <c:v>2051</c:v>
                </c:pt>
                <c:pt idx="41">
                  <c:v>2052</c:v>
                </c:pt>
                <c:pt idx="42">
                  <c:v>2053</c:v>
                </c:pt>
                <c:pt idx="43">
                  <c:v>2054</c:v>
                </c:pt>
                <c:pt idx="44">
                  <c:v>2055</c:v>
                </c:pt>
                <c:pt idx="45">
                  <c:v>2056</c:v>
                </c:pt>
                <c:pt idx="46">
                  <c:v>2057</c:v>
                </c:pt>
                <c:pt idx="47">
                  <c:v>2058</c:v>
                </c:pt>
                <c:pt idx="48">
                  <c:v>2059</c:v>
                </c:pt>
                <c:pt idx="49">
                  <c:v>2060</c:v>
                </c:pt>
                <c:pt idx="50">
                  <c:v>2061</c:v>
                </c:pt>
                <c:pt idx="51">
                  <c:v>2062</c:v>
                </c:pt>
                <c:pt idx="52">
                  <c:v>2063</c:v>
                </c:pt>
                <c:pt idx="53">
                  <c:v>2064</c:v>
                </c:pt>
                <c:pt idx="54">
                  <c:v>2065</c:v>
                </c:pt>
                <c:pt idx="55">
                  <c:v>2066</c:v>
                </c:pt>
                <c:pt idx="56">
                  <c:v>2067</c:v>
                </c:pt>
                <c:pt idx="57">
                  <c:v>2068</c:v>
                </c:pt>
                <c:pt idx="58">
                  <c:v>2069</c:v>
                </c:pt>
                <c:pt idx="59">
                  <c:v>2070</c:v>
                </c:pt>
                <c:pt idx="60">
                  <c:v>2071</c:v>
                </c:pt>
                <c:pt idx="61">
                  <c:v>2072</c:v>
                </c:pt>
                <c:pt idx="62">
                  <c:v>2073</c:v>
                </c:pt>
                <c:pt idx="63">
                  <c:v>2074</c:v>
                </c:pt>
                <c:pt idx="64">
                  <c:v>2075</c:v>
                </c:pt>
                <c:pt idx="65">
                  <c:v>2076</c:v>
                </c:pt>
                <c:pt idx="66">
                  <c:v>2077</c:v>
                </c:pt>
                <c:pt idx="67">
                  <c:v>2078</c:v>
                </c:pt>
                <c:pt idx="68">
                  <c:v>2079</c:v>
                </c:pt>
                <c:pt idx="69">
                  <c:v>2080</c:v>
                </c:pt>
                <c:pt idx="70">
                  <c:v>2081</c:v>
                </c:pt>
                <c:pt idx="71">
                  <c:v>2082</c:v>
                </c:pt>
                <c:pt idx="72">
                  <c:v>2083</c:v>
                </c:pt>
                <c:pt idx="73">
                  <c:v>2084</c:v>
                </c:pt>
                <c:pt idx="74">
                  <c:v>2085</c:v>
                </c:pt>
                <c:pt idx="75">
                  <c:v>2086</c:v>
                </c:pt>
                <c:pt idx="76">
                  <c:v>2087</c:v>
                </c:pt>
                <c:pt idx="77">
                  <c:v>2088</c:v>
                </c:pt>
                <c:pt idx="78">
                  <c:v>2089</c:v>
                </c:pt>
                <c:pt idx="79">
                  <c:v>2090</c:v>
                </c:pt>
                <c:pt idx="80">
                  <c:v>2091</c:v>
                </c:pt>
                <c:pt idx="81">
                  <c:v>2092</c:v>
                </c:pt>
                <c:pt idx="82">
                  <c:v>2093</c:v>
                </c:pt>
                <c:pt idx="83">
                  <c:v>2094</c:v>
                </c:pt>
                <c:pt idx="84">
                  <c:v>2095</c:v>
                </c:pt>
                <c:pt idx="85">
                  <c:v>2096</c:v>
                </c:pt>
                <c:pt idx="86">
                  <c:v>2097</c:v>
                </c:pt>
                <c:pt idx="87">
                  <c:v>2098</c:v>
                </c:pt>
                <c:pt idx="88">
                  <c:v>2099</c:v>
                </c:pt>
              </c:numCache>
            </c:numRef>
          </c:cat>
          <c:val>
            <c:numRef>
              <c:f>'[RCP_comparisons_new.xlsx]RCP comparison'!$C$11:$CM$11</c:f>
              <c:numCache>
                <c:formatCode>General</c:formatCode>
                <c:ptCount val="89"/>
                <c:pt idx="0">
                  <c:v>6625515.9166187504</c:v>
                </c:pt>
                <c:pt idx="1">
                  <c:v>7098290.43079386</c:v>
                </c:pt>
                <c:pt idx="2">
                  <c:v>7445598.3809777098</c:v>
                </c:pt>
                <c:pt idx="3">
                  <c:v>11843609.5875639</c:v>
                </c:pt>
                <c:pt idx="4">
                  <c:v>7998252.4675253099</c:v>
                </c:pt>
                <c:pt idx="5">
                  <c:v>9240235.6900740303</c:v>
                </c:pt>
                <c:pt idx="6">
                  <c:v>7405565.6178316502</c:v>
                </c:pt>
                <c:pt idx="7">
                  <c:v>7412387.4265795499</c:v>
                </c:pt>
                <c:pt idx="8">
                  <c:v>8240109.1547040697</c:v>
                </c:pt>
                <c:pt idx="9">
                  <c:v>6014853.9639945598</c:v>
                </c:pt>
                <c:pt idx="10">
                  <c:v>9122167.1996781006</c:v>
                </c:pt>
                <c:pt idx="11">
                  <c:v>8460781.6675424594</c:v>
                </c:pt>
                <c:pt idx="12">
                  <c:v>7587252.1200051997</c:v>
                </c:pt>
                <c:pt idx="13">
                  <c:v>7637401.70870528</c:v>
                </c:pt>
                <c:pt idx="14">
                  <c:v>7552577.1872037305</c:v>
                </c:pt>
                <c:pt idx="15">
                  <c:v>8785542.3317348007</c:v>
                </c:pt>
                <c:pt idx="16">
                  <c:v>9065084.8477465697</c:v>
                </c:pt>
                <c:pt idx="17">
                  <c:v>9362201.8033810109</c:v>
                </c:pt>
                <c:pt idx="18">
                  <c:v>8401112.4920560494</c:v>
                </c:pt>
                <c:pt idx="19">
                  <c:v>7362220.7854872998</c:v>
                </c:pt>
                <c:pt idx="20">
                  <c:v>9031900.0670924094</c:v>
                </c:pt>
                <c:pt idx="21">
                  <c:v>8501702.8419460598</c:v>
                </c:pt>
                <c:pt idx="22">
                  <c:v>8374537.0564272897</c:v>
                </c:pt>
                <c:pt idx="23">
                  <c:v>8525059.2991791107</c:v>
                </c:pt>
                <c:pt idx="24">
                  <c:v>7588367.8797065103</c:v>
                </c:pt>
                <c:pt idx="25">
                  <c:v>8276087.6326178303</c:v>
                </c:pt>
                <c:pt idx="26">
                  <c:v>7910264.5238732602</c:v>
                </c:pt>
                <c:pt idx="27">
                  <c:v>8408421.4461276308</c:v>
                </c:pt>
                <c:pt idx="28">
                  <c:v>7354435.124148</c:v>
                </c:pt>
                <c:pt idx="29">
                  <c:v>8642175.8690190595</c:v>
                </c:pt>
                <c:pt idx="30">
                  <c:v>10575091.018126501</c:v>
                </c:pt>
                <c:pt idx="31">
                  <c:v>9518199.7182246801</c:v>
                </c:pt>
                <c:pt idx="32">
                  <c:v>9343971.8374885209</c:v>
                </c:pt>
                <c:pt idx="33">
                  <c:v>11729883.802697901</c:v>
                </c:pt>
                <c:pt idx="34">
                  <c:v>9683842.55311138</c:v>
                </c:pt>
                <c:pt idx="35">
                  <c:v>11004186.9329185</c:v>
                </c:pt>
                <c:pt idx="36">
                  <c:v>10718887.114933999</c:v>
                </c:pt>
                <c:pt idx="37">
                  <c:v>12580133.601124501</c:v>
                </c:pt>
                <c:pt idx="38">
                  <c:v>11775562.3555563</c:v>
                </c:pt>
                <c:pt idx="39">
                  <c:v>14979910.947751001</c:v>
                </c:pt>
                <c:pt idx="40">
                  <c:v>9290716.6173351593</c:v>
                </c:pt>
                <c:pt idx="41">
                  <c:v>10816087.9064594</c:v>
                </c:pt>
                <c:pt idx="42">
                  <c:v>10763313.5706376</c:v>
                </c:pt>
                <c:pt idx="43">
                  <c:v>10153412.4741611</c:v>
                </c:pt>
                <c:pt idx="44">
                  <c:v>13679915.0149389</c:v>
                </c:pt>
                <c:pt idx="45">
                  <c:v>14003860.1728875</c:v>
                </c:pt>
                <c:pt idx="46">
                  <c:v>16559721.1233512</c:v>
                </c:pt>
                <c:pt idx="47">
                  <c:v>13906545.3039706</c:v>
                </c:pt>
                <c:pt idx="48">
                  <c:v>12550917.185593</c:v>
                </c:pt>
                <c:pt idx="49">
                  <c:v>11969800.3958873</c:v>
                </c:pt>
                <c:pt idx="50">
                  <c:v>16181023.2476137</c:v>
                </c:pt>
                <c:pt idx="51">
                  <c:v>20920383.407828499</c:v>
                </c:pt>
                <c:pt idx="52">
                  <c:v>12593884.6986968</c:v>
                </c:pt>
                <c:pt idx="53">
                  <c:v>14056114.662603101</c:v>
                </c:pt>
                <c:pt idx="54">
                  <c:v>24134870.864701301</c:v>
                </c:pt>
                <c:pt idx="55">
                  <c:v>16310821.3232751</c:v>
                </c:pt>
                <c:pt idx="56">
                  <c:v>14732696.8656579</c:v>
                </c:pt>
                <c:pt idx="57">
                  <c:v>14545402.362580899</c:v>
                </c:pt>
                <c:pt idx="58">
                  <c:v>12028614.2070843</c:v>
                </c:pt>
                <c:pt idx="59">
                  <c:v>15452544.915264901</c:v>
                </c:pt>
                <c:pt idx="60">
                  <c:v>16273058.8614635</c:v>
                </c:pt>
                <c:pt idx="61">
                  <c:v>17335712.564554598</c:v>
                </c:pt>
                <c:pt idx="62">
                  <c:v>18335817.950467899</c:v>
                </c:pt>
                <c:pt idx="63">
                  <c:v>19053248.1210026</c:v>
                </c:pt>
                <c:pt idx="64">
                  <c:v>18853359.414480399</c:v>
                </c:pt>
                <c:pt idx="65">
                  <c:v>19357429.928242899</c:v>
                </c:pt>
                <c:pt idx="66">
                  <c:v>17112364.4847508</c:v>
                </c:pt>
                <c:pt idx="67">
                  <c:v>17993063.5285515</c:v>
                </c:pt>
                <c:pt idx="68">
                  <c:v>27667027.868784301</c:v>
                </c:pt>
                <c:pt idx="69">
                  <c:v>27036105.8064822</c:v>
                </c:pt>
                <c:pt idx="70">
                  <c:v>15663609.1869069</c:v>
                </c:pt>
                <c:pt idx="71">
                  <c:v>25967364.728295401</c:v>
                </c:pt>
                <c:pt idx="72">
                  <c:v>19434687.397672001</c:v>
                </c:pt>
                <c:pt idx="73">
                  <c:v>17787966.504144799</c:v>
                </c:pt>
                <c:pt idx="74">
                  <c:v>24384409.0187672</c:v>
                </c:pt>
                <c:pt idx="75">
                  <c:v>22420231.356965899</c:v>
                </c:pt>
                <c:pt idx="76">
                  <c:v>23421082.372199502</c:v>
                </c:pt>
                <c:pt idx="77">
                  <c:v>26199783.4187475</c:v>
                </c:pt>
                <c:pt idx="78">
                  <c:v>19002089.480038099</c:v>
                </c:pt>
                <c:pt idx="79">
                  <c:v>25533600.088361502</c:v>
                </c:pt>
                <c:pt idx="80">
                  <c:v>33207174.756929699</c:v>
                </c:pt>
                <c:pt idx="81">
                  <c:v>22116993.508622799</c:v>
                </c:pt>
                <c:pt idx="82">
                  <c:v>21496280.708648399</c:v>
                </c:pt>
                <c:pt idx="83">
                  <c:v>19333818.082477801</c:v>
                </c:pt>
                <c:pt idx="84">
                  <c:v>17546188.769986901</c:v>
                </c:pt>
                <c:pt idx="85">
                  <c:v>28983974.878628898</c:v>
                </c:pt>
                <c:pt idx="86">
                  <c:v>39068984.816132598</c:v>
                </c:pt>
                <c:pt idx="87">
                  <c:v>27112338.864598598</c:v>
                </c:pt>
                <c:pt idx="88">
                  <c:v>25834803.937461101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5A-43B1-99D0-8BFA21100717}"/>
            </c:ext>
          </c:extLst>
        </c:ser>
        <c:ser>
          <c:idx val="11"/>
          <c:order val="1"/>
          <c:tx>
            <c:v>Non-forest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'[RCP_comparisons_new.xlsx]RCP comparison'!$C$1:$CM$1</c:f>
              <c:numCache>
                <c:formatCode>General</c:formatCode>
                <c:ptCount val="8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  <c:pt idx="15">
                  <c:v>2026</c:v>
                </c:pt>
                <c:pt idx="16">
                  <c:v>2027</c:v>
                </c:pt>
                <c:pt idx="17">
                  <c:v>2028</c:v>
                </c:pt>
                <c:pt idx="18">
                  <c:v>2029</c:v>
                </c:pt>
                <c:pt idx="19">
                  <c:v>2030</c:v>
                </c:pt>
                <c:pt idx="20">
                  <c:v>2031</c:v>
                </c:pt>
                <c:pt idx="21">
                  <c:v>2032</c:v>
                </c:pt>
                <c:pt idx="22">
                  <c:v>2033</c:v>
                </c:pt>
                <c:pt idx="23">
                  <c:v>2034</c:v>
                </c:pt>
                <c:pt idx="24">
                  <c:v>2035</c:v>
                </c:pt>
                <c:pt idx="25">
                  <c:v>2036</c:v>
                </c:pt>
                <c:pt idx="26">
                  <c:v>2037</c:v>
                </c:pt>
                <c:pt idx="27">
                  <c:v>2038</c:v>
                </c:pt>
                <c:pt idx="28">
                  <c:v>2039</c:v>
                </c:pt>
                <c:pt idx="29">
                  <c:v>2040</c:v>
                </c:pt>
                <c:pt idx="30">
                  <c:v>2041</c:v>
                </c:pt>
                <c:pt idx="31">
                  <c:v>2042</c:v>
                </c:pt>
                <c:pt idx="32">
                  <c:v>2043</c:v>
                </c:pt>
                <c:pt idx="33">
                  <c:v>2044</c:v>
                </c:pt>
                <c:pt idx="34">
                  <c:v>2045</c:v>
                </c:pt>
                <c:pt idx="35">
                  <c:v>2046</c:v>
                </c:pt>
                <c:pt idx="36">
                  <c:v>2047</c:v>
                </c:pt>
                <c:pt idx="37">
                  <c:v>2048</c:v>
                </c:pt>
                <c:pt idx="38">
                  <c:v>2049</c:v>
                </c:pt>
                <c:pt idx="39">
                  <c:v>2050</c:v>
                </c:pt>
                <c:pt idx="40">
                  <c:v>2051</c:v>
                </c:pt>
                <c:pt idx="41">
                  <c:v>2052</c:v>
                </c:pt>
                <c:pt idx="42">
                  <c:v>2053</c:v>
                </c:pt>
                <c:pt idx="43">
                  <c:v>2054</c:v>
                </c:pt>
                <c:pt idx="44">
                  <c:v>2055</c:v>
                </c:pt>
                <c:pt idx="45">
                  <c:v>2056</c:v>
                </c:pt>
                <c:pt idx="46">
                  <c:v>2057</c:v>
                </c:pt>
                <c:pt idx="47">
                  <c:v>2058</c:v>
                </c:pt>
                <c:pt idx="48">
                  <c:v>2059</c:v>
                </c:pt>
                <c:pt idx="49">
                  <c:v>2060</c:v>
                </c:pt>
                <c:pt idx="50">
                  <c:v>2061</c:v>
                </c:pt>
                <c:pt idx="51">
                  <c:v>2062</c:v>
                </c:pt>
                <c:pt idx="52">
                  <c:v>2063</c:v>
                </c:pt>
                <c:pt idx="53">
                  <c:v>2064</c:v>
                </c:pt>
                <c:pt idx="54">
                  <c:v>2065</c:v>
                </c:pt>
                <c:pt idx="55">
                  <c:v>2066</c:v>
                </c:pt>
                <c:pt idx="56">
                  <c:v>2067</c:v>
                </c:pt>
                <c:pt idx="57">
                  <c:v>2068</c:v>
                </c:pt>
                <c:pt idx="58">
                  <c:v>2069</c:v>
                </c:pt>
                <c:pt idx="59">
                  <c:v>2070</c:v>
                </c:pt>
                <c:pt idx="60">
                  <c:v>2071</c:v>
                </c:pt>
                <c:pt idx="61">
                  <c:v>2072</c:v>
                </c:pt>
                <c:pt idx="62">
                  <c:v>2073</c:v>
                </c:pt>
                <c:pt idx="63">
                  <c:v>2074</c:v>
                </c:pt>
                <c:pt idx="64">
                  <c:v>2075</c:v>
                </c:pt>
                <c:pt idx="65">
                  <c:v>2076</c:v>
                </c:pt>
                <c:pt idx="66">
                  <c:v>2077</c:v>
                </c:pt>
                <c:pt idx="67">
                  <c:v>2078</c:v>
                </c:pt>
                <c:pt idx="68">
                  <c:v>2079</c:v>
                </c:pt>
                <c:pt idx="69">
                  <c:v>2080</c:v>
                </c:pt>
                <c:pt idx="70">
                  <c:v>2081</c:v>
                </c:pt>
                <c:pt idx="71">
                  <c:v>2082</c:v>
                </c:pt>
                <c:pt idx="72">
                  <c:v>2083</c:v>
                </c:pt>
                <c:pt idx="73">
                  <c:v>2084</c:v>
                </c:pt>
                <c:pt idx="74">
                  <c:v>2085</c:v>
                </c:pt>
                <c:pt idx="75">
                  <c:v>2086</c:v>
                </c:pt>
                <c:pt idx="76">
                  <c:v>2087</c:v>
                </c:pt>
                <c:pt idx="77">
                  <c:v>2088</c:v>
                </c:pt>
                <c:pt idx="78">
                  <c:v>2089</c:v>
                </c:pt>
                <c:pt idx="79">
                  <c:v>2090</c:v>
                </c:pt>
                <c:pt idx="80">
                  <c:v>2091</c:v>
                </c:pt>
                <c:pt idx="81">
                  <c:v>2092</c:v>
                </c:pt>
                <c:pt idx="82">
                  <c:v>2093</c:v>
                </c:pt>
                <c:pt idx="83">
                  <c:v>2094</c:v>
                </c:pt>
                <c:pt idx="84">
                  <c:v>2095</c:v>
                </c:pt>
                <c:pt idx="85">
                  <c:v>2096</c:v>
                </c:pt>
                <c:pt idx="86">
                  <c:v>2097</c:v>
                </c:pt>
                <c:pt idx="87">
                  <c:v>2098</c:v>
                </c:pt>
                <c:pt idx="88">
                  <c:v>2099</c:v>
                </c:pt>
              </c:numCache>
            </c:numRef>
          </c:cat>
          <c:val>
            <c:numRef>
              <c:f>'[RCP_comparisons_new.xlsx]RCP comparison'!$C$12:$CM$12</c:f>
              <c:numCache>
                <c:formatCode>General</c:formatCode>
                <c:ptCount val="89"/>
                <c:pt idx="0">
                  <c:v>3690045.4376318501</c:v>
                </c:pt>
                <c:pt idx="1">
                  <c:v>3503155.5804080395</c:v>
                </c:pt>
                <c:pt idx="2">
                  <c:v>4806186.2986426903</c:v>
                </c:pt>
                <c:pt idx="3">
                  <c:v>3165547.7264613006</c:v>
                </c:pt>
                <c:pt idx="4">
                  <c:v>5917054.38170039</c:v>
                </c:pt>
                <c:pt idx="5">
                  <c:v>3905576.6441664696</c:v>
                </c:pt>
                <c:pt idx="6">
                  <c:v>5001676.4594929507</c:v>
                </c:pt>
                <c:pt idx="7">
                  <c:v>5607428.5298287496</c:v>
                </c:pt>
                <c:pt idx="8">
                  <c:v>4548564.5240297299</c:v>
                </c:pt>
                <c:pt idx="9">
                  <c:v>3145313.0543929907</c:v>
                </c:pt>
                <c:pt idx="10">
                  <c:v>5086736.5286975</c:v>
                </c:pt>
                <c:pt idx="11">
                  <c:v>6361003.7852939405</c:v>
                </c:pt>
                <c:pt idx="12">
                  <c:v>4486243.1064816006</c:v>
                </c:pt>
                <c:pt idx="13">
                  <c:v>2984089.2738071196</c:v>
                </c:pt>
                <c:pt idx="14">
                  <c:v>3347832.2887229687</c:v>
                </c:pt>
                <c:pt idx="15">
                  <c:v>2769963.1644853987</c:v>
                </c:pt>
                <c:pt idx="16">
                  <c:v>4491131.7280304302</c:v>
                </c:pt>
                <c:pt idx="17">
                  <c:v>5826345.6847098898</c:v>
                </c:pt>
                <c:pt idx="18">
                  <c:v>3647599.1021231506</c:v>
                </c:pt>
                <c:pt idx="19">
                  <c:v>4902601.7623529993</c:v>
                </c:pt>
                <c:pt idx="20">
                  <c:v>6276554.9923798908</c:v>
                </c:pt>
                <c:pt idx="21">
                  <c:v>5176796.2041226402</c:v>
                </c:pt>
                <c:pt idx="22">
                  <c:v>5262685.4932330111</c:v>
                </c:pt>
                <c:pt idx="23">
                  <c:v>4276335.2820840888</c:v>
                </c:pt>
                <c:pt idx="24">
                  <c:v>3520709.77241199</c:v>
                </c:pt>
                <c:pt idx="25">
                  <c:v>6178649.1983018694</c:v>
                </c:pt>
                <c:pt idx="26">
                  <c:v>4188975.4832066391</c:v>
                </c:pt>
                <c:pt idx="27">
                  <c:v>5489358.6277816687</c:v>
                </c:pt>
                <c:pt idx="28">
                  <c:v>5398304.1649434008</c:v>
                </c:pt>
                <c:pt idx="29">
                  <c:v>4624201.2875228412</c:v>
                </c:pt>
                <c:pt idx="30">
                  <c:v>7485356.1514524985</c:v>
                </c:pt>
                <c:pt idx="31">
                  <c:v>4393918.0248427205</c:v>
                </c:pt>
                <c:pt idx="32">
                  <c:v>3868906.1599906795</c:v>
                </c:pt>
                <c:pt idx="33">
                  <c:v>6485515.7327677011</c:v>
                </c:pt>
                <c:pt idx="34">
                  <c:v>5964723.9866867196</c:v>
                </c:pt>
                <c:pt idx="35">
                  <c:v>5415456.5546179991</c:v>
                </c:pt>
                <c:pt idx="36">
                  <c:v>6108542.878352901</c:v>
                </c:pt>
                <c:pt idx="37">
                  <c:v>4648146.4139072988</c:v>
                </c:pt>
                <c:pt idx="38">
                  <c:v>4890203.7317573</c:v>
                </c:pt>
                <c:pt idx="39">
                  <c:v>5844530.233819101</c:v>
                </c:pt>
                <c:pt idx="40">
                  <c:v>5000735.159602141</c:v>
                </c:pt>
                <c:pt idx="41">
                  <c:v>6803626.9053259995</c:v>
                </c:pt>
                <c:pt idx="42">
                  <c:v>5133748.4406840988</c:v>
                </c:pt>
                <c:pt idx="43">
                  <c:v>7339610.9890721999</c:v>
                </c:pt>
                <c:pt idx="44">
                  <c:v>10432624.3656052</c:v>
                </c:pt>
                <c:pt idx="45">
                  <c:v>9229189.8351266012</c:v>
                </c:pt>
                <c:pt idx="46">
                  <c:v>12164816.1084984</c:v>
                </c:pt>
                <c:pt idx="47">
                  <c:v>6695554.1954052988</c:v>
                </c:pt>
                <c:pt idx="48">
                  <c:v>7298715.773008002</c:v>
                </c:pt>
                <c:pt idx="49">
                  <c:v>8162169.3298719004</c:v>
                </c:pt>
                <c:pt idx="50">
                  <c:v>6618237.1874556001</c:v>
                </c:pt>
                <c:pt idx="51">
                  <c:v>18589123.2434691</c:v>
                </c:pt>
                <c:pt idx="52">
                  <c:v>7194593.8026350997</c:v>
                </c:pt>
                <c:pt idx="53">
                  <c:v>6899232.7106291</c:v>
                </c:pt>
                <c:pt idx="54">
                  <c:v>10954286.325962901</c:v>
                </c:pt>
                <c:pt idx="55">
                  <c:v>6007103.3538642004</c:v>
                </c:pt>
                <c:pt idx="56">
                  <c:v>6781116.1377846003</c:v>
                </c:pt>
                <c:pt idx="57">
                  <c:v>8704146.3639075011</c:v>
                </c:pt>
                <c:pt idx="58">
                  <c:v>5978571.6995895002</c:v>
                </c:pt>
                <c:pt idx="59">
                  <c:v>8333186.1150267981</c:v>
                </c:pt>
                <c:pt idx="60">
                  <c:v>9642060.5236057993</c:v>
                </c:pt>
                <c:pt idx="61">
                  <c:v>11241179.255063701</c:v>
                </c:pt>
                <c:pt idx="62">
                  <c:v>8435574.133580599</c:v>
                </c:pt>
                <c:pt idx="63">
                  <c:v>10784936.636712499</c:v>
                </c:pt>
                <c:pt idx="64">
                  <c:v>6861655.4478637017</c:v>
                </c:pt>
                <c:pt idx="65">
                  <c:v>11693431.1084131</c:v>
                </c:pt>
                <c:pt idx="66">
                  <c:v>7481973.6279666014</c:v>
                </c:pt>
                <c:pt idx="67">
                  <c:v>10870889.9324154</c:v>
                </c:pt>
                <c:pt idx="68">
                  <c:v>14196911.543662198</c:v>
                </c:pt>
                <c:pt idx="69">
                  <c:v>13528972.372657802</c:v>
                </c:pt>
                <c:pt idx="70">
                  <c:v>11104280.444338001</c:v>
                </c:pt>
                <c:pt idx="71">
                  <c:v>19219218.871743999</c:v>
                </c:pt>
                <c:pt idx="72">
                  <c:v>12438498.673691098</c:v>
                </c:pt>
                <c:pt idx="73">
                  <c:v>13187125.602245901</c:v>
                </c:pt>
                <c:pt idx="74">
                  <c:v>10074628.074047402</c:v>
                </c:pt>
                <c:pt idx="75">
                  <c:v>13610953.127832003</c:v>
                </c:pt>
                <c:pt idx="76">
                  <c:v>12426990.2554547</c:v>
                </c:pt>
                <c:pt idx="77">
                  <c:v>11924973.746896401</c:v>
                </c:pt>
                <c:pt idx="78">
                  <c:v>10157051.992706999</c:v>
                </c:pt>
                <c:pt idx="79">
                  <c:v>14998014.231556699</c:v>
                </c:pt>
                <c:pt idx="80">
                  <c:v>14752744.428846698</c:v>
                </c:pt>
                <c:pt idx="81">
                  <c:v>10680561.480048001</c:v>
                </c:pt>
                <c:pt idx="82">
                  <c:v>10376464.592026703</c:v>
                </c:pt>
                <c:pt idx="83">
                  <c:v>11584396.954866398</c:v>
                </c:pt>
                <c:pt idx="84">
                  <c:v>13367711.903749898</c:v>
                </c:pt>
                <c:pt idx="85">
                  <c:v>13597656.347463202</c:v>
                </c:pt>
                <c:pt idx="86">
                  <c:v>14670872.862459205</c:v>
                </c:pt>
                <c:pt idx="87">
                  <c:v>24488462.108391102</c:v>
                </c:pt>
                <c:pt idx="88">
                  <c:v>10929363.348915197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5A-43B1-99D0-8BFA21100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65382167"/>
        <c:axId val="1465382663"/>
      </c:barChart>
      <c:catAx>
        <c:axId val="14653821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382663"/>
        <c:crosses val="autoZero"/>
        <c:auto val="1"/>
        <c:lblAlgn val="ctr"/>
        <c:lblOffset val="100"/>
        <c:noMultiLvlLbl val="0"/>
      </c:catAx>
      <c:valAx>
        <c:axId val="1465382663"/>
        <c:scaling>
          <c:orientation val="minMax"/>
          <c:max val="5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Burned Area (MHa)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5382167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2_5E4B7E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BCFCCD7-7EAB-48BB-9018-8914F139970D}" authorId="{D5EA9A97-8336-5E00-2C38-982B32D2208D}" status="resolved" created="2023-08-23T07:24:58.789" complete="100000">
    <pc:sldMkLst xmlns:pc="http://schemas.microsoft.com/office/powerpoint/2013/main/command">
      <pc:docMk/>
      <pc:sldMk cId="98875362" sldId="258"/>
    </pc:sldMkLst>
    <p188:txBody>
      <a:bodyPr/>
      <a:lstStyle/>
      <a:p>
        <a:r>
          <a:rPr lang="en-US"/>
          <a:t>add project that paid the travel</a:t>
        </a:r>
      </a:p>
    </p188:txBody>
  </p188:cm>
</p188:cmLst>
</file>

<file path=ppt/comments/modernComment_A47_F30CFC5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85EDE02-9672-4CC5-A6D9-6EE77C970827}" authorId="{D5EA9A97-8336-5E00-2C38-982B32D2208D}" status="resolved" created="2023-08-23T07:07:41.007" complete="100000">
    <pc:sldMkLst xmlns:pc="http://schemas.microsoft.com/office/powerpoint/2013/main/command">
      <pc:docMk/>
      <pc:sldMk cId="4077714521" sldId="2631"/>
    </pc:sldMkLst>
    <p188:txBody>
      <a:bodyPr/>
      <a:lstStyle/>
      <a:p>
        <a:r>
          <a:rPr lang="en-US"/>
          <a:t>add source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 xmlns="">
          <p223:rxn type="👍">
            <p223:instance time="2023-08-23T07:21:08.663" authorId="{67338203-B093-CDC0-8CB6-F49A9221A24F}"/>
          </p223:rxn>
        </p223:reactions>
      </p:ext>
    </p188:extLst>
  </p188:cm>
</p188:cmLst>
</file>

<file path=ppt/comments/modernComment_A53_391CF2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53B5F2-AB65-4C67-A489-6220A0282B76}" authorId="{D5EA9A97-8336-5E00-2C38-982B32D2208D}" status="resolved" created="2023-08-23T07:11:10.56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58198484" sldId="2643"/>
      <ac:spMk id="3" creationId="{41759BA8-AB79-6EB5-103C-E79456F3F273}"/>
    </ac:deMkLst>
    <p188:txBody>
      <a:bodyPr/>
      <a:lstStyle/>
      <a:p>
        <a:r>
          <a:rPr lang="en-US"/>
          <a:t>add box to other scenarios and harmonize labels</a:t>
        </a:r>
      </a:p>
    </p188:txBody>
  </p188:cm>
</p188:cmLst>
</file>

<file path=ppt/comments/modernComment_A55_E7CE59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CF99910-83AB-40F2-84F6-FF4AFB8701DB}" authorId="{D5EA9A97-8336-5E00-2C38-982B32D2208D}" status="resolved" created="2023-08-23T07:08:20.72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89060283" sldId="2645"/>
      <ac:graphicFrameMk id="3" creationId="{F4CF2203-BE73-EA6E-E040-CEF364CEFA19}"/>
      <ac:tblMk/>
      <ac:tcMk rowId="2006909521" colId="3776175953"/>
      <ac:txMk cp="0" len="10">
        <ac:context len="22" hash="1663702938"/>
      </ac:txMk>
    </ac:txMkLst>
    <p188:pos x="1035538" y="644769"/>
    <p188:txBody>
      <a:bodyPr/>
      <a:lstStyle/>
      <a:p>
        <a:r>
          <a:rPr lang="en-US"/>
          <a:t>add 2011-2020</a:t>
        </a:r>
      </a:p>
    </p188:txBody>
  </p188:cm>
  <p188:cm id="{F769F019-A626-4433-90F0-99965B9F7C67}" authorId="{D5EA9A97-8336-5E00-2C38-982B32D2208D}" status="resolved" created="2023-08-23T07:11:47.61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89060283" sldId="2645"/>
      <ac:spMk id="4" creationId="{387128AF-90D5-F22D-231F-088088A24A26}"/>
    </ac:deMkLst>
    <p188:txBody>
      <a:bodyPr/>
      <a:lstStyle/>
      <a:p>
        <a:r>
          <a:rPr lang="en-US"/>
          <a:t>total or forest?</a:t>
        </a:r>
      </a:p>
    </p188:txBody>
  </p188:cm>
  <p188:cm id="{8EA5D4D7-EB41-4FD4-B8FD-4913D8CEA474}" authorId="{D5EA9A97-8336-5E00-2C38-982B32D2208D}" status="resolved" created="2023-08-23T07:55:13.90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89060283" sldId="2645"/>
      <ac:graphicFrameMk id="3" creationId="{F4CF2203-BE73-EA6E-E040-CEF364CEFA19}"/>
      <ac:tblMk/>
      <ac:tcMk rowId="1890927624" colId="101012051"/>
      <ac:txMk cp="0" len="3">
        <ac:context len="4" hash="1848739"/>
      </ac:txMk>
    </ac:txMkLst>
    <p188:pos x="3634153" y="224692"/>
    <p188:txBody>
      <a:bodyPr/>
      <a:lstStyle/>
      <a:p>
        <a:r>
          <a:rPr lang="en-US"/>
          <a:t>add RCP somewhere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8CE3CE-7885-5440-B7D2-D1C38EEABC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54EA1-D6B4-7C47-AF7F-6ED3655198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2D56F-4014-E440-B414-1949875DC54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AEB30-D659-F04F-8BCA-7E5755820E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60766-B385-064C-89E0-D696CB68EF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C23E2-02F7-644F-99F5-08AC3BA5E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7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C332E-8893-FE4E-9A25-93BB30EFA0DA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7A1DD-B70C-B048-99CA-ED8542287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0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19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0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1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17A1DD-B70C-B048-99CA-ED85422872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395C8-E03A-E04C-AA88-72B24AADC6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2062" y="276512"/>
            <a:ext cx="2086125" cy="5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896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6113" y="987427"/>
            <a:ext cx="7485887" cy="487362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5EF8D4-5B50-564A-8E71-ACB42B8E1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58DE6F-BC6E-364C-91D6-6B9C603C2F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9228810-255C-0747-AA61-5D5198D3E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AD2DE6-E43E-6044-9983-6D2115FA619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606486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127"/>
            <a:ext cx="109880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BCE835-694B-EC4D-AD29-A3BF23C07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58B064A-C26D-E948-B1F9-58944195E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2031FA7-02D1-0645-9048-0AAD35E90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847748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23777"/>
            <a:ext cx="2628900" cy="5553186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FA3B52-24C6-BC49-B1FB-EF1DE3CE3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7668D43-9CA0-B748-8221-476079634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7BDEB2-5457-E84E-8E88-F426D3C1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43261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Thank you for your time.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Questions.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B395C8-E03A-E04C-AA88-72B24AADC6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32062" y="276512"/>
            <a:ext cx="2086125" cy="5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410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0926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7" y="1556276"/>
            <a:ext cx="10972800" cy="936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2564904"/>
            <a:ext cx="10972800" cy="3633788"/>
          </a:xfrm>
        </p:spPr>
        <p:txBody>
          <a:bodyPr/>
          <a:lstStyle>
            <a:lvl1pPr marL="342891" indent="-342891">
              <a:buClr>
                <a:srgbClr val="0F5494"/>
              </a:buClr>
              <a:buFont typeface="Arial" pitchFamily="34" charset="0"/>
              <a:buChar char="•"/>
              <a:defRPr i="0"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37293"/>
            <a:ext cx="3860800" cy="484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 August 2023</a:t>
            </a:r>
            <a:endParaRPr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93843-0B02-4D49-B640-89BC5B2B4B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 August 2023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B025D-69B3-4EA5-9972-6F0C5804223A}" type="slidenum">
              <a:rPr lang="en-US"/>
              <a:pPr>
                <a:defRPr/>
              </a:pPr>
              <a:t>‹#›</a:t>
            </a:fld>
            <a:r>
              <a:rPr lang="en-US"/>
              <a:t>, date</a:t>
            </a:r>
          </a:p>
        </p:txBody>
      </p:sp>
    </p:spTree>
    <p:extLst>
      <p:ext uri="{BB962C8B-B14F-4D97-AF65-F5344CB8AC3E}">
        <p14:creationId xmlns:p14="http://schemas.microsoft.com/office/powerpoint/2010/main" val="4207181531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482692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482692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223357-BF2B-1446-9B75-489DB9B4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90E8D-9016-4C42-8F5F-E450B003AB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CBCAFA1-511A-EE41-B15A-62ABD06896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BEB7C4-26A5-2A49-A685-310121897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655085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blue">
    <p:bg>
      <p:bgPr>
        <a:solidFill>
          <a:srgbClr val="2455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658179"/>
            <a:ext cx="9610344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FD36E0-C784-AE4E-B42C-F7764C6BD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83D7C-0821-A040-BE0C-B5DB8952D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E69E957-E916-EA41-8D86-9462424C7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239473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782417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919986"/>
            <a:ext cx="9610344" cy="590931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54AF39-23DB-0740-938A-1A583332B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748E00D-B3B4-FE4D-A3E5-E8C8A25CA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4E4032-E757-2144-A88B-ABFF9C43B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718601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04632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A4A04-F540-E24D-9FF5-8F7FC90CDCFA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9C228-C4FD-7644-ABB7-614954C94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0B89FE-026E-7249-A3EB-8B2B89BC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E2E5CD6-A1EE-A841-BFBB-519F206ED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C81B30-170B-8F41-A120-A0E8F4AD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908183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416571-A315-1846-A578-44521F40228B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A7FE-773F-2D4C-A1FD-78D273094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FC3704-1948-F84D-88BE-17DA7F4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BAF8AC-F4B9-2C4F-BBF0-BD58FB50FE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E7983D-B1A4-B148-B1D4-C4B621AD1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24455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F5CED-483C-A348-8E33-D2AA0F23C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53A157-7BBA-5749-8237-8C990161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953BB51-3F9C-E747-ACA8-03C6016E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9247E92-8FF0-A341-9976-E6095D27E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073322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34238B-024D-294E-AD4C-68C413D97E1A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572D3F-74B7-B64C-800D-13CA52163C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7F9956-5A00-5A40-8899-32D1F879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031E1D5-F0A3-EF45-84AA-C0225E109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305433C-0038-FC49-AAE7-4AE15259F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03385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92FE64-D177-274B-901F-D336A79314A8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B989F8-C842-5E4D-A070-A6209E35FC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49E4815-2057-AE40-A83C-99001B97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E2EF048-87C8-2B43-AA12-7E550A2A4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0068E4E-9680-554C-B740-1BBB27554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120090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0DF604-D9D6-5045-B588-839447328165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C0CE20-2FA8-D441-A594-2E5923E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9AD1BB0-F11D-AB4E-A5C2-D6877E27F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2982180-1554-0149-9361-2E4524F2E5A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75AC00-972C-AE42-811E-B2A50B01A5A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EDE99-ADAF-CC49-8A11-DA767186AC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AC88BB-6435-5741-AECC-C64CD1B8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470C4FCD-395E-D94C-AECA-9EC451BFD0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46DBF9A0-D8B4-7745-ACB6-B5E35D853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340673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-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E42FE-DE83-0941-9540-20EEB4918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889" y="165865"/>
            <a:ext cx="451323" cy="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43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3F04A-47D7-6D44-AF92-CB4F029D3D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889" y="165865"/>
            <a:ext cx="451323" cy="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07024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A4A04-F540-E24D-9FF5-8F7FC90CDCFA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9C228-C4FD-7644-ABB7-614954C94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0B89FE-026E-7249-A3EB-8B2B89BC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E2E5CD6-A1EE-A841-BFBB-519F206ED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C81B30-170B-8F41-A120-A0E8F4AD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20A26F-514F-5A42-ACE3-70A01C8729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889" y="165865"/>
            <a:ext cx="451323" cy="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47045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BA2C8-6FAC-B54C-9845-66F221B9BB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FA112B-E57E-7B4A-8833-D3D8FEC4EC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10591185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C8EE7-3B3F-3F41-B5AD-67185982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44BCAD86-58E8-C64B-B919-51804E097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4675424-66C5-6140-A915-8C73CF29D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198013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416571-A315-1846-A578-44521F40228B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A7FE-773F-2D4C-A1FD-78D273094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FC3704-1948-F84D-88BE-17DA7F4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BAF8AC-F4B9-2C4F-BBF0-BD58FB50FE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E7983D-B1A4-B148-B1D4-C4B621AD1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6BA4D8-F3B1-6640-9CB5-BB9AE0CA86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78889" y="165865"/>
            <a:ext cx="451323" cy="6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75601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4E4AF7-5B90-4A4A-9190-EF7AF1E8A7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1DBDDF-7B8D-E049-BE5A-2AC650B2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27FBAFA6-39D8-1045-BD48-582B33225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7990A56-77DE-384E-846A-6EC505691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278763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596321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FC52E0-46F2-2443-B309-D4A67BCEE7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B7B320-CA87-A342-9115-47E9E4F9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8D14D24-78FD-A045-8D62-111F0EEE4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B93BEA1-60BB-9942-B17D-B28C0344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25754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482692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482692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223357-BF2B-1446-9B75-489DB9B4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90E8D-9016-4C42-8F5F-E450B003AB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CBCAFA1-511A-EE41-B15A-62ABD06896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BEB7C4-26A5-2A49-A685-310121897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119368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53225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79C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071B-8956-1F45-8413-D77E45140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7A5CF-4029-5441-9751-E360C7BA0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CA39AD3-F023-5741-9EB7-A0EBA4530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6947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05F8A-53F2-9A4F-89B7-679F5D96A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89F830C8-3B22-4D44-AD5B-EAC20E22F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81969A2-10C2-C546-977D-603DF985E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365659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3" y="987427"/>
            <a:ext cx="6949439" cy="4873625"/>
          </a:xfrm>
        </p:spPr>
        <p:txBody>
          <a:bodyPr/>
          <a:lstStyle>
            <a:lvl1pPr>
              <a:defRPr sz="2400"/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FED4CC-B694-4F4C-8AC8-7D4040D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4412EC-2A2F-F34F-AFA3-D552E85C9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C3DC-0931-ED45-859D-7DC2E02D5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E3CEEAF4-4B04-7F42-81A2-3D6474988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9A40C2-EB4C-F849-86CB-ACD53C9F5BD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600527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677042"/>
            <a:ext cx="1065885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14BBBCD-90CB-2F47-9BDE-CEED80DD9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29416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20DCE6-B4EA-8444-92C3-D609C5C13BC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473704" y="161471"/>
            <a:ext cx="459381" cy="6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4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72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84" r:id="rId13"/>
    <p:sldLayoutId id="2147483685" r:id="rId14"/>
    <p:sldLayoutId id="2147483690" r:id="rId15"/>
    <p:sldLayoutId id="2147483691" r:id="rId16"/>
    <p:sldLayoutId id="2147483692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6"/>
            <a:ext cx="106588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8510D3-7480-FA40-B714-28425739D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8C025A19-EC4F-5D46-BAED-915B844A7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30 August 2023</a:t>
            </a:r>
            <a:endParaRPr lang="en-GB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01290F5-EF9B-6848-BD94-0DC63C614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73F24A-72E1-514B-A669-66B08B94475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73704" y="161471"/>
            <a:ext cx="459381" cy="6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6" r:id="rId10"/>
    <p:sldLayoutId id="2147483687" r:id="rId11"/>
    <p:sldLayoutId id="2147483688" r:id="rId12"/>
    <p:sldLayoutId id="214748368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A53_391CF2D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A55_E7CE59BB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corning@iiasa.ac.at" TargetMode="External"/><Relationship Id="rId2" Type="http://schemas.microsoft.com/office/2018/10/relationships/comments" Target="../comments/modernComment_102_5E4B7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36.png"/><Relationship Id="rId4" Type="http://schemas.openxmlformats.org/officeDocument/2006/relationships/hyperlink" Target="mailto:krasov@iiasa.ac.a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chelsa-climate.org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microsoft.com/office/2018/10/relationships/comments" Target="../comments/modernComment_A47_F30CFC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B184C5-BA83-4541-BEA4-A4DB4AFC4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712" y="1724869"/>
            <a:ext cx="9659112" cy="1254416"/>
          </a:xfrm>
        </p:spPr>
        <p:txBody>
          <a:bodyPr>
            <a:noAutofit/>
          </a:bodyPr>
          <a:lstStyle/>
          <a:p>
            <a:r>
              <a:rPr lang="en-US" b="0" i="0" dirty="0">
                <a:solidFill>
                  <a:schemeClr val="accent1"/>
                </a:solidFill>
                <a:effectLst/>
                <a:latin typeface="+mj-lt"/>
              </a:rPr>
              <a:t>Modeling risks of climate-driven wildfires in boreal forests: the FLAM approach</a:t>
            </a: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6A5A0-D9F8-467A-A08B-AE7D43E28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712" y="3209001"/>
            <a:ext cx="8750808" cy="19005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51"/>
              </a:spcBef>
            </a:pPr>
            <a:r>
              <a:rPr lang="en-US" sz="20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Andrey Krasovskiy</a:t>
            </a:r>
            <a:r>
              <a:rPr lang="en-US" sz="2000" baseline="300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1</a:t>
            </a:r>
            <a:r>
              <a:rPr lang="en-US" sz="20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, </a:t>
            </a:r>
            <a:r>
              <a:rPr lang="en-US" sz="2000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Shelby Corning</a:t>
            </a:r>
            <a:r>
              <a:rPr lang="en-US" sz="2000" b="1" baseline="300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1</a:t>
            </a:r>
            <a:r>
              <a:rPr lang="en-US" sz="20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, Florian Kraxner</a:t>
            </a:r>
            <a:r>
              <a:rPr lang="en-US" sz="2000" baseline="300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1</a:t>
            </a:r>
            <a:endParaRPr lang="en-US" sz="2000" b="1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marL="228600" indent="-228600">
              <a:buAutoNum type="arabicPeriod"/>
            </a:pPr>
            <a:r>
              <a:rPr lang="en-US" sz="1000" dirty="0">
                <a:solidFill>
                  <a:schemeClr val="accent1">
                    <a:lumMod val="40000"/>
                    <a:lumOff val="60000"/>
                  </a:schemeClr>
                </a:solidFill>
                <a:latin typeface="Tahoma"/>
                <a:ea typeface="Tahoma"/>
                <a:cs typeface="Tahoma"/>
              </a:rPr>
              <a:t>Agriculture Forestry and Ecosystem Services (AFE) Group, Biodiversity and Natural Resources (BNR) Program, International Institute of Applied Systems Analysis (IIASA), Austria</a:t>
            </a:r>
            <a:endParaRPr lang="en-US" sz="1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endParaRPr lang="en-US" sz="1350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  <a:p>
            <a:pPr algn="ctr">
              <a:spcBef>
                <a:spcPts val="451"/>
              </a:spcBef>
            </a:pPr>
            <a:r>
              <a:rPr lang="en-US" sz="15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Acknowledgements to our colleagues </a:t>
            </a:r>
            <a:r>
              <a:rPr lang="en-US" sz="1500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Reinis</a:t>
            </a:r>
            <a:r>
              <a:rPr lang="en-US" sz="15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 </a:t>
            </a:r>
            <a:r>
              <a:rPr lang="en-US" sz="1500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Cimdins</a:t>
            </a:r>
            <a:r>
              <a:rPr lang="en-US" sz="15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, Camila </a:t>
            </a:r>
            <a:r>
              <a:rPr lang="en-US" sz="1500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Maciel</a:t>
            </a:r>
            <a:r>
              <a:rPr lang="en-US" sz="15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 Viana, and Pavel </a:t>
            </a:r>
            <a:r>
              <a:rPr lang="en-US" sz="1500" dirty="0" err="1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Kiparisov</a:t>
            </a:r>
            <a:r>
              <a:rPr lang="en-US" sz="15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 for their contributions</a:t>
            </a:r>
            <a:endParaRPr lang="en-US" sz="1500" dirty="0">
              <a:solidFill>
                <a:schemeClr val="accent1"/>
              </a:solidFill>
            </a:endParaRPr>
          </a:p>
          <a:p>
            <a:endParaRPr lang="en-US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9037D41-31A3-443C-9963-6A37F65BF2B5}"/>
              </a:ext>
            </a:extLst>
          </p:cNvPr>
          <p:cNvSpPr txBox="1">
            <a:spLocks/>
          </p:cNvSpPr>
          <p:nvPr/>
        </p:nvSpPr>
        <p:spPr>
          <a:xfrm>
            <a:off x="1910338" y="1342471"/>
            <a:ext cx="7074201" cy="772243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1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9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 descr="A green tree with red triangles&#10;&#10;Description automatically generated">
            <a:extLst>
              <a:ext uri="{FF2B5EF4-FFF2-40B4-BE49-F238E27FC236}">
                <a16:creationId xmlns:a16="http://schemas.microsoft.com/office/drawing/2014/main" id="{EC48B979-02AC-9B65-2F1C-653E39D90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088" y="4047038"/>
            <a:ext cx="1904762" cy="19047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1D22E-5818-088D-5D34-24B59E475CAE}"/>
              </a:ext>
            </a:extLst>
          </p:cNvPr>
          <p:cNvSpPr txBox="1"/>
          <p:nvPr/>
        </p:nvSpPr>
        <p:spPr>
          <a:xfrm>
            <a:off x="1918607" y="5184321"/>
            <a:ext cx="62728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Arial"/>
              </a:rPr>
              <a:t>International Boreal Forest Research Association (IBFRA)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Arial"/>
              </a:rPr>
              <a:t>Helsinki, Finland</a:t>
            </a:r>
          </a:p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cs typeface="Arial"/>
              </a:rPr>
              <a:t>28 - 31 August 2023</a:t>
            </a:r>
          </a:p>
        </p:txBody>
      </p:sp>
    </p:spTree>
    <p:extLst>
      <p:ext uri="{BB962C8B-B14F-4D97-AF65-F5344CB8AC3E}">
        <p14:creationId xmlns:p14="http://schemas.microsoft.com/office/powerpoint/2010/main" val="2336418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E87186-5EA7-29DC-4B47-4E1FD65369B6}"/>
              </a:ext>
            </a:extLst>
          </p:cNvPr>
          <p:cNvSpPr txBox="1"/>
          <p:nvPr/>
        </p:nvSpPr>
        <p:spPr>
          <a:xfrm>
            <a:off x="337239" y="1365154"/>
            <a:ext cx="10701528" cy="29700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</a:t>
            </a:r>
            <a:r>
              <a:rPr lang="en-US" sz="1600" b="0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echanistic fire model that uses algorithms to parameterize the impacts of </a:t>
            </a:r>
            <a:r>
              <a:rPr lang="en-US" sz="1600" b="1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climate</a:t>
            </a:r>
            <a:r>
              <a:rPr lang="en-US" sz="1600" b="0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600" b="1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fuel</a:t>
            </a:r>
            <a:r>
              <a:rPr lang="en-US" sz="1600" b="0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availability</a:t>
            </a:r>
            <a:r>
              <a:rPr lang="en-US" sz="1600" b="0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and </a:t>
            </a:r>
            <a:r>
              <a:rPr lang="en-US" sz="1600" b="1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human</a:t>
            </a:r>
            <a:r>
              <a:rPr lang="en-US" sz="1600" b="0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activities</a:t>
            </a:r>
            <a:r>
              <a:rPr lang="en-US" sz="1600" b="0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on </a:t>
            </a:r>
            <a:r>
              <a:rPr lang="en-US" sz="1600" b="0" i="1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wildfire probabilities</a:t>
            </a:r>
            <a:r>
              <a:rPr lang="en-US" sz="1600" b="0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600" b="0" i="1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frequencies</a:t>
            </a:r>
            <a:r>
              <a:rPr lang="en-US" sz="1600" b="0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and </a:t>
            </a:r>
            <a:r>
              <a:rPr lang="en-US" sz="1600" b="0" i="1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burned</a:t>
            </a:r>
            <a:r>
              <a:rPr lang="en-US" sz="1600" b="0" i="0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0" i="1" u="none" strike="noStrike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areas</a:t>
            </a:r>
            <a:endParaRPr lang="en-US" sz="1600" b="0" u="none" strike="noStrike" kern="1200">
              <a:solidFill>
                <a:schemeClr val="accent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Operates with a </a:t>
            </a:r>
            <a:r>
              <a:rPr lang="en-US" sz="1600" b="1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daily time step</a:t>
            </a:r>
            <a:r>
              <a:rPr lang="en-US" sz="1600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at various resolutions (</a:t>
            </a:r>
            <a:r>
              <a:rPr lang="en-US" sz="1600" b="1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100m to 25km</a:t>
            </a:r>
            <a:r>
              <a:rPr lang="en-US" sz="1600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FLAM was calibrated and validated using the most recent publicly available </a:t>
            </a:r>
            <a:r>
              <a:rPr lang="en-US" sz="1600" b="1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GIS and remote sensing </a:t>
            </a:r>
            <a:r>
              <a:rPr lang="en-US" sz="1600" b="0" kern="12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datasets</a:t>
            </a:r>
            <a:endParaRPr lang="en-US" sz="1600" kern="1200">
              <a:solidFill>
                <a:schemeClr val="accent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Allows for inclusion of additional </a:t>
            </a:r>
            <a:r>
              <a:rPr lang="en-US" sz="1600" b="1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fire-related factors </a:t>
            </a:r>
            <a:r>
              <a:rPr lang="en-US" sz="1600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into model</a:t>
            </a:r>
          </a:p>
          <a:p>
            <a:pPr marL="285750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Ability to model and compare situations locally, regionally, and globally, under different </a:t>
            </a:r>
            <a:r>
              <a:rPr lang="en-US" sz="1600" b="1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warming </a:t>
            </a:r>
            <a:r>
              <a:rPr lang="en-US" sz="1600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and</a:t>
            </a:r>
            <a:r>
              <a:rPr lang="en-US" sz="1600" b="1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RCP scenarios</a:t>
            </a:r>
            <a:r>
              <a:rPr lang="en-US" sz="1600" kern="12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sz="1600">
              <a:solidFill>
                <a:schemeClr val="accent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Find more info at: </a:t>
            </a:r>
            <a:r>
              <a:rPr lang="en-US" sz="1600" err="1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www.iiasa.ac.at</a:t>
            </a:r>
            <a:r>
              <a:rPr lang="en-US" sz="160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/flam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8EFFBC5-9174-49AD-A32C-0B994E2A7BA2}"/>
              </a:ext>
            </a:extLst>
          </p:cNvPr>
          <p:cNvSpPr txBox="1"/>
          <p:nvPr/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wildFire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cLimate</a:t>
            </a:r>
            <a:r>
              <a:rPr lang="en-US" sz="3200" kern="12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impacts and Adaptation Model (FLAM)</a:t>
            </a:r>
          </a:p>
        </p:txBody>
      </p:sp>
      <p:sp>
        <p:nvSpPr>
          <p:cNvPr id="90" name="Slide Number Placeholder 6">
            <a:extLst>
              <a:ext uri="{FF2B5EF4-FFF2-40B4-BE49-F238E27FC236}">
                <a16:creationId xmlns:a16="http://schemas.microsoft.com/office/drawing/2014/main" id="{C1465C1C-114A-3251-CFAE-91A00FB873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38B0777-827F-8D42-90B1-61394C340E6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33" y="4461348"/>
            <a:ext cx="1371603" cy="13716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575" y="3754202"/>
            <a:ext cx="7529940" cy="275081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3833F-6359-C26B-6087-FCEB7A8DBC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3259510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1C7FB6-B0B9-4334-B47C-C495D8E0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45"/>
            <a:ext cx="10991088" cy="11569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W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>ildfire climate impacts and adaptation model (FLAM)</a:t>
            </a:r>
          </a:p>
        </p:txBody>
      </p:sp>
      <p:sp>
        <p:nvSpPr>
          <p:cNvPr id="7" name="Rectangle 6"/>
          <p:cNvSpPr/>
          <p:nvPr/>
        </p:nvSpPr>
        <p:spPr>
          <a:xfrm>
            <a:off x="4637818" y="6014252"/>
            <a:ext cx="3094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Schematic of FLAM workflow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8B0777-827F-8D42-90B1-61394C340E6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67934" y="6408379"/>
            <a:ext cx="150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>
                <a:latin typeface="Calibri" panose="020F0502020204030204" pitchFamily="34" charset="0"/>
                <a:cs typeface="Calibri" panose="020F0502020204030204" pitchFamily="34" charset="0"/>
              </a:rPr>
              <a:t>www.iiasa.ac.at</a:t>
            </a: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/flam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9F7DEA1-93B8-463D-650E-7C7D8529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82" y="1430172"/>
            <a:ext cx="10297200" cy="431501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C456F7-AB92-1582-CC75-904948AFE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416961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4CB01-1CF7-C680-ED7C-F72CEBDC1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844" y="1264205"/>
            <a:ext cx="10591185" cy="365216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Population density</a:t>
            </a:r>
            <a:r>
              <a:rPr lang="en-US" sz="1600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: Gridded Population of the World, v4 - 2000, 2005, 2010, 2015, 2020</a:t>
            </a:r>
            <a:endParaRPr lang="en-US" sz="1600" dirty="0">
              <a:solidFill>
                <a:schemeClr val="accent1"/>
              </a:solidFill>
              <a:latin typeface="Calibri"/>
              <a:ea typeface="Tahoma"/>
              <a:cs typeface="Tahoma"/>
            </a:endParaRPr>
          </a:p>
          <a:p>
            <a:pPr marL="285750" indent="-285750">
              <a:buChar char="•"/>
            </a:pPr>
            <a:r>
              <a:rPr lang="en-US" sz="1600" b="1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Lightning frequency</a:t>
            </a:r>
            <a:r>
              <a:rPr lang="en-US" sz="160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: monthly climatology averaged from 1995–2014 at 0.5-degree resolution from LIS/OTD Gridded Lightning Climatology Data Collection Version 2.3.2015</a:t>
            </a:r>
            <a:endParaRPr lang="en-US" sz="1600">
              <a:solidFill>
                <a:schemeClr val="accent1"/>
              </a:solidFill>
              <a:latin typeface="Calibri"/>
              <a:ea typeface="Tahoma"/>
              <a:cs typeface="Tahoma"/>
            </a:endParaRPr>
          </a:p>
          <a:p>
            <a:pPr marL="285750" indent="-285750"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Fuel (biomass)</a:t>
            </a:r>
            <a:r>
              <a:rPr lang="en-US" sz="1600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:</a:t>
            </a:r>
          </a:p>
          <a:p>
            <a:pPr marL="971550" lvl="1" indent="-285750">
              <a:buChar char="•"/>
            </a:pPr>
            <a:r>
              <a:rPr lang="en-US" sz="1600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Forest: G4M model output – </a:t>
            </a:r>
            <a:r>
              <a:rPr lang="en-US" sz="1600" b="1" i="1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0.5-degree resolution</a:t>
            </a:r>
            <a:endParaRPr lang="en-US" sz="1600" dirty="0">
              <a:solidFill>
                <a:schemeClr val="accent1"/>
              </a:solidFill>
              <a:latin typeface="Calibri"/>
              <a:ea typeface="Tahoma"/>
              <a:cs typeface="Calibri"/>
            </a:endParaRPr>
          </a:p>
          <a:p>
            <a:pPr marL="971550" lvl="1" indent="-285750">
              <a:buFont typeface="Courier New" panose="02070309020205020404" pitchFamily="49" charset="0"/>
              <a:buChar char="•"/>
            </a:pPr>
            <a:r>
              <a:rPr lang="en-US" sz="1600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Non-forest: Copernicus Above Ground Biomass Global Product</a:t>
            </a:r>
            <a:endParaRPr lang="en-US" sz="1600" b="1" i="1" dirty="0">
              <a:solidFill>
                <a:schemeClr val="accent1"/>
              </a:solidFill>
              <a:latin typeface="Calibri"/>
              <a:ea typeface="Tahoma"/>
              <a:cs typeface="Calibri"/>
            </a:endParaRPr>
          </a:p>
          <a:p>
            <a:pPr marL="285750" indent="-285750"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Daily climate data projections</a:t>
            </a:r>
            <a:r>
              <a:rPr lang="en-US" sz="1600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: ISIMIP2b HadGEM2-ES model</a:t>
            </a:r>
            <a:endParaRPr lang="en-US" sz="1600" dirty="0">
              <a:solidFill>
                <a:schemeClr val="accent1"/>
              </a:solidFill>
              <a:latin typeface="Calibri"/>
              <a:ea typeface="Tahoma"/>
              <a:cs typeface="Tahoma"/>
            </a:endParaRPr>
          </a:p>
          <a:p>
            <a:pPr marL="285750" indent="-285750"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Calibration period</a:t>
            </a:r>
            <a:r>
              <a:rPr lang="en-US" sz="1600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: 2011-2020; Projection period: 2021-2099</a:t>
            </a:r>
            <a:endParaRPr lang="en-US" sz="1600" dirty="0">
              <a:solidFill>
                <a:schemeClr val="accent1"/>
              </a:solidFill>
              <a:latin typeface="Calibri"/>
              <a:ea typeface="Tahoma"/>
              <a:cs typeface="Taho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Tahoma"/>
                <a:cs typeface="Tahoma"/>
              </a:rPr>
              <a:t>Vegetation/land cover:</a:t>
            </a:r>
            <a:r>
              <a:rPr lang="en-US" sz="1600" dirty="0">
                <a:solidFill>
                  <a:schemeClr val="accent1"/>
                </a:solidFill>
                <a:latin typeface="Calibri"/>
                <a:ea typeface="Tahoma"/>
                <a:cs typeface="Tahoma"/>
              </a:rPr>
              <a:t> ESA CCI MODIS landcover, split into forest and non-forest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accent1"/>
                </a:solidFill>
                <a:latin typeface="Calibri"/>
                <a:ea typeface="Tahoma"/>
                <a:cs typeface="Tahoma"/>
              </a:rPr>
              <a:t>Forest: broadleaf, needleleaf (deciduous), needleleaf (evergreen), and mixed leaf</a:t>
            </a:r>
            <a:endParaRPr lang="en-US" sz="1300" dirty="0">
              <a:solidFill>
                <a:schemeClr val="accent1"/>
              </a:solidFill>
              <a:latin typeface="Calibri"/>
            </a:endParaRP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accent1"/>
                </a:solidFill>
                <a:latin typeface="Calibri"/>
                <a:ea typeface="Tahoma"/>
                <a:cs typeface="Tahoma"/>
              </a:rPr>
              <a:t>Non-forest: Cropland; Mosaic tree, shrub, herbaceous; Mosaic tree and herbaceous; Shrubland; Grassland; Lichens and moss (excluded); and Sparse vegetation</a:t>
            </a:r>
            <a:endParaRPr lang="en-US" sz="1300">
              <a:solidFill>
                <a:schemeClr val="accent1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Burned Area:</a:t>
            </a:r>
            <a:r>
              <a:rPr lang="en-US" sz="1600" dirty="0">
                <a:solidFill>
                  <a:schemeClr val="accent1"/>
                </a:solidFill>
                <a:latin typeface="Calibri"/>
                <a:ea typeface="Tahoma"/>
                <a:cs typeface="Calibri"/>
              </a:rPr>
              <a:t> ESA Fire CCI burned area product v5.0</a:t>
            </a:r>
            <a:endParaRPr lang="en-US" sz="16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B2AF53-6483-D54E-19FD-82D3F90662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DATE - 'Insert &gt; Header and footer &gt; Fixed'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FBE1A75-8DE3-ABF1-08D9-CC92C3B87831}"/>
              </a:ext>
            </a:extLst>
          </p:cNvPr>
          <p:cNvSpPr txBox="1">
            <a:spLocks/>
          </p:cNvSpPr>
          <p:nvPr/>
        </p:nvSpPr>
        <p:spPr>
          <a:xfrm>
            <a:off x="362712" y="276918"/>
            <a:ext cx="10991088" cy="6987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</a:rPr>
              <a:t>Data Overview – FLAM inputs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8C128-93EF-4D43-6443-FBDDFB7D5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5A0312-DACF-E6BD-15FB-B0EF67796602}"/>
              </a:ext>
            </a:extLst>
          </p:cNvPr>
          <p:cNvSpPr/>
          <p:nvPr/>
        </p:nvSpPr>
        <p:spPr>
          <a:xfrm>
            <a:off x="9693087" y="6219264"/>
            <a:ext cx="235323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50022B-5458-E12D-D78A-6F2F7862E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3961227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137121-842C-0926-0D3D-F71E4DEEC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7128AF-90D5-F22D-231F-088088A2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72" y="227596"/>
            <a:ext cx="7267353" cy="556545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FLAM in a Boreal Context: Burned Area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8F2D88E-D659-9996-093A-63A17A174056}"/>
              </a:ext>
              <a:ext uri="{147F2762-F138-4A5C-976F-8EAC2B608ADB}">
                <a16:predDERef xmlns:a16="http://schemas.microsoft.com/office/drawing/2014/main" pred="{79456A3D-0D1E-9F42-AD7E-068A0A784F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402942"/>
              </p:ext>
            </p:extLst>
          </p:nvPr>
        </p:nvGraphicFramePr>
        <p:xfrm>
          <a:off x="-3994" y="856789"/>
          <a:ext cx="6023488" cy="296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1759BA8-AB79-6EB5-103C-E79456F3F273}"/>
              </a:ext>
            </a:extLst>
          </p:cNvPr>
          <p:cNvSpPr/>
          <p:nvPr/>
        </p:nvSpPr>
        <p:spPr>
          <a:xfrm>
            <a:off x="524268" y="2097330"/>
            <a:ext cx="656371" cy="111735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7C69EA-D801-1F50-521F-0D370ACF6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5E09D4F-58FF-4DC1-CF62-1078ED1DFABF}"/>
              </a:ext>
              <a:ext uri="{147F2762-F138-4A5C-976F-8EAC2B608ADB}">
                <a16:predDERef xmlns:a16="http://schemas.microsoft.com/office/drawing/2014/main" pred="{98F2D88E-D659-9996-093A-63A17A1740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975577"/>
              </p:ext>
            </p:extLst>
          </p:nvPr>
        </p:nvGraphicFramePr>
        <p:xfrm>
          <a:off x="5775793" y="792816"/>
          <a:ext cx="6336366" cy="310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F3F601A-EFC9-E696-9708-6411454530F7}"/>
              </a:ext>
              <a:ext uri="{147F2762-F138-4A5C-976F-8EAC2B608ADB}">
                <a16:predDERef xmlns:a16="http://schemas.microsoft.com/office/drawing/2014/main" pred="{F5E09D4F-58FF-4DC1-CF62-1078ED1DFA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8251911"/>
              </p:ext>
            </p:extLst>
          </p:nvPr>
        </p:nvGraphicFramePr>
        <p:xfrm>
          <a:off x="-1681" y="3818405"/>
          <a:ext cx="60242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4A88122-D625-7FC6-6880-3C7331B7C8FE}"/>
              </a:ext>
              <a:ext uri="{147F2762-F138-4A5C-976F-8EAC2B608ADB}">
                <a16:predDERef xmlns:a16="http://schemas.microsoft.com/office/drawing/2014/main" pred="{6F3F601A-EFC9-E696-9708-6411454530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052498"/>
              </p:ext>
            </p:extLst>
          </p:nvPr>
        </p:nvGraphicFramePr>
        <p:xfrm>
          <a:off x="5771029" y="3818404"/>
          <a:ext cx="6345892" cy="2731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1EB67D52-50AE-9144-C6B3-C40A33A3D860}"/>
              </a:ext>
            </a:extLst>
          </p:cNvPr>
          <p:cNvSpPr/>
          <p:nvPr/>
        </p:nvSpPr>
        <p:spPr>
          <a:xfrm>
            <a:off x="524735" y="4953429"/>
            <a:ext cx="656371" cy="10062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6AFB24-870F-FD4E-9A6B-D112B136A7AB}"/>
              </a:ext>
            </a:extLst>
          </p:cNvPr>
          <p:cNvSpPr/>
          <p:nvPr/>
        </p:nvSpPr>
        <p:spPr>
          <a:xfrm>
            <a:off x="6334517" y="2097329"/>
            <a:ext cx="656371" cy="12046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FD8214-960E-1D08-30F0-10CD5028A4F6}"/>
              </a:ext>
            </a:extLst>
          </p:cNvPr>
          <p:cNvSpPr/>
          <p:nvPr/>
        </p:nvSpPr>
        <p:spPr>
          <a:xfrm>
            <a:off x="6334518" y="4954830"/>
            <a:ext cx="656371" cy="100623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984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137121-842C-0926-0D3D-F71E4DEEC8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7128AF-90D5-F22D-231F-088088A2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60" y="193978"/>
            <a:ext cx="9799159" cy="5565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</a:rPr>
              <a:t>FLAM in a Boreal Context: Forest Burned Area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CF2203-BE73-EA6E-E040-CEF364CEF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787781"/>
              </p:ext>
            </p:extLst>
          </p:nvPr>
        </p:nvGraphicFramePr>
        <p:xfrm>
          <a:off x="968812" y="1289900"/>
          <a:ext cx="9188818" cy="3753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876">
                  <a:extLst>
                    <a:ext uri="{9D8B030D-6E8A-4147-A177-3AD203B41FA5}">
                      <a16:colId xmlns:a16="http://schemas.microsoft.com/office/drawing/2014/main" val="3776175953"/>
                    </a:ext>
                  </a:extLst>
                </a:gridCol>
                <a:gridCol w="1880236">
                  <a:extLst>
                    <a:ext uri="{9D8B030D-6E8A-4147-A177-3AD203B41FA5}">
                      <a16:colId xmlns:a16="http://schemas.microsoft.com/office/drawing/2014/main" val="1443212554"/>
                    </a:ext>
                  </a:extLst>
                </a:gridCol>
                <a:gridCol w="1359299">
                  <a:extLst>
                    <a:ext uri="{9D8B030D-6E8A-4147-A177-3AD203B41FA5}">
                      <a16:colId xmlns:a16="http://schemas.microsoft.com/office/drawing/2014/main" val="101012051"/>
                    </a:ext>
                  </a:extLst>
                </a:gridCol>
                <a:gridCol w="1531469">
                  <a:extLst>
                    <a:ext uri="{9D8B030D-6E8A-4147-A177-3AD203B41FA5}">
                      <a16:colId xmlns:a16="http://schemas.microsoft.com/office/drawing/2014/main" val="1157130879"/>
                    </a:ext>
                  </a:extLst>
                </a:gridCol>
                <a:gridCol w="1531469">
                  <a:extLst>
                    <a:ext uri="{9D8B030D-6E8A-4147-A177-3AD203B41FA5}">
                      <a16:colId xmlns:a16="http://schemas.microsoft.com/office/drawing/2014/main" val="526438141"/>
                    </a:ext>
                  </a:extLst>
                </a:gridCol>
                <a:gridCol w="1531469">
                  <a:extLst>
                    <a:ext uri="{9D8B030D-6E8A-4147-A177-3AD203B41FA5}">
                      <a16:colId xmlns:a16="http://schemas.microsoft.com/office/drawing/2014/main" val="1001068049"/>
                    </a:ext>
                  </a:extLst>
                </a:gridCol>
              </a:tblGrid>
              <a:tr h="4447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RCP 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27624"/>
                  </a:ext>
                </a:extLst>
              </a:tr>
              <a:tr h="44474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Historical</a:t>
                      </a:r>
                    </a:p>
                    <a:p>
                      <a:pPr lvl="0">
                        <a:buNone/>
                      </a:pPr>
                      <a:r>
                        <a:rPr lang="en-US"/>
                        <a:t>(2011-20)*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/>
                        <a:t>Average Annual 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7.93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7.93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7.93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7.93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909521"/>
                  </a:ext>
                </a:extLst>
              </a:tr>
              <a:tr h="444747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2040-59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l-GR" sz="1200" b="0" i="0" u="none" strike="noStrike" noProof="0" err="1">
                          <a:solidFill>
                            <a:srgbClr val="000000"/>
                          </a:solidFill>
                          <a:latin typeface="Arial"/>
                        </a:rPr>
                        <a:t>Average</a:t>
                      </a:r>
                      <a:r>
                        <a:rPr lang="el-GR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l-GR" sz="1200" b="0" i="0" u="none" strike="noStrike" noProof="0" err="1">
                          <a:solidFill>
                            <a:srgbClr val="000000"/>
                          </a:solidFill>
                          <a:latin typeface="Arial"/>
                        </a:rPr>
                        <a:t>Annual</a:t>
                      </a:r>
                      <a:r>
                        <a:rPr lang="el-GR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 BA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9.65</a:t>
                      </a:r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11.23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11.61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478639"/>
                  </a:ext>
                </a:extLst>
              </a:tr>
              <a:tr h="4447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l-GR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Δ </a:t>
                      </a:r>
                      <a:r>
                        <a:rPr lang="en-US" sz="1200"/>
                        <a:t>Average Annual 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1.72</a:t>
                      </a:r>
                      <a:endParaRPr lang="en-US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2.5</a:t>
                      </a:r>
                      <a:endParaRPr lang="en-US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3.3</a:t>
                      </a:r>
                      <a:endParaRPr lang="en-US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3.68</a:t>
                      </a:r>
                      <a:endParaRPr lang="en-US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90715"/>
                  </a:ext>
                </a:extLst>
              </a:tr>
              <a:tr h="444747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2060-79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l-GR" sz="1200" b="0" i="0" u="none" strike="noStrike" noProof="0" err="1">
                          <a:solidFill>
                            <a:srgbClr val="000000"/>
                          </a:solidFill>
                          <a:latin typeface="Arial"/>
                        </a:rPr>
                        <a:t>Average</a:t>
                      </a:r>
                      <a:r>
                        <a:rPr lang="el-GR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l-GR" sz="1200" b="0" i="0" u="none" strike="noStrike" noProof="0" err="1">
                          <a:solidFill>
                            <a:srgbClr val="000000"/>
                          </a:solidFill>
                          <a:latin typeface="Arial"/>
                        </a:rPr>
                        <a:t>Annual</a:t>
                      </a:r>
                      <a:r>
                        <a:rPr lang="el-GR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 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12.69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14.08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17.25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475069"/>
                  </a:ext>
                </a:extLst>
              </a:tr>
              <a:tr h="4447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l-GR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Δ </a:t>
                      </a:r>
                      <a:r>
                        <a:rPr lang="en-US" sz="1200"/>
                        <a:t>Average Annual 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4.76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6.14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9.31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799979"/>
                  </a:ext>
                </a:extLst>
              </a:tr>
              <a:tr h="444747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2080-99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l-GR" sz="1200" b="0" i="0" u="none" strike="noStrike" noProof="0" err="1">
                          <a:solidFill>
                            <a:srgbClr val="000000"/>
                          </a:solidFill>
                          <a:latin typeface="Arial"/>
                        </a:rPr>
                        <a:t>Average</a:t>
                      </a:r>
                      <a:r>
                        <a:rPr lang="el-GR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l-GR" sz="1200" b="0" i="0" u="none" strike="noStrike" noProof="0" err="1">
                          <a:solidFill>
                            <a:srgbClr val="000000"/>
                          </a:solidFill>
                          <a:latin typeface="Arial"/>
                        </a:rPr>
                        <a:t>Annual</a:t>
                      </a:r>
                      <a:r>
                        <a:rPr lang="el-GR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 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10.35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13.59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16.25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24.08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223841"/>
                  </a:ext>
                </a:extLst>
              </a:tr>
              <a:tr h="4447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l-GR" sz="12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Δ </a:t>
                      </a:r>
                      <a:r>
                        <a:rPr lang="en-US" sz="1200"/>
                        <a:t>Average Annual 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i="1"/>
                        <a:t>2.42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i="1"/>
                        <a:t>5.66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i="1"/>
                        <a:t>8.31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i="1"/>
                        <a:t>16.15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6433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14AA52F-58D1-0FE6-7865-536AC125C0AF}"/>
              </a:ext>
            </a:extLst>
          </p:cNvPr>
          <p:cNvSpPr txBox="1"/>
          <p:nvPr/>
        </p:nvSpPr>
        <p:spPr>
          <a:xfrm>
            <a:off x="832490" y="5327491"/>
            <a:ext cx="1052051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accent1"/>
                </a:solidFill>
                <a:cs typeface="Arial"/>
              </a:rPr>
              <a:t>Table</a:t>
            </a:r>
            <a:r>
              <a:rPr lang="en-US">
                <a:solidFill>
                  <a:schemeClr val="accent1"/>
                </a:solidFill>
                <a:cs typeface="Arial"/>
              </a:rPr>
              <a:t>: Average annual burned forest area (</a:t>
            </a:r>
            <a:r>
              <a:rPr lang="en-US" b="1">
                <a:solidFill>
                  <a:schemeClr val="accent1"/>
                </a:solidFill>
                <a:cs typeface="Arial"/>
              </a:rPr>
              <a:t>bolded</a:t>
            </a:r>
            <a:r>
              <a:rPr lang="en-US">
                <a:solidFill>
                  <a:schemeClr val="accent1"/>
                </a:solidFill>
                <a:cs typeface="Arial"/>
              </a:rPr>
              <a:t>) for each scenario in 3 future projection periods, and as compared to historical average annual burned forest area (</a:t>
            </a:r>
            <a:r>
              <a:rPr lang="en-US" i="1">
                <a:solidFill>
                  <a:schemeClr val="accent1"/>
                </a:solidFill>
                <a:cs typeface="Arial"/>
              </a:rPr>
              <a:t>italicized</a:t>
            </a:r>
            <a:r>
              <a:rPr lang="en-US">
                <a:solidFill>
                  <a:schemeClr val="accent1"/>
                </a:solidFill>
                <a:cs typeface="Arial"/>
              </a:rPr>
              <a:t>)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cs typeface="Arial"/>
              </a:rPr>
              <a:t>(all values in millions of hectares)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61E90-0DF1-E610-49BF-00EFC94C4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38890602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42BF8-991B-69E1-15A0-8929B4C018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90817-DC71-06BA-18F4-80C6ED0E1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4681" y="582512"/>
            <a:ext cx="8835863" cy="13203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Increase suppression efficiency in areas identified as hot spots by FLAM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>
              <a:buChar char="•"/>
            </a:pP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Pixels with suppression efficiency &lt;0.5 were set to 0.5 (</a:t>
            </a:r>
            <a:r>
              <a:rPr lang="en-US" sz="1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ie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 probability of fire extinguishment within 2 days), to show the impact of improving suppression efficiency in identified hot spot areas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342900" indent="-342900">
              <a:buChar char="•"/>
            </a:pPr>
            <a:endParaRPr lang="en-US" sz="1600">
              <a:solidFill>
                <a:schemeClr val="accent1">
                  <a:lumMod val="60000"/>
                  <a:lumOff val="40000"/>
                </a:schemeClr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AEA999-D8BF-1540-7CEF-5AE1FFDD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65" y="104587"/>
            <a:ext cx="9025075" cy="640242"/>
          </a:xfrm>
        </p:spPr>
        <p:txBody>
          <a:bodyPr>
            <a:normAutofit/>
          </a:bodyPr>
          <a:lstStyle/>
          <a:p>
            <a:r>
              <a:rPr lang="en-US" sz="2400">
                <a:latin typeface="Tahoma"/>
                <a:ea typeface="Tahoma"/>
                <a:cs typeface="Tahoma"/>
              </a:rPr>
              <a:t>FLAM: Adaptation Options </a:t>
            </a:r>
            <a:r>
              <a:rPr lang="en-US" sz="240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to combat wildfires in the boreal zone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7073592-8826-8B0D-64A4-F56F652803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DATE - 'Insert &gt; Header and footer &gt; Fixed'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18628-C577-4E80-C6B0-0C1DC921A8B2}"/>
              </a:ext>
            </a:extLst>
          </p:cNvPr>
          <p:cNvSpPr/>
          <p:nvPr/>
        </p:nvSpPr>
        <p:spPr>
          <a:xfrm>
            <a:off x="9491804" y="6348660"/>
            <a:ext cx="235323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83551-5AB2-EBD8-01A1-161F1117C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FE5A9A-10B2-E3EA-DECF-88BFC0CDE278}"/>
              </a:ext>
            </a:extLst>
          </p:cNvPr>
          <p:cNvSpPr/>
          <p:nvPr/>
        </p:nvSpPr>
        <p:spPr>
          <a:xfrm>
            <a:off x="11082617" y="6308911"/>
            <a:ext cx="986117" cy="224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map of the world&#10;&#10;Description automatically generated">
            <a:extLst>
              <a:ext uri="{FF2B5EF4-FFF2-40B4-BE49-F238E27FC236}">
                <a16:creationId xmlns:a16="http://schemas.microsoft.com/office/drawing/2014/main" id="{489D2DA8-6E64-0C9D-0963-03BAAC9EA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916" y="1881418"/>
            <a:ext cx="6259286" cy="4410929"/>
          </a:xfrm>
          <a:prstGeom prst="rect">
            <a:avLst/>
          </a:prstGeom>
        </p:spPr>
      </p:pic>
      <p:pic>
        <p:nvPicPr>
          <p:cNvPr id="11" name="Picture 10" descr="A map of the world&#10;&#10;Description automatically generated">
            <a:extLst>
              <a:ext uri="{FF2B5EF4-FFF2-40B4-BE49-F238E27FC236}">
                <a16:creationId xmlns:a16="http://schemas.microsoft.com/office/drawing/2014/main" id="{CD9994DA-6DA2-7C54-3A24-0675263EE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916" y="1881418"/>
            <a:ext cx="6259286" cy="44109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E551FB-C4E9-E6B8-2A1B-D3B659C460F2}"/>
              </a:ext>
            </a:extLst>
          </p:cNvPr>
          <p:cNvSpPr/>
          <p:nvPr/>
        </p:nvSpPr>
        <p:spPr>
          <a:xfrm>
            <a:off x="2605548" y="1782097"/>
            <a:ext cx="7337322" cy="4744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aph of a forest burned area&#10;&#10;Description automatically generated">
            <a:extLst>
              <a:ext uri="{FF2B5EF4-FFF2-40B4-BE49-F238E27FC236}">
                <a16:creationId xmlns:a16="http://schemas.microsoft.com/office/drawing/2014/main" id="{8A8071FD-4498-7BAB-7AEC-D0FC623E1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271" y="1441957"/>
            <a:ext cx="8753167" cy="503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2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F42BF8-991B-69E1-15A0-8929B4C018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90817-DC71-06BA-18F4-80C6ED0E13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712" y="1594885"/>
            <a:ext cx="10591185" cy="457680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Key Takeaways:</a:t>
            </a:r>
          </a:p>
          <a:p>
            <a:pPr marL="342900" indent="-342900">
              <a:buChar char="•"/>
            </a:pPr>
            <a:r>
              <a:rPr lang="en-US" sz="19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Climate change will have a significant impact on burned area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Maintaining current temperatures (RCP 2.6) will still result in an increase of burned area (total and forest), but in the worst-case scenario (RCP 8.5), projected burned forest area will more than </a:t>
            </a:r>
            <a:r>
              <a:rPr lang="en-US" sz="15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triple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Forests (specifically evergreen needleleaf) are the largest vegetation class at risk from fires</a:t>
            </a:r>
            <a:endParaRPr lang="en-US" sz="1900" dirty="0">
              <a:solidFill>
                <a:schemeClr val="accent1"/>
              </a:solidFill>
            </a:endParaRPr>
          </a:p>
          <a:p>
            <a:pPr marL="342900" indent="-342900">
              <a:buChar char="•"/>
            </a:pPr>
            <a:r>
              <a:rPr lang="en-US" sz="19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Improving the suppression efficiency in identified hot spot areas can greatly reduce total burned area</a:t>
            </a:r>
          </a:p>
          <a:p>
            <a:r>
              <a:rPr lang="en-US" b="1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Ongoing and future work:</a:t>
            </a:r>
          </a:p>
          <a:p>
            <a:pPr marL="342900" indent="-342900">
              <a:buChar char="•"/>
            </a:pPr>
            <a:r>
              <a:rPr lang="en-US" sz="19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Analysis of the influence of</a:t>
            </a:r>
          </a:p>
          <a:p>
            <a:pPr marL="1028700" lvl="1" indent="-342900"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forest type,</a:t>
            </a:r>
          </a:p>
          <a:p>
            <a:pPr marL="1028700" lvl="1" indent="-342900"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vegetation type,</a:t>
            </a:r>
          </a:p>
          <a:p>
            <a:pPr marL="1028700" lvl="1" indent="-342900"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country,</a:t>
            </a:r>
          </a:p>
          <a:p>
            <a:pPr marL="1028700" lvl="1" indent="-342900"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and adaptation options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 indent="0">
              <a:buNone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                                             </a:t>
            </a:r>
            <a:r>
              <a:rPr lang="en-US" sz="19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on the calibration of FLAM and projected burned areas/hot spots</a:t>
            </a:r>
            <a:endParaRPr lang="en-US" sz="1900" dirty="0">
              <a:solidFill>
                <a:schemeClr val="accent1"/>
              </a:solidFill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19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Further analysis of monthly/seasonal trends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1900" dirty="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Assessment of carbon emissions associated with wildfires</a:t>
            </a:r>
          </a:p>
          <a:p>
            <a:pPr marL="342900" indent="-342900">
              <a:buChar char="•"/>
            </a:pPr>
            <a:endParaRPr lang="en-US" dirty="0">
              <a:solidFill>
                <a:schemeClr val="accent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AEA999-D8BF-1540-7CEF-5AE1FFDD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" y="4535"/>
            <a:ext cx="10957471" cy="1270972"/>
          </a:xfrm>
        </p:spPr>
        <p:txBody>
          <a:bodyPr/>
          <a:lstStyle/>
          <a:p>
            <a:r>
              <a:rPr lang="en-US" sz="3000">
                <a:latin typeface="Tahoma"/>
                <a:ea typeface="Tahoma"/>
                <a:cs typeface="Tahoma"/>
              </a:rPr>
              <a:t>FLAM: Key Takeaways, Adaptation Options and Future Work</a:t>
            </a:r>
            <a:endParaRPr lang="en-US" sz="300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7073592-8826-8B0D-64A4-F56F652803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DATE - 'Insert &gt; Header and footer &gt; Fixed'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718628-C577-4E80-C6B0-0C1DC921A8B2}"/>
              </a:ext>
            </a:extLst>
          </p:cNvPr>
          <p:cNvSpPr/>
          <p:nvPr/>
        </p:nvSpPr>
        <p:spPr>
          <a:xfrm>
            <a:off x="9491804" y="6348660"/>
            <a:ext cx="235323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45320-B260-EB65-8D25-D91FE6E75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8C49F8-681A-B3E7-C8F0-D91180EC33E2}"/>
              </a:ext>
            </a:extLst>
          </p:cNvPr>
          <p:cNvSpPr/>
          <p:nvPr/>
        </p:nvSpPr>
        <p:spPr>
          <a:xfrm>
            <a:off x="11082617" y="6308911"/>
            <a:ext cx="986117" cy="224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33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547A728-470D-DD4C-B25D-8FA003B4B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712" y="1351489"/>
            <a:ext cx="9659112" cy="710131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Thank you for your time and attention!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48C746E-366C-DB4A-B639-D75934F8A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712" y="2073621"/>
            <a:ext cx="8196072" cy="210921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Questions or comments?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Contact myself (</a:t>
            </a:r>
            <a:r>
              <a:rPr lang="en-US" sz="2200">
                <a:solidFill>
                  <a:schemeClr val="accent1"/>
                </a:solidFill>
                <a:latin typeface="Tahoma"/>
                <a:ea typeface="Tahoma"/>
                <a:cs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corning@iiasa.ac.at</a:t>
            </a:r>
            <a:r>
              <a:rPr lang="en-US" sz="220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) or Andrey Krasovskiy (</a:t>
            </a:r>
            <a:r>
              <a:rPr lang="en-US" sz="2200">
                <a:solidFill>
                  <a:schemeClr val="accent1"/>
                </a:solidFill>
                <a:latin typeface="Tahoma"/>
                <a:ea typeface="Tahoma"/>
                <a:cs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krasov@iiasa.ac.at</a:t>
            </a:r>
            <a:r>
              <a:rPr lang="en-US" sz="220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Visit our website: </a:t>
            </a:r>
            <a:r>
              <a:rPr lang="en-US" sz="2200">
                <a:solidFill>
                  <a:schemeClr val="accent1"/>
                </a:solidFill>
                <a:latin typeface="Tahoma"/>
                <a:ea typeface="Tahoma"/>
                <a:cs typeface="Tahoma"/>
              </a:rPr>
              <a:t>www.iiasa.ac.at/flam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>
                    <a:lumMod val="60000"/>
                    <a:lumOff val="40000"/>
                  </a:schemeClr>
                </a:solidFill>
                <a:latin typeface="Tahoma"/>
                <a:ea typeface="Tahoma"/>
                <a:cs typeface="Tahoma"/>
              </a:rPr>
              <a:t>Scan our 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6EDD4A-4B96-2F25-DCE7-12C9076B4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46" y="3838621"/>
            <a:ext cx="2007836" cy="2007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A2B32C-2171-EDD5-1BF8-E226F4732D77}"/>
              </a:ext>
            </a:extLst>
          </p:cNvPr>
          <p:cNvSpPr txBox="1"/>
          <p:nvPr/>
        </p:nvSpPr>
        <p:spPr>
          <a:xfrm>
            <a:off x="7313439" y="6061581"/>
            <a:ext cx="35922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cs typeface="Arial"/>
              </a:rPr>
              <a:t>Thank you to the </a:t>
            </a:r>
            <a:r>
              <a:rPr lang="en-US" err="1">
                <a:solidFill>
                  <a:schemeClr val="accent1">
                    <a:lumMod val="60000"/>
                    <a:lumOff val="40000"/>
                  </a:schemeClr>
                </a:solidFill>
                <a:cs typeface="Arial"/>
              </a:rPr>
              <a:t>HuT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cs typeface="Arial"/>
              </a:rPr>
              <a:t> for supporting this work</a:t>
            </a:r>
          </a:p>
        </p:txBody>
      </p:sp>
      <p:pic>
        <p:nvPicPr>
          <p:cNvPr id="4" name="Picture 3" descr="A black background with white text and blue and yellow x&#10;&#10;Description automatically generated">
            <a:extLst>
              <a:ext uri="{FF2B5EF4-FFF2-40B4-BE49-F238E27FC236}">
                <a16:creationId xmlns:a16="http://schemas.microsoft.com/office/drawing/2014/main" id="{65DBB2A8-80DC-6BF9-43FB-3A15B5436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436" y="4926870"/>
            <a:ext cx="3981450" cy="11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53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28EFFBC5-9174-49AD-A32C-0B994E2A7BA2}"/>
              </a:ext>
            </a:extLst>
          </p:cNvPr>
          <p:cNvSpPr txBox="1"/>
          <p:nvPr/>
        </p:nvSpPr>
        <p:spPr>
          <a:xfrm>
            <a:off x="1" y="9650"/>
            <a:ext cx="73964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Regional Variability and Driving Forces behind Forest Fires in Sweden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87186-5EA7-29DC-4B47-4E1FD65369B6}"/>
              </a:ext>
            </a:extLst>
          </p:cNvPr>
          <p:cNvSpPr txBox="1"/>
          <p:nvPr/>
        </p:nvSpPr>
        <p:spPr>
          <a:xfrm>
            <a:off x="265401" y="1100285"/>
            <a:ext cx="107105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 vulnerability of Swedish forests to wildfires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1km x 1km spatial grid on a monthly time step, with 6 biogeographical zones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 of road density, topography, and campsites to the parameters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Random forest to determine importance features for wildfire probability within zones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Hotspot mapping with visualization in Google Earth Engine (GEE)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6EE30A-F635-5C5A-3A7A-79F387CF9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01" y="2781301"/>
            <a:ext cx="5461000" cy="3543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820338-5D6E-3955-1646-31874D684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59" y="2868029"/>
            <a:ext cx="5752100" cy="3388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4E9A3A-635C-F3C8-3D7C-4D9D419C2F40}"/>
              </a:ext>
            </a:extLst>
          </p:cNvPr>
          <p:cNvSpPr txBox="1"/>
          <p:nvPr/>
        </p:nvSpPr>
        <p:spPr>
          <a:xfrm>
            <a:off x="101015" y="6475870"/>
            <a:ext cx="116674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Cimdins</a:t>
            </a:r>
            <a:r>
              <a:rPr lang="en-US" sz="15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R., </a:t>
            </a:r>
            <a:r>
              <a:rPr lang="en-US" sz="15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Krasovskiy</a:t>
            </a:r>
            <a:r>
              <a:rPr lang="en-US" sz="15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en-US" sz="15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Kraxner</a:t>
            </a:r>
            <a:r>
              <a:rPr lang="en-US" sz="15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 "Regional Variability and Driving Forces behind Forest Fires in Sweden." </a:t>
            </a:r>
            <a:r>
              <a:rPr lang="en-US" sz="1500" b="0" i="1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Remote Sensing</a:t>
            </a:r>
            <a:r>
              <a:rPr lang="en-US" sz="15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vol. 14, no. 22, 2022.</a:t>
            </a:r>
            <a:endParaRPr lang="en-US" sz="1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7D79B2-97A9-35BE-3594-54DB5A9F97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736BE8-5168-AE0F-7EAC-CD016D714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236574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8D424A-122B-69A5-DB0B-6374570DC1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5417D-8E93-D27B-B3A8-EA2843B08A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2678" y="1346398"/>
            <a:ext cx="3876256" cy="4518071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The boreal ecozone primarily spans 8 countries: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Canada (~27.5%)</a:t>
            </a:r>
          </a:p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China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Finland (~1%)</a:t>
            </a:r>
          </a:p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Japan</a:t>
            </a:r>
          </a:p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Norway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Russia (~60%)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Sweden (~1.5%)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United States (~3.7%)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7D6F5B-E271-5643-C37E-49B7E084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Boreal Forests</a:t>
            </a: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DED26380-F99D-F25D-9B4D-8FB0144F4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48" y="1169964"/>
            <a:ext cx="7218796" cy="509827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1B5D2-7C37-F770-76A8-9124FEA57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396414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A89461-1BE4-E740-F653-92F4BD11D5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C67BC8-3937-6BD7-FDE8-A3439F5B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</a:rPr>
              <a:t>Data - Climate Change in a Boreal Context (visualization)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DA1AF8-ED0C-0BDA-C0FE-9E1F626593DB}"/>
              </a:ext>
            </a:extLst>
          </p:cNvPr>
          <p:cNvSpPr/>
          <p:nvPr/>
        </p:nvSpPr>
        <p:spPr>
          <a:xfrm>
            <a:off x="362712" y="1596822"/>
            <a:ext cx="423831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ea typeface="Calibri" panose="020F0502020204030204" pitchFamily="34" charset="0"/>
              </a:rPr>
              <a:t>CHELSA (</a:t>
            </a:r>
            <a:r>
              <a:rPr lang="en-GB" sz="1600" u="sng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http://chelsa-climate.org/</a:t>
            </a:r>
            <a:r>
              <a:rPr lang="en-GB" sz="1600" dirty="0">
                <a:solidFill>
                  <a:schemeClr val="accent1"/>
                </a:solidFill>
                <a:ea typeface="Calibri" panose="020F0502020204030204" pitchFamily="34" charset="0"/>
              </a:rPr>
              <a:t>) is a high resolution (30 arc sec, ~1 km) climate data set for the earth land surface 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ea typeface="Calibri" panose="020F0502020204030204" pitchFamily="34" charset="0"/>
              </a:rPr>
              <a:t>We used version 1.2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ea typeface="Calibri" panose="020F0502020204030204" pitchFamily="34" charset="0"/>
              </a:rPr>
              <a:t>Data from the Global Circulation Model (GCM)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  <a:ea typeface="Calibri" panose="020F0502020204030204" pitchFamily="34" charset="0"/>
              </a:rPr>
              <a:t>HadGEM2-AO</a:t>
            </a:r>
          </a:p>
          <a:p>
            <a:endParaRPr lang="en-GB" sz="1600" dirty="0">
              <a:solidFill>
                <a:schemeClr val="accent1"/>
              </a:solidFill>
              <a:ea typeface="Calibri" panose="020F0502020204030204" pitchFamily="34" charset="0"/>
            </a:endParaRPr>
          </a:p>
          <a:p>
            <a:r>
              <a:rPr lang="en-GB" sz="1600" dirty="0">
                <a:solidFill>
                  <a:schemeClr val="accent1"/>
                </a:solidFill>
              </a:rPr>
              <a:t>Historical period: </a:t>
            </a:r>
            <a:r>
              <a:rPr lang="en-GB" sz="1600" b="1" dirty="0">
                <a:solidFill>
                  <a:schemeClr val="accent1"/>
                </a:solidFill>
              </a:rPr>
              <a:t>1979-2013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Future periods: </a:t>
            </a:r>
            <a:r>
              <a:rPr lang="en-GB" sz="1600" b="1" dirty="0">
                <a:solidFill>
                  <a:schemeClr val="accent1"/>
                </a:solidFill>
              </a:rPr>
              <a:t>2041-2060, 2061-2080</a:t>
            </a:r>
          </a:p>
          <a:p>
            <a:r>
              <a:rPr lang="en-GB" sz="1600" dirty="0">
                <a:solidFill>
                  <a:schemeClr val="accent1"/>
                </a:solidFill>
              </a:rPr>
              <a:t>RCP’s: </a:t>
            </a:r>
            <a:r>
              <a:rPr lang="en-GB" sz="1600" b="1" dirty="0">
                <a:solidFill>
                  <a:schemeClr val="accent1"/>
                </a:solidFill>
              </a:rPr>
              <a:t>RCP2.6, RCP4.5, RCP8.5</a:t>
            </a:r>
          </a:p>
          <a:p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dirty="0">
                <a:solidFill>
                  <a:schemeClr val="accent1"/>
                </a:solidFill>
              </a:rPr>
              <a:t>Bioclimatic variables used: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</a:rPr>
              <a:t>Annual Mean Temperature [</a:t>
            </a: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°C</a:t>
            </a:r>
            <a:r>
              <a:rPr lang="en-GB" sz="1600" dirty="0">
                <a:solidFill>
                  <a:schemeClr val="accent1"/>
                </a:solidFill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</a:rPr>
              <a:t>Annual Precipitation [</a:t>
            </a:r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mm/year</a:t>
            </a:r>
            <a:r>
              <a:rPr lang="en-GB" sz="1600" dirty="0">
                <a:solidFill>
                  <a:schemeClr val="accent1"/>
                </a:solidFill>
              </a:rPr>
              <a:t>]</a:t>
            </a:r>
            <a:br>
              <a:rPr lang="en-GB" sz="1600" dirty="0">
                <a:solidFill>
                  <a:schemeClr val="accent1"/>
                </a:solidFill>
              </a:rPr>
            </a:br>
            <a:br>
              <a:rPr lang="en-GB" sz="1600" dirty="0">
                <a:solidFill>
                  <a:schemeClr val="accent1"/>
                </a:solidFill>
              </a:rPr>
            </a:b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52D68D18-9C18-73C5-11D4-2B7DD75BC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603" y="1149625"/>
            <a:ext cx="7046685" cy="4985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13BB0F-2BF6-5901-17CC-2A92FBB5B10C}"/>
              </a:ext>
            </a:extLst>
          </p:cNvPr>
          <p:cNvSpPr txBox="1"/>
          <p:nvPr/>
        </p:nvSpPr>
        <p:spPr>
          <a:xfrm>
            <a:off x="6257616" y="6153582"/>
            <a:ext cx="409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accent1">
                    <a:lumMod val="60000"/>
                    <a:lumOff val="40000"/>
                  </a:schemeClr>
                </a:solidFill>
              </a:rPr>
              <a:t>Historical annual average temperature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4AE269-455D-9FDE-D2B5-F3C0A4293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342912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map of the world&#10;&#10;Description automatically generated">
            <a:extLst>
              <a:ext uri="{FF2B5EF4-FFF2-40B4-BE49-F238E27FC236}">
                <a16:creationId xmlns:a16="http://schemas.microsoft.com/office/drawing/2014/main" id="{3B4D04C3-2DDD-677E-5C3D-C20A0C65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751" y="3836301"/>
            <a:ext cx="3657600" cy="2699751"/>
          </a:xfrm>
          <a:prstGeom prst="rect">
            <a:avLst/>
          </a:prstGeom>
        </p:spPr>
      </p:pic>
      <p:pic>
        <p:nvPicPr>
          <p:cNvPr id="32" name="Picture 31" descr="A map of the world&#10;&#10;Description automatically generated">
            <a:extLst>
              <a:ext uri="{FF2B5EF4-FFF2-40B4-BE49-F238E27FC236}">
                <a16:creationId xmlns:a16="http://schemas.microsoft.com/office/drawing/2014/main" id="{9862618C-70D8-B544-694B-8FAE9B6FD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751" y="919689"/>
            <a:ext cx="3657600" cy="26997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1CDA40-7060-8561-975A-C71715D15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5126F-3E92-7293-9258-9FA0E06484E2}"/>
              </a:ext>
            </a:extLst>
          </p:cNvPr>
          <p:cNvSpPr txBox="1"/>
          <p:nvPr/>
        </p:nvSpPr>
        <p:spPr>
          <a:xfrm rot="16200000">
            <a:off x="-404323" y="203529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2041-2060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48606-B3A7-6BD4-CFBA-A5A983590168}"/>
              </a:ext>
            </a:extLst>
          </p:cNvPr>
          <p:cNvSpPr txBox="1"/>
          <p:nvPr/>
        </p:nvSpPr>
        <p:spPr>
          <a:xfrm rot="16200000">
            <a:off x="-414483" y="523569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2061-2080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5788B-BFB2-2521-F1D3-3FC1B7231FF4}"/>
              </a:ext>
            </a:extLst>
          </p:cNvPr>
          <p:cNvSpPr txBox="1"/>
          <p:nvPr/>
        </p:nvSpPr>
        <p:spPr>
          <a:xfrm>
            <a:off x="8794826" y="550358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RCP2.6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BA605B-3CFE-D910-61F9-53C5496E022C}"/>
              </a:ext>
            </a:extLst>
          </p:cNvPr>
          <p:cNvSpPr txBox="1"/>
          <p:nvPr/>
        </p:nvSpPr>
        <p:spPr>
          <a:xfrm>
            <a:off x="5279466" y="573489"/>
            <a:ext cx="8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RCP4.5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9E966-93B5-E5D5-0C67-B2EEC8D1988D}"/>
              </a:ext>
            </a:extLst>
          </p:cNvPr>
          <p:cNvSpPr txBox="1"/>
          <p:nvPr/>
        </p:nvSpPr>
        <p:spPr>
          <a:xfrm>
            <a:off x="1764106" y="573489"/>
            <a:ext cx="8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RCP8.5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6FD76-14D6-644C-29E0-5BFC609752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8" t="24727" r="57572" b="52364"/>
          <a:stretch/>
        </p:blipFill>
        <p:spPr>
          <a:xfrm>
            <a:off x="11373968" y="2689628"/>
            <a:ext cx="609600" cy="1371600"/>
          </a:xfrm>
          <a:prstGeom prst="rect">
            <a:avLst/>
          </a:prstGeom>
        </p:spPr>
      </p:pic>
      <p:pic>
        <p:nvPicPr>
          <p:cNvPr id="26" name="Picture 25" descr="A map of the world&#10;&#10;Description automatically generated">
            <a:extLst>
              <a:ext uri="{FF2B5EF4-FFF2-40B4-BE49-F238E27FC236}">
                <a16:creationId xmlns:a16="http://schemas.microsoft.com/office/drawing/2014/main" id="{3119996F-FF98-1154-AB0A-05C39114F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391" y="942821"/>
            <a:ext cx="3657600" cy="2699751"/>
          </a:xfrm>
          <a:prstGeom prst="rect">
            <a:avLst/>
          </a:prstGeom>
        </p:spPr>
      </p:pic>
      <p:pic>
        <p:nvPicPr>
          <p:cNvPr id="28" name="Picture 27" descr="A map of the world&#10;&#10;Description automatically generated">
            <a:extLst>
              <a:ext uri="{FF2B5EF4-FFF2-40B4-BE49-F238E27FC236}">
                <a16:creationId xmlns:a16="http://schemas.microsoft.com/office/drawing/2014/main" id="{0AE8E856-BDF2-E423-3788-4036C81DF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391" y="3774440"/>
            <a:ext cx="3657600" cy="2699751"/>
          </a:xfrm>
          <a:prstGeom prst="rect">
            <a:avLst/>
          </a:prstGeom>
        </p:spPr>
      </p:pic>
      <p:pic>
        <p:nvPicPr>
          <p:cNvPr id="22" name="Picture 21" descr="A map of the world&#10;&#10;Description automatically generated">
            <a:extLst>
              <a:ext uri="{FF2B5EF4-FFF2-40B4-BE49-F238E27FC236}">
                <a16:creationId xmlns:a16="http://schemas.microsoft.com/office/drawing/2014/main" id="{AE73BBBE-71F8-A715-88CD-B862EF9EF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858" y="919690"/>
            <a:ext cx="3657600" cy="2699751"/>
          </a:xfrm>
          <a:prstGeom prst="rect">
            <a:avLst/>
          </a:prstGeom>
        </p:spPr>
      </p:pic>
      <p:pic>
        <p:nvPicPr>
          <p:cNvPr id="24" name="Picture 23" descr="A map of the world&#10;&#10;Description automatically generated">
            <a:extLst>
              <a:ext uri="{FF2B5EF4-FFF2-40B4-BE49-F238E27FC236}">
                <a16:creationId xmlns:a16="http://schemas.microsoft.com/office/drawing/2014/main" id="{F08C7802-0A1A-8B2B-43B7-511036472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59" y="3792198"/>
            <a:ext cx="3657600" cy="2699751"/>
          </a:xfrm>
          <a:prstGeom prst="rect">
            <a:avLst/>
          </a:prstGeom>
        </p:spPr>
      </p:pic>
      <p:sp>
        <p:nvSpPr>
          <p:cNvPr id="34" name="Title 3">
            <a:extLst>
              <a:ext uri="{FF2B5EF4-FFF2-40B4-BE49-F238E27FC236}">
                <a16:creationId xmlns:a16="http://schemas.microsoft.com/office/drawing/2014/main" id="{DFF1F765-C0A0-C68E-78F1-CE069DCB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73" y="8971"/>
            <a:ext cx="10991088" cy="532336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Temperature Projections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A75E07-1298-60FE-518F-8A22A4E3C3B7}"/>
              </a:ext>
            </a:extLst>
          </p:cNvPr>
          <p:cNvSpPr/>
          <p:nvPr/>
        </p:nvSpPr>
        <p:spPr>
          <a:xfrm>
            <a:off x="1110920" y="6485283"/>
            <a:ext cx="99604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Changes (</a:t>
            </a:r>
            <a:r>
              <a:rPr lang="el-GR"/>
              <a:t>Δ</a:t>
            </a:r>
            <a:r>
              <a:rPr lang="en-US"/>
              <a:t>T) in annual mean temperature for future scenarios with respect to historical period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48FFE-14EF-B3E4-D8EA-107BADBEC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1910664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D27961A-BD36-2838-D67C-532E090A278A}"/>
              </a:ext>
            </a:extLst>
          </p:cNvPr>
          <p:cNvGrpSpPr/>
          <p:nvPr/>
        </p:nvGrpSpPr>
        <p:grpSpPr>
          <a:xfrm>
            <a:off x="2438400" y="728865"/>
            <a:ext cx="7315200" cy="5400271"/>
            <a:chOff x="2438400" y="714086"/>
            <a:chExt cx="7315200" cy="5400271"/>
          </a:xfrm>
        </p:grpSpPr>
        <p:pic>
          <p:nvPicPr>
            <p:cNvPr id="10" name="Picture 9" descr="A map of the world&#10;&#10;Description automatically generated">
              <a:extLst>
                <a:ext uri="{FF2B5EF4-FFF2-40B4-BE49-F238E27FC236}">
                  <a16:creationId xmlns:a16="http://schemas.microsoft.com/office/drawing/2014/main" id="{6D21178D-168E-01EC-8DC2-E0210B04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8400" y="714854"/>
              <a:ext cx="7315200" cy="539950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491C93-FD6A-DD66-E7AE-63C95AE894D6}"/>
                </a:ext>
              </a:extLst>
            </p:cNvPr>
            <p:cNvSpPr txBox="1"/>
            <p:nvPr/>
          </p:nvSpPr>
          <p:spPr>
            <a:xfrm>
              <a:off x="5514786" y="714086"/>
              <a:ext cx="1162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2041-60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2E7112-2775-CC09-045D-BBB3F9C547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F6A121-D4C8-85DE-D228-F523AD525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" y="8270"/>
            <a:ext cx="10991088" cy="558209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Temperature Projections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F51F3F-45FE-BDE1-8A1C-B1BA2B5520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8" t="24727" r="57572" b="52364"/>
          <a:stretch/>
        </p:blipFill>
        <p:spPr>
          <a:xfrm>
            <a:off x="11069168" y="2689628"/>
            <a:ext cx="609600" cy="1371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F40B6B-ECA1-2F7B-5524-8B5EBC5C6A7A}"/>
              </a:ext>
            </a:extLst>
          </p:cNvPr>
          <p:cNvSpPr txBox="1"/>
          <p:nvPr/>
        </p:nvSpPr>
        <p:spPr>
          <a:xfrm>
            <a:off x="257209" y="875954"/>
            <a:ext cx="109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RCP 2.6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48DE3A4-592B-00E1-BC0A-8C3FC06FE24A}"/>
              </a:ext>
            </a:extLst>
          </p:cNvPr>
          <p:cNvGrpSpPr/>
          <p:nvPr/>
        </p:nvGrpSpPr>
        <p:grpSpPr>
          <a:xfrm>
            <a:off x="2438400" y="694009"/>
            <a:ext cx="7315200" cy="5469983"/>
            <a:chOff x="2439392" y="812342"/>
            <a:chExt cx="7315200" cy="5469983"/>
          </a:xfrm>
        </p:grpSpPr>
        <p:pic>
          <p:nvPicPr>
            <p:cNvPr id="27" name="Picture 26" descr="A map of the world&#10;&#10;Description automatically generated">
              <a:extLst>
                <a:ext uri="{FF2B5EF4-FFF2-40B4-BE49-F238E27FC236}">
                  <a16:creationId xmlns:a16="http://schemas.microsoft.com/office/drawing/2014/main" id="{D99CE6EE-D094-5441-8A00-2160029E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9392" y="882823"/>
              <a:ext cx="7315200" cy="539950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2E42C47-5805-5256-46AB-41ED6DF1BEFF}"/>
                </a:ext>
              </a:extLst>
            </p:cNvPr>
            <p:cNvSpPr txBox="1"/>
            <p:nvPr/>
          </p:nvSpPr>
          <p:spPr>
            <a:xfrm>
              <a:off x="5502230" y="812342"/>
              <a:ext cx="1162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2061-80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4C62268-F239-20B8-D9E7-00E965FAA910}"/>
              </a:ext>
            </a:extLst>
          </p:cNvPr>
          <p:cNvSpPr/>
          <p:nvPr/>
        </p:nvSpPr>
        <p:spPr>
          <a:xfrm>
            <a:off x="2286496" y="728864"/>
            <a:ext cx="7619008" cy="5175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B40852-EAD4-03CD-6AD8-944CD8C2B6C2}"/>
              </a:ext>
            </a:extLst>
          </p:cNvPr>
          <p:cNvGrpSpPr/>
          <p:nvPr/>
        </p:nvGrpSpPr>
        <p:grpSpPr>
          <a:xfrm>
            <a:off x="2438400" y="655346"/>
            <a:ext cx="7315200" cy="5547309"/>
            <a:chOff x="2438400" y="805497"/>
            <a:chExt cx="7315200" cy="5547309"/>
          </a:xfrm>
        </p:grpSpPr>
        <p:pic>
          <p:nvPicPr>
            <p:cNvPr id="31" name="Picture 30" descr="A map of the world&#10;&#10;Description automatically generated">
              <a:extLst>
                <a:ext uri="{FF2B5EF4-FFF2-40B4-BE49-F238E27FC236}">
                  <a16:creationId xmlns:a16="http://schemas.microsoft.com/office/drawing/2014/main" id="{66E205A2-4105-9ACA-9EED-96EC6F58C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8400" y="953304"/>
              <a:ext cx="7315200" cy="539950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D74BDF-F1E8-7063-A9A8-FC27CC706742}"/>
                </a:ext>
              </a:extLst>
            </p:cNvPr>
            <p:cNvSpPr txBox="1"/>
            <p:nvPr/>
          </p:nvSpPr>
          <p:spPr>
            <a:xfrm>
              <a:off x="5489674" y="805497"/>
              <a:ext cx="11624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2041-60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10A2A7-F640-10B7-9251-A6B5244088F4}"/>
              </a:ext>
            </a:extLst>
          </p:cNvPr>
          <p:cNvGrpSpPr/>
          <p:nvPr/>
        </p:nvGrpSpPr>
        <p:grpSpPr>
          <a:xfrm>
            <a:off x="2438400" y="694009"/>
            <a:ext cx="7315200" cy="5469983"/>
            <a:chOff x="2450956" y="847074"/>
            <a:chExt cx="7315200" cy="5469983"/>
          </a:xfrm>
        </p:grpSpPr>
        <p:pic>
          <p:nvPicPr>
            <p:cNvPr id="34" name="Picture 33" descr="A map of the world&#10;&#10;Description automatically generated">
              <a:extLst>
                <a:ext uri="{FF2B5EF4-FFF2-40B4-BE49-F238E27FC236}">
                  <a16:creationId xmlns:a16="http://schemas.microsoft.com/office/drawing/2014/main" id="{027BD51C-8E6A-B099-A377-D3F48BAE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956" y="917555"/>
              <a:ext cx="7315200" cy="539950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E11564-1834-7EA3-7CFA-454E5575870D}"/>
                </a:ext>
              </a:extLst>
            </p:cNvPr>
            <p:cNvSpPr txBox="1"/>
            <p:nvPr/>
          </p:nvSpPr>
          <p:spPr>
            <a:xfrm>
              <a:off x="5514786" y="847074"/>
              <a:ext cx="11624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2061-80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A706C76-0B14-1CE9-9636-5B1BBD89CD6A}"/>
              </a:ext>
            </a:extLst>
          </p:cNvPr>
          <p:cNvSpPr txBox="1"/>
          <p:nvPr/>
        </p:nvSpPr>
        <p:spPr>
          <a:xfrm>
            <a:off x="258748" y="882823"/>
            <a:ext cx="109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RCP 8.5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42ACAF-7D00-15B9-6B81-0A5439F0F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149973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 animBg="1"/>
      <p:bldP spid="36" grpId="0"/>
      <p:bldP spid="3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1CDA40-7060-8561-975A-C71715D15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B5126F-3E92-7293-9258-9FA0E06484E2}"/>
              </a:ext>
            </a:extLst>
          </p:cNvPr>
          <p:cNvSpPr txBox="1"/>
          <p:nvPr/>
        </p:nvSpPr>
        <p:spPr>
          <a:xfrm rot="16200000">
            <a:off x="-404323" y="203529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2041-2060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148606-B3A7-6BD4-CFBA-A5A983590168}"/>
              </a:ext>
            </a:extLst>
          </p:cNvPr>
          <p:cNvSpPr txBox="1"/>
          <p:nvPr/>
        </p:nvSpPr>
        <p:spPr>
          <a:xfrm rot="16200000">
            <a:off x="-414483" y="523569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2061-2080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F5788B-BFB2-2521-F1D3-3FC1B7231FF4}"/>
              </a:ext>
            </a:extLst>
          </p:cNvPr>
          <p:cNvSpPr txBox="1"/>
          <p:nvPr/>
        </p:nvSpPr>
        <p:spPr>
          <a:xfrm>
            <a:off x="8794826" y="550358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RCP2.6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BA605B-3CFE-D910-61F9-53C5496E022C}"/>
              </a:ext>
            </a:extLst>
          </p:cNvPr>
          <p:cNvSpPr txBox="1"/>
          <p:nvPr/>
        </p:nvSpPr>
        <p:spPr>
          <a:xfrm>
            <a:off x="5279466" y="573489"/>
            <a:ext cx="8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RCP4.5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9E966-93B5-E5D5-0C67-B2EEC8D1988D}"/>
              </a:ext>
            </a:extLst>
          </p:cNvPr>
          <p:cNvSpPr txBox="1"/>
          <p:nvPr/>
        </p:nvSpPr>
        <p:spPr>
          <a:xfrm>
            <a:off x="1764106" y="573489"/>
            <a:ext cx="84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RCP8.5</a:t>
            </a:r>
          </a:p>
        </p:txBody>
      </p:sp>
      <p:sp>
        <p:nvSpPr>
          <p:cNvPr id="34" name="Title 3">
            <a:extLst>
              <a:ext uri="{FF2B5EF4-FFF2-40B4-BE49-F238E27FC236}">
                <a16:creationId xmlns:a16="http://schemas.microsoft.com/office/drawing/2014/main" id="{DFF1F765-C0A0-C68E-78F1-CE069DCB6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73" y="8971"/>
            <a:ext cx="10991088" cy="532336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Precipitation Projections</a:t>
            </a:r>
          </a:p>
        </p:txBody>
      </p:sp>
      <p:pic>
        <p:nvPicPr>
          <p:cNvPr id="14" name="Picture 13" descr="A map of the world&#10;&#10;Description automatically generated">
            <a:extLst>
              <a:ext uri="{FF2B5EF4-FFF2-40B4-BE49-F238E27FC236}">
                <a16:creationId xmlns:a16="http://schemas.microsoft.com/office/drawing/2014/main" id="{E7B8F110-3BF7-D0F3-8648-546FFE249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19" y="3774439"/>
            <a:ext cx="3657600" cy="2699751"/>
          </a:xfrm>
          <a:prstGeom prst="rect">
            <a:avLst/>
          </a:prstGeom>
        </p:spPr>
      </p:pic>
      <p:pic>
        <p:nvPicPr>
          <p:cNvPr id="16" name="Picture 15" descr="A map of the world&#10;&#10;Description automatically generated">
            <a:extLst>
              <a:ext uri="{FF2B5EF4-FFF2-40B4-BE49-F238E27FC236}">
                <a16:creationId xmlns:a16="http://schemas.microsoft.com/office/drawing/2014/main" id="{408F6C1B-8100-D222-F6A6-E88EA9D93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19" y="1136550"/>
            <a:ext cx="3657600" cy="2699751"/>
          </a:xfrm>
          <a:prstGeom prst="rect">
            <a:avLst/>
          </a:prstGeom>
        </p:spPr>
      </p:pic>
      <p:pic>
        <p:nvPicPr>
          <p:cNvPr id="18" name="Picture 17" descr="A map of the world&#10;&#10;Description automatically generated">
            <a:extLst>
              <a:ext uri="{FF2B5EF4-FFF2-40B4-BE49-F238E27FC236}">
                <a16:creationId xmlns:a16="http://schemas.microsoft.com/office/drawing/2014/main" id="{96CEEC48-2B2C-500A-3303-8D2C69DFD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385" y="1136550"/>
            <a:ext cx="3657600" cy="2699751"/>
          </a:xfrm>
          <a:prstGeom prst="rect">
            <a:avLst/>
          </a:prstGeom>
        </p:spPr>
      </p:pic>
      <p:pic>
        <p:nvPicPr>
          <p:cNvPr id="20" name="Picture 19" descr="A map of the world&#10;&#10;Description automatically generated">
            <a:extLst>
              <a:ext uri="{FF2B5EF4-FFF2-40B4-BE49-F238E27FC236}">
                <a16:creationId xmlns:a16="http://schemas.microsoft.com/office/drawing/2014/main" id="{F6704F68-A046-2922-0E8E-02C2A6F59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385" y="3860254"/>
            <a:ext cx="3657600" cy="2699751"/>
          </a:xfrm>
          <a:prstGeom prst="rect">
            <a:avLst/>
          </a:prstGeom>
        </p:spPr>
      </p:pic>
      <p:pic>
        <p:nvPicPr>
          <p:cNvPr id="23" name="Picture 22" descr="A map of the world&#10;&#10;Description automatically generated">
            <a:extLst>
              <a:ext uri="{FF2B5EF4-FFF2-40B4-BE49-F238E27FC236}">
                <a16:creationId xmlns:a16="http://schemas.microsoft.com/office/drawing/2014/main" id="{DF09640D-B2FB-026C-12F5-376E09D90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676" y="3835617"/>
            <a:ext cx="3657600" cy="2699751"/>
          </a:xfrm>
          <a:prstGeom prst="rect">
            <a:avLst/>
          </a:prstGeom>
        </p:spPr>
      </p:pic>
      <p:pic>
        <p:nvPicPr>
          <p:cNvPr id="27" name="Picture 26" descr="A map of the world&#10;&#10;Description automatically generated">
            <a:extLst>
              <a:ext uri="{FF2B5EF4-FFF2-40B4-BE49-F238E27FC236}">
                <a16:creationId xmlns:a16="http://schemas.microsoft.com/office/drawing/2014/main" id="{33720F86-1EC0-1770-635A-3423A1DE4A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676" y="1135866"/>
            <a:ext cx="3657600" cy="2699751"/>
          </a:xfrm>
          <a:prstGeom prst="rect">
            <a:avLst/>
          </a:prstGeom>
        </p:spPr>
      </p:pic>
      <p:pic>
        <p:nvPicPr>
          <p:cNvPr id="31" name="Picture 30" descr="A green and blue rectangles&#10;&#10;Description automatically generated">
            <a:extLst>
              <a:ext uri="{FF2B5EF4-FFF2-40B4-BE49-F238E27FC236}">
                <a16:creationId xmlns:a16="http://schemas.microsoft.com/office/drawing/2014/main" id="{D1E86D4C-8184-2469-447E-CC2CCA1F0B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3042" y="2527697"/>
            <a:ext cx="728330" cy="200120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ADA65EE-8D7D-3FB9-130F-8665ED3FE863}"/>
              </a:ext>
            </a:extLst>
          </p:cNvPr>
          <p:cNvSpPr/>
          <p:nvPr/>
        </p:nvSpPr>
        <p:spPr>
          <a:xfrm>
            <a:off x="1142450" y="6484657"/>
            <a:ext cx="99604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Changes (</a:t>
            </a:r>
            <a:r>
              <a:rPr lang="el-GR"/>
              <a:t>Δ</a:t>
            </a:r>
            <a:r>
              <a:rPr lang="en-US" err="1"/>
              <a:t>Pr</a:t>
            </a:r>
            <a:r>
              <a:rPr lang="en-US"/>
              <a:t>) in annual mean precipitation for future scenarios with respect to historical period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2C873-3EB8-86EA-4A97-021BCB556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274178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2E7112-2775-CC09-045D-BBB3F9C547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F6A121-D4C8-85DE-D228-F523AD525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" y="8270"/>
            <a:ext cx="10991088" cy="558209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Precipitation Projections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3F4586-350A-D39F-48D7-B1C5494199AB}"/>
              </a:ext>
            </a:extLst>
          </p:cNvPr>
          <p:cNvSpPr txBox="1"/>
          <p:nvPr/>
        </p:nvSpPr>
        <p:spPr>
          <a:xfrm>
            <a:off x="258748" y="882823"/>
            <a:ext cx="109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RCP 8.5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F40B6B-ECA1-2F7B-5524-8B5EBC5C6A7A}"/>
              </a:ext>
            </a:extLst>
          </p:cNvPr>
          <p:cNvSpPr txBox="1"/>
          <p:nvPr/>
        </p:nvSpPr>
        <p:spPr>
          <a:xfrm>
            <a:off x="246192" y="882823"/>
            <a:ext cx="109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RCP 2.6</a:t>
            </a:r>
          </a:p>
        </p:txBody>
      </p:sp>
      <p:pic>
        <p:nvPicPr>
          <p:cNvPr id="3" name="Picture 2" descr="A green and blue rectangles&#10;&#10;Description automatically generated">
            <a:extLst>
              <a:ext uri="{FF2B5EF4-FFF2-40B4-BE49-F238E27FC236}">
                <a16:creationId xmlns:a16="http://schemas.microsoft.com/office/drawing/2014/main" id="{AF5F8066-8EB9-CAAA-5A59-D86CEFC82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042" y="2527697"/>
            <a:ext cx="728330" cy="20012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96B18B2-7DB0-AAC5-F38C-FA8414949FF4}"/>
              </a:ext>
            </a:extLst>
          </p:cNvPr>
          <p:cNvGrpSpPr/>
          <p:nvPr/>
        </p:nvGrpSpPr>
        <p:grpSpPr>
          <a:xfrm>
            <a:off x="2438400" y="729249"/>
            <a:ext cx="7315200" cy="5399502"/>
            <a:chOff x="2438400" y="729249"/>
            <a:chExt cx="7315200" cy="5399502"/>
          </a:xfrm>
        </p:grpSpPr>
        <p:pic>
          <p:nvPicPr>
            <p:cNvPr id="5" name="Picture 4" descr="A map of the world&#10;&#10;Description automatically generated">
              <a:extLst>
                <a:ext uri="{FF2B5EF4-FFF2-40B4-BE49-F238E27FC236}">
                  <a16:creationId xmlns:a16="http://schemas.microsoft.com/office/drawing/2014/main" id="{F80EB68E-65BF-7DEB-5D48-340A18406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8400" y="729249"/>
              <a:ext cx="7315200" cy="539950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17392E-B841-A68A-ACDC-8CEB3321C635}"/>
                </a:ext>
              </a:extLst>
            </p:cNvPr>
            <p:cNvSpPr txBox="1"/>
            <p:nvPr/>
          </p:nvSpPr>
          <p:spPr>
            <a:xfrm>
              <a:off x="5546992" y="921205"/>
              <a:ext cx="1098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2041-60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DA1C4E9-DC5D-7E0A-EC20-C3C86886FFD4}"/>
              </a:ext>
            </a:extLst>
          </p:cNvPr>
          <p:cNvGrpSpPr/>
          <p:nvPr/>
        </p:nvGrpSpPr>
        <p:grpSpPr>
          <a:xfrm>
            <a:off x="2438400" y="729249"/>
            <a:ext cx="7315200" cy="5399502"/>
            <a:chOff x="2438400" y="729249"/>
            <a:chExt cx="7315200" cy="5399502"/>
          </a:xfrm>
        </p:grpSpPr>
        <p:pic>
          <p:nvPicPr>
            <p:cNvPr id="8" name="Picture 7" descr="A map of the world&#10;&#10;Description automatically generated">
              <a:extLst>
                <a:ext uri="{FF2B5EF4-FFF2-40B4-BE49-F238E27FC236}">
                  <a16:creationId xmlns:a16="http://schemas.microsoft.com/office/drawing/2014/main" id="{C8FAEA89-3BAD-13A8-A27B-3E5807E0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729249"/>
              <a:ext cx="7315200" cy="53995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2FC2F8-C81D-7173-8BC6-B3A6950C2460}"/>
                </a:ext>
              </a:extLst>
            </p:cNvPr>
            <p:cNvSpPr txBox="1"/>
            <p:nvPr/>
          </p:nvSpPr>
          <p:spPr>
            <a:xfrm>
              <a:off x="5546992" y="921205"/>
              <a:ext cx="1098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2061-80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8BFF451F-5F6E-DDBD-8AE8-198EC61E9549}"/>
              </a:ext>
            </a:extLst>
          </p:cNvPr>
          <p:cNvSpPr/>
          <p:nvPr/>
        </p:nvSpPr>
        <p:spPr>
          <a:xfrm>
            <a:off x="2425844" y="729249"/>
            <a:ext cx="7467303" cy="4757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AD9ECD-2ABA-E525-FAF0-B10B48F2D18E}"/>
              </a:ext>
            </a:extLst>
          </p:cNvPr>
          <p:cNvGrpSpPr/>
          <p:nvPr/>
        </p:nvGrpSpPr>
        <p:grpSpPr>
          <a:xfrm>
            <a:off x="2438400" y="729249"/>
            <a:ext cx="7315200" cy="5399502"/>
            <a:chOff x="2438400" y="729249"/>
            <a:chExt cx="7315200" cy="5399502"/>
          </a:xfrm>
        </p:grpSpPr>
        <p:pic>
          <p:nvPicPr>
            <p:cNvPr id="30" name="Picture 29" descr="A map of the world&#10;&#10;Description automatically generated">
              <a:extLst>
                <a:ext uri="{FF2B5EF4-FFF2-40B4-BE49-F238E27FC236}">
                  <a16:creationId xmlns:a16="http://schemas.microsoft.com/office/drawing/2014/main" id="{BA0656FE-C2B8-314C-42F5-0D7EC610E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8400" y="729249"/>
              <a:ext cx="7315200" cy="539950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965AC4-2C68-9F5B-34A8-21BF510217DA}"/>
                </a:ext>
              </a:extLst>
            </p:cNvPr>
            <p:cNvSpPr txBox="1"/>
            <p:nvPr/>
          </p:nvSpPr>
          <p:spPr>
            <a:xfrm>
              <a:off x="5493049" y="921205"/>
              <a:ext cx="1098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2041-60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69BBBC-4BF1-DFC6-6B8E-EAD6CBFC3ADD}"/>
              </a:ext>
            </a:extLst>
          </p:cNvPr>
          <p:cNvGrpSpPr/>
          <p:nvPr/>
        </p:nvGrpSpPr>
        <p:grpSpPr>
          <a:xfrm>
            <a:off x="2438400" y="729249"/>
            <a:ext cx="7315200" cy="5399502"/>
            <a:chOff x="2438400" y="729249"/>
            <a:chExt cx="7315200" cy="5399502"/>
          </a:xfrm>
        </p:grpSpPr>
        <p:pic>
          <p:nvPicPr>
            <p:cNvPr id="35" name="Picture 34" descr="A map of the world&#10;&#10;Description automatically generated">
              <a:extLst>
                <a:ext uri="{FF2B5EF4-FFF2-40B4-BE49-F238E27FC236}">
                  <a16:creationId xmlns:a16="http://schemas.microsoft.com/office/drawing/2014/main" id="{9B96D14E-BA04-C62C-392F-029DCF20D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8400" y="729249"/>
              <a:ext cx="7315200" cy="539950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91E64A-EDF3-324C-E295-4D7A973AAC89}"/>
                </a:ext>
              </a:extLst>
            </p:cNvPr>
            <p:cNvSpPr txBox="1"/>
            <p:nvPr/>
          </p:nvSpPr>
          <p:spPr>
            <a:xfrm>
              <a:off x="5502230" y="935881"/>
              <a:ext cx="1098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2061-80</a:t>
              </a:r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0B6B9FB-78B2-419E-F66F-B5F02FA46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428792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F22EAC9C-6587-66BD-ABE1-705B7974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639" y="786054"/>
            <a:ext cx="4439264" cy="29103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405405-FD6E-4CDF-C087-E790B9279D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73688-ABA5-3DFB-6BB3-46167C5B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3" y="-3275"/>
            <a:ext cx="10471543" cy="664157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Wildfires in Boreal Forests: past and present</a:t>
            </a:r>
          </a:p>
        </p:txBody>
      </p: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743976AE-529D-118D-39C0-77158C5C0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398" y="5443110"/>
            <a:ext cx="2027382" cy="1177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D47148-E0A0-2EA7-5E62-F1D27CF77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10" y="1412905"/>
            <a:ext cx="5753584" cy="4027644"/>
          </a:xfrm>
          <a:prstGeom prst="rect">
            <a:avLst/>
          </a:prstGeom>
        </p:spPr>
      </p:pic>
      <p:pic>
        <p:nvPicPr>
          <p:cNvPr id="12" name="Picture 11" descr="A pie chart of different types of leaf&#10;&#10;Description automatically generated">
            <a:extLst>
              <a:ext uri="{FF2B5EF4-FFF2-40B4-BE49-F238E27FC236}">
                <a16:creationId xmlns:a16="http://schemas.microsoft.com/office/drawing/2014/main" id="{24BB5D63-EC29-0DE3-312B-58D06C128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261" y="3809264"/>
            <a:ext cx="4488426" cy="2718096"/>
          </a:xfrm>
          <a:prstGeom prst="rect">
            <a:avLst/>
          </a:prstGeom>
        </p:spPr>
      </p:pic>
      <p:pic>
        <p:nvPicPr>
          <p:cNvPr id="18" name="Picture 17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4955115A-A4B9-B2F5-13E9-79DED5B95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639" y="786054"/>
            <a:ext cx="4439264" cy="2910381"/>
          </a:xfrm>
          <a:prstGeom prst="rect">
            <a:avLst/>
          </a:prstGeom>
        </p:spPr>
      </p:pic>
      <p:pic>
        <p:nvPicPr>
          <p:cNvPr id="13" name="Picture 12" descr="A pie chart with different colored circles&#10;&#10;Description automatically generated">
            <a:extLst>
              <a:ext uri="{FF2B5EF4-FFF2-40B4-BE49-F238E27FC236}">
                <a16:creationId xmlns:a16="http://schemas.microsoft.com/office/drawing/2014/main" id="{12791D64-5382-B6CF-A906-3623F5D1ED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261" y="3809264"/>
            <a:ext cx="4488425" cy="2718096"/>
          </a:xfrm>
          <a:prstGeom prst="rect">
            <a:avLst/>
          </a:prstGeom>
        </p:spPr>
      </p:pic>
      <p:pic>
        <p:nvPicPr>
          <p:cNvPr id="19" name="Picture 18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F4DE3303-B84A-4690-E33E-C689CC9B9D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9640" y="786055"/>
            <a:ext cx="4439263" cy="2910380"/>
          </a:xfrm>
          <a:prstGeom prst="rect">
            <a:avLst/>
          </a:prstGeom>
        </p:spPr>
      </p:pic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D5A2CA5-1679-C875-7C5A-05F101A40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151" y="2879839"/>
            <a:ext cx="1289963" cy="747721"/>
          </a:xfrm>
          <a:prstGeom prst="rect">
            <a:avLst/>
          </a:prstGeom>
        </p:spPr>
      </p:pic>
      <p:pic>
        <p:nvPicPr>
          <p:cNvPr id="20" name="Picture 19" descr="A pie chart of different types of leaf&#10;&#10;Description automatically generated">
            <a:extLst>
              <a:ext uri="{FF2B5EF4-FFF2-40B4-BE49-F238E27FC236}">
                <a16:creationId xmlns:a16="http://schemas.microsoft.com/office/drawing/2014/main" id="{CBFD65A9-AC8A-F9A3-8C51-8ABB7CD500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5261" y="3821554"/>
            <a:ext cx="4488425" cy="2693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E2065-B62D-612B-6295-028E593D477A}"/>
              </a:ext>
            </a:extLst>
          </p:cNvPr>
          <p:cNvSpPr txBox="1"/>
          <p:nvPr/>
        </p:nvSpPr>
        <p:spPr>
          <a:xfrm>
            <a:off x="5061857" y="6531428"/>
            <a:ext cx="18641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accent1">
                    <a:lumMod val="60000"/>
                    <a:lumOff val="40000"/>
                  </a:schemeClr>
                </a:solidFill>
                <a:cs typeface="Arial"/>
              </a:rPr>
              <a:t>Source: ESA Fire CCI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6020A-2F07-9C86-1E6A-21E5C8291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</p:spTree>
    <p:extLst>
      <p:ext uri="{BB962C8B-B14F-4D97-AF65-F5344CB8AC3E}">
        <p14:creationId xmlns:p14="http://schemas.microsoft.com/office/powerpoint/2010/main" val="407771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9BA129-46FF-C883-D8A1-FBE459DB0D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dirty="0" smtClean="0"/>
              <a:pPr/>
              <a:t>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5DBEC1-4C9B-0844-836E-A2A88DC18D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DATE - 'Insert &gt; Header and footer &gt; Fixed'</a:t>
            </a:r>
            <a:endParaRPr lang="en-GB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9BAAF7E-67E4-9584-FF74-179D8F0618D7}"/>
              </a:ext>
            </a:extLst>
          </p:cNvPr>
          <p:cNvSpPr txBox="1">
            <a:spLocks/>
          </p:cNvSpPr>
          <p:nvPr/>
        </p:nvSpPr>
        <p:spPr>
          <a:xfrm>
            <a:off x="4803" y="-3275"/>
            <a:ext cx="10471543" cy="6641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Wildfires in Boreal Forests: past and present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1DC07-B9A9-80DC-0685-BA79F22E4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30 August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FCFE3-C6D1-8FAF-5127-C254D4D3111D}"/>
              </a:ext>
            </a:extLst>
          </p:cNvPr>
          <p:cNvSpPr/>
          <p:nvPr/>
        </p:nvSpPr>
        <p:spPr>
          <a:xfrm>
            <a:off x="9906000" y="6342529"/>
            <a:ext cx="2073088" cy="179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 descr="A map of the world&#10;&#10;Description automatically generated">
            <a:extLst>
              <a:ext uri="{FF2B5EF4-FFF2-40B4-BE49-F238E27FC236}">
                <a16:creationId xmlns:a16="http://schemas.microsoft.com/office/drawing/2014/main" id="{F352BD91-20D8-40DC-CEDB-ECFD4C33CE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145" y="473655"/>
            <a:ext cx="4266348" cy="3026729"/>
          </a:xfrm>
        </p:spPr>
      </p:pic>
      <p:pic>
        <p:nvPicPr>
          <p:cNvPr id="15" name="Picture 14" descr="A map of the world&#10;&#10;Description automatically generated">
            <a:extLst>
              <a:ext uri="{FF2B5EF4-FFF2-40B4-BE49-F238E27FC236}">
                <a16:creationId xmlns:a16="http://schemas.microsoft.com/office/drawing/2014/main" id="{28250891-72B2-CE5C-3664-55E5C6E48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3460549"/>
            <a:ext cx="4267199" cy="3061100"/>
          </a:xfrm>
          <a:prstGeom prst="rect">
            <a:avLst/>
          </a:prstGeom>
        </p:spPr>
      </p:pic>
      <p:pic>
        <p:nvPicPr>
          <p:cNvPr id="16" name="Picture 15" descr="A map of the world&#10;&#10;Description automatically generated">
            <a:extLst>
              <a:ext uri="{FF2B5EF4-FFF2-40B4-BE49-F238E27FC236}">
                <a16:creationId xmlns:a16="http://schemas.microsoft.com/office/drawing/2014/main" id="{B558F2D2-5BB2-26D7-C42A-CFCEF3CF1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428" y="1120120"/>
            <a:ext cx="6738256" cy="477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59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754A1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2F41CB60-87CF-8D48-BA3B-12F69730358A}" vid="{3529B047-C679-7C47-A885-56C46C976CDC}"/>
    </a:ext>
  </a:extLst>
</a:theme>
</file>

<file path=ppt/theme/theme2.xml><?xml version="1.0" encoding="utf-8"?>
<a:theme xmlns:a="http://schemas.openxmlformats.org/drawingml/2006/main" name="IIASA alternatives">
  <a:themeElements>
    <a:clrScheme name="Custom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2F41CB60-87CF-8D48-BA3B-12F69730358A}" vid="{277F160F-5B48-354E-BCB5-A75D265C5F4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D6799BF753054CBC72297D8C1619E5" ma:contentTypeVersion="13" ma:contentTypeDescription="Create a new document." ma:contentTypeScope="" ma:versionID="6344467efa40e3d1f70255fe557a5de2">
  <xsd:schema xmlns:xsd="http://www.w3.org/2001/XMLSchema" xmlns:xs="http://www.w3.org/2001/XMLSchema" xmlns:p="http://schemas.microsoft.com/office/2006/metadata/properties" xmlns:ns2="7869ffb4-414b-42f3-84ec-4bfffff9958c" xmlns:ns3="b32a2a97-3533-4d73-9cf8-e2926f34c4f5" targetNamespace="http://schemas.microsoft.com/office/2006/metadata/properties" ma:root="true" ma:fieldsID="e73c219278e803de9beba30e30a1d1b0" ns2:_="" ns3:_="">
    <xsd:import namespace="7869ffb4-414b-42f3-84ec-4bfffff9958c"/>
    <xsd:import namespace="b32a2a97-3533-4d73-9cf8-e2926f34c4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Autho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9ffb4-414b-42f3-84ec-4bfffff995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b2b414a-4870-4b76-be62-ecc4760d58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uthor0" ma:index="20" nillable="true" ma:displayName="Author" ma:format="Dropdown" ma:list="UserInfo" ma:SharePointGroup="0" ma:internalName="Author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a2a97-3533-4d73-9cf8-e2926f34c4f5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d382321-a983-4d44-978d-c390d0aed7ea}" ma:internalName="TaxCatchAll" ma:showField="CatchAllData" ma:web="b32a2a97-3533-4d73-9cf8-e2926f34c4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2a2a97-3533-4d73-9cf8-e2926f34c4f5" xsi:nil="true"/>
    <lcf76f155ced4ddcb4097134ff3c332f xmlns="7869ffb4-414b-42f3-84ec-4bfffff9958c">
      <Terms xmlns="http://schemas.microsoft.com/office/infopath/2007/PartnerControls"/>
    </lcf76f155ced4ddcb4097134ff3c332f>
    <Author0 xmlns="7869ffb4-414b-42f3-84ec-4bfffff9958c">
      <UserInfo>
        <DisplayName/>
        <AccountId xsi:nil="true"/>
        <AccountType/>
      </UserInfo>
    </Author0>
  </documentManagement>
</p:properties>
</file>

<file path=customXml/itemProps1.xml><?xml version="1.0" encoding="utf-8"?>
<ds:datastoreItem xmlns:ds="http://schemas.openxmlformats.org/officeDocument/2006/customXml" ds:itemID="{A96C1D3A-C656-419D-B23C-B21E4613401A}">
  <ds:schemaRefs>
    <ds:schemaRef ds:uri="7869ffb4-414b-42f3-84ec-4bfffff9958c"/>
    <ds:schemaRef ds:uri="b32a2a97-3533-4d73-9cf8-e2926f34c4f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794EA7-8E28-4624-885F-9EF05194D2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D93C57-A7ED-44E6-88BF-DA3984EE19E6}">
  <ds:schemaRefs>
    <ds:schemaRef ds:uri="06814371-4dd9-40ea-9cc7-40b39613c6ae"/>
    <ds:schemaRef ds:uri="0689c177-5e19-464b-8532-40aa8fde3a94"/>
    <ds:schemaRef ds:uri="749ef8e9-4186-4c55-b2d4-b1c3f2fa9400"/>
    <ds:schemaRef ds:uri="7869ffb4-414b-42f3-84ec-4bfffff9958c"/>
    <ds:schemaRef ds:uri="b32a2a97-3533-4d73-9cf8-e2926f34c4f5"/>
    <ds:schemaRef ds:uri="bbfa92de-a750-4870-8137-aa2c2361bcb8"/>
    <ds:schemaRef ds:uri="df053816-7f52-4fff-95c7-0bf99e9226c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1230</Words>
  <Application>Microsoft Office PowerPoint</Application>
  <PresentationFormat>Widescreen</PresentationFormat>
  <Paragraphs>217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Arial,Sans-Serif</vt:lpstr>
      <vt:lpstr>Calibri</vt:lpstr>
      <vt:lpstr>Courier New</vt:lpstr>
      <vt:lpstr>Tahoma</vt:lpstr>
      <vt:lpstr>Wingdings</vt:lpstr>
      <vt:lpstr>Office</vt:lpstr>
      <vt:lpstr>IIASA alternatives</vt:lpstr>
      <vt:lpstr>Modeling risks of climate-driven wildfires in boreal forests: the FLAM approach</vt:lpstr>
      <vt:lpstr>Boreal Forests</vt:lpstr>
      <vt:lpstr>Data - Climate Change in a Boreal Context (visualization)</vt:lpstr>
      <vt:lpstr>Temperature Projections</vt:lpstr>
      <vt:lpstr>Temperature Projections</vt:lpstr>
      <vt:lpstr>Precipitation Projections</vt:lpstr>
      <vt:lpstr>Precipitation Projections</vt:lpstr>
      <vt:lpstr>Wildfires in Boreal Forests: past and present</vt:lpstr>
      <vt:lpstr>PowerPoint Presentation</vt:lpstr>
      <vt:lpstr>PowerPoint Presentation</vt:lpstr>
      <vt:lpstr>Wildfire climate impacts and adaptation model (FLAM)</vt:lpstr>
      <vt:lpstr>PowerPoint Presentation</vt:lpstr>
      <vt:lpstr>FLAM in a Boreal Context: Burned Area</vt:lpstr>
      <vt:lpstr>FLAM in a Boreal Context: Forest Burned Area</vt:lpstr>
      <vt:lpstr>FLAM: Adaptation Options to combat wildfires in the boreal zone</vt:lpstr>
      <vt:lpstr>FLAM: Key Takeaways, Adaptation Options and Future Work</vt:lpstr>
      <vt:lpstr>Thank you for your time and attention!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Institute for Applied Systems Analysis (IIASA)</dc:title>
  <dc:creator>Schaubach Julia</dc:creator>
  <cp:lastModifiedBy>CORNING Shelby</cp:lastModifiedBy>
  <cp:revision>54</cp:revision>
  <cp:lastPrinted>2018-09-04T06:30:47Z</cp:lastPrinted>
  <dcterms:created xsi:type="dcterms:W3CDTF">2023-01-26T14:49:38Z</dcterms:created>
  <dcterms:modified xsi:type="dcterms:W3CDTF">2023-08-23T09:02:35Z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0x010100C3D6799BF753054CBC72297D8C1619E5</vt:lpwstr>
  </property>
  <property fmtid="{D5CDD505-2E9C-101B-9397-08002B2CF9AE}" pid="3" name="_dlc_DocIdItemGuid">
    <vt:lpwstr>21d70297-cd61-47d2-9611-414a1fcff47b</vt:lpwstr>
  </property>
  <property fmtid="{D5CDD505-2E9C-101B-9397-08002B2CF9AE}" pid="4" name="Order">
    <vt:r8>34876500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MediaServiceImageTags">
    <vt:lpwstr/>
  </property>
</Properties>
</file>