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48" r:id="rId2"/>
  </p:sldMasterIdLst>
  <p:notesMasterIdLst>
    <p:notesMasterId r:id="rId56"/>
  </p:notesMasterIdLst>
  <p:sldIdLst>
    <p:sldId id="465" r:id="rId3"/>
    <p:sldId id="431" r:id="rId4"/>
    <p:sldId id="514" r:id="rId5"/>
    <p:sldId id="505" r:id="rId6"/>
    <p:sldId id="521" r:id="rId7"/>
    <p:sldId id="535" r:id="rId8"/>
    <p:sldId id="467" r:id="rId9"/>
    <p:sldId id="427" r:id="rId10"/>
    <p:sldId id="506" r:id="rId11"/>
    <p:sldId id="426" r:id="rId12"/>
    <p:sldId id="475" r:id="rId13"/>
    <p:sldId id="476" r:id="rId14"/>
    <p:sldId id="481" r:id="rId15"/>
    <p:sldId id="487" r:id="rId16"/>
    <p:sldId id="482" r:id="rId17"/>
    <p:sldId id="485" r:id="rId18"/>
    <p:sldId id="483" r:id="rId19"/>
    <p:sldId id="486" r:id="rId20"/>
    <p:sldId id="492" r:id="rId21"/>
    <p:sldId id="534" r:id="rId22"/>
    <p:sldId id="533" r:id="rId23"/>
    <p:sldId id="493" r:id="rId24"/>
    <p:sldId id="527" r:id="rId25"/>
    <p:sldId id="536" r:id="rId26"/>
    <p:sldId id="528" r:id="rId27"/>
    <p:sldId id="537" r:id="rId28"/>
    <p:sldId id="520" r:id="rId29"/>
    <p:sldId id="519" r:id="rId30"/>
    <p:sldId id="518" r:id="rId31"/>
    <p:sldId id="517" r:id="rId32"/>
    <p:sldId id="516" r:id="rId33"/>
    <p:sldId id="259" r:id="rId34"/>
    <p:sldId id="530" r:id="rId35"/>
    <p:sldId id="498" r:id="rId36"/>
    <p:sldId id="507" r:id="rId37"/>
    <p:sldId id="499" r:id="rId38"/>
    <p:sldId id="501" r:id="rId39"/>
    <p:sldId id="502" r:id="rId40"/>
    <p:sldId id="515" r:id="rId41"/>
    <p:sldId id="480" r:id="rId42"/>
    <p:sldId id="408" r:id="rId43"/>
    <p:sldId id="451" r:id="rId44"/>
    <p:sldId id="513" r:id="rId45"/>
    <p:sldId id="474" r:id="rId46"/>
    <p:sldId id="377" r:id="rId47"/>
    <p:sldId id="472" r:id="rId48"/>
    <p:sldId id="477" r:id="rId49"/>
    <p:sldId id="529" r:id="rId50"/>
    <p:sldId id="500" r:id="rId51"/>
    <p:sldId id="525" r:id="rId52"/>
    <p:sldId id="524" r:id="rId53"/>
    <p:sldId id="497" r:id="rId54"/>
    <p:sldId id="490"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0000"/>
    <a:srgbClr val="62A3D6"/>
    <a:srgbClr val="FFD641"/>
    <a:srgbClr val="FF2492"/>
    <a:srgbClr val="00B050"/>
    <a:srgbClr val="E0388B"/>
    <a:srgbClr val="F6FF82"/>
    <a:srgbClr val="8E8E8E"/>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92DAC-6A87-9048-8EEF-4FFA7AA97F1D}" v="421" dt="2023-05-24T07:19:43.289"/>
    <p1510:client id="{DF0D9AA6-D1A1-D0F4-9D03-704BC11D9AB8}" v="2433" dt="2023-05-24T12:55:26.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330"/>
  </p:normalViewPr>
  <p:slideViewPr>
    <p:cSldViewPr snapToGrid="0">
      <p:cViewPr varScale="1">
        <p:scale>
          <a:sx n="77" d="100"/>
          <a:sy n="77" d="100"/>
        </p:scale>
        <p:origin x="13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58C9E-5FAF-459D-9B02-2136C9B0252C}" type="datetimeFigureOut">
              <a:rPr lang="de-DE" smtClean="0"/>
              <a:t>24.05.23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42FCD-2FA2-4BAC-A8BD-0AF3F19AD057}" type="slidenum">
              <a:rPr lang="de-DE" smtClean="0"/>
              <a:t>‹#›</a:t>
            </a:fld>
            <a:endParaRPr lang="de-DE"/>
          </a:p>
        </p:txBody>
      </p:sp>
    </p:spTree>
    <p:extLst>
      <p:ext uri="{BB962C8B-B14F-4D97-AF65-F5344CB8AC3E}">
        <p14:creationId xmlns:p14="http://schemas.microsoft.com/office/powerpoint/2010/main" val="235034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942FCD-2FA2-4BAC-A8BD-0AF3F19AD057}" type="slidenum">
              <a:rPr lang="de-DE" smtClean="0"/>
              <a:t>1</a:t>
            </a:fld>
            <a:endParaRPr lang="de-DE"/>
          </a:p>
        </p:txBody>
      </p:sp>
    </p:spTree>
    <p:extLst>
      <p:ext uri="{BB962C8B-B14F-4D97-AF65-F5344CB8AC3E}">
        <p14:creationId xmlns:p14="http://schemas.microsoft.com/office/powerpoint/2010/main" val="390790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1942FCD-2FA2-4BAC-A8BD-0AF3F19AD057}" type="slidenum">
              <a:rPr lang="de-DE" smtClean="0"/>
              <a:t>2</a:t>
            </a:fld>
            <a:endParaRPr lang="de-DE"/>
          </a:p>
        </p:txBody>
      </p:sp>
    </p:spTree>
    <p:extLst>
      <p:ext uri="{BB962C8B-B14F-4D97-AF65-F5344CB8AC3E}">
        <p14:creationId xmlns:p14="http://schemas.microsoft.com/office/powerpoint/2010/main" val="178126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sym typeface="Wingdings" panose="05000000000000000000" pitchFamily="2" charset="2"/>
              </a:rPr>
              <a:t></a:t>
            </a:r>
            <a:r>
              <a:rPr lang="de-AT"/>
              <a:t> (hydro-)</a:t>
            </a:r>
            <a:r>
              <a:rPr lang="de-AT" err="1"/>
              <a:t>carbons</a:t>
            </a:r>
            <a:endParaRPr lang="de-AT"/>
          </a:p>
          <a:p>
            <a:r>
              <a:rPr lang="de-AT"/>
              <a:t>30</a:t>
            </a:r>
            <a:r>
              <a:rPr lang="de-AT" baseline="0"/>
              <a:t> 000 different VOCs</a:t>
            </a:r>
          </a:p>
          <a:p>
            <a:r>
              <a:rPr lang="de-AT" baseline="0"/>
              <a:t>44% </a:t>
            </a:r>
            <a:r>
              <a:rPr lang="de-AT" baseline="0" err="1"/>
              <a:t>isoprene</a:t>
            </a:r>
            <a:r>
              <a:rPr lang="de-AT" baseline="0"/>
              <a:t> </a:t>
            </a:r>
            <a:r>
              <a:rPr lang="de-AT" baseline="0" err="1"/>
              <a:t>of</a:t>
            </a:r>
            <a:r>
              <a:rPr lang="de-AT" baseline="0"/>
              <a:t> all VOC </a:t>
            </a:r>
            <a:r>
              <a:rPr lang="de-AT" baseline="0" err="1"/>
              <a:t>emissions</a:t>
            </a:r>
            <a:endParaRPr lang="de-AT" baseline="0"/>
          </a:p>
          <a:p>
            <a:r>
              <a:rPr lang="de-AT" baseline="0"/>
              <a:t>11% </a:t>
            </a:r>
            <a:r>
              <a:rPr lang="de-AT" baseline="0" err="1"/>
              <a:t>monoterpenes</a:t>
            </a:r>
            <a:endParaRPr lang="de-AT" baseline="0"/>
          </a:p>
          <a:p>
            <a:endParaRPr lang="de-AT" baseline="0"/>
          </a:p>
          <a:p>
            <a:r>
              <a:rPr lang="en-US"/>
              <a:t>BVOCs are emitted by all plant organs, whereby leaves emit the highest amounts (</a:t>
            </a:r>
            <a:r>
              <a:rPr lang="en-US" err="1"/>
              <a:t>Kesselmeier</a:t>
            </a:r>
            <a:r>
              <a:rPr lang="en-US"/>
              <a:t> and Staudt, 1999; Loreto et al., 2014). In the mesophyll, BVOCs are synthesized and stored in aqueous or lipid phase, which then pass into the intercellular space by diffusion and are present in the gaseous phase. Depending on the volatility of the BVOC and as well on the stomata openness, these compounds are emitted in a partly uncontrolled manner into the headspace of the respective plant and diffuse into the lower atmosphere (</a:t>
            </a:r>
            <a:r>
              <a:rPr lang="en-US" err="1"/>
              <a:t>Niinemets</a:t>
            </a:r>
            <a:r>
              <a:rPr lang="en-US"/>
              <a:t> and Reichstein, 2003). </a:t>
            </a:r>
          </a:p>
        </p:txBody>
      </p:sp>
      <p:sp>
        <p:nvSpPr>
          <p:cNvPr id="4" name="Foliennummernplatzhalter 3"/>
          <p:cNvSpPr>
            <a:spLocks noGrp="1"/>
          </p:cNvSpPr>
          <p:nvPr>
            <p:ph type="sldNum" sz="quarter" idx="10"/>
          </p:nvPr>
        </p:nvSpPr>
        <p:spPr/>
        <p:txBody>
          <a:bodyPr/>
          <a:lstStyle/>
          <a:p>
            <a:fld id="{8EA6C110-21C3-49B9-B1AE-251943D0402B}" type="slidenum">
              <a:rPr lang="en-US" smtClean="0"/>
              <a:t>7</a:t>
            </a:fld>
            <a:endParaRPr lang="en-US"/>
          </a:p>
        </p:txBody>
      </p:sp>
    </p:spTree>
    <p:extLst>
      <p:ext uri="{BB962C8B-B14F-4D97-AF65-F5344CB8AC3E}">
        <p14:creationId xmlns:p14="http://schemas.microsoft.com/office/powerpoint/2010/main" val="46287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Einmal sagen BVOC ausgesprochen</a:t>
            </a:r>
          </a:p>
        </p:txBody>
      </p:sp>
      <p:sp>
        <p:nvSpPr>
          <p:cNvPr id="4" name="Foliennummernplatzhalter 3"/>
          <p:cNvSpPr>
            <a:spLocks noGrp="1"/>
          </p:cNvSpPr>
          <p:nvPr>
            <p:ph type="sldNum" sz="quarter" idx="5"/>
          </p:nvPr>
        </p:nvSpPr>
        <p:spPr/>
        <p:txBody>
          <a:bodyPr/>
          <a:lstStyle/>
          <a:p>
            <a:fld id="{01942FCD-2FA2-4BAC-A8BD-0AF3F19AD057}" type="slidenum">
              <a:rPr lang="de-DE" smtClean="0"/>
              <a:t>8</a:t>
            </a:fld>
            <a:endParaRPr lang="de-DE"/>
          </a:p>
        </p:txBody>
      </p:sp>
    </p:spTree>
    <p:extLst>
      <p:ext uri="{BB962C8B-B14F-4D97-AF65-F5344CB8AC3E}">
        <p14:creationId xmlns:p14="http://schemas.microsoft.com/office/powerpoint/2010/main" val="8280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err="1">
                <a:sym typeface="Wingdings" panose="05000000000000000000" pitchFamily="2" charset="2"/>
              </a:rPr>
              <a:t>Fig</a:t>
            </a:r>
            <a:endParaRPr lang="de-AT" baseline="0">
              <a:sym typeface="Wingdings" panose="05000000000000000000" pitchFamily="2" charset="2"/>
            </a:endParaRPr>
          </a:p>
          <a:p>
            <a:r>
              <a:rPr lang="en-US" sz="1200" b="0" i="0" kern="1200">
                <a:solidFill>
                  <a:schemeClr val="tx1"/>
                </a:solidFill>
                <a:effectLst/>
                <a:latin typeface="+mn-lt"/>
                <a:ea typeface="+mn-ea"/>
                <a:cs typeface="+mn-cs"/>
              </a:rPr>
              <a:t>b) The production of volatiles depends on the susceptibility of the plant to fungal pathogens. Limonene and linalool are dominant in resistant cultivars and </a:t>
            </a:r>
            <a:r>
              <a:rPr lang="en-US" sz="1200" b="0" i="0" kern="1200" err="1">
                <a:solidFill>
                  <a:schemeClr val="tx1"/>
                </a:solidFill>
                <a:effectLst/>
                <a:latin typeface="+mn-lt"/>
                <a:ea typeface="+mn-ea"/>
                <a:cs typeface="+mn-cs"/>
              </a:rPr>
              <a:t>nonanal</a:t>
            </a:r>
            <a:r>
              <a:rPr lang="en-US" sz="1200" b="0" i="0" kern="1200">
                <a:solidFill>
                  <a:schemeClr val="tx1"/>
                </a:solidFill>
                <a:effectLst/>
                <a:latin typeface="+mn-lt"/>
                <a:ea typeface="+mn-ea"/>
                <a:cs typeface="+mn-cs"/>
              </a:rPr>
              <a:t> is dominant in susceptible cultivars. Susceptible cultivars exposed to volatiles from resistant cultivars suppress fungal disease. (c) Beneficial microbes also induce plant volatile emissions, thereby suppressing insect herbivory. Treatment with plant growth‐promoting </a:t>
            </a:r>
            <a:r>
              <a:rPr lang="en-US" sz="1200" b="0" i="0" kern="1200" err="1">
                <a:solidFill>
                  <a:schemeClr val="tx1"/>
                </a:solidFill>
                <a:effectLst/>
                <a:latin typeface="+mn-lt"/>
                <a:ea typeface="+mn-ea"/>
                <a:cs typeface="+mn-cs"/>
              </a:rPr>
              <a:t>rhizobacteria</a:t>
            </a:r>
            <a:r>
              <a:rPr lang="en-US" sz="1200" b="0" i="0" kern="1200">
                <a:solidFill>
                  <a:schemeClr val="tx1"/>
                </a:solidFill>
                <a:effectLst/>
                <a:latin typeface="+mn-lt"/>
                <a:ea typeface="+mn-ea"/>
                <a:cs typeface="+mn-cs"/>
              </a:rPr>
              <a:t> (PGPR) induces the production of volatiles such as indole and β‐</a:t>
            </a:r>
            <a:r>
              <a:rPr lang="en-US" sz="1200" b="0" i="0" kern="1200" err="1">
                <a:solidFill>
                  <a:schemeClr val="tx1"/>
                </a:solidFill>
                <a:effectLst/>
                <a:latin typeface="+mn-lt"/>
                <a:ea typeface="+mn-ea"/>
                <a:cs typeface="+mn-cs"/>
              </a:rPr>
              <a:t>caryophyllene</a:t>
            </a:r>
            <a:r>
              <a:rPr lang="en-US" sz="1200" b="0" i="0" kern="1200">
                <a:solidFill>
                  <a:schemeClr val="tx1"/>
                </a:solidFill>
                <a:effectLst/>
                <a:latin typeface="+mn-lt"/>
                <a:ea typeface="+mn-ea"/>
                <a:cs typeface="+mn-cs"/>
              </a:rPr>
              <a:t> that affect defense responses. Symbiotic fungi, including </a:t>
            </a:r>
            <a:r>
              <a:rPr lang="en-US" sz="1200" b="0" i="0" kern="1200" err="1">
                <a:solidFill>
                  <a:schemeClr val="tx1"/>
                </a:solidFill>
                <a:effectLst/>
                <a:latin typeface="+mn-lt"/>
                <a:ea typeface="+mn-ea"/>
                <a:cs typeface="+mn-cs"/>
              </a:rPr>
              <a:t>endophytic</a:t>
            </a:r>
            <a:r>
              <a:rPr lang="en-US" sz="1200" b="0" i="0" kern="1200">
                <a:solidFill>
                  <a:schemeClr val="tx1"/>
                </a:solidFill>
                <a:effectLst/>
                <a:latin typeface="+mn-lt"/>
                <a:ea typeface="+mn-ea"/>
                <a:cs typeface="+mn-cs"/>
              </a:rPr>
              <a:t> fungi and </a:t>
            </a:r>
            <a:r>
              <a:rPr lang="en-US" sz="1200" b="0" i="0" kern="1200" err="1">
                <a:solidFill>
                  <a:schemeClr val="tx1"/>
                </a:solidFill>
                <a:effectLst/>
                <a:latin typeface="+mn-lt"/>
                <a:ea typeface="+mn-ea"/>
                <a:cs typeface="+mn-cs"/>
              </a:rPr>
              <a:t>arbuscular</a:t>
            </a:r>
            <a:r>
              <a:rPr lang="en-US" sz="1200" b="0" i="0" kern="1200">
                <a:solidFill>
                  <a:schemeClr val="tx1"/>
                </a:solidFill>
                <a:effectLst/>
                <a:latin typeface="+mn-lt"/>
                <a:ea typeface="+mn-ea"/>
                <a:cs typeface="+mn-cs"/>
              </a:rPr>
              <a:t> mycorrhizas (AM), can modulate volatile emissions from the host in response to insect pests. The colonization of </a:t>
            </a:r>
            <a:r>
              <a:rPr lang="en-US" sz="1200" b="0" i="0" kern="1200" err="1">
                <a:solidFill>
                  <a:schemeClr val="tx1"/>
                </a:solidFill>
                <a:effectLst/>
                <a:latin typeface="+mn-lt"/>
                <a:ea typeface="+mn-ea"/>
                <a:cs typeface="+mn-cs"/>
              </a:rPr>
              <a:t>endophytic</a:t>
            </a:r>
            <a:r>
              <a:rPr lang="en-US" sz="1200" b="0" i="0" kern="1200">
                <a:solidFill>
                  <a:schemeClr val="tx1"/>
                </a:solidFill>
                <a:effectLst/>
                <a:latin typeface="+mn-lt"/>
                <a:ea typeface="+mn-ea"/>
                <a:cs typeface="+mn-cs"/>
              </a:rPr>
              <a:t> fungi can alter volatile emissions such as 2‐ethyl‐1‐hexenal. AM‐treated plants release a blend of volatiles, including β‐</a:t>
            </a:r>
            <a:r>
              <a:rPr lang="en-US" sz="1200" b="0" i="0" kern="1200" err="1">
                <a:solidFill>
                  <a:schemeClr val="tx1"/>
                </a:solidFill>
                <a:effectLst/>
                <a:latin typeface="+mn-lt"/>
                <a:ea typeface="+mn-ea"/>
                <a:cs typeface="+mn-cs"/>
              </a:rPr>
              <a:t>ocimene</a:t>
            </a:r>
            <a:r>
              <a:rPr lang="en-US" sz="1200" b="0" i="0" kern="1200">
                <a:solidFill>
                  <a:schemeClr val="tx1"/>
                </a:solidFill>
                <a:effectLst/>
                <a:latin typeface="+mn-lt"/>
                <a:ea typeface="+mn-ea"/>
                <a:cs typeface="+mn-cs"/>
              </a:rPr>
              <a:t>, in response to insect pests.</a:t>
            </a:r>
            <a:endParaRPr lang="en-US"/>
          </a:p>
        </p:txBody>
      </p:sp>
      <p:sp>
        <p:nvSpPr>
          <p:cNvPr id="4" name="Foliennummernplatzhalter 3"/>
          <p:cNvSpPr>
            <a:spLocks noGrp="1"/>
          </p:cNvSpPr>
          <p:nvPr>
            <p:ph type="sldNum" sz="quarter" idx="10"/>
          </p:nvPr>
        </p:nvSpPr>
        <p:spPr/>
        <p:txBody>
          <a:bodyPr/>
          <a:lstStyle/>
          <a:p>
            <a:fld id="{8EA6C110-21C3-49B9-B1AE-251943D0402B}" type="slidenum">
              <a:rPr lang="en-US" smtClean="0"/>
              <a:t>9</a:t>
            </a:fld>
            <a:endParaRPr lang="en-US"/>
          </a:p>
        </p:txBody>
      </p:sp>
    </p:spTree>
    <p:extLst>
      <p:ext uri="{BB962C8B-B14F-4D97-AF65-F5344CB8AC3E}">
        <p14:creationId xmlns:p14="http://schemas.microsoft.com/office/powerpoint/2010/main" val="232901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1942FCD-2FA2-4BAC-A8BD-0AF3F19AD057}" type="slidenum">
              <a:rPr lang="de-DE" smtClean="0"/>
              <a:t>12</a:t>
            </a:fld>
            <a:endParaRPr lang="de-DE"/>
          </a:p>
        </p:txBody>
      </p:sp>
    </p:spTree>
    <p:extLst>
      <p:ext uri="{BB962C8B-B14F-4D97-AF65-F5344CB8AC3E}">
        <p14:creationId xmlns:p14="http://schemas.microsoft.com/office/powerpoint/2010/main" val="1994567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Now</a:t>
            </a:r>
            <a:r>
              <a:rPr lang="de-DE"/>
              <a:t> </a:t>
            </a:r>
            <a:r>
              <a:rPr lang="de-DE" err="1"/>
              <a:t>we</a:t>
            </a:r>
            <a:r>
              <a:rPr lang="de-DE"/>
              <a:t> </a:t>
            </a:r>
            <a:r>
              <a:rPr lang="de-DE" err="1"/>
              <a:t>can</a:t>
            </a:r>
            <a:r>
              <a:rPr lang="de-DE"/>
              <a:t> </a:t>
            </a:r>
            <a:r>
              <a:rPr lang="de-DE" err="1"/>
              <a:t>answer</a:t>
            </a:r>
            <a:r>
              <a:rPr lang="de-DE"/>
              <a:t> </a:t>
            </a:r>
            <a:r>
              <a:rPr lang="de-DE" err="1"/>
              <a:t>more</a:t>
            </a:r>
            <a:r>
              <a:rPr lang="de-DE"/>
              <a:t> </a:t>
            </a:r>
            <a:r>
              <a:rPr lang="de-DE" err="1"/>
              <a:t>of</a:t>
            </a:r>
            <a:r>
              <a:rPr lang="de-DE"/>
              <a:t> </a:t>
            </a:r>
            <a:r>
              <a:rPr lang="de-DE" err="1"/>
              <a:t>these</a:t>
            </a:r>
            <a:r>
              <a:rPr lang="de-DE"/>
              <a:t> </a:t>
            </a:r>
            <a:r>
              <a:rPr lang="de-DE" err="1"/>
              <a:t>quetions</a:t>
            </a:r>
            <a:endParaRPr lang="de-DE"/>
          </a:p>
        </p:txBody>
      </p:sp>
      <p:sp>
        <p:nvSpPr>
          <p:cNvPr id="4" name="Foliennummernplatzhalter 3"/>
          <p:cNvSpPr>
            <a:spLocks noGrp="1"/>
          </p:cNvSpPr>
          <p:nvPr>
            <p:ph type="sldNum" sz="quarter" idx="5"/>
          </p:nvPr>
        </p:nvSpPr>
        <p:spPr/>
        <p:txBody>
          <a:bodyPr/>
          <a:lstStyle/>
          <a:p>
            <a:fld id="{01942FCD-2FA2-4BAC-A8BD-0AF3F19AD057}" type="slidenum">
              <a:rPr lang="de-DE" smtClean="0"/>
              <a:t>34</a:t>
            </a:fld>
            <a:endParaRPr lang="de-DE"/>
          </a:p>
        </p:txBody>
      </p:sp>
    </p:spTree>
    <p:extLst>
      <p:ext uri="{BB962C8B-B14F-4D97-AF65-F5344CB8AC3E}">
        <p14:creationId xmlns:p14="http://schemas.microsoft.com/office/powerpoint/2010/main" val="238655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Mass</a:t>
            </a:r>
            <a:r>
              <a:rPr lang="de-DE"/>
              <a:t> </a:t>
            </a:r>
            <a:r>
              <a:rPr lang="de-DE" err="1"/>
              <a:t>analyzer</a:t>
            </a:r>
            <a:r>
              <a:rPr lang="de-DE"/>
              <a:t> </a:t>
            </a:r>
          </a:p>
          <a:p>
            <a:r>
              <a:rPr lang="de-DE" err="1"/>
              <a:t>Refelctron</a:t>
            </a:r>
            <a:r>
              <a:rPr lang="de-DE"/>
              <a:t>  TOF MS </a:t>
            </a:r>
            <a:r>
              <a:rPr lang="de-DE" err="1"/>
              <a:t>ion</a:t>
            </a:r>
            <a:r>
              <a:rPr lang="de-DE"/>
              <a:t> </a:t>
            </a:r>
            <a:r>
              <a:rPr lang="de-DE" err="1"/>
              <a:t>mirrors</a:t>
            </a:r>
            <a:endParaRPr lang="de-DE"/>
          </a:p>
          <a:p>
            <a:r>
              <a:rPr lang="de-DE"/>
              <a:t>Ion </a:t>
            </a:r>
            <a:r>
              <a:rPr lang="de-DE" err="1"/>
              <a:t>detector</a:t>
            </a:r>
            <a:endParaRPr lang="de-DE"/>
          </a:p>
        </p:txBody>
      </p:sp>
      <p:sp>
        <p:nvSpPr>
          <p:cNvPr id="4" name="Foliennummernplatzhalter 3"/>
          <p:cNvSpPr>
            <a:spLocks noGrp="1"/>
          </p:cNvSpPr>
          <p:nvPr>
            <p:ph type="sldNum" sz="quarter" idx="5"/>
          </p:nvPr>
        </p:nvSpPr>
        <p:spPr/>
        <p:txBody>
          <a:bodyPr/>
          <a:lstStyle/>
          <a:p>
            <a:fld id="{01942FCD-2FA2-4BAC-A8BD-0AF3F19AD057}" type="slidenum">
              <a:rPr lang="de-DE" smtClean="0"/>
              <a:t>43</a:t>
            </a:fld>
            <a:endParaRPr lang="de-DE"/>
          </a:p>
        </p:txBody>
      </p:sp>
    </p:spTree>
    <p:extLst>
      <p:ext uri="{BB962C8B-B14F-4D97-AF65-F5344CB8AC3E}">
        <p14:creationId xmlns:p14="http://schemas.microsoft.com/office/powerpoint/2010/main" val="165838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sym typeface="Wingdings" panose="05000000000000000000" pitchFamily="2" charset="2"/>
              </a:rPr>
              <a:t>Pathways</a:t>
            </a:r>
            <a:r>
              <a:rPr lang="de-DE">
                <a:sym typeface="Wingdings" panose="05000000000000000000" pitchFamily="2" charset="2"/>
              </a:rPr>
              <a:t> </a:t>
            </a:r>
            <a:r>
              <a:rPr lang="de-DE" err="1">
                <a:sym typeface="Wingdings" panose="05000000000000000000" pitchFamily="2" charset="2"/>
              </a:rPr>
              <a:t>synthezise</a:t>
            </a:r>
            <a:r>
              <a:rPr lang="de-DE">
                <a:sym typeface="Wingdings" panose="05000000000000000000" pitchFamily="2" charset="2"/>
              </a:rPr>
              <a:t> </a:t>
            </a:r>
            <a:r>
              <a:rPr lang="de-DE" err="1">
                <a:sym typeface="Wingdings" panose="05000000000000000000" pitchFamily="2" charset="2"/>
              </a:rPr>
              <a:t>for</a:t>
            </a:r>
            <a:r>
              <a:rPr lang="de-DE">
                <a:sym typeface="Wingdings" panose="05000000000000000000" pitchFamily="2" charset="2"/>
              </a:rPr>
              <a:t> multiple BVOCs at </a:t>
            </a:r>
            <a:r>
              <a:rPr lang="de-DE" err="1">
                <a:sym typeface="Wingdings" panose="05000000000000000000" pitchFamily="2" charset="2"/>
              </a:rPr>
              <a:t>the</a:t>
            </a:r>
            <a:r>
              <a:rPr lang="de-DE">
                <a:sym typeface="Wingdings" panose="05000000000000000000" pitchFamily="2" charset="2"/>
              </a:rPr>
              <a:t> same time</a:t>
            </a:r>
            <a:endParaRPr lang="de-DE"/>
          </a:p>
          <a:p>
            <a:endParaRPr lang="en-US"/>
          </a:p>
        </p:txBody>
      </p:sp>
      <p:sp>
        <p:nvSpPr>
          <p:cNvPr id="4" name="Foliennummernplatzhalter 3"/>
          <p:cNvSpPr>
            <a:spLocks noGrp="1"/>
          </p:cNvSpPr>
          <p:nvPr>
            <p:ph type="sldNum" sz="quarter" idx="10"/>
          </p:nvPr>
        </p:nvSpPr>
        <p:spPr/>
        <p:txBody>
          <a:bodyPr/>
          <a:lstStyle/>
          <a:p>
            <a:fld id="{8EA6C110-21C3-49B9-B1AE-251943D0402B}" type="slidenum">
              <a:rPr lang="en-US" smtClean="0"/>
              <a:t>45</a:t>
            </a:fld>
            <a:endParaRPr lang="en-US"/>
          </a:p>
        </p:txBody>
      </p:sp>
    </p:spTree>
    <p:extLst>
      <p:ext uri="{BB962C8B-B14F-4D97-AF65-F5344CB8AC3E}">
        <p14:creationId xmlns:p14="http://schemas.microsoft.com/office/powerpoint/2010/main" val="214856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0C3A1-0164-4E61-0A19-F4FF2325EE6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0AD166C-6648-8643-EF41-E1B81C8BCD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DE449CF-F6CE-3EF5-CC3B-5F1255AEA62E}"/>
              </a:ext>
            </a:extLst>
          </p:cNvPr>
          <p:cNvSpPr>
            <a:spLocks noGrp="1"/>
          </p:cNvSpPr>
          <p:nvPr>
            <p:ph type="dt" sz="half" idx="10"/>
          </p:nvPr>
        </p:nvSpPr>
        <p:spPr/>
        <p:txBody>
          <a:bodyPr/>
          <a:lstStyle/>
          <a:p>
            <a:fld id="{8B3E1215-BDEC-4DA7-B608-4FB2B77F8474}" type="datetime1">
              <a:rPr lang="en-US" smtClean="0"/>
              <a:t>5/24/23</a:t>
            </a:fld>
            <a:endParaRPr lang="de-DE"/>
          </a:p>
        </p:txBody>
      </p:sp>
      <p:sp>
        <p:nvSpPr>
          <p:cNvPr id="5" name="Fußzeilenplatzhalter 4">
            <a:extLst>
              <a:ext uri="{FF2B5EF4-FFF2-40B4-BE49-F238E27FC236}">
                <a16:creationId xmlns:a16="http://schemas.microsoft.com/office/drawing/2014/main" id="{2851EE28-5EC2-7D8C-9693-8956B67F06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4D03E3E-FB5C-C913-5832-514738562A22}"/>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9483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CDCAF-409C-9023-8770-8999BF198F4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6DB23C8-2D3C-C337-3CA2-F1FCC732C31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9A1D05-9D86-D99E-0EEB-18D3AD9C2BF7}"/>
              </a:ext>
            </a:extLst>
          </p:cNvPr>
          <p:cNvSpPr>
            <a:spLocks noGrp="1"/>
          </p:cNvSpPr>
          <p:nvPr>
            <p:ph type="dt" sz="half" idx="10"/>
          </p:nvPr>
        </p:nvSpPr>
        <p:spPr/>
        <p:txBody>
          <a:bodyPr/>
          <a:lstStyle/>
          <a:p>
            <a:fld id="{193A002D-84C7-4510-B096-847F95734723}" type="datetime1">
              <a:rPr lang="en-US" smtClean="0"/>
              <a:t>5/24/23</a:t>
            </a:fld>
            <a:endParaRPr lang="de-DE"/>
          </a:p>
        </p:txBody>
      </p:sp>
      <p:sp>
        <p:nvSpPr>
          <p:cNvPr id="5" name="Fußzeilenplatzhalter 4">
            <a:extLst>
              <a:ext uri="{FF2B5EF4-FFF2-40B4-BE49-F238E27FC236}">
                <a16:creationId xmlns:a16="http://schemas.microsoft.com/office/drawing/2014/main" id="{55FD4180-CA2D-FA8B-ED3A-EE8C965947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7B13B8-8B81-8281-817B-794238E00372}"/>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365536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C2D59CA-0C3E-D56F-6CF0-A9500686CE8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2B94D50-2BC0-BF62-3530-6C2C1854E9C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50F9FC3-6942-59AD-31DE-6870216B6227}"/>
              </a:ext>
            </a:extLst>
          </p:cNvPr>
          <p:cNvSpPr>
            <a:spLocks noGrp="1"/>
          </p:cNvSpPr>
          <p:nvPr>
            <p:ph type="dt" sz="half" idx="10"/>
          </p:nvPr>
        </p:nvSpPr>
        <p:spPr/>
        <p:txBody>
          <a:bodyPr/>
          <a:lstStyle/>
          <a:p>
            <a:fld id="{ABD88318-99B2-4B6D-8BD0-0564C2733797}" type="datetime1">
              <a:rPr lang="en-US" smtClean="0"/>
              <a:t>5/24/23</a:t>
            </a:fld>
            <a:endParaRPr lang="de-DE"/>
          </a:p>
        </p:txBody>
      </p:sp>
      <p:sp>
        <p:nvSpPr>
          <p:cNvPr id="5" name="Fußzeilenplatzhalter 4">
            <a:extLst>
              <a:ext uri="{FF2B5EF4-FFF2-40B4-BE49-F238E27FC236}">
                <a16:creationId xmlns:a16="http://schemas.microsoft.com/office/drawing/2014/main" id="{E2BF7B23-83D4-B8CB-D9D2-1715551EA22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81ECD7-82EB-7142-5883-3F1AA807F9D0}"/>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1624688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9E28-6426-ACD2-DAAD-8F12214D7B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74CF32C8-D406-EBF3-10B8-0F5D9A623E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DF6F14CA-A841-F95A-B907-C421550A2E75}"/>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0A329ABB-AAD8-57D9-9848-17AA21BCBBA4}"/>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8552B5C6-B9B5-F77A-0ADF-E112980F64CA}"/>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2757153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F423-3CCE-C9FA-155B-B80C20D3F1FD}"/>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AD12A77F-2964-E5C0-A5D3-42BB1BD064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F82330C-30C8-893F-1109-E4EF55A1CB1B}"/>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6BDA327E-013E-872F-519E-5E2E7F3048C7}"/>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1966CFDA-DFF4-C47A-1317-CB5BFC6110D9}"/>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4290752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4B22-B241-502F-4DD9-05CB57E6DD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E4890C62-78CB-B40C-5656-CCCDAE80E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AEC1F2-FA33-692D-6300-41DCEF2483B9}"/>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D90B62F0-3360-EEBE-1D09-F951DCBA81C3}"/>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ABEF059C-E7C1-7756-F136-16416B399508}"/>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199083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660D-CAE6-3426-E891-C76E9727DE7F}"/>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D69E37C6-A800-894A-B7B7-056B5B3A18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0D98B4F6-346F-C49D-E523-295F5FA1B7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41652191-F107-27FE-2F0A-C2503810BB0D}"/>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6" name="Footer Placeholder 5">
            <a:extLst>
              <a:ext uri="{FF2B5EF4-FFF2-40B4-BE49-F238E27FC236}">
                <a16:creationId xmlns:a16="http://schemas.microsoft.com/office/drawing/2014/main" id="{4465BB03-AFA2-2F0C-9702-7ABE44495169}"/>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86733B70-AE2C-68F8-0007-78B7317200CE}"/>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297891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CFD6-3F3B-0491-3720-866E7FD6971A}"/>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A8249DD3-4903-2122-62A7-18700F6EE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D835386-1AF7-35B7-FC5F-61F6E171EC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301CD436-AD44-1270-74DC-78C69FD98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32F3C4-B3F0-8D67-1BEA-AC88CAB8ED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5C8FC38D-BB19-4E82-92A7-BB276FBAC86A}"/>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8" name="Footer Placeholder 7">
            <a:extLst>
              <a:ext uri="{FF2B5EF4-FFF2-40B4-BE49-F238E27FC236}">
                <a16:creationId xmlns:a16="http://schemas.microsoft.com/office/drawing/2014/main" id="{6BFBAB55-378B-FB95-DD72-5EA42CD81F66}"/>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CC33344A-8279-95A7-8300-A379ACFF8FAB}"/>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41137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31D1-7DB0-A225-66F4-86222509F759}"/>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362E384E-DCC1-F4F1-C1A5-3135EED4EA0E}"/>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4" name="Footer Placeholder 3">
            <a:extLst>
              <a:ext uri="{FF2B5EF4-FFF2-40B4-BE49-F238E27FC236}">
                <a16:creationId xmlns:a16="http://schemas.microsoft.com/office/drawing/2014/main" id="{A2303215-0BA9-2414-0884-8A4CC21D3AE7}"/>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DB1A082E-5779-B5A0-E733-7BB27F75E08F}"/>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4268744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0BB6A-408B-06FE-EC19-284071B88A05}"/>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3" name="Footer Placeholder 2">
            <a:extLst>
              <a:ext uri="{FF2B5EF4-FFF2-40B4-BE49-F238E27FC236}">
                <a16:creationId xmlns:a16="http://schemas.microsoft.com/office/drawing/2014/main" id="{F6311B67-2115-4457-7A75-4777F96F442A}"/>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C65CA12E-8468-9FF5-23DD-E23CA26CEDA2}"/>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172239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AC2F-6605-D63E-1D4A-049C8873EB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AF1DB7E7-54FC-AAD6-2C91-41E4E42E1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0FA8851F-7484-D7E7-14BE-8AE915F70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45CC3-BA47-A324-21A2-797FBAF6A403}"/>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6" name="Footer Placeholder 5">
            <a:extLst>
              <a:ext uri="{FF2B5EF4-FFF2-40B4-BE49-F238E27FC236}">
                <a16:creationId xmlns:a16="http://schemas.microsoft.com/office/drawing/2014/main" id="{E6089C8B-D817-2840-98FD-2CAC8DD3C705}"/>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6C81F8B-4A9A-A3EB-15AD-954FF4E8A399}"/>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220066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7FE2A9-A550-4AF2-7A84-5368C64007A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2DA7F26-B7C5-8C68-6B4A-FE80317367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8CDD21-95A1-874F-918C-702F8778C5C5}"/>
              </a:ext>
            </a:extLst>
          </p:cNvPr>
          <p:cNvSpPr>
            <a:spLocks noGrp="1"/>
          </p:cNvSpPr>
          <p:nvPr>
            <p:ph type="dt" sz="half" idx="10"/>
          </p:nvPr>
        </p:nvSpPr>
        <p:spPr/>
        <p:txBody>
          <a:bodyPr/>
          <a:lstStyle/>
          <a:p>
            <a:fld id="{EFE00704-2F49-47CC-B63A-E4E1D57A13D2}" type="datetime1">
              <a:rPr lang="en-US" smtClean="0"/>
              <a:t>5/24/23</a:t>
            </a:fld>
            <a:endParaRPr lang="de-DE"/>
          </a:p>
        </p:txBody>
      </p:sp>
      <p:sp>
        <p:nvSpPr>
          <p:cNvPr id="5" name="Fußzeilenplatzhalter 4">
            <a:extLst>
              <a:ext uri="{FF2B5EF4-FFF2-40B4-BE49-F238E27FC236}">
                <a16:creationId xmlns:a16="http://schemas.microsoft.com/office/drawing/2014/main" id="{69FB6550-87E3-2370-BC6B-3E9F8A6CAB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DE3AEA-14C1-87F8-AAEA-42E3D4F1883A}"/>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23542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68C3-CAF9-35C8-8E8D-80132C8AB6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65C7346C-2130-9C48-76CC-9B48B7AD5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A2AE2584-3F42-0E4E-205D-B66D05B38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818474-CB9B-7BC2-4B26-4C34B15332AA}"/>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6" name="Footer Placeholder 5">
            <a:extLst>
              <a:ext uri="{FF2B5EF4-FFF2-40B4-BE49-F238E27FC236}">
                <a16:creationId xmlns:a16="http://schemas.microsoft.com/office/drawing/2014/main" id="{AF4C31BB-686C-46FA-E149-522F7CDB2036}"/>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7A5604AE-463A-9332-413C-26FC1797FF0F}"/>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211562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3DCE-F12A-9C7A-BA43-1AA1A00AD2B5}"/>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F585C8A3-E0AA-977B-06B1-16F99F14C4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D994D60D-2878-9EB1-A462-BCFBFA298265}"/>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5E330D24-C284-7B84-1208-91DFE499E565}"/>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E20CFF45-2D73-45B8-C9E6-5F9878A64D67}"/>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3571237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C07381-D9D6-143B-B868-5563C1CC69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6F1C83AF-3437-45F3-70CB-91535CD1D0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2767C264-7C93-DF2C-5207-AA71192E1738}"/>
              </a:ext>
            </a:extLst>
          </p:cNvPr>
          <p:cNvSpPr>
            <a:spLocks noGrp="1"/>
          </p:cNvSpPr>
          <p:nvPr>
            <p:ph type="dt" sz="half" idx="10"/>
          </p:nvPr>
        </p:nvSpPr>
        <p:spPr/>
        <p:txBody>
          <a:body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5E680679-A41C-16E2-B0C2-A6C40640E084}"/>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CAD92B4-532B-41A7-F5FD-71EB285FC48B}"/>
              </a:ext>
            </a:extLst>
          </p:cNvPr>
          <p:cNvSpPr>
            <a:spLocks noGrp="1"/>
          </p:cNvSpPr>
          <p:nvPr>
            <p:ph type="sldNum" sz="quarter" idx="12"/>
          </p:nvPr>
        </p:nvSpPr>
        <p:spPr/>
        <p:txBody>
          <a:bodyPr/>
          <a:lstStyle/>
          <a:p>
            <a:fld id="{79E917DB-8DBD-5A46-99FC-CA85CCD98A3D}" type="slidenum">
              <a:rPr lang="en-AT" smtClean="0"/>
              <a:t>‹#›</a:t>
            </a:fld>
            <a:endParaRPr lang="en-AT"/>
          </a:p>
        </p:txBody>
      </p:sp>
    </p:spTree>
    <p:extLst>
      <p:ext uri="{BB962C8B-B14F-4D97-AF65-F5344CB8AC3E}">
        <p14:creationId xmlns:p14="http://schemas.microsoft.com/office/powerpoint/2010/main" val="14975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028D0-D262-7FC0-6773-423A5391015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ACE3DFB-EC21-1A69-CF0F-DE28EDF2A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79C4364-3F4F-8817-6FB6-1C4F14D3FAF5}"/>
              </a:ext>
            </a:extLst>
          </p:cNvPr>
          <p:cNvSpPr>
            <a:spLocks noGrp="1"/>
          </p:cNvSpPr>
          <p:nvPr>
            <p:ph type="dt" sz="half" idx="10"/>
          </p:nvPr>
        </p:nvSpPr>
        <p:spPr/>
        <p:txBody>
          <a:bodyPr/>
          <a:lstStyle/>
          <a:p>
            <a:fld id="{DF2A38AA-A75C-4AE3-ACAF-558D64F7B0AC}" type="datetime1">
              <a:rPr lang="en-US" smtClean="0"/>
              <a:t>5/24/23</a:t>
            </a:fld>
            <a:endParaRPr lang="de-DE"/>
          </a:p>
        </p:txBody>
      </p:sp>
      <p:sp>
        <p:nvSpPr>
          <p:cNvPr id="5" name="Fußzeilenplatzhalter 4">
            <a:extLst>
              <a:ext uri="{FF2B5EF4-FFF2-40B4-BE49-F238E27FC236}">
                <a16:creationId xmlns:a16="http://schemas.microsoft.com/office/drawing/2014/main" id="{645328F3-E9B8-36C2-6622-F376B9B5F8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83F1B05-0818-06F7-B1D1-6DFC5A696E1F}"/>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160625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DA31B-F7F6-80F6-887C-A27AC9A920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028E73-4472-AF35-70F7-D7F7FA08F14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25C7CA6-EC7E-0344-0885-4FBD6AB3227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7F7F1B4-8521-4BF7-6B38-05AFBB94FD32}"/>
              </a:ext>
            </a:extLst>
          </p:cNvPr>
          <p:cNvSpPr>
            <a:spLocks noGrp="1"/>
          </p:cNvSpPr>
          <p:nvPr>
            <p:ph type="dt" sz="half" idx="10"/>
          </p:nvPr>
        </p:nvSpPr>
        <p:spPr/>
        <p:txBody>
          <a:bodyPr/>
          <a:lstStyle/>
          <a:p>
            <a:fld id="{FF548D68-DBB0-4DAA-9BEC-196BA83F6AC0}" type="datetime1">
              <a:rPr lang="en-US" smtClean="0"/>
              <a:t>5/24/23</a:t>
            </a:fld>
            <a:endParaRPr lang="de-DE"/>
          </a:p>
        </p:txBody>
      </p:sp>
      <p:sp>
        <p:nvSpPr>
          <p:cNvPr id="6" name="Fußzeilenplatzhalter 5">
            <a:extLst>
              <a:ext uri="{FF2B5EF4-FFF2-40B4-BE49-F238E27FC236}">
                <a16:creationId xmlns:a16="http://schemas.microsoft.com/office/drawing/2014/main" id="{97D191B1-39F7-F1F2-E585-0B1E140D5D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AB60E5A-505C-FF3C-90FB-09769FE6D65C}"/>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2430737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9F003-F47F-D7FE-9AAC-5BDA7DB0C04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81165D1-D8EC-EAE7-1AEA-D2D2EAD13C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0A90B73-17CD-E6A0-423F-818046B53E6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2646C6D-6965-64D6-C8FD-E2D8A0A4EC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DE37385-6489-A7B7-BF4B-F4DDC955F2C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3107A27-B469-68A9-8459-6A5EC9D9DD78}"/>
              </a:ext>
            </a:extLst>
          </p:cNvPr>
          <p:cNvSpPr>
            <a:spLocks noGrp="1"/>
          </p:cNvSpPr>
          <p:nvPr>
            <p:ph type="dt" sz="half" idx="10"/>
          </p:nvPr>
        </p:nvSpPr>
        <p:spPr/>
        <p:txBody>
          <a:bodyPr/>
          <a:lstStyle/>
          <a:p>
            <a:fld id="{F4AC6A63-B1B8-4F2B-8964-09BAAEFD096E}" type="datetime1">
              <a:rPr lang="en-US" smtClean="0"/>
              <a:t>5/24/23</a:t>
            </a:fld>
            <a:endParaRPr lang="de-DE"/>
          </a:p>
        </p:txBody>
      </p:sp>
      <p:sp>
        <p:nvSpPr>
          <p:cNvPr id="8" name="Fußzeilenplatzhalter 7">
            <a:extLst>
              <a:ext uri="{FF2B5EF4-FFF2-40B4-BE49-F238E27FC236}">
                <a16:creationId xmlns:a16="http://schemas.microsoft.com/office/drawing/2014/main" id="{B10B8B31-CF45-802A-E98F-4A57C4AAA59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8A756AD-4C9C-B737-AC93-274D83E10EC8}"/>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266329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40009-419E-9091-E24E-C45E47406FB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2C4323B-4220-E276-7AFA-6FD75DD4B431}"/>
              </a:ext>
            </a:extLst>
          </p:cNvPr>
          <p:cNvSpPr>
            <a:spLocks noGrp="1"/>
          </p:cNvSpPr>
          <p:nvPr>
            <p:ph type="dt" sz="half" idx="10"/>
          </p:nvPr>
        </p:nvSpPr>
        <p:spPr/>
        <p:txBody>
          <a:bodyPr/>
          <a:lstStyle/>
          <a:p>
            <a:fld id="{8692873C-B304-485F-9626-26C62D7B7477}" type="datetime1">
              <a:rPr lang="en-US" smtClean="0"/>
              <a:t>5/24/23</a:t>
            </a:fld>
            <a:endParaRPr lang="de-DE"/>
          </a:p>
        </p:txBody>
      </p:sp>
      <p:sp>
        <p:nvSpPr>
          <p:cNvPr id="4" name="Fußzeilenplatzhalter 3">
            <a:extLst>
              <a:ext uri="{FF2B5EF4-FFF2-40B4-BE49-F238E27FC236}">
                <a16:creationId xmlns:a16="http://schemas.microsoft.com/office/drawing/2014/main" id="{E8775F4A-B5F1-97E8-F1A0-5686FE65DF5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DD681E6-58E6-F504-9770-423C722B9522}"/>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314186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3D54D86-21B7-C6E3-E51F-2B579D499F05}"/>
              </a:ext>
            </a:extLst>
          </p:cNvPr>
          <p:cNvSpPr>
            <a:spLocks noGrp="1"/>
          </p:cNvSpPr>
          <p:nvPr>
            <p:ph type="dt" sz="half" idx="10"/>
          </p:nvPr>
        </p:nvSpPr>
        <p:spPr/>
        <p:txBody>
          <a:bodyPr/>
          <a:lstStyle/>
          <a:p>
            <a:fld id="{34269995-1229-459A-8C59-E1CF5CEFEAD3}" type="datetime1">
              <a:rPr lang="en-US" smtClean="0"/>
              <a:t>5/24/23</a:t>
            </a:fld>
            <a:endParaRPr lang="de-DE"/>
          </a:p>
        </p:txBody>
      </p:sp>
      <p:sp>
        <p:nvSpPr>
          <p:cNvPr id="3" name="Fußzeilenplatzhalter 2">
            <a:extLst>
              <a:ext uri="{FF2B5EF4-FFF2-40B4-BE49-F238E27FC236}">
                <a16:creationId xmlns:a16="http://schemas.microsoft.com/office/drawing/2014/main" id="{FFB07CBE-6411-5DE3-1F71-75290559006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DB1978A-745D-185C-41CD-6396849CCA7D}"/>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427225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3C840-5753-102C-2DF2-B86BB9E3DA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10FBF53-9D87-29F5-1DF7-CA6A54BD8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2076DAE-3910-06D2-9142-B37569584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03CCFE7-CEBD-761E-7E70-9DBA66A07F83}"/>
              </a:ext>
            </a:extLst>
          </p:cNvPr>
          <p:cNvSpPr>
            <a:spLocks noGrp="1"/>
          </p:cNvSpPr>
          <p:nvPr>
            <p:ph type="dt" sz="half" idx="10"/>
          </p:nvPr>
        </p:nvSpPr>
        <p:spPr/>
        <p:txBody>
          <a:bodyPr/>
          <a:lstStyle/>
          <a:p>
            <a:fld id="{25260AE2-3022-41B3-9F7C-F1481A6A39E1}" type="datetime1">
              <a:rPr lang="en-US" smtClean="0"/>
              <a:t>5/24/23</a:t>
            </a:fld>
            <a:endParaRPr lang="de-DE"/>
          </a:p>
        </p:txBody>
      </p:sp>
      <p:sp>
        <p:nvSpPr>
          <p:cNvPr id="6" name="Fußzeilenplatzhalter 5">
            <a:extLst>
              <a:ext uri="{FF2B5EF4-FFF2-40B4-BE49-F238E27FC236}">
                <a16:creationId xmlns:a16="http://schemas.microsoft.com/office/drawing/2014/main" id="{EB8A50CE-8D92-1117-D63A-4BE3A907B7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F82C2CD-D3A0-3F3A-927A-91C6211A53A1}"/>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428718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49907-DE07-D971-175D-49C312F2201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5BB72D1-EE5A-8AC3-098A-A28D876B0B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94DC299-C155-540D-2088-0D4316BA7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38D13E-C090-0FE0-FC7B-ACF9B55F2B3F}"/>
              </a:ext>
            </a:extLst>
          </p:cNvPr>
          <p:cNvSpPr>
            <a:spLocks noGrp="1"/>
          </p:cNvSpPr>
          <p:nvPr>
            <p:ph type="dt" sz="half" idx="10"/>
          </p:nvPr>
        </p:nvSpPr>
        <p:spPr/>
        <p:txBody>
          <a:bodyPr/>
          <a:lstStyle/>
          <a:p>
            <a:fld id="{DAACFE18-0E31-431D-AE7B-CDA2BB92BC52}" type="datetime1">
              <a:rPr lang="en-US" smtClean="0"/>
              <a:t>5/24/23</a:t>
            </a:fld>
            <a:endParaRPr lang="de-DE"/>
          </a:p>
        </p:txBody>
      </p:sp>
      <p:sp>
        <p:nvSpPr>
          <p:cNvPr id="6" name="Fußzeilenplatzhalter 5">
            <a:extLst>
              <a:ext uri="{FF2B5EF4-FFF2-40B4-BE49-F238E27FC236}">
                <a16:creationId xmlns:a16="http://schemas.microsoft.com/office/drawing/2014/main" id="{A84796FF-FBA6-8655-FF6E-3F79F2CC9A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C2D7433-A96F-2EF8-C427-19F60EB099C2}"/>
              </a:ext>
            </a:extLst>
          </p:cNvPr>
          <p:cNvSpPr>
            <a:spLocks noGrp="1"/>
          </p:cNvSpPr>
          <p:nvPr>
            <p:ph type="sldNum" sz="quarter" idx="12"/>
          </p:nvPr>
        </p:nvSpPr>
        <p:spPr/>
        <p:txBody>
          <a:bodyPr/>
          <a:lstStyle/>
          <a:p>
            <a:fld id="{5A005A3D-A187-4DA6-AEE4-3F8906483E9C}" type="slidenum">
              <a:rPr lang="de-DE" smtClean="0"/>
              <a:t>‹#›</a:t>
            </a:fld>
            <a:endParaRPr lang="de-DE"/>
          </a:p>
        </p:txBody>
      </p:sp>
    </p:spTree>
    <p:extLst>
      <p:ext uri="{BB962C8B-B14F-4D97-AF65-F5344CB8AC3E}">
        <p14:creationId xmlns:p14="http://schemas.microsoft.com/office/powerpoint/2010/main" val="165822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A4CD-C8B0-5F89-5E3E-EEDB162AC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9AD62EF-CC61-B839-B57C-E8346975E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48DD7F-5E08-A414-26BB-1D693D92C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FCF62-94A2-4EF4-A634-D11E750719FC}" type="datetime1">
              <a:rPr lang="en-US" smtClean="0"/>
              <a:t>5/24/23</a:t>
            </a:fld>
            <a:endParaRPr lang="de-DE"/>
          </a:p>
        </p:txBody>
      </p:sp>
      <p:sp>
        <p:nvSpPr>
          <p:cNvPr id="5" name="Fußzeilenplatzhalter 4">
            <a:extLst>
              <a:ext uri="{FF2B5EF4-FFF2-40B4-BE49-F238E27FC236}">
                <a16:creationId xmlns:a16="http://schemas.microsoft.com/office/drawing/2014/main" id="{7BCA79FF-9EF6-5D38-2CAE-9F0E9B6EC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55BD0A4-A4A3-00A9-C954-5F434C879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05A3D-A187-4DA6-AEE4-3F8906483E9C}" type="slidenum">
              <a:rPr lang="de-DE" smtClean="0"/>
              <a:t>‹#›</a:t>
            </a:fld>
            <a:endParaRPr lang="de-DE"/>
          </a:p>
        </p:txBody>
      </p:sp>
    </p:spTree>
    <p:extLst>
      <p:ext uri="{BB962C8B-B14F-4D97-AF65-F5344CB8AC3E}">
        <p14:creationId xmlns:p14="http://schemas.microsoft.com/office/powerpoint/2010/main" val="2589329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3E1DD-E96D-55CD-AAE2-7AC90A944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0A72DB8F-CCE0-203B-2933-AA299189B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1EC08D3A-9700-1A40-2FD1-DE8A12AD5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59137-220C-134B-9FE3-77A64509462D}" type="datetimeFigureOut">
              <a:rPr lang="en-AT" smtClean="0"/>
              <a:t>24.05.23</a:t>
            </a:fld>
            <a:endParaRPr lang="en-AT"/>
          </a:p>
        </p:txBody>
      </p:sp>
      <p:sp>
        <p:nvSpPr>
          <p:cNvPr id="5" name="Footer Placeholder 4">
            <a:extLst>
              <a:ext uri="{FF2B5EF4-FFF2-40B4-BE49-F238E27FC236}">
                <a16:creationId xmlns:a16="http://schemas.microsoft.com/office/drawing/2014/main" id="{28A11780-A208-B744-6105-6D06A99EE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2527E24C-364D-4B61-8EE9-C5182C8C57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917DB-8DBD-5A46-99FC-CA85CCD98A3D}" type="slidenum">
              <a:rPr lang="en-AT" smtClean="0"/>
              <a:t>‹#›</a:t>
            </a:fld>
            <a:endParaRPr lang="en-AT"/>
          </a:p>
        </p:txBody>
      </p:sp>
    </p:spTree>
    <p:extLst>
      <p:ext uri="{BB962C8B-B14F-4D97-AF65-F5344CB8AC3E}">
        <p14:creationId xmlns:p14="http://schemas.microsoft.com/office/powerpoint/2010/main" val="379305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wien.gv.at/statistik/lebensraum/tabellen/baeume-alter.html"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73.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3E1D1F5A-FF77-CBD4-5B20-7736BE542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7774"/>
            <a:ext cx="12192000" cy="4926834"/>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a:extLst>
              <a:ext uri="{FF2B5EF4-FFF2-40B4-BE49-F238E27FC236}">
                <a16:creationId xmlns:a16="http://schemas.microsoft.com/office/drawing/2014/main" id="{1BB23DCC-E90F-F302-358A-89CFABD44450}"/>
              </a:ext>
            </a:extLst>
          </p:cNvPr>
          <p:cNvSpPr txBox="1">
            <a:spLocks/>
          </p:cNvSpPr>
          <p:nvPr/>
        </p:nvSpPr>
        <p:spPr>
          <a:xfrm>
            <a:off x="619126" y="886341"/>
            <a:ext cx="8353424" cy="2103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e-DE" sz="4400"/>
          </a:p>
        </p:txBody>
      </p:sp>
      <p:sp>
        <p:nvSpPr>
          <p:cNvPr id="2" name="TextBox 1">
            <a:extLst>
              <a:ext uri="{FF2B5EF4-FFF2-40B4-BE49-F238E27FC236}">
                <a16:creationId xmlns:a16="http://schemas.microsoft.com/office/drawing/2014/main" id="{ED99CB08-97AF-685D-E2A7-6E64C6D51530}"/>
              </a:ext>
            </a:extLst>
          </p:cNvPr>
          <p:cNvSpPr txBox="1"/>
          <p:nvPr/>
        </p:nvSpPr>
        <p:spPr>
          <a:xfrm>
            <a:off x="621668" y="889206"/>
            <a:ext cx="9144393" cy="3170099"/>
          </a:xfrm>
          <a:prstGeom prst="rect">
            <a:avLst/>
          </a:prstGeom>
          <a:noFill/>
        </p:spPr>
        <p:txBody>
          <a:bodyPr wrap="square" lIns="91440" tIns="45720" rIns="91440" bIns="45720" rtlCol="0" anchor="t">
            <a:spAutoFit/>
          </a:bodyPr>
          <a:lstStyle/>
          <a:p>
            <a:r>
              <a:rPr lang="en-GB" sz="4400" b="1" dirty="0" err="1"/>
              <a:t>Unsere</a:t>
            </a:r>
            <a:r>
              <a:rPr lang="en-GB" sz="4400" b="1" dirty="0"/>
              <a:t> </a:t>
            </a:r>
            <a:r>
              <a:rPr lang="en-GB" sz="4400" b="1" dirty="0" err="1"/>
              <a:t>Stadtbäume</a:t>
            </a:r>
            <a:r>
              <a:rPr lang="en-GB" sz="4400" b="1" dirty="0"/>
              <a:t> </a:t>
            </a:r>
            <a:r>
              <a:rPr lang="en-GB" sz="4400" b="1" dirty="0" err="1"/>
              <a:t>unter</a:t>
            </a:r>
            <a:r>
              <a:rPr lang="en-GB" sz="4400" b="1" dirty="0"/>
              <a:t> Stress </a:t>
            </a:r>
            <a:endParaRPr lang="en-US" sz="4400" dirty="0">
              <a:latin typeface="Calibri"/>
              <a:cs typeface="Calibri"/>
            </a:endParaRPr>
          </a:p>
          <a:p>
            <a:endParaRPr lang="en-GB" sz="2400">
              <a:latin typeface="Arial"/>
              <a:cs typeface="Arial"/>
            </a:endParaRPr>
          </a:p>
          <a:p>
            <a:endParaRPr lang="en-GB" sz="2400">
              <a:latin typeface="Arial"/>
              <a:cs typeface="Arial"/>
            </a:endParaRPr>
          </a:p>
          <a:p>
            <a:r>
              <a:rPr lang="en-GB" sz="2400" err="1">
                <a:latin typeface="Arial"/>
                <a:cs typeface="Arial"/>
              </a:rPr>
              <a:t>Über</a:t>
            </a:r>
            <a:r>
              <a:rPr lang="en-GB" sz="2400" dirty="0">
                <a:latin typeface="Arial"/>
                <a:cs typeface="Arial"/>
              </a:rPr>
              <a:t> </a:t>
            </a:r>
            <a:r>
              <a:rPr lang="en-GB" sz="2400" err="1">
                <a:latin typeface="Arial"/>
                <a:cs typeface="Arial"/>
              </a:rPr>
              <a:t>Stressreaktionen</a:t>
            </a:r>
            <a:r>
              <a:rPr lang="en-GB" sz="2400" dirty="0">
                <a:latin typeface="Arial"/>
                <a:cs typeface="Arial"/>
              </a:rPr>
              <a:t> der </a:t>
            </a:r>
            <a:r>
              <a:rPr lang="en-GB" sz="2400" err="1">
                <a:latin typeface="Arial"/>
                <a:cs typeface="Arial"/>
              </a:rPr>
              <a:t>Bäume</a:t>
            </a:r>
            <a:r>
              <a:rPr lang="en-GB" sz="2400" dirty="0">
                <a:latin typeface="Arial"/>
                <a:cs typeface="Arial"/>
              </a:rPr>
              <a:t> auf Salz und </a:t>
            </a:r>
            <a:r>
              <a:rPr lang="en-GB" sz="2400" err="1">
                <a:latin typeface="Arial"/>
                <a:cs typeface="Arial"/>
              </a:rPr>
              <a:t>Trockenheit</a:t>
            </a:r>
            <a:r>
              <a:rPr lang="en-GB" sz="2400" dirty="0">
                <a:latin typeface="Arial"/>
                <a:cs typeface="Arial"/>
              </a:rPr>
              <a:t> </a:t>
            </a:r>
            <a:endParaRPr lang="en-US" sz="2400" dirty="0">
              <a:latin typeface="Calibri"/>
              <a:ea typeface="Calibri"/>
              <a:cs typeface="Calibri"/>
            </a:endParaRPr>
          </a:p>
          <a:p>
            <a:r>
              <a:rPr lang="en-GB" sz="2400" dirty="0">
                <a:latin typeface="Arial"/>
                <a:cs typeface="Arial"/>
              </a:rPr>
              <a:t>und </a:t>
            </a:r>
            <a:r>
              <a:rPr lang="en-GB" sz="2400" dirty="0" err="1">
                <a:latin typeface="Arial"/>
                <a:cs typeface="Arial"/>
              </a:rPr>
              <a:t>deren</a:t>
            </a:r>
            <a:r>
              <a:rPr lang="en-GB" sz="2400" dirty="0">
                <a:latin typeface="Arial"/>
                <a:cs typeface="Arial"/>
              </a:rPr>
              <a:t> </a:t>
            </a:r>
            <a:r>
              <a:rPr lang="en-GB" sz="2400" dirty="0" err="1">
                <a:latin typeface="Arial"/>
                <a:cs typeface="Arial"/>
              </a:rPr>
              <a:t>Auswirkungen</a:t>
            </a:r>
            <a:r>
              <a:rPr lang="en-GB" sz="2400" dirty="0">
                <a:latin typeface="Arial"/>
                <a:cs typeface="Arial"/>
              </a:rPr>
              <a:t> auf die </a:t>
            </a:r>
            <a:r>
              <a:rPr lang="en-GB" sz="2400" dirty="0" err="1">
                <a:latin typeface="Arial"/>
                <a:cs typeface="Arial"/>
              </a:rPr>
              <a:t>Luftqualität</a:t>
            </a:r>
            <a:endParaRPr lang="en-US" sz="2400" dirty="0">
              <a:ea typeface="Calibri"/>
              <a:cs typeface="Calibri"/>
            </a:endParaRPr>
          </a:p>
          <a:p>
            <a:pPr algn="ctr"/>
            <a:endParaRPr lang="en-GB" sz="3600" b="1">
              <a:latin typeface="Arial"/>
              <a:cs typeface="Arial"/>
            </a:endParaRPr>
          </a:p>
          <a:p>
            <a:r>
              <a:rPr lang="en-GB" sz="2400" b="1" dirty="0">
                <a:latin typeface="Calibri"/>
                <a:cs typeface="Calibri"/>
              </a:rPr>
              <a:t>        </a:t>
            </a:r>
            <a:endParaRPr lang="en-GB" sz="2400" b="1" dirty="0">
              <a:latin typeface="Calibri"/>
              <a:ea typeface="Calibri"/>
              <a:cs typeface="Calibri"/>
            </a:endParaRPr>
          </a:p>
        </p:txBody>
      </p:sp>
      <p:sp>
        <p:nvSpPr>
          <p:cNvPr id="16" name="Textfeld 15">
            <a:extLst>
              <a:ext uri="{FF2B5EF4-FFF2-40B4-BE49-F238E27FC236}">
                <a16:creationId xmlns:a16="http://schemas.microsoft.com/office/drawing/2014/main" id="{51098FAF-9B7A-CD43-F216-CE31A1B86110}"/>
              </a:ext>
            </a:extLst>
          </p:cNvPr>
          <p:cNvSpPr txBox="1"/>
          <p:nvPr/>
        </p:nvSpPr>
        <p:spPr>
          <a:xfrm>
            <a:off x="619126" y="3558572"/>
            <a:ext cx="9143999" cy="1261884"/>
          </a:xfrm>
          <a:prstGeom prst="rect">
            <a:avLst/>
          </a:prstGeom>
          <a:noFill/>
        </p:spPr>
        <p:txBody>
          <a:bodyPr wrap="square" lIns="91440" tIns="45720" rIns="91440" bIns="45720" rtlCol="0" anchor="t">
            <a:spAutoFit/>
          </a:bodyPr>
          <a:lstStyle/>
          <a:p>
            <a:r>
              <a:rPr lang="de-DE" sz="2400"/>
              <a:t>Hans </a:t>
            </a:r>
            <a:r>
              <a:rPr lang="de-DE" sz="2400" err="1"/>
              <a:t>Sandén</a:t>
            </a:r>
            <a:r>
              <a:rPr lang="de-DE" sz="2400"/>
              <a:t> und </a:t>
            </a:r>
            <a:r>
              <a:rPr lang="de-DE" sz="2400">
                <a:ea typeface="+mn-lt"/>
                <a:cs typeface="+mn-lt"/>
              </a:rPr>
              <a:t>Heidelinde Trimmel </a:t>
            </a:r>
            <a:endParaRPr lang="de-DE" sz="2400"/>
          </a:p>
          <a:p>
            <a:endParaRPr lang="de-DE" sz="2400"/>
          </a:p>
          <a:p>
            <a:r>
              <a:rPr lang="de-DE" sz="1400"/>
              <a:t>Wir danke Dr. Anne </a:t>
            </a:r>
            <a:r>
              <a:rPr lang="de-DE" sz="1400" err="1"/>
              <a:t>Fitzky</a:t>
            </a:r>
            <a:endParaRPr lang="de-DE" sz="1400"/>
          </a:p>
          <a:p>
            <a:r>
              <a:rPr lang="de-DE" sz="1400"/>
              <a:t>für viel von die Folien</a:t>
            </a:r>
            <a:endParaRPr lang="de-DE" sz="1400">
              <a:cs typeface="Calibri"/>
            </a:endParaRPr>
          </a:p>
        </p:txBody>
      </p:sp>
      <p:pic>
        <p:nvPicPr>
          <p:cNvPr id="1026" name="Picture 2" descr="BOKU Wien - Institut für Verkehrswesen | Fonds Gesundes ...">
            <a:extLst>
              <a:ext uri="{FF2B5EF4-FFF2-40B4-BE49-F238E27FC236}">
                <a16:creationId xmlns:a16="http://schemas.microsoft.com/office/drawing/2014/main" id="{2848E5D5-7BAB-7AD1-121D-D9B66D40C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0" y="0"/>
            <a:ext cx="20955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xt&#10;&#10;Description automatically generated">
            <a:extLst>
              <a:ext uri="{FF2B5EF4-FFF2-40B4-BE49-F238E27FC236}">
                <a16:creationId xmlns:a16="http://schemas.microsoft.com/office/drawing/2014/main" id="{713315C1-E406-168B-4DB4-4A7772C061E0}"/>
              </a:ext>
            </a:extLst>
          </p:cNvPr>
          <p:cNvPicPr>
            <a:picLocks noChangeAspect="1"/>
          </p:cNvPicPr>
          <p:nvPr/>
        </p:nvPicPr>
        <p:blipFill>
          <a:blip r:embed="rId5"/>
          <a:stretch>
            <a:fillRect/>
          </a:stretch>
        </p:blipFill>
        <p:spPr>
          <a:xfrm>
            <a:off x="9865841" y="1930669"/>
            <a:ext cx="2268894" cy="660350"/>
          </a:xfrm>
          <a:prstGeom prst="rect">
            <a:avLst/>
          </a:prstGeom>
        </p:spPr>
      </p:pic>
    </p:spTree>
    <p:extLst>
      <p:ext uri="{BB962C8B-B14F-4D97-AF65-F5344CB8AC3E}">
        <p14:creationId xmlns:p14="http://schemas.microsoft.com/office/powerpoint/2010/main" val="183483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83B49-4F16-4F15-B8A0-5BF4807A51F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7D98DD1-8643-4EFF-8429-540ACE81ACF2}"/>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356F5CA8-EDD4-4F5D-A474-99E0D49AA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309104"/>
          </a:xfrm>
          <a:prstGeom prst="rect">
            <a:avLst/>
          </a:prstGeom>
        </p:spPr>
      </p:pic>
      <p:sp>
        <p:nvSpPr>
          <p:cNvPr id="6" name="Titel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Textfeld 7"/>
          <p:cNvSpPr txBox="1"/>
          <p:nvPr/>
        </p:nvSpPr>
        <p:spPr>
          <a:xfrm>
            <a:off x="0" y="6557918"/>
            <a:ext cx="2939143" cy="369332"/>
          </a:xfrm>
          <a:prstGeom prst="rect">
            <a:avLst/>
          </a:prstGeom>
          <a:noFill/>
        </p:spPr>
        <p:txBody>
          <a:bodyPr wrap="square" rtlCol="0">
            <a:spAutoFit/>
          </a:bodyPr>
          <a:lstStyle/>
          <a:p>
            <a:r>
              <a:rPr lang="de-AT" err="1">
                <a:solidFill>
                  <a:schemeClr val="bg1"/>
                </a:solidFill>
              </a:rPr>
              <a:t>Photo</a:t>
            </a:r>
            <a:r>
              <a:rPr lang="de-AT">
                <a:solidFill>
                  <a:schemeClr val="bg1"/>
                </a:solidFill>
              </a:rPr>
              <a:t> </a:t>
            </a:r>
            <a:r>
              <a:rPr lang="de-AT" err="1">
                <a:solidFill>
                  <a:schemeClr val="bg1"/>
                </a:solidFill>
              </a:rPr>
              <a:t>by</a:t>
            </a:r>
            <a:r>
              <a:rPr lang="de-AT">
                <a:solidFill>
                  <a:schemeClr val="bg1"/>
                </a:solidFill>
              </a:rPr>
              <a:t> Thomas Karl</a:t>
            </a:r>
            <a:endParaRPr lang="en-US">
              <a:solidFill>
                <a:schemeClr val="bg1"/>
              </a:solidFill>
            </a:endParaRPr>
          </a:p>
        </p:txBody>
      </p:sp>
      <p:sp>
        <p:nvSpPr>
          <p:cNvPr id="12" name="Foliennummernplatzhalter 11">
            <a:extLst>
              <a:ext uri="{FF2B5EF4-FFF2-40B4-BE49-F238E27FC236}">
                <a16:creationId xmlns:a16="http://schemas.microsoft.com/office/drawing/2014/main" id="{8450804C-DA01-CA98-3EFD-6522EFAE73F7}"/>
              </a:ext>
            </a:extLst>
          </p:cNvPr>
          <p:cNvSpPr>
            <a:spLocks noGrp="1"/>
          </p:cNvSpPr>
          <p:nvPr>
            <p:ph type="sldNum" sz="quarter" idx="12"/>
          </p:nvPr>
        </p:nvSpPr>
        <p:spPr/>
        <p:txBody>
          <a:bodyPr/>
          <a:lstStyle/>
          <a:p>
            <a:fld id="{5A005A3D-A187-4DA6-AEE4-3F8906483E9C}" type="slidenum">
              <a:rPr lang="de-DE" smtClean="0"/>
              <a:t>10</a:t>
            </a:fld>
            <a:endParaRPr lang="de-DE"/>
          </a:p>
        </p:txBody>
      </p:sp>
      <p:sp>
        <p:nvSpPr>
          <p:cNvPr id="11" name="Titel 1">
            <a:extLst>
              <a:ext uri="{FF2B5EF4-FFF2-40B4-BE49-F238E27FC236}">
                <a16:creationId xmlns:a16="http://schemas.microsoft.com/office/drawing/2014/main" id="{24AA22F3-FCA5-0980-E0EA-948AF0432100}"/>
              </a:ext>
            </a:extLst>
          </p:cNvPr>
          <p:cNvSpPr txBox="1">
            <a:spLocks/>
          </p:cNvSpPr>
          <p:nvPr/>
        </p:nvSpPr>
        <p:spPr>
          <a:xfrm>
            <a:off x="685800" y="307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a:solidFill>
                  <a:schemeClr val="bg1"/>
                </a:solidFill>
                <a:effectLst>
                  <a:outerShdw blurRad="50800" dist="38100" dir="2700000" algn="tl" rotWithShape="0">
                    <a:prstClr val="black">
                      <a:alpha val="40000"/>
                    </a:prstClr>
                  </a:outerShdw>
                </a:effectLst>
              </a:rPr>
              <a:t>Wie werden BVOCs gemessen?</a:t>
            </a:r>
            <a:endParaRPr lang="en-US">
              <a:solidFill>
                <a:schemeClr val="bg1"/>
              </a:solidFill>
              <a:effectLst>
                <a:outerShdw blurRad="50800" dist="38100" dir="2700000" algn="tl" rotWithShape="0">
                  <a:prstClr val="black">
                    <a:alpha val="40000"/>
                  </a:prstClr>
                </a:outerShdw>
              </a:effectLst>
            </a:endParaRPr>
          </a:p>
        </p:txBody>
      </p:sp>
      <p:pic>
        <p:nvPicPr>
          <p:cNvPr id="7" name="Grafik 6">
            <a:extLst>
              <a:ext uri="{FF2B5EF4-FFF2-40B4-BE49-F238E27FC236}">
                <a16:creationId xmlns:a16="http://schemas.microsoft.com/office/drawing/2014/main" id="{A36C31DA-5E22-E78F-F1C7-12CE0C16D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49" y="963998"/>
            <a:ext cx="6696075" cy="5894104"/>
          </a:xfrm>
          <a:prstGeom prst="rect">
            <a:avLst/>
          </a:prstGeom>
        </p:spPr>
      </p:pic>
      <p:sp>
        <p:nvSpPr>
          <p:cNvPr id="9" name="Textfeld 8">
            <a:extLst>
              <a:ext uri="{FF2B5EF4-FFF2-40B4-BE49-F238E27FC236}">
                <a16:creationId xmlns:a16="http://schemas.microsoft.com/office/drawing/2014/main" id="{72A2ABFC-33A9-C93B-B02A-1D1A05D45D58}"/>
              </a:ext>
            </a:extLst>
          </p:cNvPr>
          <p:cNvSpPr txBox="1"/>
          <p:nvPr/>
        </p:nvSpPr>
        <p:spPr>
          <a:xfrm>
            <a:off x="9324975" y="6531477"/>
            <a:ext cx="2181225" cy="276999"/>
          </a:xfrm>
          <a:prstGeom prst="rect">
            <a:avLst/>
          </a:prstGeom>
          <a:noFill/>
        </p:spPr>
        <p:txBody>
          <a:bodyPr wrap="square" rtlCol="0">
            <a:spAutoFit/>
          </a:bodyPr>
          <a:lstStyle/>
          <a:p>
            <a:r>
              <a:rPr lang="de-DE" sz="1200"/>
              <a:t>Fitzky et al. in </a:t>
            </a:r>
            <a:r>
              <a:rPr lang="de-DE" sz="1200" err="1"/>
              <a:t>revision</a:t>
            </a:r>
            <a:endParaRPr lang="de-DE" sz="1200"/>
          </a:p>
        </p:txBody>
      </p:sp>
      <p:sp>
        <p:nvSpPr>
          <p:cNvPr id="13" name="Fußzeilenplatzhalter 12">
            <a:extLst>
              <a:ext uri="{FF2B5EF4-FFF2-40B4-BE49-F238E27FC236}">
                <a16:creationId xmlns:a16="http://schemas.microsoft.com/office/drawing/2014/main" id="{C8375FA3-8F6E-0175-1A01-3AA8BB2DEF95}"/>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759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Studiensubjekte</a:t>
            </a:r>
            <a:endParaRPr lang="en-US"/>
          </a:p>
        </p:txBody>
      </p:sp>
      <p:sp>
        <p:nvSpPr>
          <p:cNvPr id="4" name="Inhaltsplatzhalter 3"/>
          <p:cNvSpPr>
            <a:spLocks noGrp="1"/>
          </p:cNvSpPr>
          <p:nvPr>
            <p:ph idx="1"/>
          </p:nvPr>
        </p:nvSpPr>
        <p:spPr>
          <a:xfrm>
            <a:off x="838199" y="1674937"/>
            <a:ext cx="9688287" cy="424732"/>
          </a:xfrm>
          <a:prstGeom prst="rect">
            <a:avLst/>
          </a:prstGeom>
        </p:spPr>
        <p:txBody>
          <a:bodyPr wrap="square">
            <a:spAutoFit/>
          </a:bodyPr>
          <a:lstStyle/>
          <a:p>
            <a:pPr marL="0" indent="0">
              <a:buNone/>
            </a:pPr>
            <a:r>
              <a:rPr lang="de-AT" sz="2400"/>
              <a:t>Unterschiedliche Typen von Hauptemittenten bei 2-jährigen Sämlingen</a:t>
            </a:r>
            <a:endParaRPr lang="de-AT" sz="2400" i="1"/>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746" y="2230382"/>
            <a:ext cx="1716750" cy="2289000"/>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46455" t="50969" r="4784" b="508"/>
          <a:stretch/>
        </p:blipFill>
        <p:spPr>
          <a:xfrm>
            <a:off x="3680540" y="2229967"/>
            <a:ext cx="1716749" cy="2277764"/>
          </a:xfrm>
          <a:prstGeom prst="rect">
            <a:avLst/>
          </a:prstGeom>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1" t="18430" r="81062" b="47885"/>
          <a:stretch/>
        </p:blipFill>
        <p:spPr>
          <a:xfrm>
            <a:off x="6112751" y="2240430"/>
            <a:ext cx="1715770" cy="2288999"/>
          </a:xfrm>
          <a:prstGeom prst="rect">
            <a:avLst/>
          </a:prstGeom>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val="0"/>
              </a:ext>
            </a:extLst>
          </a:blip>
          <a:srcRect l="16307" t="57291" r="41195"/>
          <a:stretch/>
        </p:blipFill>
        <p:spPr>
          <a:xfrm>
            <a:off x="8543983" y="2234734"/>
            <a:ext cx="1716749" cy="2300393"/>
          </a:xfrm>
          <a:prstGeom prst="rect">
            <a:avLst/>
          </a:prstGeom>
        </p:spPr>
      </p:pic>
      <p:sp>
        <p:nvSpPr>
          <p:cNvPr id="12" name="Foliennummernplatzhalter 11">
            <a:extLst>
              <a:ext uri="{FF2B5EF4-FFF2-40B4-BE49-F238E27FC236}">
                <a16:creationId xmlns:a16="http://schemas.microsoft.com/office/drawing/2014/main" id="{6AE7E407-190D-B166-2350-397B3EC846DF}"/>
              </a:ext>
            </a:extLst>
          </p:cNvPr>
          <p:cNvSpPr>
            <a:spLocks noGrp="1"/>
          </p:cNvSpPr>
          <p:nvPr>
            <p:ph type="sldNum" sz="quarter" idx="12"/>
          </p:nvPr>
        </p:nvSpPr>
        <p:spPr/>
        <p:txBody>
          <a:bodyPr/>
          <a:lstStyle/>
          <a:p>
            <a:fld id="{5A005A3D-A187-4DA6-AEE4-3F8906483E9C}" type="slidenum">
              <a:rPr lang="de-DE" smtClean="0"/>
              <a:t>11</a:t>
            </a:fld>
            <a:endParaRPr lang="de-DE"/>
          </a:p>
        </p:txBody>
      </p:sp>
      <p:sp>
        <p:nvSpPr>
          <p:cNvPr id="14" name="Textfeld 13">
            <a:extLst>
              <a:ext uri="{FF2B5EF4-FFF2-40B4-BE49-F238E27FC236}">
                <a16:creationId xmlns:a16="http://schemas.microsoft.com/office/drawing/2014/main" id="{ABFB480C-8B77-D48C-EC75-3D8122138967}"/>
              </a:ext>
            </a:extLst>
          </p:cNvPr>
          <p:cNvSpPr txBox="1"/>
          <p:nvPr/>
        </p:nvSpPr>
        <p:spPr>
          <a:xfrm>
            <a:off x="1176729" y="4552680"/>
            <a:ext cx="1884784" cy="646331"/>
          </a:xfrm>
          <a:prstGeom prst="rect">
            <a:avLst/>
          </a:prstGeom>
          <a:noFill/>
        </p:spPr>
        <p:txBody>
          <a:bodyPr wrap="square" rtlCol="0">
            <a:spAutoFit/>
          </a:bodyPr>
          <a:lstStyle/>
          <a:p>
            <a:r>
              <a:rPr lang="de-AT" i="1"/>
              <a:t>Quercus robur </a:t>
            </a:r>
            <a:r>
              <a:rPr lang="de-AT"/>
              <a:t>Stieleiche</a:t>
            </a:r>
          </a:p>
        </p:txBody>
      </p:sp>
      <p:sp>
        <p:nvSpPr>
          <p:cNvPr id="15" name="Textfeld 14">
            <a:extLst>
              <a:ext uri="{FF2B5EF4-FFF2-40B4-BE49-F238E27FC236}">
                <a16:creationId xmlns:a16="http://schemas.microsoft.com/office/drawing/2014/main" id="{19ACFA4F-0AC5-E5E1-6ACE-E2F7B9ACB0E0}"/>
              </a:ext>
            </a:extLst>
          </p:cNvPr>
          <p:cNvSpPr txBox="1"/>
          <p:nvPr/>
        </p:nvSpPr>
        <p:spPr>
          <a:xfrm>
            <a:off x="3596033" y="4556953"/>
            <a:ext cx="1884784" cy="646331"/>
          </a:xfrm>
          <a:prstGeom prst="rect">
            <a:avLst/>
          </a:prstGeom>
          <a:noFill/>
        </p:spPr>
        <p:txBody>
          <a:bodyPr wrap="square" rtlCol="0">
            <a:spAutoFit/>
          </a:bodyPr>
          <a:lstStyle/>
          <a:p>
            <a:r>
              <a:rPr lang="de-AT" i="1"/>
              <a:t>Fagus sylvatica</a:t>
            </a:r>
          </a:p>
          <a:p>
            <a:r>
              <a:rPr lang="de-AT"/>
              <a:t>Rotbuche</a:t>
            </a:r>
          </a:p>
        </p:txBody>
      </p:sp>
      <p:sp>
        <p:nvSpPr>
          <p:cNvPr id="16" name="Textfeld 15">
            <a:extLst>
              <a:ext uri="{FF2B5EF4-FFF2-40B4-BE49-F238E27FC236}">
                <a16:creationId xmlns:a16="http://schemas.microsoft.com/office/drawing/2014/main" id="{88B3009E-CB30-34DB-D2DC-B54D36D06B35}"/>
              </a:ext>
            </a:extLst>
          </p:cNvPr>
          <p:cNvSpPr txBox="1"/>
          <p:nvPr/>
        </p:nvSpPr>
        <p:spPr>
          <a:xfrm>
            <a:off x="6020837" y="4565746"/>
            <a:ext cx="1884784" cy="646331"/>
          </a:xfrm>
          <a:prstGeom prst="rect">
            <a:avLst/>
          </a:prstGeom>
          <a:noFill/>
        </p:spPr>
        <p:txBody>
          <a:bodyPr wrap="square" rtlCol="0">
            <a:spAutoFit/>
          </a:bodyPr>
          <a:lstStyle/>
          <a:p>
            <a:r>
              <a:rPr lang="de-AT" i="1"/>
              <a:t>Betula </a:t>
            </a:r>
            <a:r>
              <a:rPr lang="de-AT" i="1" err="1"/>
              <a:t>pendula</a:t>
            </a:r>
            <a:endParaRPr lang="de-AT" i="1"/>
          </a:p>
          <a:p>
            <a:r>
              <a:rPr lang="en-GB" err="1"/>
              <a:t>Hänge</a:t>
            </a:r>
            <a:r>
              <a:rPr lang="en-GB"/>
              <a:t>-Birke</a:t>
            </a:r>
          </a:p>
        </p:txBody>
      </p:sp>
      <p:sp>
        <p:nvSpPr>
          <p:cNvPr id="17" name="Textfeld 16">
            <a:extLst>
              <a:ext uri="{FF2B5EF4-FFF2-40B4-BE49-F238E27FC236}">
                <a16:creationId xmlns:a16="http://schemas.microsoft.com/office/drawing/2014/main" id="{6348E589-E985-467A-03BA-9C73C70B7614}"/>
              </a:ext>
            </a:extLst>
          </p:cNvPr>
          <p:cNvSpPr txBox="1"/>
          <p:nvPr/>
        </p:nvSpPr>
        <p:spPr>
          <a:xfrm>
            <a:off x="8459965" y="4548528"/>
            <a:ext cx="1884784" cy="646331"/>
          </a:xfrm>
          <a:prstGeom prst="rect">
            <a:avLst/>
          </a:prstGeom>
          <a:noFill/>
        </p:spPr>
        <p:txBody>
          <a:bodyPr wrap="square" rtlCol="0">
            <a:spAutoFit/>
          </a:bodyPr>
          <a:lstStyle/>
          <a:p>
            <a:r>
              <a:rPr lang="de-AT" i="1"/>
              <a:t>Carpinus betulus</a:t>
            </a:r>
          </a:p>
          <a:p>
            <a:r>
              <a:rPr lang="de-AT"/>
              <a:t>Hainbuche</a:t>
            </a:r>
          </a:p>
        </p:txBody>
      </p:sp>
      <p:sp>
        <p:nvSpPr>
          <p:cNvPr id="5" name="Fußzeilenplatzhalter 4">
            <a:extLst>
              <a:ext uri="{FF2B5EF4-FFF2-40B4-BE49-F238E27FC236}">
                <a16:creationId xmlns:a16="http://schemas.microsoft.com/office/drawing/2014/main" id="{23B94F5F-20AB-CE00-B554-173314A461E9}"/>
              </a:ext>
            </a:extLst>
          </p:cNvPr>
          <p:cNvSpPr>
            <a:spLocks noGrp="1"/>
          </p:cNvSpPr>
          <p:nvPr>
            <p:ph type="ftr" sz="quarter" idx="11"/>
          </p:nvPr>
        </p:nvSpPr>
        <p:spPr/>
        <p:txBody>
          <a:bodyPr/>
          <a:lstStyle/>
          <a:p>
            <a:endParaRPr lang="de-DE"/>
          </a:p>
        </p:txBody>
      </p:sp>
      <p:sp>
        <p:nvSpPr>
          <p:cNvPr id="13" name="Textfeld 12">
            <a:extLst>
              <a:ext uri="{FF2B5EF4-FFF2-40B4-BE49-F238E27FC236}">
                <a16:creationId xmlns:a16="http://schemas.microsoft.com/office/drawing/2014/main" id="{A8F62EAD-23B0-422C-31C0-C6F85D658D61}"/>
              </a:ext>
            </a:extLst>
          </p:cNvPr>
          <p:cNvSpPr txBox="1"/>
          <p:nvPr/>
        </p:nvSpPr>
        <p:spPr>
          <a:xfrm>
            <a:off x="838199" y="5529505"/>
            <a:ext cx="8987072" cy="461665"/>
          </a:xfrm>
          <a:prstGeom prst="rect">
            <a:avLst/>
          </a:prstGeom>
          <a:noFill/>
        </p:spPr>
        <p:txBody>
          <a:bodyPr wrap="square">
            <a:spAutoFit/>
          </a:bodyPr>
          <a:lstStyle/>
          <a:p>
            <a:r>
              <a:rPr lang="de-AT" sz="2400">
                <a:sym typeface="Wingdings" panose="05000000000000000000" pitchFamily="2" charset="2"/>
              </a:rPr>
              <a:t> </a:t>
            </a:r>
            <a:r>
              <a:rPr lang="de-AT" sz="2400"/>
              <a:t>gepflanzt in Wiener Stadtboden</a:t>
            </a:r>
          </a:p>
        </p:txBody>
      </p:sp>
    </p:spTree>
    <p:extLst>
      <p:ext uri="{BB962C8B-B14F-4D97-AF65-F5344CB8AC3E}">
        <p14:creationId xmlns:p14="http://schemas.microsoft.com/office/powerpoint/2010/main" val="62583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F7BC1-FBF7-F05E-FC05-9172FA18D514}"/>
              </a:ext>
            </a:extLst>
          </p:cNvPr>
          <p:cNvSpPr>
            <a:spLocks noGrp="1"/>
          </p:cNvSpPr>
          <p:nvPr>
            <p:ph type="title"/>
          </p:nvPr>
        </p:nvSpPr>
        <p:spPr>
          <a:xfrm>
            <a:off x="838200" y="230654"/>
            <a:ext cx="10515600" cy="1325563"/>
          </a:xfrm>
        </p:spPr>
        <p:txBody>
          <a:bodyPr/>
          <a:lstStyle/>
          <a:p>
            <a:r>
              <a:rPr lang="de-DE" dirty="0"/>
              <a:t>Spezies-spezifische konstitutive BVOC Profile</a:t>
            </a:r>
          </a:p>
        </p:txBody>
      </p:sp>
      <p:pic>
        <p:nvPicPr>
          <p:cNvPr id="5" name="Inhaltsplatzhalter 4">
            <a:extLst>
              <a:ext uri="{FF2B5EF4-FFF2-40B4-BE49-F238E27FC236}">
                <a16:creationId xmlns:a16="http://schemas.microsoft.com/office/drawing/2014/main" id="{1A1D2AD7-4D6E-590A-66C0-1C23C5927A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7477" y="1557338"/>
            <a:ext cx="6104572" cy="4705350"/>
          </a:xfrm>
        </p:spPr>
      </p:pic>
      <p:sp>
        <p:nvSpPr>
          <p:cNvPr id="6" name="Textfeld 5">
            <a:extLst>
              <a:ext uri="{FF2B5EF4-FFF2-40B4-BE49-F238E27FC236}">
                <a16:creationId xmlns:a16="http://schemas.microsoft.com/office/drawing/2014/main" id="{0E3C63F4-D4FD-A11C-782D-E51F67978CA3}"/>
              </a:ext>
            </a:extLst>
          </p:cNvPr>
          <p:cNvSpPr txBox="1"/>
          <p:nvPr/>
        </p:nvSpPr>
        <p:spPr>
          <a:xfrm>
            <a:off x="6805348" y="1880566"/>
            <a:ext cx="5062801" cy="4154984"/>
          </a:xfrm>
          <a:prstGeom prst="rect">
            <a:avLst/>
          </a:prstGeom>
          <a:noFill/>
        </p:spPr>
        <p:txBody>
          <a:bodyPr wrap="square" lIns="91440" tIns="45720" rIns="91440" bIns="45720" rtlCol="0" anchor="t">
            <a:spAutoFit/>
          </a:bodyPr>
          <a:lstStyle/>
          <a:p>
            <a:r>
              <a:rPr lang="de-DE" sz="2400" dirty="0"/>
              <a:t>Klassifizierung :</a:t>
            </a:r>
          </a:p>
          <a:p>
            <a:endParaRPr lang="de-DE" sz="2400"/>
          </a:p>
          <a:p>
            <a:pPr>
              <a:lnSpc>
                <a:spcPct val="150000"/>
              </a:lnSpc>
            </a:pPr>
            <a:r>
              <a:rPr lang="de-AT" sz="2400" dirty="0"/>
              <a:t>Stieleiche</a:t>
            </a:r>
            <a:r>
              <a:rPr lang="de-DE" sz="2400" dirty="0"/>
              <a:t> –         </a:t>
            </a:r>
            <a:r>
              <a:rPr lang="de-DE" sz="2400" err="1">
                <a:solidFill>
                  <a:srgbClr val="FF2492"/>
                </a:solidFill>
              </a:rPr>
              <a:t>isoprene</a:t>
            </a:r>
            <a:r>
              <a:rPr lang="de-DE" sz="2400"/>
              <a:t> Emitter</a:t>
            </a:r>
            <a:endParaRPr lang="de-DE" sz="2400" dirty="0"/>
          </a:p>
          <a:p>
            <a:pPr>
              <a:lnSpc>
                <a:spcPct val="150000"/>
              </a:lnSpc>
            </a:pPr>
            <a:r>
              <a:rPr lang="de-AT" sz="2400" dirty="0"/>
              <a:t>Rotbuche</a:t>
            </a:r>
            <a:r>
              <a:rPr lang="de-DE" sz="2400" dirty="0"/>
              <a:t> –         </a:t>
            </a:r>
            <a:r>
              <a:rPr lang="de-DE" sz="2400" dirty="0">
                <a:solidFill>
                  <a:srgbClr val="FFC0DF"/>
                </a:solidFill>
              </a:rPr>
              <a:t>MT</a:t>
            </a:r>
            <a:r>
              <a:rPr lang="de-DE" sz="2400"/>
              <a:t> Emitter</a:t>
            </a:r>
            <a:endParaRPr lang="de-DE" sz="2400" dirty="0"/>
          </a:p>
          <a:p>
            <a:pPr>
              <a:lnSpc>
                <a:spcPct val="150000"/>
              </a:lnSpc>
            </a:pPr>
            <a:r>
              <a:rPr lang="en-GB" sz="2400" dirty="0"/>
              <a:t>Birke</a:t>
            </a:r>
            <a:r>
              <a:rPr lang="de-DE" sz="2400" dirty="0"/>
              <a:t> –           </a:t>
            </a:r>
            <a:r>
              <a:rPr lang="de-DE" sz="2400" dirty="0" err="1">
                <a:solidFill>
                  <a:srgbClr val="FFBF81"/>
                </a:solidFill>
              </a:rPr>
              <a:t>oxygenated</a:t>
            </a:r>
            <a:r>
              <a:rPr lang="de-DE" sz="2400" dirty="0">
                <a:solidFill>
                  <a:srgbClr val="FFBF81"/>
                </a:solidFill>
              </a:rPr>
              <a:t> VOC </a:t>
            </a:r>
            <a:r>
              <a:rPr lang="de-DE" sz="2400" dirty="0">
                <a:solidFill>
                  <a:srgbClr val="000000"/>
                </a:solidFill>
              </a:rPr>
              <a:t>Emitter</a:t>
            </a:r>
            <a:endParaRPr lang="de-DE" sz="2400" dirty="0"/>
          </a:p>
          <a:p>
            <a:pPr>
              <a:lnSpc>
                <a:spcPct val="150000"/>
              </a:lnSpc>
            </a:pPr>
            <a:r>
              <a:rPr lang="de-AT" sz="2400" dirty="0"/>
              <a:t>Hainbuche</a:t>
            </a:r>
            <a:r>
              <a:rPr lang="de-DE" sz="2400" dirty="0"/>
              <a:t> – </a:t>
            </a:r>
            <a:r>
              <a:rPr lang="de-DE" sz="2400" dirty="0" err="1">
                <a:solidFill>
                  <a:srgbClr val="FFBF81"/>
                </a:solidFill>
              </a:rPr>
              <a:t>oxygenated</a:t>
            </a:r>
            <a:r>
              <a:rPr lang="de-DE" sz="2400" dirty="0">
                <a:solidFill>
                  <a:srgbClr val="FFBF81"/>
                </a:solidFill>
              </a:rPr>
              <a:t> VOC</a:t>
            </a:r>
            <a:r>
              <a:rPr lang="de-DE" sz="2400" dirty="0"/>
              <a:t> Emitter 	         und moderater </a:t>
            </a:r>
            <a:r>
              <a:rPr lang="de-DE" sz="2400" dirty="0">
                <a:solidFill>
                  <a:srgbClr val="FFC0DF"/>
                </a:solidFill>
              </a:rPr>
              <a:t>MT</a:t>
            </a:r>
            <a:r>
              <a:rPr lang="de-DE" sz="2400" dirty="0"/>
              <a:t> Emitter</a:t>
            </a:r>
          </a:p>
          <a:p>
            <a:endParaRPr lang="de-DE"/>
          </a:p>
          <a:p>
            <a:endParaRPr lang="de-DE"/>
          </a:p>
        </p:txBody>
      </p:sp>
      <p:sp>
        <p:nvSpPr>
          <p:cNvPr id="9" name="Foliennummernplatzhalter 8">
            <a:extLst>
              <a:ext uri="{FF2B5EF4-FFF2-40B4-BE49-F238E27FC236}">
                <a16:creationId xmlns:a16="http://schemas.microsoft.com/office/drawing/2014/main" id="{884AAF08-87FC-E105-D23C-B8A2EF723CF0}"/>
              </a:ext>
            </a:extLst>
          </p:cNvPr>
          <p:cNvSpPr>
            <a:spLocks noGrp="1"/>
          </p:cNvSpPr>
          <p:nvPr>
            <p:ph type="sldNum" sz="quarter" idx="12"/>
          </p:nvPr>
        </p:nvSpPr>
        <p:spPr/>
        <p:txBody>
          <a:bodyPr/>
          <a:lstStyle/>
          <a:p>
            <a:fld id="{5A005A3D-A187-4DA6-AEE4-3F8906483E9C}" type="slidenum">
              <a:rPr lang="de-DE" smtClean="0"/>
              <a:t>12</a:t>
            </a:fld>
            <a:endParaRPr lang="de-DE"/>
          </a:p>
        </p:txBody>
      </p:sp>
      <p:sp>
        <p:nvSpPr>
          <p:cNvPr id="8" name="Rechteck 7">
            <a:extLst>
              <a:ext uri="{FF2B5EF4-FFF2-40B4-BE49-F238E27FC236}">
                <a16:creationId xmlns:a16="http://schemas.microsoft.com/office/drawing/2014/main" id="{27413737-7C19-8491-62F5-12683E398DBA}"/>
              </a:ext>
            </a:extLst>
          </p:cNvPr>
          <p:cNvSpPr/>
          <p:nvPr/>
        </p:nvSpPr>
        <p:spPr>
          <a:xfrm>
            <a:off x="1561313" y="5731497"/>
            <a:ext cx="761847" cy="97705"/>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3E772CD-9F57-CBE5-E195-08B66D68F6B5}"/>
              </a:ext>
            </a:extLst>
          </p:cNvPr>
          <p:cNvSpPr/>
          <p:nvPr/>
        </p:nvSpPr>
        <p:spPr>
          <a:xfrm>
            <a:off x="2397157" y="4861089"/>
            <a:ext cx="774534" cy="968113"/>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171D1739-479D-6358-F57C-1C4BDE8B49D3}"/>
              </a:ext>
            </a:extLst>
          </p:cNvPr>
          <p:cNvSpPr/>
          <p:nvPr/>
        </p:nvSpPr>
        <p:spPr>
          <a:xfrm>
            <a:off x="2398726" y="1837030"/>
            <a:ext cx="769859" cy="22177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77330064-06FA-6AF2-44D2-065408428DA8}"/>
              </a:ext>
            </a:extLst>
          </p:cNvPr>
          <p:cNvSpPr/>
          <p:nvPr/>
        </p:nvSpPr>
        <p:spPr>
          <a:xfrm>
            <a:off x="3250294" y="1837030"/>
            <a:ext cx="768169" cy="111653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648DD5BF-F38B-6CA1-8D25-89F1D60A470C}"/>
              </a:ext>
            </a:extLst>
          </p:cNvPr>
          <p:cNvSpPr/>
          <p:nvPr/>
        </p:nvSpPr>
        <p:spPr>
          <a:xfrm>
            <a:off x="3245688" y="5799192"/>
            <a:ext cx="782090"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FCEFD18-BBF2-0592-892B-090184CA98DA}"/>
              </a:ext>
            </a:extLst>
          </p:cNvPr>
          <p:cNvSpPr/>
          <p:nvPr/>
        </p:nvSpPr>
        <p:spPr>
          <a:xfrm>
            <a:off x="4096783" y="5440974"/>
            <a:ext cx="774534" cy="38822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3AAE058-BBA4-62A7-5692-9FA36172CB1D}"/>
              </a:ext>
            </a:extLst>
          </p:cNvPr>
          <p:cNvSpPr/>
          <p:nvPr/>
        </p:nvSpPr>
        <p:spPr>
          <a:xfrm>
            <a:off x="4098332" y="2556077"/>
            <a:ext cx="768168" cy="50135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910AC6C-BC7C-FD51-BF48-541D58D54712}"/>
              </a:ext>
            </a:extLst>
          </p:cNvPr>
          <p:cNvSpPr/>
          <p:nvPr/>
        </p:nvSpPr>
        <p:spPr>
          <a:xfrm>
            <a:off x="4096783" y="1837031"/>
            <a:ext cx="768168" cy="174022"/>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4F08DC8E-69DD-7B3E-5901-A8030F9448DD}"/>
              </a:ext>
            </a:extLst>
          </p:cNvPr>
          <p:cNvSpPr txBox="1"/>
          <p:nvPr/>
        </p:nvSpPr>
        <p:spPr>
          <a:xfrm>
            <a:off x="1519101" y="6083490"/>
            <a:ext cx="734865" cy="369332"/>
          </a:xfrm>
          <a:prstGeom prst="rect">
            <a:avLst/>
          </a:prstGeom>
          <a:solidFill>
            <a:schemeClr val="bg1"/>
          </a:solidFill>
        </p:spPr>
        <p:txBody>
          <a:bodyPr wrap="square" rtlCol="0">
            <a:spAutoFit/>
          </a:bodyPr>
          <a:lstStyle/>
          <a:p>
            <a:r>
              <a:rPr lang="de-AT" sz="1800"/>
              <a:t>Eiche</a:t>
            </a:r>
            <a:endParaRPr lang="de-DE"/>
          </a:p>
        </p:txBody>
      </p:sp>
      <p:sp>
        <p:nvSpPr>
          <p:cNvPr id="20" name="Textfeld 19">
            <a:extLst>
              <a:ext uri="{FF2B5EF4-FFF2-40B4-BE49-F238E27FC236}">
                <a16:creationId xmlns:a16="http://schemas.microsoft.com/office/drawing/2014/main" id="{558D1C2D-580D-2C43-E712-68692BFF1D03}"/>
              </a:ext>
            </a:extLst>
          </p:cNvPr>
          <p:cNvSpPr txBox="1"/>
          <p:nvPr/>
        </p:nvSpPr>
        <p:spPr>
          <a:xfrm>
            <a:off x="2295818" y="6072451"/>
            <a:ext cx="776141" cy="369332"/>
          </a:xfrm>
          <a:prstGeom prst="rect">
            <a:avLst/>
          </a:prstGeom>
          <a:solidFill>
            <a:schemeClr val="bg1"/>
          </a:solidFill>
        </p:spPr>
        <p:txBody>
          <a:bodyPr wrap="square" rtlCol="0">
            <a:spAutoFit/>
          </a:bodyPr>
          <a:lstStyle/>
          <a:p>
            <a:r>
              <a:rPr lang="de-DE"/>
              <a:t>Buche</a:t>
            </a:r>
          </a:p>
        </p:txBody>
      </p:sp>
      <p:sp>
        <p:nvSpPr>
          <p:cNvPr id="21" name="Textfeld 20">
            <a:extLst>
              <a:ext uri="{FF2B5EF4-FFF2-40B4-BE49-F238E27FC236}">
                <a16:creationId xmlns:a16="http://schemas.microsoft.com/office/drawing/2014/main" id="{541DC41E-70BB-8F27-2D2B-CB0A1D21D85A}"/>
              </a:ext>
            </a:extLst>
          </p:cNvPr>
          <p:cNvSpPr txBox="1"/>
          <p:nvPr/>
        </p:nvSpPr>
        <p:spPr>
          <a:xfrm>
            <a:off x="3304224" y="6083490"/>
            <a:ext cx="776141" cy="369332"/>
          </a:xfrm>
          <a:prstGeom prst="rect">
            <a:avLst/>
          </a:prstGeom>
          <a:solidFill>
            <a:schemeClr val="bg1"/>
          </a:solidFill>
        </p:spPr>
        <p:txBody>
          <a:bodyPr wrap="square" rtlCol="0">
            <a:spAutoFit/>
          </a:bodyPr>
          <a:lstStyle/>
          <a:p>
            <a:r>
              <a:rPr lang="de-DE"/>
              <a:t>Birke</a:t>
            </a:r>
          </a:p>
        </p:txBody>
      </p:sp>
      <p:sp>
        <p:nvSpPr>
          <p:cNvPr id="22" name="Textfeld 21">
            <a:extLst>
              <a:ext uri="{FF2B5EF4-FFF2-40B4-BE49-F238E27FC236}">
                <a16:creationId xmlns:a16="http://schemas.microsoft.com/office/drawing/2014/main" id="{2D54DE6E-47C5-A4DC-BF6A-303EE3334E8F}"/>
              </a:ext>
            </a:extLst>
          </p:cNvPr>
          <p:cNvSpPr txBox="1"/>
          <p:nvPr/>
        </p:nvSpPr>
        <p:spPr>
          <a:xfrm>
            <a:off x="4021178" y="6078022"/>
            <a:ext cx="1215877" cy="369332"/>
          </a:xfrm>
          <a:prstGeom prst="rect">
            <a:avLst/>
          </a:prstGeom>
          <a:solidFill>
            <a:schemeClr val="bg1"/>
          </a:solidFill>
        </p:spPr>
        <p:txBody>
          <a:bodyPr wrap="square" rtlCol="0">
            <a:spAutoFit/>
          </a:bodyPr>
          <a:lstStyle/>
          <a:p>
            <a:r>
              <a:rPr lang="de-DE"/>
              <a:t>Hainbuche</a:t>
            </a:r>
          </a:p>
        </p:txBody>
      </p:sp>
      <p:sp>
        <p:nvSpPr>
          <p:cNvPr id="31" name="Rechteck 30">
            <a:extLst>
              <a:ext uri="{FF2B5EF4-FFF2-40B4-BE49-F238E27FC236}">
                <a16:creationId xmlns:a16="http://schemas.microsoft.com/office/drawing/2014/main" id="{844EE40C-2879-50EF-4798-6C00C0CD095A}"/>
              </a:ext>
            </a:extLst>
          </p:cNvPr>
          <p:cNvSpPr/>
          <p:nvPr/>
        </p:nvSpPr>
        <p:spPr>
          <a:xfrm>
            <a:off x="1561314" y="1837030"/>
            <a:ext cx="759233" cy="3894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6911723A-2E20-BF8D-97DC-3D1284FEC320}"/>
              </a:ext>
            </a:extLst>
          </p:cNvPr>
          <p:cNvSpPr/>
          <p:nvPr/>
        </p:nvSpPr>
        <p:spPr>
          <a:xfrm>
            <a:off x="2397119" y="2058802"/>
            <a:ext cx="771466" cy="2802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EDE0DF9C-9961-188B-F116-B3BAF0E0AB66}"/>
              </a:ext>
            </a:extLst>
          </p:cNvPr>
          <p:cNvSpPr/>
          <p:nvPr/>
        </p:nvSpPr>
        <p:spPr>
          <a:xfrm>
            <a:off x="3253011" y="2958446"/>
            <a:ext cx="768168" cy="28352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0EA0AC20-5ED5-386C-5812-E9549F05CB46}"/>
              </a:ext>
            </a:extLst>
          </p:cNvPr>
          <p:cNvSpPr/>
          <p:nvPr/>
        </p:nvSpPr>
        <p:spPr>
          <a:xfrm>
            <a:off x="4098332" y="2005242"/>
            <a:ext cx="768168" cy="545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C08E5ECD-6B72-396D-0DA8-A0186A674FFE}"/>
              </a:ext>
            </a:extLst>
          </p:cNvPr>
          <p:cNvSpPr/>
          <p:nvPr/>
        </p:nvSpPr>
        <p:spPr>
          <a:xfrm>
            <a:off x="4098332" y="3057427"/>
            <a:ext cx="768168" cy="23780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37A24D58-C230-26E9-27E1-3E1679B91064}"/>
              </a:ext>
            </a:extLst>
          </p:cNvPr>
          <p:cNvSpPr txBox="1"/>
          <p:nvPr/>
        </p:nvSpPr>
        <p:spPr>
          <a:xfrm>
            <a:off x="1561314" y="3478643"/>
            <a:ext cx="752988" cy="369332"/>
          </a:xfrm>
          <a:prstGeom prst="rect">
            <a:avLst/>
          </a:prstGeom>
          <a:noFill/>
        </p:spPr>
        <p:txBody>
          <a:bodyPr wrap="square" rtlCol="0">
            <a:spAutoFit/>
          </a:bodyPr>
          <a:lstStyle/>
          <a:p>
            <a:r>
              <a:rPr lang="de-DE"/>
              <a:t>97.5%</a:t>
            </a:r>
          </a:p>
        </p:txBody>
      </p:sp>
      <p:sp>
        <p:nvSpPr>
          <p:cNvPr id="39" name="Textfeld 38">
            <a:extLst>
              <a:ext uri="{FF2B5EF4-FFF2-40B4-BE49-F238E27FC236}">
                <a16:creationId xmlns:a16="http://schemas.microsoft.com/office/drawing/2014/main" id="{1A34DAFB-1EE5-A4C5-7D9E-8AABC58B954B}"/>
              </a:ext>
            </a:extLst>
          </p:cNvPr>
          <p:cNvSpPr txBox="1"/>
          <p:nvPr/>
        </p:nvSpPr>
        <p:spPr>
          <a:xfrm>
            <a:off x="2416194" y="3480086"/>
            <a:ext cx="752988" cy="369332"/>
          </a:xfrm>
          <a:prstGeom prst="rect">
            <a:avLst/>
          </a:prstGeom>
          <a:noFill/>
        </p:spPr>
        <p:txBody>
          <a:bodyPr wrap="square" rtlCol="0">
            <a:spAutoFit/>
          </a:bodyPr>
          <a:lstStyle/>
          <a:p>
            <a:r>
              <a:rPr lang="de-DE"/>
              <a:t>70.9%</a:t>
            </a:r>
          </a:p>
        </p:txBody>
      </p:sp>
      <p:sp>
        <p:nvSpPr>
          <p:cNvPr id="40" name="Textfeld 39">
            <a:extLst>
              <a:ext uri="{FF2B5EF4-FFF2-40B4-BE49-F238E27FC236}">
                <a16:creationId xmlns:a16="http://schemas.microsoft.com/office/drawing/2014/main" id="{3A4D3113-90B3-956B-3FFB-409E72F5FE9D}"/>
              </a:ext>
            </a:extLst>
          </p:cNvPr>
          <p:cNvSpPr txBox="1"/>
          <p:nvPr/>
        </p:nvSpPr>
        <p:spPr>
          <a:xfrm>
            <a:off x="3274790" y="3477716"/>
            <a:ext cx="752988" cy="369332"/>
          </a:xfrm>
          <a:prstGeom prst="rect">
            <a:avLst/>
          </a:prstGeom>
          <a:noFill/>
        </p:spPr>
        <p:txBody>
          <a:bodyPr wrap="square" rtlCol="0">
            <a:spAutoFit/>
          </a:bodyPr>
          <a:lstStyle/>
          <a:p>
            <a:r>
              <a:rPr lang="de-DE"/>
              <a:t>72.2%</a:t>
            </a:r>
          </a:p>
        </p:txBody>
      </p:sp>
      <p:sp>
        <p:nvSpPr>
          <p:cNvPr id="41" name="Textfeld 40">
            <a:extLst>
              <a:ext uri="{FF2B5EF4-FFF2-40B4-BE49-F238E27FC236}">
                <a16:creationId xmlns:a16="http://schemas.microsoft.com/office/drawing/2014/main" id="{AC1971C1-0F4D-2CC1-F2A6-EA2D9F3B3327}"/>
              </a:ext>
            </a:extLst>
          </p:cNvPr>
          <p:cNvSpPr txBox="1"/>
          <p:nvPr/>
        </p:nvSpPr>
        <p:spPr>
          <a:xfrm>
            <a:off x="4128907" y="3477223"/>
            <a:ext cx="752988" cy="369332"/>
          </a:xfrm>
          <a:prstGeom prst="rect">
            <a:avLst/>
          </a:prstGeom>
          <a:noFill/>
        </p:spPr>
        <p:txBody>
          <a:bodyPr wrap="square" rtlCol="0">
            <a:spAutoFit/>
          </a:bodyPr>
          <a:lstStyle/>
          <a:p>
            <a:r>
              <a:rPr lang="de-DE"/>
              <a:t>60.3%</a:t>
            </a:r>
          </a:p>
        </p:txBody>
      </p:sp>
      <p:sp>
        <p:nvSpPr>
          <p:cNvPr id="42" name="Textfeld 41">
            <a:extLst>
              <a:ext uri="{FF2B5EF4-FFF2-40B4-BE49-F238E27FC236}">
                <a16:creationId xmlns:a16="http://schemas.microsoft.com/office/drawing/2014/main" id="{812F29D2-A45C-2A08-8F7C-7FE555938E7D}"/>
              </a:ext>
            </a:extLst>
          </p:cNvPr>
          <p:cNvSpPr txBox="1"/>
          <p:nvPr/>
        </p:nvSpPr>
        <p:spPr>
          <a:xfrm>
            <a:off x="4097631" y="2083957"/>
            <a:ext cx="752988" cy="369332"/>
          </a:xfrm>
          <a:prstGeom prst="rect">
            <a:avLst/>
          </a:prstGeom>
          <a:noFill/>
        </p:spPr>
        <p:txBody>
          <a:bodyPr wrap="square" rtlCol="0">
            <a:spAutoFit/>
          </a:bodyPr>
          <a:lstStyle/>
          <a:p>
            <a:r>
              <a:rPr lang="de-DE"/>
              <a:t>13.8%</a:t>
            </a:r>
          </a:p>
        </p:txBody>
      </p:sp>
      <p:sp>
        <p:nvSpPr>
          <p:cNvPr id="4" name="Fußzeilenplatzhalter 3">
            <a:extLst>
              <a:ext uri="{FF2B5EF4-FFF2-40B4-BE49-F238E27FC236}">
                <a16:creationId xmlns:a16="http://schemas.microsoft.com/office/drawing/2014/main" id="{3DA63894-3D2E-EFB6-5C45-7393B3F8BBD8}"/>
              </a:ext>
            </a:extLst>
          </p:cNvPr>
          <p:cNvSpPr>
            <a:spLocks noGrp="1"/>
          </p:cNvSpPr>
          <p:nvPr>
            <p:ph type="ftr" sz="quarter" idx="11"/>
          </p:nvPr>
        </p:nvSpPr>
        <p:spPr>
          <a:xfrm>
            <a:off x="4305300" y="6356350"/>
            <a:ext cx="4114800" cy="365125"/>
          </a:xfrm>
        </p:spPr>
        <p:txBody>
          <a:bodyPr/>
          <a:lstStyle/>
          <a:p>
            <a:endParaRPr lang="de-DE"/>
          </a:p>
        </p:txBody>
      </p:sp>
      <p:sp>
        <p:nvSpPr>
          <p:cNvPr id="25" name="Rechteck 24">
            <a:extLst>
              <a:ext uri="{FF2B5EF4-FFF2-40B4-BE49-F238E27FC236}">
                <a16:creationId xmlns:a16="http://schemas.microsoft.com/office/drawing/2014/main" id="{BB5A0B39-93CF-CFA9-84C8-DD76A8228640}"/>
              </a:ext>
            </a:extLst>
          </p:cNvPr>
          <p:cNvSpPr/>
          <p:nvPr/>
        </p:nvSpPr>
        <p:spPr>
          <a:xfrm>
            <a:off x="5018768" y="1633373"/>
            <a:ext cx="1765882" cy="442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000</a:t>
            </a:r>
          </a:p>
        </p:txBody>
      </p:sp>
      <p:pic>
        <p:nvPicPr>
          <p:cNvPr id="17" name="Inhaltsplatzhalter 4">
            <a:extLst>
              <a:ext uri="{FF2B5EF4-FFF2-40B4-BE49-F238E27FC236}">
                <a16:creationId xmlns:a16="http://schemas.microsoft.com/office/drawing/2014/main" id="{1904E428-BC6F-B6CD-7FF7-C3C99DDA62FA}"/>
              </a:ext>
            </a:extLst>
          </p:cNvPr>
          <p:cNvPicPr>
            <a:picLocks noChangeAspect="1"/>
          </p:cNvPicPr>
          <p:nvPr/>
        </p:nvPicPr>
        <p:blipFill rotWithShape="1">
          <a:blip r:embed="rId3">
            <a:extLst>
              <a:ext uri="{28A0092B-C50C-407E-A947-70E740481C1C}">
                <a14:useLocalDpi xmlns:a14="http://schemas.microsoft.com/office/drawing/2010/main" val="0"/>
              </a:ext>
            </a:extLst>
          </a:blip>
          <a:srcRect l="69734" t="36370" r="8550" b="60233"/>
          <a:stretch/>
        </p:blipFill>
        <p:spPr>
          <a:xfrm>
            <a:off x="5227530" y="3269203"/>
            <a:ext cx="1325670" cy="159798"/>
          </a:xfrm>
          <a:prstGeom prst="rect">
            <a:avLst/>
          </a:prstGeom>
        </p:spPr>
      </p:pic>
      <p:pic>
        <p:nvPicPr>
          <p:cNvPr id="18" name="Inhaltsplatzhalter 4">
            <a:extLst>
              <a:ext uri="{FF2B5EF4-FFF2-40B4-BE49-F238E27FC236}">
                <a16:creationId xmlns:a16="http://schemas.microsoft.com/office/drawing/2014/main" id="{143E7056-6D11-01C9-2224-99AB40BB517A}"/>
              </a:ext>
            </a:extLst>
          </p:cNvPr>
          <p:cNvPicPr>
            <a:picLocks noChangeAspect="1"/>
          </p:cNvPicPr>
          <p:nvPr/>
        </p:nvPicPr>
        <p:blipFill rotWithShape="1">
          <a:blip r:embed="rId3">
            <a:extLst>
              <a:ext uri="{28A0092B-C50C-407E-A947-70E740481C1C}">
                <a14:useLocalDpi xmlns:a14="http://schemas.microsoft.com/office/drawing/2010/main" val="0"/>
              </a:ext>
            </a:extLst>
          </a:blip>
          <a:srcRect l="69836" t="74335" b="22385"/>
          <a:stretch/>
        </p:blipFill>
        <p:spPr>
          <a:xfrm>
            <a:off x="5220051" y="5060887"/>
            <a:ext cx="1841372" cy="154332"/>
          </a:xfrm>
          <a:prstGeom prst="rect">
            <a:avLst/>
          </a:prstGeom>
        </p:spPr>
      </p:pic>
      <p:pic>
        <p:nvPicPr>
          <p:cNvPr id="24" name="Inhaltsplatzhalter 4">
            <a:extLst>
              <a:ext uri="{FF2B5EF4-FFF2-40B4-BE49-F238E27FC236}">
                <a16:creationId xmlns:a16="http://schemas.microsoft.com/office/drawing/2014/main" id="{0D34C6EC-3631-68E4-C43B-26FB22707BB1}"/>
              </a:ext>
            </a:extLst>
          </p:cNvPr>
          <p:cNvPicPr>
            <a:picLocks noChangeAspect="1"/>
          </p:cNvPicPr>
          <p:nvPr/>
        </p:nvPicPr>
        <p:blipFill rotWithShape="1">
          <a:blip r:embed="rId3">
            <a:extLst>
              <a:ext uri="{28A0092B-C50C-407E-A947-70E740481C1C}">
                <a14:useLocalDpi xmlns:a14="http://schemas.microsoft.com/office/drawing/2010/main" val="0"/>
              </a:ext>
            </a:extLst>
          </a:blip>
          <a:srcRect l="69730" t="47754" b="48572"/>
          <a:stretch/>
        </p:blipFill>
        <p:spPr>
          <a:xfrm>
            <a:off x="5224192" y="3809607"/>
            <a:ext cx="1847857" cy="172913"/>
          </a:xfrm>
          <a:prstGeom prst="rect">
            <a:avLst/>
          </a:prstGeom>
        </p:spPr>
      </p:pic>
      <p:sp>
        <p:nvSpPr>
          <p:cNvPr id="7" name="Textfeld 6">
            <a:extLst>
              <a:ext uri="{FF2B5EF4-FFF2-40B4-BE49-F238E27FC236}">
                <a16:creationId xmlns:a16="http://schemas.microsoft.com/office/drawing/2014/main" id="{28837A81-CDE9-4A0B-2DC1-3F3812BC703E}"/>
              </a:ext>
            </a:extLst>
          </p:cNvPr>
          <p:cNvSpPr txBox="1"/>
          <p:nvPr/>
        </p:nvSpPr>
        <p:spPr>
          <a:xfrm>
            <a:off x="1568597" y="1383711"/>
            <a:ext cx="761847" cy="369332"/>
          </a:xfrm>
          <a:prstGeom prst="rect">
            <a:avLst/>
          </a:prstGeom>
          <a:noFill/>
        </p:spPr>
        <p:txBody>
          <a:bodyPr wrap="square" rtlCol="0">
            <a:spAutoFit/>
          </a:bodyPr>
          <a:lstStyle/>
          <a:p>
            <a:r>
              <a:rPr lang="de-DE"/>
              <a:t>21.38</a:t>
            </a:r>
          </a:p>
        </p:txBody>
      </p:sp>
      <p:sp>
        <p:nvSpPr>
          <p:cNvPr id="23" name="Textfeld 22">
            <a:extLst>
              <a:ext uri="{FF2B5EF4-FFF2-40B4-BE49-F238E27FC236}">
                <a16:creationId xmlns:a16="http://schemas.microsoft.com/office/drawing/2014/main" id="{E5C133A9-0DAB-FEC4-BF67-97438EC2D24B}"/>
              </a:ext>
            </a:extLst>
          </p:cNvPr>
          <p:cNvSpPr txBox="1"/>
          <p:nvPr/>
        </p:nvSpPr>
        <p:spPr>
          <a:xfrm>
            <a:off x="2406738" y="1386254"/>
            <a:ext cx="761847" cy="369332"/>
          </a:xfrm>
          <a:prstGeom prst="rect">
            <a:avLst/>
          </a:prstGeom>
          <a:noFill/>
        </p:spPr>
        <p:txBody>
          <a:bodyPr wrap="square" rtlCol="0">
            <a:spAutoFit/>
          </a:bodyPr>
          <a:lstStyle/>
          <a:p>
            <a:r>
              <a:rPr lang="de-DE"/>
              <a:t>0.55</a:t>
            </a:r>
          </a:p>
        </p:txBody>
      </p:sp>
      <p:sp>
        <p:nvSpPr>
          <p:cNvPr id="26" name="Textfeld 25">
            <a:extLst>
              <a:ext uri="{FF2B5EF4-FFF2-40B4-BE49-F238E27FC236}">
                <a16:creationId xmlns:a16="http://schemas.microsoft.com/office/drawing/2014/main" id="{3DF753FD-3F92-2228-785D-6903C8463E4F}"/>
              </a:ext>
            </a:extLst>
          </p:cNvPr>
          <p:cNvSpPr txBox="1"/>
          <p:nvPr/>
        </p:nvSpPr>
        <p:spPr>
          <a:xfrm>
            <a:off x="3283236" y="1378243"/>
            <a:ext cx="761847" cy="369332"/>
          </a:xfrm>
          <a:prstGeom prst="rect">
            <a:avLst/>
          </a:prstGeom>
          <a:noFill/>
        </p:spPr>
        <p:txBody>
          <a:bodyPr wrap="square" rtlCol="0">
            <a:spAutoFit/>
          </a:bodyPr>
          <a:lstStyle/>
          <a:p>
            <a:r>
              <a:rPr lang="de-DE"/>
              <a:t>1.30</a:t>
            </a:r>
          </a:p>
        </p:txBody>
      </p:sp>
      <p:sp>
        <p:nvSpPr>
          <p:cNvPr id="27" name="Textfeld 26">
            <a:extLst>
              <a:ext uri="{FF2B5EF4-FFF2-40B4-BE49-F238E27FC236}">
                <a16:creationId xmlns:a16="http://schemas.microsoft.com/office/drawing/2014/main" id="{6352B1B2-5A91-E187-BBF5-83BD4FD49787}"/>
              </a:ext>
            </a:extLst>
          </p:cNvPr>
          <p:cNvSpPr txBox="1"/>
          <p:nvPr/>
        </p:nvSpPr>
        <p:spPr>
          <a:xfrm>
            <a:off x="4151002" y="1378243"/>
            <a:ext cx="2220836" cy="369332"/>
          </a:xfrm>
          <a:prstGeom prst="rect">
            <a:avLst/>
          </a:prstGeom>
          <a:noFill/>
        </p:spPr>
        <p:txBody>
          <a:bodyPr wrap="square" rtlCol="0">
            <a:spAutoFit/>
          </a:bodyPr>
          <a:lstStyle/>
          <a:p>
            <a:r>
              <a:rPr lang="de-DE"/>
              <a:t>0.53 nmol m</a:t>
            </a:r>
            <a:r>
              <a:rPr lang="de-DE" baseline="30000"/>
              <a:t>-2</a:t>
            </a:r>
            <a:r>
              <a:rPr lang="de-DE"/>
              <a:t> s</a:t>
            </a:r>
            <a:r>
              <a:rPr lang="de-DE" baseline="30000"/>
              <a:t>-1</a:t>
            </a:r>
          </a:p>
        </p:txBody>
      </p:sp>
      <p:sp>
        <p:nvSpPr>
          <p:cNvPr id="28" name="Textfeld 27">
            <a:extLst>
              <a:ext uri="{FF2B5EF4-FFF2-40B4-BE49-F238E27FC236}">
                <a16:creationId xmlns:a16="http://schemas.microsoft.com/office/drawing/2014/main" id="{BC6E5762-855E-6726-CC59-8E3F48241DD5}"/>
              </a:ext>
            </a:extLst>
          </p:cNvPr>
          <p:cNvSpPr txBox="1"/>
          <p:nvPr/>
        </p:nvSpPr>
        <p:spPr>
          <a:xfrm>
            <a:off x="-36948" y="1190699"/>
            <a:ext cx="1923482" cy="646331"/>
          </a:xfrm>
          <a:prstGeom prst="rect">
            <a:avLst/>
          </a:prstGeom>
          <a:noFill/>
        </p:spPr>
        <p:txBody>
          <a:bodyPr wrap="square" rtlCol="0">
            <a:spAutoFit/>
          </a:bodyPr>
          <a:lstStyle/>
          <a:p>
            <a:r>
              <a:rPr lang="de-DE"/>
              <a:t>Gesamte Emissionen :</a:t>
            </a:r>
          </a:p>
        </p:txBody>
      </p:sp>
      <p:sp>
        <p:nvSpPr>
          <p:cNvPr id="29" name="Rechteck 28">
            <a:extLst>
              <a:ext uri="{FF2B5EF4-FFF2-40B4-BE49-F238E27FC236}">
                <a16:creationId xmlns:a16="http://schemas.microsoft.com/office/drawing/2014/main" id="{7170DA37-9B08-6F34-93A0-3D44B55550FD}"/>
              </a:ext>
            </a:extLst>
          </p:cNvPr>
          <p:cNvSpPr/>
          <p:nvPr/>
        </p:nvSpPr>
        <p:spPr>
          <a:xfrm>
            <a:off x="6784650" y="3124200"/>
            <a:ext cx="276773" cy="185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143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P spid="13" grpId="0" animBg="1"/>
      <p:bldP spid="14" grpId="0" animBg="1"/>
      <p:bldP spid="15" grpId="0" animBg="1"/>
      <p:bldP spid="16" grpId="0" animBg="1"/>
      <p:bldP spid="31" grpId="0" animBg="1"/>
      <p:bldP spid="34" grpId="0" animBg="1"/>
      <p:bldP spid="35" grpId="0" animBg="1"/>
      <p:bldP spid="36" grpId="0" animBg="1"/>
      <p:bldP spid="37" grpId="0" animBg="1"/>
      <p:bldP spid="38" grpId="0"/>
      <p:bldP spid="39" grpId="0"/>
      <p:bldP spid="40" grpId="0"/>
      <p:bldP spid="41" grpId="0"/>
      <p:bldP spid="42" grpId="0"/>
      <p:bldP spid="25"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13</a:t>
            </a:fld>
            <a:endParaRPr lang="de-DE"/>
          </a:p>
        </p:txBody>
      </p:sp>
      <p:pic>
        <p:nvPicPr>
          <p:cNvPr id="8" name="Picture 7" descr="Screen Shot 2023-05-15 at 16.12.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419100"/>
            <a:ext cx="9956800" cy="6438900"/>
          </a:xfrm>
          <a:prstGeom prst="rect">
            <a:avLst/>
          </a:prstGeom>
        </p:spPr>
      </p:pic>
      <p:sp>
        <p:nvSpPr>
          <p:cNvPr id="2" name="TextBox 1">
            <a:extLst>
              <a:ext uri="{FF2B5EF4-FFF2-40B4-BE49-F238E27FC236}">
                <a16:creationId xmlns:a16="http://schemas.microsoft.com/office/drawing/2014/main" id="{D516E61E-A966-7AC6-0BD5-1795C29BE0DA}"/>
              </a:ext>
            </a:extLst>
          </p:cNvPr>
          <p:cNvSpPr txBox="1"/>
          <p:nvPr/>
        </p:nvSpPr>
        <p:spPr>
          <a:xfrm>
            <a:off x="2569028" y="419100"/>
            <a:ext cx="2283574" cy="461665"/>
          </a:xfrm>
          <a:prstGeom prst="rect">
            <a:avLst/>
          </a:prstGeom>
          <a:solidFill>
            <a:schemeClr val="bg1"/>
          </a:solidFill>
        </p:spPr>
        <p:txBody>
          <a:bodyPr wrap="none" rtlCol="0">
            <a:spAutoFit/>
          </a:bodyPr>
          <a:lstStyle/>
          <a:p>
            <a:r>
              <a:rPr lang="en-GB" sz="2400"/>
              <a:t>Wald-</a:t>
            </a:r>
            <a:r>
              <a:rPr lang="en-GB" sz="2400" err="1"/>
              <a:t>Ökosystem</a:t>
            </a:r>
            <a:endParaRPr lang="en-GB" sz="2400"/>
          </a:p>
        </p:txBody>
      </p:sp>
      <p:sp>
        <p:nvSpPr>
          <p:cNvPr id="3" name="TextBox 2">
            <a:extLst>
              <a:ext uri="{FF2B5EF4-FFF2-40B4-BE49-F238E27FC236}">
                <a16:creationId xmlns:a16="http://schemas.microsoft.com/office/drawing/2014/main" id="{7CCD5A2E-5B6B-E7C8-9097-B2D38940664D}"/>
              </a:ext>
            </a:extLst>
          </p:cNvPr>
          <p:cNvSpPr txBox="1"/>
          <p:nvPr/>
        </p:nvSpPr>
        <p:spPr>
          <a:xfrm>
            <a:off x="7563251" y="403485"/>
            <a:ext cx="1769908" cy="461665"/>
          </a:xfrm>
          <a:prstGeom prst="rect">
            <a:avLst/>
          </a:prstGeom>
          <a:solidFill>
            <a:schemeClr val="bg1"/>
          </a:solidFill>
        </p:spPr>
        <p:txBody>
          <a:bodyPr wrap="none" rtlCol="0">
            <a:spAutoFit/>
          </a:bodyPr>
          <a:lstStyle/>
          <a:p>
            <a:r>
              <a:rPr lang="en-GB" sz="2400" err="1"/>
              <a:t>Stadtgebiete</a:t>
            </a:r>
            <a:endParaRPr lang="en-GB" sz="2400"/>
          </a:p>
        </p:txBody>
      </p:sp>
      <p:sp>
        <p:nvSpPr>
          <p:cNvPr id="7" name="TextBox 6">
            <a:extLst>
              <a:ext uri="{FF2B5EF4-FFF2-40B4-BE49-F238E27FC236}">
                <a16:creationId xmlns:a16="http://schemas.microsoft.com/office/drawing/2014/main" id="{4627104D-6557-9E4A-7AAA-CE722E20851E}"/>
              </a:ext>
            </a:extLst>
          </p:cNvPr>
          <p:cNvSpPr txBox="1"/>
          <p:nvPr/>
        </p:nvSpPr>
        <p:spPr>
          <a:xfrm>
            <a:off x="7563250" y="1184223"/>
            <a:ext cx="2300277"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600" err="1"/>
              <a:t>Veränderte</a:t>
            </a:r>
            <a:r>
              <a:rPr lang="en-GB" sz="1600"/>
              <a:t> </a:t>
            </a:r>
            <a:r>
              <a:rPr lang="en-GB" sz="1600" err="1"/>
              <a:t>Windgeschwindigkeit</a:t>
            </a:r>
            <a:endParaRPr lang="en-GB" sz="1600"/>
          </a:p>
          <a:p>
            <a:pPr marL="285750" indent="-285750">
              <a:buFont typeface="Arial" panose="020B0604020202020204" pitchFamily="34" charset="0"/>
              <a:buChar char="•"/>
            </a:pPr>
            <a:r>
              <a:rPr lang="en-GB" sz="1600" err="1"/>
              <a:t>verringerte</a:t>
            </a:r>
            <a:r>
              <a:rPr lang="en-GB" sz="1600"/>
              <a:t> </a:t>
            </a:r>
            <a:r>
              <a:rPr lang="en-GB" sz="1600" err="1"/>
              <a:t>Luftfeuchtigkeit</a:t>
            </a:r>
            <a:endParaRPr lang="en-GB" sz="1600"/>
          </a:p>
          <a:p>
            <a:pPr marL="285750" indent="-285750">
              <a:buFont typeface="Arial" panose="020B0604020202020204" pitchFamily="34" charset="0"/>
              <a:buChar char="•"/>
            </a:pPr>
            <a:r>
              <a:rPr lang="en-GB" sz="1600" err="1"/>
              <a:t>Erhöhte</a:t>
            </a:r>
            <a:r>
              <a:rPr lang="en-GB" sz="1600"/>
              <a:t> </a:t>
            </a:r>
            <a:r>
              <a:rPr lang="en-GB" sz="1600" err="1"/>
              <a:t>Temperatur</a:t>
            </a:r>
            <a:endParaRPr lang="en-GB" sz="1600"/>
          </a:p>
          <a:p>
            <a:pPr marL="285750" indent="-285750">
              <a:buFont typeface="Arial" panose="020B0604020202020204" pitchFamily="34" charset="0"/>
              <a:buChar char="•"/>
            </a:pPr>
            <a:r>
              <a:rPr lang="en-GB" sz="1600" err="1"/>
              <a:t>veränderte</a:t>
            </a:r>
            <a:r>
              <a:rPr lang="en-GB" sz="1600"/>
              <a:t>/</a:t>
            </a:r>
            <a:r>
              <a:rPr lang="en-GB" sz="1600" err="1"/>
              <a:t>erhöhte</a:t>
            </a:r>
            <a:r>
              <a:rPr lang="en-GB" sz="1600"/>
              <a:t> Evapotranspiration</a:t>
            </a:r>
          </a:p>
        </p:txBody>
      </p:sp>
      <p:sp>
        <p:nvSpPr>
          <p:cNvPr id="10" name="TextBox 9">
            <a:extLst>
              <a:ext uri="{FF2B5EF4-FFF2-40B4-BE49-F238E27FC236}">
                <a16:creationId xmlns:a16="http://schemas.microsoft.com/office/drawing/2014/main" id="{0E56CB6C-55F2-E1F0-740F-FB1899F6FBC2}"/>
              </a:ext>
            </a:extLst>
          </p:cNvPr>
          <p:cNvSpPr txBox="1"/>
          <p:nvPr/>
        </p:nvSpPr>
        <p:spPr>
          <a:xfrm>
            <a:off x="6104928" y="2507662"/>
            <a:ext cx="1691391" cy="1754326"/>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GB" err="1"/>
              <a:t>Luft</a:t>
            </a:r>
            <a:endParaRPr lang="en-GB"/>
          </a:p>
          <a:p>
            <a:pPr marL="285750" indent="-285750">
              <a:buFont typeface="Arial" panose="020B0604020202020204" pitchFamily="34" charset="0"/>
              <a:buChar char="•"/>
            </a:pPr>
            <a:r>
              <a:rPr lang="en-GB" err="1"/>
              <a:t>verschmutzung</a:t>
            </a:r>
            <a:endParaRPr lang="en-GB"/>
          </a:p>
          <a:p>
            <a:pPr marL="285750" indent="-285750">
              <a:buFont typeface="Arial" panose="020B0604020202020204" pitchFamily="34" charset="0"/>
              <a:buChar char="•"/>
            </a:pPr>
            <a:r>
              <a:rPr lang="en-GB"/>
              <a:t>Ozon</a:t>
            </a:r>
          </a:p>
          <a:p>
            <a:pPr marL="285750" indent="-285750">
              <a:buFont typeface="Arial" panose="020B0604020202020204" pitchFamily="34" charset="0"/>
              <a:buChar char="•"/>
            </a:pPr>
            <a:r>
              <a:rPr lang="en-GB" err="1"/>
              <a:t>Feinstaubemissionen</a:t>
            </a:r>
            <a:endParaRPr lang="en-GB"/>
          </a:p>
        </p:txBody>
      </p:sp>
      <p:sp>
        <p:nvSpPr>
          <p:cNvPr id="11" name="TextBox 10">
            <a:extLst>
              <a:ext uri="{FF2B5EF4-FFF2-40B4-BE49-F238E27FC236}">
                <a16:creationId xmlns:a16="http://schemas.microsoft.com/office/drawing/2014/main" id="{3FBC3F0C-C9A4-4E07-2CC6-F5D25A03135E}"/>
              </a:ext>
            </a:extLst>
          </p:cNvPr>
          <p:cNvSpPr txBox="1"/>
          <p:nvPr/>
        </p:nvSpPr>
        <p:spPr>
          <a:xfrm>
            <a:off x="5991252" y="5381054"/>
            <a:ext cx="1918741" cy="1384995"/>
          </a:xfrm>
          <a:prstGeom prst="rect">
            <a:avLst/>
          </a:prstGeom>
          <a:solidFill>
            <a:schemeClr val="accent2">
              <a:lumMod val="60000"/>
              <a:lumOff val="40000"/>
            </a:schemeClr>
          </a:solidFill>
        </p:spPr>
        <p:txBody>
          <a:bodyPr wrap="square" rtlCol="0">
            <a:spAutoFit/>
          </a:bodyPr>
          <a:lstStyle/>
          <a:p>
            <a:r>
              <a:rPr lang="en-GB" sz="1400" err="1"/>
              <a:t>Bodenversiegelung</a:t>
            </a:r>
            <a:endParaRPr lang="en-GB" sz="1400"/>
          </a:p>
          <a:p>
            <a:r>
              <a:rPr lang="en-GB" sz="1400" err="1"/>
              <a:t>Bodenverdichtung</a:t>
            </a:r>
            <a:endParaRPr lang="en-GB" sz="1400"/>
          </a:p>
          <a:p>
            <a:r>
              <a:rPr lang="en-GB" sz="1400" err="1"/>
              <a:t>begrenzter</a:t>
            </a:r>
            <a:r>
              <a:rPr lang="en-GB" sz="1400"/>
              <a:t> </a:t>
            </a:r>
            <a:r>
              <a:rPr lang="en-GB" sz="1400" err="1"/>
              <a:t>Durchwurzelungsraum</a:t>
            </a:r>
            <a:endParaRPr lang="en-GB" sz="1400"/>
          </a:p>
          <a:p>
            <a:r>
              <a:rPr lang="en-GB" sz="1400" err="1"/>
              <a:t>Bodenverunreinigungen</a:t>
            </a:r>
            <a:endParaRPr lang="en-GB" sz="1400"/>
          </a:p>
        </p:txBody>
      </p:sp>
      <p:sp>
        <p:nvSpPr>
          <p:cNvPr id="12" name="TextBox 11">
            <a:extLst>
              <a:ext uri="{FF2B5EF4-FFF2-40B4-BE49-F238E27FC236}">
                <a16:creationId xmlns:a16="http://schemas.microsoft.com/office/drawing/2014/main" id="{17FE75B7-7FE4-0ACC-699C-ACB55B1990F2}"/>
              </a:ext>
            </a:extLst>
          </p:cNvPr>
          <p:cNvSpPr txBox="1"/>
          <p:nvPr/>
        </p:nvSpPr>
        <p:spPr>
          <a:xfrm>
            <a:off x="8361897" y="6064860"/>
            <a:ext cx="2991904" cy="738664"/>
          </a:xfrm>
          <a:prstGeom prst="rect">
            <a:avLst/>
          </a:prstGeom>
          <a:solidFill>
            <a:schemeClr val="accent2">
              <a:lumMod val="60000"/>
              <a:lumOff val="40000"/>
            </a:schemeClr>
          </a:solidFill>
        </p:spPr>
        <p:txBody>
          <a:bodyPr wrap="square" rtlCol="0">
            <a:spAutoFit/>
          </a:bodyPr>
          <a:lstStyle/>
          <a:p>
            <a:r>
              <a:rPr lang="en-GB" sz="1400" err="1"/>
              <a:t>Reduzierte</a:t>
            </a:r>
            <a:r>
              <a:rPr lang="en-GB" sz="1400"/>
              <a:t> </a:t>
            </a:r>
            <a:r>
              <a:rPr lang="en-GB" sz="1400" err="1"/>
              <a:t>Nährstoffe</a:t>
            </a:r>
            <a:endParaRPr lang="en-GB" sz="1400"/>
          </a:p>
          <a:p>
            <a:r>
              <a:rPr lang="en-GB" sz="1400" err="1"/>
              <a:t>erhöhte</a:t>
            </a:r>
            <a:r>
              <a:rPr lang="en-GB" sz="1400"/>
              <a:t> </a:t>
            </a:r>
            <a:r>
              <a:rPr lang="en-GB" sz="1400" err="1"/>
              <a:t>Bodentemperatur</a:t>
            </a:r>
            <a:endParaRPr lang="en-GB" sz="1400"/>
          </a:p>
          <a:p>
            <a:r>
              <a:rPr lang="en-GB" sz="1400" err="1"/>
              <a:t>Veränderung</a:t>
            </a:r>
            <a:r>
              <a:rPr lang="en-GB" sz="1400"/>
              <a:t> des </a:t>
            </a:r>
            <a:r>
              <a:rPr lang="en-GB" sz="1400" err="1"/>
              <a:t>Grundwasserspiegels</a:t>
            </a:r>
            <a:endParaRPr lang="en-GB" sz="1400"/>
          </a:p>
        </p:txBody>
      </p:sp>
      <p:sp>
        <p:nvSpPr>
          <p:cNvPr id="13" name="TextBox 12">
            <a:extLst>
              <a:ext uri="{FF2B5EF4-FFF2-40B4-BE49-F238E27FC236}">
                <a16:creationId xmlns:a16="http://schemas.microsoft.com/office/drawing/2014/main" id="{97D34F96-AA22-6227-D28E-57AC70DFF6CA}"/>
              </a:ext>
            </a:extLst>
          </p:cNvPr>
          <p:cNvSpPr txBox="1"/>
          <p:nvPr/>
        </p:nvSpPr>
        <p:spPr>
          <a:xfrm>
            <a:off x="7537945" y="4903719"/>
            <a:ext cx="1026435" cy="369332"/>
          </a:xfrm>
          <a:prstGeom prst="rect">
            <a:avLst/>
          </a:prstGeom>
          <a:solidFill>
            <a:schemeClr val="bg1"/>
          </a:solidFill>
        </p:spPr>
        <p:txBody>
          <a:bodyPr wrap="none" rtlCol="0">
            <a:spAutoFit/>
          </a:bodyPr>
          <a:lstStyle/>
          <a:p>
            <a:r>
              <a:rPr lang="en-GB" err="1"/>
              <a:t>Streusalz</a:t>
            </a:r>
            <a:endParaRPr lang="en-GB"/>
          </a:p>
        </p:txBody>
      </p:sp>
      <p:sp>
        <p:nvSpPr>
          <p:cNvPr id="14" name="TextBox 13">
            <a:extLst>
              <a:ext uri="{FF2B5EF4-FFF2-40B4-BE49-F238E27FC236}">
                <a16:creationId xmlns:a16="http://schemas.microsoft.com/office/drawing/2014/main" id="{649845E2-0F9A-9D3E-B2CE-BCEDEF717342}"/>
              </a:ext>
            </a:extLst>
          </p:cNvPr>
          <p:cNvSpPr txBox="1"/>
          <p:nvPr/>
        </p:nvSpPr>
        <p:spPr>
          <a:xfrm>
            <a:off x="8767052" y="4534387"/>
            <a:ext cx="1429879" cy="369332"/>
          </a:xfrm>
          <a:prstGeom prst="rect">
            <a:avLst/>
          </a:prstGeom>
          <a:solidFill>
            <a:schemeClr val="bg1"/>
          </a:solidFill>
        </p:spPr>
        <p:txBody>
          <a:bodyPr wrap="none" rtlCol="0">
            <a:spAutoFit/>
          </a:bodyPr>
          <a:lstStyle/>
          <a:p>
            <a:r>
              <a:rPr lang="en-GB" err="1"/>
              <a:t>Mehr</a:t>
            </a:r>
            <a:r>
              <a:rPr lang="en-GB"/>
              <a:t> </a:t>
            </a:r>
            <a:r>
              <a:rPr lang="en-GB" err="1"/>
              <a:t>Abfluss</a:t>
            </a:r>
            <a:endParaRPr lang="en-GB"/>
          </a:p>
        </p:txBody>
      </p:sp>
    </p:spTree>
    <p:extLst>
      <p:ext uri="{BB962C8B-B14F-4D97-AF65-F5344CB8AC3E}">
        <p14:creationId xmlns:p14="http://schemas.microsoft.com/office/powerpoint/2010/main" val="3092945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Stress</a:t>
            </a:r>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14</a:t>
            </a:fld>
            <a:endParaRPr lang="de-DE"/>
          </a:p>
        </p:txBody>
      </p:sp>
      <p:pic>
        <p:nvPicPr>
          <p:cNvPr id="7" name="Picture 6"/>
          <p:cNvPicPr>
            <a:picLocks noChangeAspect="1"/>
          </p:cNvPicPr>
          <p:nvPr/>
        </p:nvPicPr>
        <p:blipFill>
          <a:blip r:embed="rId2"/>
          <a:stretch>
            <a:fillRect/>
          </a:stretch>
        </p:blipFill>
        <p:spPr>
          <a:xfrm>
            <a:off x="5947816" y="1611820"/>
            <a:ext cx="5001369" cy="3416633"/>
          </a:xfrm>
          <a:prstGeom prst="rect">
            <a:avLst/>
          </a:prstGeom>
        </p:spPr>
      </p:pic>
      <p:pic>
        <p:nvPicPr>
          <p:cNvPr id="8" name="Picture 7"/>
          <p:cNvPicPr>
            <a:picLocks noChangeAspect="1"/>
          </p:cNvPicPr>
          <p:nvPr/>
        </p:nvPicPr>
        <p:blipFill>
          <a:blip r:embed="rId3"/>
          <a:stretch>
            <a:fillRect/>
          </a:stretch>
        </p:blipFill>
        <p:spPr>
          <a:xfrm>
            <a:off x="773380" y="1603201"/>
            <a:ext cx="4011695" cy="3510233"/>
          </a:xfrm>
          <a:prstGeom prst="rect">
            <a:avLst/>
          </a:prstGeom>
        </p:spPr>
      </p:pic>
      <p:sp>
        <p:nvSpPr>
          <p:cNvPr id="9" name="TextBox 8"/>
          <p:cNvSpPr txBox="1"/>
          <p:nvPr/>
        </p:nvSpPr>
        <p:spPr>
          <a:xfrm>
            <a:off x="1642063" y="5336316"/>
            <a:ext cx="1481520" cy="369332"/>
          </a:xfrm>
          <a:prstGeom prst="rect">
            <a:avLst/>
          </a:prstGeom>
          <a:noFill/>
        </p:spPr>
        <p:txBody>
          <a:bodyPr wrap="none" rtlCol="0">
            <a:spAutoFit/>
          </a:bodyPr>
          <a:lstStyle/>
          <a:p>
            <a:r>
              <a:rPr lang="de-DE"/>
              <a:t>Trockenstress</a:t>
            </a:r>
          </a:p>
        </p:txBody>
      </p:sp>
      <p:sp>
        <p:nvSpPr>
          <p:cNvPr id="10" name="TextBox 9"/>
          <p:cNvSpPr txBox="1"/>
          <p:nvPr/>
        </p:nvSpPr>
        <p:spPr>
          <a:xfrm>
            <a:off x="7966574" y="5297832"/>
            <a:ext cx="1088947" cy="369332"/>
          </a:xfrm>
          <a:prstGeom prst="rect">
            <a:avLst/>
          </a:prstGeom>
          <a:noFill/>
        </p:spPr>
        <p:txBody>
          <a:bodyPr wrap="none" rtlCol="0">
            <a:spAutoFit/>
          </a:bodyPr>
          <a:lstStyle/>
          <a:p>
            <a:r>
              <a:rPr lang="de-DE"/>
              <a:t>Salzstress</a:t>
            </a:r>
          </a:p>
        </p:txBody>
      </p:sp>
    </p:spTree>
    <p:extLst>
      <p:ext uri="{BB962C8B-B14F-4D97-AF65-F5344CB8AC3E}">
        <p14:creationId xmlns:p14="http://schemas.microsoft.com/office/powerpoint/2010/main" val="2475473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Trockenstress</a:t>
            </a:r>
            <a:endParaRPr lang="en-GB"/>
          </a:p>
        </p:txBody>
      </p:sp>
      <p:sp>
        <p:nvSpPr>
          <p:cNvPr id="3" name="Content Placeholder 2"/>
          <p:cNvSpPr>
            <a:spLocks noGrp="1"/>
          </p:cNvSpPr>
          <p:nvPr>
            <p:ph idx="1"/>
          </p:nvPr>
        </p:nvSpPr>
        <p:spPr/>
        <p:txBody>
          <a:bodyPr>
            <a:normAutofit fontScale="92500" lnSpcReduction="20000"/>
          </a:bodyPr>
          <a:lstStyle/>
          <a:p>
            <a:r>
              <a:rPr lang="en-GB" b="1" err="1"/>
              <a:t>Reaktion</a:t>
            </a:r>
            <a:r>
              <a:rPr lang="en-GB" b="1"/>
              <a:t> der </a:t>
            </a:r>
            <a:r>
              <a:rPr lang="en-GB" b="1" err="1"/>
              <a:t>Bäume</a:t>
            </a:r>
            <a:r>
              <a:rPr lang="en-GB" b="1"/>
              <a:t>:</a:t>
            </a:r>
          </a:p>
          <a:p>
            <a:r>
              <a:rPr lang="en-GB" err="1"/>
              <a:t>Schließen</a:t>
            </a:r>
            <a:r>
              <a:rPr lang="en-GB"/>
              <a:t> der </a:t>
            </a:r>
            <a:r>
              <a:rPr lang="en-GB" err="1"/>
              <a:t>Spaltöffnungen</a:t>
            </a:r>
            <a:r>
              <a:rPr lang="en-GB"/>
              <a:t>, um die Evapotranspiration </a:t>
            </a:r>
            <a:r>
              <a:rPr lang="en-GB" err="1"/>
              <a:t>zu</a:t>
            </a:r>
            <a:r>
              <a:rPr lang="en-GB"/>
              <a:t> </a:t>
            </a:r>
            <a:r>
              <a:rPr lang="en-GB" err="1"/>
              <a:t>verringern</a:t>
            </a:r>
            <a:r>
              <a:rPr lang="en-GB"/>
              <a:t> und </a:t>
            </a:r>
            <a:r>
              <a:rPr lang="en-GB" err="1"/>
              <a:t>Wasser</a:t>
            </a:r>
            <a:r>
              <a:rPr lang="en-GB"/>
              <a:t> </a:t>
            </a:r>
            <a:r>
              <a:rPr lang="en-GB" err="1"/>
              <a:t>zu</a:t>
            </a:r>
            <a:r>
              <a:rPr lang="en-GB"/>
              <a:t> </a:t>
            </a:r>
            <a:r>
              <a:rPr lang="en-GB" err="1"/>
              <a:t>sparen</a:t>
            </a:r>
            <a:r>
              <a:rPr lang="en-GB"/>
              <a:t>.</a:t>
            </a:r>
          </a:p>
          <a:p>
            <a:endParaRPr lang="en-GB"/>
          </a:p>
          <a:p>
            <a:r>
              <a:rPr lang="en-GB" b="1" err="1"/>
              <a:t>Führt</a:t>
            </a:r>
            <a:r>
              <a:rPr lang="en-GB" b="1"/>
              <a:t> </a:t>
            </a:r>
            <a:r>
              <a:rPr lang="en-GB" b="1" err="1"/>
              <a:t>zu</a:t>
            </a:r>
            <a:r>
              <a:rPr lang="en-GB" b="1"/>
              <a:t>:</a:t>
            </a:r>
          </a:p>
          <a:p>
            <a:r>
              <a:rPr lang="en-GB" err="1"/>
              <a:t>Stillstand</a:t>
            </a:r>
            <a:r>
              <a:rPr lang="en-GB"/>
              <a:t> des </a:t>
            </a:r>
            <a:r>
              <a:rPr lang="en-GB" err="1"/>
              <a:t>Wachstums</a:t>
            </a:r>
            <a:endParaRPr lang="en-GB"/>
          </a:p>
          <a:p>
            <a:r>
              <a:rPr lang="en-GB" err="1"/>
              <a:t>Verminderte</a:t>
            </a:r>
            <a:r>
              <a:rPr lang="en-GB"/>
              <a:t>/</a:t>
            </a:r>
            <a:r>
              <a:rPr lang="en-GB" err="1"/>
              <a:t>gestoppte</a:t>
            </a:r>
            <a:r>
              <a:rPr lang="en-GB"/>
              <a:t> </a:t>
            </a:r>
            <a:r>
              <a:rPr lang="en-GB" err="1"/>
              <a:t>Photosynthese</a:t>
            </a:r>
            <a:endParaRPr lang="en-GB"/>
          </a:p>
          <a:p>
            <a:endParaRPr lang="en-GB"/>
          </a:p>
          <a:p>
            <a:r>
              <a:rPr lang="en-GB" b="1" err="1"/>
              <a:t>Endet</a:t>
            </a:r>
            <a:r>
              <a:rPr lang="en-GB" b="1"/>
              <a:t> in:</a:t>
            </a:r>
          </a:p>
          <a:p>
            <a:r>
              <a:rPr lang="en-GB" err="1"/>
              <a:t>Embolie</a:t>
            </a:r>
            <a:r>
              <a:rPr lang="en-GB"/>
              <a:t> (</a:t>
            </a:r>
            <a:r>
              <a:rPr lang="en-GB" err="1"/>
              <a:t>Luft</a:t>
            </a:r>
            <a:r>
              <a:rPr lang="en-GB"/>
              <a:t> </a:t>
            </a:r>
            <a:r>
              <a:rPr lang="en-GB" err="1"/>
              <a:t>im</a:t>
            </a:r>
            <a:r>
              <a:rPr lang="en-GB"/>
              <a:t> Xylem)</a:t>
            </a:r>
          </a:p>
          <a:p>
            <a:r>
              <a:rPr lang="en-GB" err="1"/>
              <a:t>Verhungern</a:t>
            </a:r>
            <a:r>
              <a:rPr lang="en-GB"/>
              <a:t> von </a:t>
            </a:r>
            <a:r>
              <a:rPr lang="en-GB" err="1"/>
              <a:t>Kohlenstoff</a:t>
            </a:r>
            <a:endParaRPr lang="en-GB"/>
          </a:p>
          <a:p>
            <a:endParaRPr lang="en-GB"/>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15</a:t>
            </a:fld>
            <a:endParaRPr lang="de-DE"/>
          </a:p>
        </p:txBody>
      </p:sp>
    </p:spTree>
    <p:extLst>
      <p:ext uri="{BB962C8B-B14F-4D97-AF65-F5344CB8AC3E}">
        <p14:creationId xmlns:p14="http://schemas.microsoft.com/office/powerpoint/2010/main" val="56123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16</a:t>
            </a:fld>
            <a:endParaRPr lang="de-DE"/>
          </a:p>
        </p:txBody>
      </p:sp>
      <p:pic>
        <p:nvPicPr>
          <p:cNvPr id="5" name="Picture 4" descr="Screen Shot 2023-05-17 at 05.32.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739653" cy="6858000"/>
          </a:xfrm>
          <a:prstGeom prst="rect">
            <a:avLst/>
          </a:prstGeom>
        </p:spPr>
      </p:pic>
      <p:pic>
        <p:nvPicPr>
          <p:cNvPr id="6" name="Picture 5" descr="Screen Shot 2023-05-17 at 05.3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211236" y="2880203"/>
            <a:ext cx="4079216" cy="1273601"/>
          </a:xfrm>
          <a:prstGeom prst="rect">
            <a:avLst/>
          </a:prstGeom>
        </p:spPr>
      </p:pic>
    </p:spTree>
    <p:extLst>
      <p:ext uri="{BB962C8B-B14F-4D97-AF65-F5344CB8AC3E}">
        <p14:creationId xmlns:p14="http://schemas.microsoft.com/office/powerpoint/2010/main" val="316865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99" y="224020"/>
            <a:ext cx="10515600" cy="1325563"/>
          </a:xfrm>
        </p:spPr>
        <p:txBody>
          <a:bodyPr/>
          <a:lstStyle/>
          <a:p>
            <a:r>
              <a:rPr lang="en-GB" err="1"/>
              <a:t>Salzstress</a:t>
            </a:r>
            <a:endParaRPr lang="en-GB"/>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17</a:t>
            </a:fld>
            <a:endParaRPr lang="de-DE"/>
          </a:p>
        </p:txBody>
      </p:sp>
      <p:sp>
        <p:nvSpPr>
          <p:cNvPr id="10" name="Rectangle 9"/>
          <p:cNvSpPr/>
          <p:nvPr/>
        </p:nvSpPr>
        <p:spPr>
          <a:xfrm>
            <a:off x="1461707" y="1549583"/>
            <a:ext cx="8643684" cy="4401205"/>
          </a:xfrm>
          <a:prstGeom prst="rect">
            <a:avLst/>
          </a:prstGeom>
        </p:spPr>
        <p:txBody>
          <a:bodyPr wrap="square">
            <a:spAutoFit/>
          </a:bodyPr>
          <a:lstStyle/>
          <a:p>
            <a:r>
              <a:rPr lang="en-GB" sz="2800" err="1"/>
              <a:t>Reaktion</a:t>
            </a:r>
            <a:r>
              <a:rPr lang="en-GB" sz="2800"/>
              <a:t> der </a:t>
            </a:r>
            <a:r>
              <a:rPr lang="en-GB" sz="2800" err="1"/>
              <a:t>Bäume</a:t>
            </a:r>
            <a:r>
              <a:rPr lang="en-GB" sz="2800"/>
              <a:t>:</a:t>
            </a:r>
          </a:p>
          <a:p>
            <a:endParaRPr lang="en-GB" sz="2800"/>
          </a:p>
          <a:p>
            <a:pPr marL="342900" indent="-342900">
              <a:buFont typeface="Arial" panose="020B0604020202020204" pitchFamily="34" charset="0"/>
              <a:buChar char="•"/>
            </a:pPr>
            <a:r>
              <a:rPr lang="en-GB" sz="2800" err="1"/>
              <a:t>Hohe</a:t>
            </a:r>
            <a:r>
              <a:rPr lang="en-GB" sz="2800"/>
              <a:t> Cl- und Na+-</a:t>
            </a:r>
            <a:r>
              <a:rPr lang="en-GB" sz="2800" err="1"/>
              <a:t>Konzentrationen</a:t>
            </a:r>
            <a:r>
              <a:rPr lang="en-GB" sz="2800"/>
              <a:t> </a:t>
            </a:r>
            <a:r>
              <a:rPr lang="en-GB" sz="2800" err="1"/>
              <a:t>im</a:t>
            </a:r>
            <a:r>
              <a:rPr lang="en-GB" sz="2800"/>
              <a:t> Boden </a:t>
            </a:r>
            <a:r>
              <a:rPr lang="en-GB" sz="2800" err="1"/>
              <a:t>führen</a:t>
            </a:r>
            <a:r>
              <a:rPr lang="en-GB" sz="2800"/>
              <a:t> </a:t>
            </a:r>
            <a:r>
              <a:rPr lang="en-GB" sz="2800" err="1"/>
              <a:t>zu</a:t>
            </a:r>
            <a:r>
              <a:rPr lang="en-GB" sz="2800"/>
              <a:t> </a:t>
            </a:r>
            <a:r>
              <a:rPr lang="en-GB" sz="2800" err="1"/>
              <a:t>osmotischen</a:t>
            </a:r>
            <a:r>
              <a:rPr lang="en-GB" sz="2800"/>
              <a:t> </a:t>
            </a:r>
            <a:r>
              <a:rPr lang="en-GB" sz="2800" err="1"/>
              <a:t>Bedingungen</a:t>
            </a:r>
            <a:r>
              <a:rPr lang="en-GB" sz="2800"/>
              <a:t>, die der Wurzel Wasser </a:t>
            </a:r>
            <a:r>
              <a:rPr lang="en-GB" sz="2800" err="1"/>
              <a:t>entziehen</a:t>
            </a:r>
            <a:r>
              <a:rPr lang="en-GB" sz="2800"/>
              <a:t> = </a:t>
            </a:r>
            <a:r>
              <a:rPr lang="en-GB" sz="2800" err="1"/>
              <a:t>geringere</a:t>
            </a:r>
            <a:r>
              <a:rPr lang="en-GB" sz="2800"/>
              <a:t> </a:t>
            </a:r>
            <a:r>
              <a:rPr lang="en-GB" sz="2800" err="1"/>
              <a:t>Wasseraufnahme</a:t>
            </a:r>
            <a:r>
              <a:rPr lang="en-GB" sz="2800"/>
              <a:t> = </a:t>
            </a:r>
            <a:r>
              <a:rPr lang="en-GB" sz="2800" err="1"/>
              <a:t>Wasserstress</a:t>
            </a:r>
            <a:endParaRPr lang="en-GB" sz="2800"/>
          </a:p>
          <a:p>
            <a:pPr marL="342900" indent="-342900">
              <a:buFont typeface="Arial" panose="020B0604020202020204" pitchFamily="34" charset="0"/>
              <a:buChar char="•"/>
            </a:pPr>
            <a:endParaRPr lang="en-GB" sz="2800"/>
          </a:p>
          <a:p>
            <a:pPr marL="342900" indent="-342900">
              <a:buFont typeface="Arial" panose="020B0604020202020204" pitchFamily="34" charset="0"/>
              <a:buChar char="•"/>
            </a:pPr>
            <a:r>
              <a:rPr lang="en-GB" sz="2800" err="1"/>
              <a:t>Toxische</a:t>
            </a:r>
            <a:r>
              <a:rPr lang="en-GB" sz="2800"/>
              <a:t> </a:t>
            </a:r>
            <a:r>
              <a:rPr lang="en-GB" sz="2800" err="1"/>
              <a:t>Wirkung</a:t>
            </a:r>
            <a:r>
              <a:rPr lang="en-GB" sz="2800"/>
              <a:t>: </a:t>
            </a:r>
            <a:r>
              <a:rPr lang="en-GB" sz="2800" err="1"/>
              <a:t>Hohe</a:t>
            </a:r>
            <a:r>
              <a:rPr lang="en-GB" sz="2800"/>
              <a:t> Cl- (und Na+)-</a:t>
            </a:r>
            <a:r>
              <a:rPr lang="en-GB" sz="2800" err="1"/>
              <a:t>Konzentrationen</a:t>
            </a:r>
            <a:r>
              <a:rPr lang="en-GB" sz="2800"/>
              <a:t> </a:t>
            </a:r>
            <a:r>
              <a:rPr lang="en-GB" sz="2800" err="1"/>
              <a:t>haben</a:t>
            </a:r>
            <a:r>
              <a:rPr lang="en-GB" sz="2800"/>
              <a:t> </a:t>
            </a:r>
            <a:r>
              <a:rPr lang="en-GB" sz="2800" err="1"/>
              <a:t>toxische</a:t>
            </a:r>
            <a:r>
              <a:rPr lang="en-GB" sz="2800"/>
              <a:t> </a:t>
            </a:r>
            <a:r>
              <a:rPr lang="en-GB" sz="2800" err="1"/>
              <a:t>Auswirkungen</a:t>
            </a:r>
            <a:r>
              <a:rPr lang="en-GB" sz="2800"/>
              <a:t> auf </a:t>
            </a:r>
            <a:r>
              <a:rPr lang="en-GB" sz="2800" err="1"/>
              <a:t>Pflanzen</a:t>
            </a:r>
            <a:r>
              <a:rPr lang="en-GB" sz="2800"/>
              <a:t>. </a:t>
            </a:r>
            <a:r>
              <a:rPr lang="en-GB" sz="2800" err="1"/>
              <a:t>Vor</a:t>
            </a:r>
            <a:r>
              <a:rPr lang="en-GB" sz="2800"/>
              <a:t> </a:t>
            </a:r>
            <a:r>
              <a:rPr lang="en-GB" sz="2800" err="1"/>
              <a:t>allem</a:t>
            </a:r>
            <a:r>
              <a:rPr lang="en-GB" sz="2800"/>
              <a:t> in den </a:t>
            </a:r>
            <a:r>
              <a:rPr lang="en-GB" sz="2800" err="1"/>
              <a:t>Blättern</a:t>
            </a:r>
            <a:r>
              <a:rPr lang="en-GB" sz="2800"/>
              <a:t> = </a:t>
            </a:r>
            <a:r>
              <a:rPr lang="en-GB" sz="2800" err="1"/>
              <a:t>Absterben</a:t>
            </a:r>
            <a:r>
              <a:rPr lang="en-GB" sz="2800"/>
              <a:t> von </a:t>
            </a:r>
            <a:r>
              <a:rPr lang="en-GB" sz="2800" err="1"/>
              <a:t>Blättern</a:t>
            </a:r>
            <a:r>
              <a:rPr lang="en-GB" sz="2800"/>
              <a:t> = </a:t>
            </a:r>
            <a:r>
              <a:rPr lang="en-GB" sz="2800" err="1"/>
              <a:t>weniger</a:t>
            </a:r>
            <a:r>
              <a:rPr lang="en-GB" sz="2800"/>
              <a:t> </a:t>
            </a:r>
            <a:r>
              <a:rPr lang="en-GB" sz="2800" err="1"/>
              <a:t>Photosynthese</a:t>
            </a:r>
            <a:endParaRPr lang="en-GB" sz="2800"/>
          </a:p>
        </p:txBody>
      </p:sp>
    </p:spTree>
    <p:extLst>
      <p:ext uri="{BB962C8B-B14F-4D97-AF65-F5344CB8AC3E}">
        <p14:creationId xmlns:p14="http://schemas.microsoft.com/office/powerpoint/2010/main" val="2292822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99" y="224020"/>
            <a:ext cx="10515600" cy="1325563"/>
          </a:xfrm>
        </p:spPr>
        <p:txBody>
          <a:bodyPr/>
          <a:lstStyle/>
          <a:p>
            <a:r>
              <a:rPr lang="en-GB" err="1"/>
              <a:t>Salzstress</a:t>
            </a:r>
            <a:endParaRPr lang="en-GB"/>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18</a:t>
            </a:fld>
            <a:endParaRPr lang="de-DE"/>
          </a:p>
        </p:txBody>
      </p:sp>
      <p:pic>
        <p:nvPicPr>
          <p:cNvPr id="7" name="Picture 6" descr="Screen Shot 2023-05-15 at 16.29.30.png"/>
          <p:cNvPicPr>
            <a:picLocks noChangeAspect="1"/>
          </p:cNvPicPr>
          <p:nvPr/>
        </p:nvPicPr>
        <p:blipFill rotWithShape="1">
          <a:blip r:embed="rId2">
            <a:extLst>
              <a:ext uri="{28A0092B-C50C-407E-A947-70E740481C1C}">
                <a14:useLocalDpi xmlns:a14="http://schemas.microsoft.com/office/drawing/2010/main" val="0"/>
              </a:ext>
            </a:extLst>
          </a:blip>
          <a:srcRect r="50352"/>
          <a:stretch/>
        </p:blipFill>
        <p:spPr>
          <a:xfrm>
            <a:off x="2165327" y="1250314"/>
            <a:ext cx="3581400" cy="4533900"/>
          </a:xfrm>
          <a:prstGeom prst="rect">
            <a:avLst/>
          </a:prstGeom>
        </p:spPr>
      </p:pic>
      <p:pic>
        <p:nvPicPr>
          <p:cNvPr id="8" name="Picture 7" descr="Screen Shot 2023-05-15 at 16.28.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256" y="1250314"/>
            <a:ext cx="4310416" cy="4401884"/>
          </a:xfrm>
          <a:prstGeom prst="rect">
            <a:avLst/>
          </a:prstGeom>
        </p:spPr>
      </p:pic>
      <p:sp>
        <p:nvSpPr>
          <p:cNvPr id="9" name="TextBox 8"/>
          <p:cNvSpPr txBox="1"/>
          <p:nvPr/>
        </p:nvSpPr>
        <p:spPr>
          <a:xfrm>
            <a:off x="7856844" y="1229918"/>
            <a:ext cx="3202480" cy="461665"/>
          </a:xfrm>
          <a:prstGeom prst="rect">
            <a:avLst/>
          </a:prstGeom>
          <a:noFill/>
        </p:spPr>
        <p:txBody>
          <a:bodyPr wrap="none" rtlCol="0">
            <a:spAutoFit/>
          </a:bodyPr>
          <a:lstStyle/>
          <a:p>
            <a:r>
              <a:rPr lang="de-DE" sz="2400"/>
              <a:t>Vitalität von Baumkrone</a:t>
            </a:r>
          </a:p>
        </p:txBody>
      </p:sp>
      <p:sp>
        <p:nvSpPr>
          <p:cNvPr id="3" name="TextBox 2">
            <a:extLst>
              <a:ext uri="{FF2B5EF4-FFF2-40B4-BE49-F238E27FC236}">
                <a16:creationId xmlns:a16="http://schemas.microsoft.com/office/drawing/2014/main" id="{618B54CC-01BF-92D7-A36B-F65C0396C8EE}"/>
              </a:ext>
            </a:extLst>
          </p:cNvPr>
          <p:cNvSpPr txBox="1"/>
          <p:nvPr/>
        </p:nvSpPr>
        <p:spPr>
          <a:xfrm>
            <a:off x="8610600" y="5987018"/>
            <a:ext cx="3119124" cy="369332"/>
          </a:xfrm>
          <a:prstGeom prst="rect">
            <a:avLst/>
          </a:prstGeom>
          <a:noFill/>
        </p:spPr>
        <p:txBody>
          <a:bodyPr wrap="none" rtlCol="0">
            <a:spAutoFit/>
          </a:bodyPr>
          <a:lstStyle/>
          <a:p>
            <a:r>
              <a:rPr lang="en-GB" dirty="0"/>
              <a:t>Dylan Goff, </a:t>
            </a:r>
            <a:r>
              <a:rPr lang="en-GB" dirty="0" err="1"/>
              <a:t>Masterarbeit</a:t>
            </a:r>
            <a:r>
              <a:rPr lang="en-GB" dirty="0"/>
              <a:t>, BOKU</a:t>
            </a:r>
          </a:p>
        </p:txBody>
      </p:sp>
      <p:sp>
        <p:nvSpPr>
          <p:cNvPr id="10" name="TextBox 9">
            <a:extLst>
              <a:ext uri="{FF2B5EF4-FFF2-40B4-BE49-F238E27FC236}">
                <a16:creationId xmlns:a16="http://schemas.microsoft.com/office/drawing/2014/main" id="{1D514946-046B-A01C-0A91-FAB025E982BF}"/>
              </a:ext>
            </a:extLst>
          </p:cNvPr>
          <p:cNvSpPr txBox="1"/>
          <p:nvPr/>
        </p:nvSpPr>
        <p:spPr>
          <a:xfrm>
            <a:off x="3056758" y="1281653"/>
            <a:ext cx="3651449" cy="461665"/>
          </a:xfrm>
          <a:prstGeom prst="rect">
            <a:avLst/>
          </a:prstGeom>
          <a:noFill/>
        </p:spPr>
        <p:txBody>
          <a:bodyPr wrap="none" rtlCol="0">
            <a:spAutoFit/>
          </a:bodyPr>
          <a:lstStyle/>
          <a:p>
            <a:r>
              <a:rPr lang="en-GB" sz="2400" err="1"/>
              <a:t>Salzkonzentration</a:t>
            </a:r>
            <a:r>
              <a:rPr lang="en-GB" sz="2400"/>
              <a:t> </a:t>
            </a:r>
            <a:r>
              <a:rPr lang="en-GB" sz="2400" err="1"/>
              <a:t>im</a:t>
            </a:r>
            <a:r>
              <a:rPr lang="en-GB" sz="2400"/>
              <a:t> Boden</a:t>
            </a:r>
          </a:p>
        </p:txBody>
      </p:sp>
    </p:spTree>
    <p:extLst>
      <p:ext uri="{BB962C8B-B14F-4D97-AF65-F5344CB8AC3E}">
        <p14:creationId xmlns:p14="http://schemas.microsoft.com/office/powerpoint/2010/main" val="325282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0CF59-8D47-C1D0-2CFD-5C80443DEC50}"/>
              </a:ext>
            </a:extLst>
          </p:cNvPr>
          <p:cNvSpPr>
            <a:spLocks noGrp="1"/>
          </p:cNvSpPr>
          <p:nvPr>
            <p:ph type="title"/>
          </p:nvPr>
        </p:nvSpPr>
        <p:spPr>
          <a:xfrm>
            <a:off x="838200" y="195061"/>
            <a:ext cx="10515600" cy="1325563"/>
          </a:xfrm>
        </p:spPr>
        <p:txBody>
          <a:bodyPr/>
          <a:lstStyle/>
          <a:p>
            <a:r>
              <a:rPr lang="de-DE"/>
              <a:t>BVOC-Emissionen unter Trockenstress</a:t>
            </a:r>
          </a:p>
        </p:txBody>
      </p:sp>
      <p:pic>
        <p:nvPicPr>
          <p:cNvPr id="4" name="Inhaltsplatzhalter 4">
            <a:extLst>
              <a:ext uri="{FF2B5EF4-FFF2-40B4-BE49-F238E27FC236}">
                <a16:creationId xmlns:a16="http://schemas.microsoft.com/office/drawing/2014/main" id="{48949EAC-8C55-65B3-D965-A667F0BD6C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9820"/>
          <a:stretch/>
        </p:blipFill>
        <p:spPr>
          <a:xfrm>
            <a:off x="838200" y="2024567"/>
            <a:ext cx="7312792" cy="2772432"/>
          </a:xfrm>
        </p:spPr>
      </p:pic>
      <p:sp>
        <p:nvSpPr>
          <p:cNvPr id="5" name="Rechteck 4">
            <a:extLst>
              <a:ext uri="{FF2B5EF4-FFF2-40B4-BE49-F238E27FC236}">
                <a16:creationId xmlns:a16="http://schemas.microsoft.com/office/drawing/2014/main" id="{6AE42FCE-8321-530F-8142-630AE4DD3511}"/>
              </a:ext>
            </a:extLst>
          </p:cNvPr>
          <p:cNvSpPr/>
          <p:nvPr/>
        </p:nvSpPr>
        <p:spPr>
          <a:xfrm>
            <a:off x="2529896" y="2497167"/>
            <a:ext cx="670504" cy="2200251"/>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5">
            <a:extLst>
              <a:ext uri="{FF2B5EF4-FFF2-40B4-BE49-F238E27FC236}">
                <a16:creationId xmlns:a16="http://schemas.microsoft.com/office/drawing/2014/main" id="{E24BD11C-5E90-1EC7-0B5C-2E7CE4585E1E}"/>
              </a:ext>
            </a:extLst>
          </p:cNvPr>
          <p:cNvSpPr/>
          <p:nvPr/>
        </p:nvSpPr>
        <p:spPr>
          <a:xfrm>
            <a:off x="4967680" y="2082847"/>
            <a:ext cx="670504" cy="261457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a:extLst>
              <a:ext uri="{FF2B5EF4-FFF2-40B4-BE49-F238E27FC236}">
                <a16:creationId xmlns:a16="http://schemas.microsoft.com/office/drawing/2014/main" id="{B1CE10F7-B395-D6B5-C2BC-FCC2894E9589}"/>
              </a:ext>
            </a:extLst>
          </p:cNvPr>
          <p:cNvSpPr/>
          <p:nvPr/>
        </p:nvSpPr>
        <p:spPr>
          <a:xfrm>
            <a:off x="2510018" y="4598115"/>
            <a:ext cx="670504" cy="2200251"/>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id="{CDC31AF9-F0A4-D609-440A-3A568021462B}"/>
              </a:ext>
            </a:extLst>
          </p:cNvPr>
          <p:cNvSpPr/>
          <p:nvPr/>
        </p:nvSpPr>
        <p:spPr>
          <a:xfrm>
            <a:off x="4967680" y="4424870"/>
            <a:ext cx="580517" cy="2373496"/>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FCC3D0F2-8EE7-F921-FBA1-1150223B18A4}"/>
              </a:ext>
            </a:extLst>
          </p:cNvPr>
          <p:cNvSpPr/>
          <p:nvPr/>
        </p:nvSpPr>
        <p:spPr>
          <a:xfrm>
            <a:off x="7423101" y="4292624"/>
            <a:ext cx="836316" cy="250574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10" name="Gruppieren 9">
            <a:extLst>
              <a:ext uri="{FF2B5EF4-FFF2-40B4-BE49-F238E27FC236}">
                <a16:creationId xmlns:a16="http://schemas.microsoft.com/office/drawing/2014/main" id="{8D16DDFD-5AFC-BBBA-5DA0-1373B6C2DDDA}"/>
              </a:ext>
            </a:extLst>
          </p:cNvPr>
          <p:cNvGrpSpPr/>
          <p:nvPr/>
        </p:nvGrpSpPr>
        <p:grpSpPr>
          <a:xfrm>
            <a:off x="8179065" y="2199018"/>
            <a:ext cx="3489041" cy="2528322"/>
            <a:chOff x="6658633" y="153993"/>
            <a:chExt cx="3489041" cy="2528322"/>
          </a:xfrm>
        </p:grpSpPr>
        <p:pic>
          <p:nvPicPr>
            <p:cNvPr id="11" name="Grafik 10">
              <a:extLst>
                <a:ext uri="{FF2B5EF4-FFF2-40B4-BE49-F238E27FC236}">
                  <a16:creationId xmlns:a16="http://schemas.microsoft.com/office/drawing/2014/main" id="{EF42FCF5-3B2D-0485-AF5D-C611DA51AEA5}"/>
                </a:ext>
              </a:extLst>
            </p:cNvPr>
            <p:cNvPicPr>
              <a:picLocks noChangeAspect="1"/>
            </p:cNvPicPr>
            <p:nvPr/>
          </p:nvPicPr>
          <p:blipFill rotWithShape="1">
            <a:blip r:embed="rId3">
              <a:extLst>
                <a:ext uri="{28A0092B-C50C-407E-A947-70E740481C1C}">
                  <a14:useLocalDpi xmlns:a14="http://schemas.microsoft.com/office/drawing/2010/main" val="0"/>
                </a:ext>
              </a:extLst>
            </a:blip>
            <a:srcRect t="8550" r="9007" b="44897"/>
            <a:stretch/>
          </p:blipFill>
          <p:spPr>
            <a:xfrm>
              <a:off x="6687504" y="395077"/>
              <a:ext cx="2033626" cy="2151873"/>
            </a:xfrm>
            <a:prstGeom prst="rect">
              <a:avLst/>
            </a:prstGeom>
          </p:spPr>
        </p:pic>
        <p:sp>
          <p:nvSpPr>
            <p:cNvPr id="12" name="Textfeld 11">
              <a:extLst>
                <a:ext uri="{FF2B5EF4-FFF2-40B4-BE49-F238E27FC236}">
                  <a16:creationId xmlns:a16="http://schemas.microsoft.com/office/drawing/2014/main" id="{34621DE0-BC18-0A31-E182-2563805A5A91}"/>
                </a:ext>
              </a:extLst>
            </p:cNvPr>
            <p:cNvSpPr txBox="1"/>
            <p:nvPr/>
          </p:nvSpPr>
          <p:spPr>
            <a:xfrm>
              <a:off x="6658633" y="153993"/>
              <a:ext cx="1868706" cy="307777"/>
            </a:xfrm>
            <a:prstGeom prst="rect">
              <a:avLst/>
            </a:prstGeom>
            <a:noFill/>
            <a:ln>
              <a:noFill/>
            </a:ln>
          </p:spPr>
          <p:txBody>
            <a:bodyPr wrap="square" rtlCol="0">
              <a:spAutoFit/>
            </a:bodyPr>
            <a:lstStyle/>
            <a:p>
              <a:r>
                <a:rPr lang="de-AT" sz="1400"/>
                <a:t>BVOCs and </a:t>
              </a:r>
              <a:r>
                <a:rPr lang="de-AT" sz="1400" err="1"/>
                <a:t>pathways</a:t>
              </a:r>
              <a:endParaRPr lang="de-AT" sz="1400"/>
            </a:p>
          </p:txBody>
        </p:sp>
        <p:pic>
          <p:nvPicPr>
            <p:cNvPr id="13" name="Grafik 12">
              <a:extLst>
                <a:ext uri="{FF2B5EF4-FFF2-40B4-BE49-F238E27FC236}">
                  <a16:creationId xmlns:a16="http://schemas.microsoft.com/office/drawing/2014/main" id="{68604566-6379-18A1-3FB6-33B3414DC000}"/>
                </a:ext>
              </a:extLst>
            </p:cNvPr>
            <p:cNvPicPr>
              <a:picLocks noChangeAspect="1"/>
            </p:cNvPicPr>
            <p:nvPr/>
          </p:nvPicPr>
          <p:blipFill rotWithShape="1">
            <a:blip r:embed="rId3">
              <a:extLst>
                <a:ext uri="{28A0092B-C50C-407E-A947-70E740481C1C}">
                  <a14:useLocalDpi xmlns:a14="http://schemas.microsoft.com/office/drawing/2010/main" val="0"/>
                </a:ext>
              </a:extLst>
            </a:blip>
            <a:srcRect t="54456" r="9007" b="6362"/>
            <a:stretch/>
          </p:blipFill>
          <p:spPr>
            <a:xfrm>
              <a:off x="8114048" y="422951"/>
              <a:ext cx="2033626" cy="1811178"/>
            </a:xfrm>
            <a:prstGeom prst="rect">
              <a:avLst/>
            </a:prstGeom>
          </p:spPr>
        </p:pic>
        <p:sp>
          <p:nvSpPr>
            <p:cNvPr id="14" name="Rechteck 13">
              <a:extLst>
                <a:ext uri="{FF2B5EF4-FFF2-40B4-BE49-F238E27FC236}">
                  <a16:creationId xmlns:a16="http://schemas.microsoft.com/office/drawing/2014/main" id="{109236E8-437C-1751-632C-3B232BF1A939}"/>
                </a:ext>
              </a:extLst>
            </p:cNvPr>
            <p:cNvSpPr/>
            <p:nvPr/>
          </p:nvSpPr>
          <p:spPr>
            <a:xfrm>
              <a:off x="6687504" y="2536276"/>
              <a:ext cx="505330" cy="7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575AE4D2-1D9A-2628-88A7-A461F1441A1B}"/>
                </a:ext>
              </a:extLst>
            </p:cNvPr>
            <p:cNvSpPr/>
            <p:nvPr/>
          </p:nvSpPr>
          <p:spPr>
            <a:xfrm>
              <a:off x="8343734" y="377146"/>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8B9D9F1A-8B1E-7961-AB34-C0638610D51A}"/>
                </a:ext>
              </a:extLst>
            </p:cNvPr>
            <p:cNvSpPr/>
            <p:nvPr/>
          </p:nvSpPr>
          <p:spPr>
            <a:xfrm>
              <a:off x="8112096" y="418469"/>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a:extLst>
                <a:ext uri="{FF2B5EF4-FFF2-40B4-BE49-F238E27FC236}">
                  <a16:creationId xmlns:a16="http://schemas.microsoft.com/office/drawing/2014/main" id="{77397C69-D8BB-46BD-60CF-73B8F5726D06}"/>
                </a:ext>
              </a:extLst>
            </p:cNvPr>
            <p:cNvPicPr>
              <a:picLocks noChangeAspect="1"/>
            </p:cNvPicPr>
            <p:nvPr/>
          </p:nvPicPr>
          <p:blipFill rotWithShape="1">
            <a:blip r:embed="rId3">
              <a:extLst>
                <a:ext uri="{28A0092B-C50C-407E-A947-70E740481C1C}">
                  <a14:useLocalDpi xmlns:a14="http://schemas.microsoft.com/office/drawing/2010/main" val="0"/>
                </a:ext>
              </a:extLst>
            </a:blip>
            <a:srcRect l="66767" t="51448" r="9007" b="45367"/>
            <a:stretch/>
          </p:blipFill>
          <p:spPr>
            <a:xfrm>
              <a:off x="7156011" y="2535116"/>
              <a:ext cx="541440" cy="147199"/>
            </a:xfrm>
            <a:prstGeom prst="rect">
              <a:avLst/>
            </a:prstGeom>
          </p:spPr>
        </p:pic>
        <p:sp>
          <p:nvSpPr>
            <p:cNvPr id="18" name="Rechteck 17">
              <a:extLst>
                <a:ext uri="{FF2B5EF4-FFF2-40B4-BE49-F238E27FC236}">
                  <a16:creationId xmlns:a16="http://schemas.microsoft.com/office/drawing/2014/main" id="{9C6AC23B-A9C8-C652-ABE7-F036596502D4}"/>
                </a:ext>
              </a:extLst>
            </p:cNvPr>
            <p:cNvSpPr/>
            <p:nvPr/>
          </p:nvSpPr>
          <p:spPr>
            <a:xfrm>
              <a:off x="8199455" y="2366248"/>
              <a:ext cx="541440" cy="22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9" name="Textfeld 18">
            <a:extLst>
              <a:ext uri="{FF2B5EF4-FFF2-40B4-BE49-F238E27FC236}">
                <a16:creationId xmlns:a16="http://schemas.microsoft.com/office/drawing/2014/main" id="{77267600-097E-70FF-5897-5897A11E890F}"/>
              </a:ext>
            </a:extLst>
          </p:cNvPr>
          <p:cNvSpPr txBox="1"/>
          <p:nvPr/>
        </p:nvSpPr>
        <p:spPr>
          <a:xfrm>
            <a:off x="9838566" y="4086829"/>
            <a:ext cx="1753385" cy="784830"/>
          </a:xfrm>
          <a:prstGeom prst="rect">
            <a:avLst/>
          </a:prstGeom>
          <a:noFill/>
        </p:spPr>
        <p:txBody>
          <a:bodyPr wrap="square" rtlCol="0">
            <a:spAutoFit/>
          </a:bodyPr>
          <a:lstStyle/>
          <a:p>
            <a:r>
              <a:rPr lang="de-AT" sz="1500"/>
              <a:t>c - </a:t>
            </a:r>
            <a:r>
              <a:rPr lang="de-AT" sz="1500" err="1"/>
              <a:t>control</a:t>
            </a:r>
            <a:endParaRPr lang="de-AT" sz="1500"/>
          </a:p>
          <a:p>
            <a:r>
              <a:rPr lang="de-AT" sz="1500"/>
              <a:t>d – </a:t>
            </a:r>
            <a:r>
              <a:rPr lang="de-AT" sz="1500" err="1"/>
              <a:t>drought</a:t>
            </a:r>
            <a:endParaRPr lang="de-AT" sz="1500"/>
          </a:p>
          <a:p>
            <a:r>
              <a:rPr lang="de-AT" sz="1500"/>
              <a:t>s - </a:t>
            </a:r>
            <a:r>
              <a:rPr lang="de-AT" sz="1500" err="1"/>
              <a:t>salt</a:t>
            </a:r>
            <a:endParaRPr lang="de-AT" sz="1500"/>
          </a:p>
        </p:txBody>
      </p:sp>
      <p:sp>
        <p:nvSpPr>
          <p:cNvPr id="20" name="Rechteck 19">
            <a:extLst>
              <a:ext uri="{FF2B5EF4-FFF2-40B4-BE49-F238E27FC236}">
                <a16:creationId xmlns:a16="http://schemas.microsoft.com/office/drawing/2014/main" id="{F1B16FE6-FC43-1305-CE47-4F0B6D5109A4}"/>
              </a:ext>
            </a:extLst>
          </p:cNvPr>
          <p:cNvSpPr/>
          <p:nvPr/>
        </p:nvSpPr>
        <p:spPr>
          <a:xfrm>
            <a:off x="5695129" y="2082847"/>
            <a:ext cx="2407782" cy="246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49E6D67-4C5F-A4F7-74F9-3DAE954114E6}"/>
              </a:ext>
            </a:extLst>
          </p:cNvPr>
          <p:cNvSpPr txBox="1"/>
          <p:nvPr/>
        </p:nvSpPr>
        <p:spPr>
          <a:xfrm>
            <a:off x="1239416" y="1817111"/>
            <a:ext cx="1884784" cy="369332"/>
          </a:xfrm>
          <a:prstGeom prst="rect">
            <a:avLst/>
          </a:prstGeom>
          <a:noFill/>
        </p:spPr>
        <p:txBody>
          <a:bodyPr wrap="square" rtlCol="0">
            <a:spAutoFit/>
          </a:bodyPr>
          <a:lstStyle/>
          <a:p>
            <a:r>
              <a:rPr lang="de-AT" b="1" i="1"/>
              <a:t>Q. robur</a:t>
            </a:r>
          </a:p>
        </p:txBody>
      </p:sp>
      <p:sp>
        <p:nvSpPr>
          <p:cNvPr id="25" name="Textfeld 24">
            <a:extLst>
              <a:ext uri="{FF2B5EF4-FFF2-40B4-BE49-F238E27FC236}">
                <a16:creationId xmlns:a16="http://schemas.microsoft.com/office/drawing/2014/main" id="{C6B7C5FF-ED43-D146-C1B2-C5C377E3E3CD}"/>
              </a:ext>
            </a:extLst>
          </p:cNvPr>
          <p:cNvSpPr txBox="1"/>
          <p:nvPr/>
        </p:nvSpPr>
        <p:spPr>
          <a:xfrm>
            <a:off x="3683511" y="1797236"/>
            <a:ext cx="1884784" cy="369332"/>
          </a:xfrm>
          <a:prstGeom prst="rect">
            <a:avLst/>
          </a:prstGeom>
          <a:noFill/>
        </p:spPr>
        <p:txBody>
          <a:bodyPr wrap="square" rtlCol="0">
            <a:spAutoFit/>
          </a:bodyPr>
          <a:lstStyle/>
          <a:p>
            <a:r>
              <a:rPr lang="de-AT" b="1" i="1"/>
              <a:t>Q. robur </a:t>
            </a:r>
            <a:r>
              <a:rPr lang="de-AT" b="1"/>
              <a:t>w/o ISO </a:t>
            </a:r>
          </a:p>
        </p:txBody>
      </p:sp>
      <p:sp>
        <p:nvSpPr>
          <p:cNvPr id="29" name="Foliennummernplatzhalter 28">
            <a:extLst>
              <a:ext uri="{FF2B5EF4-FFF2-40B4-BE49-F238E27FC236}">
                <a16:creationId xmlns:a16="http://schemas.microsoft.com/office/drawing/2014/main" id="{D279EC99-8064-E49D-9172-510ACE65D71B}"/>
              </a:ext>
            </a:extLst>
          </p:cNvPr>
          <p:cNvSpPr>
            <a:spLocks noGrp="1"/>
          </p:cNvSpPr>
          <p:nvPr>
            <p:ph type="sldNum" sz="quarter" idx="12"/>
          </p:nvPr>
        </p:nvSpPr>
        <p:spPr/>
        <p:txBody>
          <a:bodyPr/>
          <a:lstStyle/>
          <a:p>
            <a:fld id="{5A005A3D-A187-4DA6-AEE4-3F8906483E9C}" type="slidenum">
              <a:rPr lang="de-DE" smtClean="0"/>
              <a:t>19</a:t>
            </a:fld>
            <a:endParaRPr lang="de-DE"/>
          </a:p>
        </p:txBody>
      </p:sp>
      <p:sp>
        <p:nvSpPr>
          <p:cNvPr id="26" name="Fußzeilenplatzhalter 25">
            <a:extLst>
              <a:ext uri="{FF2B5EF4-FFF2-40B4-BE49-F238E27FC236}">
                <a16:creationId xmlns:a16="http://schemas.microsoft.com/office/drawing/2014/main" id="{8D384F03-3112-05B6-C120-CD494F9BDB4C}"/>
              </a:ext>
            </a:extLst>
          </p:cNvPr>
          <p:cNvSpPr>
            <a:spLocks noGrp="1"/>
          </p:cNvSpPr>
          <p:nvPr>
            <p:ph type="ftr" sz="quarter" idx="11"/>
          </p:nvPr>
        </p:nvSpPr>
        <p:spPr/>
        <p:txBody>
          <a:bodyPr/>
          <a:lstStyle/>
          <a:p>
            <a:endParaRPr lang="de-DE"/>
          </a:p>
        </p:txBody>
      </p:sp>
      <p:sp>
        <p:nvSpPr>
          <p:cNvPr id="27" name="TextBox 26">
            <a:extLst>
              <a:ext uri="{FF2B5EF4-FFF2-40B4-BE49-F238E27FC236}">
                <a16:creationId xmlns:a16="http://schemas.microsoft.com/office/drawing/2014/main" id="{60E34C00-59A3-BC9A-946B-D84B15D8B068}"/>
              </a:ext>
            </a:extLst>
          </p:cNvPr>
          <p:cNvSpPr txBox="1"/>
          <p:nvPr/>
        </p:nvSpPr>
        <p:spPr>
          <a:xfrm>
            <a:off x="9920445" y="5696262"/>
            <a:ext cx="1265090" cy="369332"/>
          </a:xfrm>
          <a:prstGeom prst="rect">
            <a:avLst/>
          </a:prstGeom>
          <a:noFill/>
        </p:spPr>
        <p:txBody>
          <a:bodyPr wrap="none" rtlCol="0">
            <a:spAutoFit/>
          </a:bodyPr>
          <a:lstStyle/>
          <a:p>
            <a:r>
              <a:rPr lang="en-GB"/>
              <a:t>Anne </a:t>
            </a:r>
            <a:r>
              <a:rPr lang="en-GB" err="1"/>
              <a:t>Fitzky</a:t>
            </a:r>
            <a:endParaRPr lang="en-GB"/>
          </a:p>
        </p:txBody>
      </p:sp>
      <p:sp>
        <p:nvSpPr>
          <p:cNvPr id="31" name="Textfeld 18">
            <a:extLst>
              <a:ext uri="{FF2B5EF4-FFF2-40B4-BE49-F238E27FC236}">
                <a16:creationId xmlns:a16="http://schemas.microsoft.com/office/drawing/2014/main" id="{566B9EF2-D02D-E080-23C2-BBF91619CD8B}"/>
              </a:ext>
            </a:extLst>
          </p:cNvPr>
          <p:cNvSpPr txBox="1"/>
          <p:nvPr/>
        </p:nvSpPr>
        <p:spPr>
          <a:xfrm>
            <a:off x="1261072" y="1753208"/>
            <a:ext cx="1034746" cy="369332"/>
          </a:xfrm>
          <a:prstGeom prst="rect">
            <a:avLst/>
          </a:prstGeom>
          <a:solidFill>
            <a:schemeClr val="bg1"/>
          </a:solidFill>
        </p:spPr>
        <p:txBody>
          <a:bodyPr wrap="square" rtlCol="0">
            <a:spAutoFit/>
          </a:bodyPr>
          <a:lstStyle/>
          <a:p>
            <a:r>
              <a:rPr lang="de-AT" sz="1800"/>
              <a:t>Eiche</a:t>
            </a:r>
            <a:endParaRPr lang="de-DE"/>
          </a:p>
        </p:txBody>
      </p:sp>
      <p:sp>
        <p:nvSpPr>
          <p:cNvPr id="35" name="Textfeld 18">
            <a:extLst>
              <a:ext uri="{FF2B5EF4-FFF2-40B4-BE49-F238E27FC236}">
                <a16:creationId xmlns:a16="http://schemas.microsoft.com/office/drawing/2014/main" id="{0BC8BD8A-D3F0-4851-5734-DAC646F8F5D2}"/>
              </a:ext>
            </a:extLst>
          </p:cNvPr>
          <p:cNvSpPr txBox="1"/>
          <p:nvPr/>
        </p:nvSpPr>
        <p:spPr>
          <a:xfrm>
            <a:off x="3707675" y="1798399"/>
            <a:ext cx="1066214" cy="368169"/>
          </a:xfrm>
          <a:prstGeom prst="rect">
            <a:avLst/>
          </a:prstGeom>
          <a:solidFill>
            <a:schemeClr val="bg1"/>
          </a:solidFill>
        </p:spPr>
        <p:txBody>
          <a:bodyPr wrap="square" rtlCol="0">
            <a:spAutoFit/>
          </a:bodyPr>
          <a:lstStyle/>
          <a:p>
            <a:r>
              <a:rPr lang="de-AT" sz="1800"/>
              <a:t>Eiche</a:t>
            </a:r>
            <a:endParaRPr lang="de-DE"/>
          </a:p>
        </p:txBody>
      </p:sp>
    </p:spTree>
    <p:extLst>
      <p:ext uri="{BB962C8B-B14F-4D97-AF65-F5344CB8AC3E}">
        <p14:creationId xmlns:p14="http://schemas.microsoft.com/office/powerpoint/2010/main" val="380512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21DF2F3-0EC2-3842-FA65-D1FBC97CA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7" name="Titel 1">
            <a:extLst>
              <a:ext uri="{FF2B5EF4-FFF2-40B4-BE49-F238E27FC236}">
                <a16:creationId xmlns:a16="http://schemas.microsoft.com/office/drawing/2014/main" id="{62BAB5B0-73A7-7980-15AD-596FF86583F5}"/>
              </a:ext>
            </a:extLst>
          </p:cNvPr>
          <p:cNvSpPr txBox="1">
            <a:spLocks/>
          </p:cNvSpPr>
          <p:nvPr/>
        </p:nvSpPr>
        <p:spPr>
          <a:xfrm>
            <a:off x="634485" y="365335"/>
            <a:ext cx="7229475" cy="1776888"/>
          </a:xfrm>
          <a:prstGeom prst="rect">
            <a:avLst/>
          </a:prstGeom>
          <a:solidFill>
            <a:srgbClr val="FFFFFF">
              <a:alpha val="63137"/>
            </a:srgbClr>
          </a:solidFill>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e-DE">
                <a:latin typeface="Arial"/>
                <a:cs typeface="Arial"/>
              </a:rPr>
              <a:t>Project </a:t>
            </a:r>
            <a:r>
              <a:rPr lang="de-DE" b="1">
                <a:latin typeface="Arial"/>
                <a:cs typeface="Arial"/>
              </a:rPr>
              <a:t>UOZONE</a:t>
            </a:r>
          </a:p>
          <a:p>
            <a:pPr>
              <a:lnSpc>
                <a:spcPct val="120000"/>
              </a:lnSpc>
            </a:pPr>
            <a:r>
              <a:rPr lang="en-US">
                <a:latin typeface="Arial"/>
                <a:cs typeface="Arial"/>
              </a:rPr>
              <a:t>Urban trees and air pollution: Effect of drought and salt stress on the production of VOC and absorption of ozone by different city trees. </a:t>
            </a:r>
            <a:endParaRPr lang="de-DE" b="1">
              <a:latin typeface="Arial"/>
              <a:cs typeface="Arial"/>
            </a:endParaRPr>
          </a:p>
        </p:txBody>
      </p:sp>
      <p:sp>
        <p:nvSpPr>
          <p:cNvPr id="8" name="Fußzeilenplatzhalter 7">
            <a:extLst>
              <a:ext uri="{FF2B5EF4-FFF2-40B4-BE49-F238E27FC236}">
                <a16:creationId xmlns:a16="http://schemas.microsoft.com/office/drawing/2014/main" id="{6D07E9A5-2A63-EB7C-D4B2-BCD72589B9A8}"/>
              </a:ext>
            </a:extLst>
          </p:cNvPr>
          <p:cNvSpPr>
            <a:spLocks noGrp="1"/>
          </p:cNvSpPr>
          <p:nvPr>
            <p:ph type="ftr" sz="quarter" idx="11"/>
          </p:nvPr>
        </p:nvSpPr>
        <p:spPr/>
        <p:txBody>
          <a:bodyPr/>
          <a:lstStyle/>
          <a:p>
            <a:endParaRPr lang="de-DE"/>
          </a:p>
        </p:txBody>
      </p:sp>
      <p:sp>
        <p:nvSpPr>
          <p:cNvPr id="9" name="Textfeld 8">
            <a:extLst>
              <a:ext uri="{FF2B5EF4-FFF2-40B4-BE49-F238E27FC236}">
                <a16:creationId xmlns:a16="http://schemas.microsoft.com/office/drawing/2014/main" id="{D37E5542-71DC-BAF9-286C-6A46E523D966}"/>
              </a:ext>
            </a:extLst>
          </p:cNvPr>
          <p:cNvSpPr txBox="1"/>
          <p:nvPr/>
        </p:nvSpPr>
        <p:spPr>
          <a:xfrm>
            <a:off x="6876967" y="2238908"/>
            <a:ext cx="3757188" cy="2308324"/>
          </a:xfrm>
          <a:prstGeom prst="rect">
            <a:avLst/>
          </a:prstGeom>
          <a:noFill/>
        </p:spPr>
        <p:txBody>
          <a:bodyPr wrap="square" lIns="91440" tIns="45720" rIns="91440" bIns="45720" rtlCol="0" anchor="t">
            <a:spAutoFit/>
          </a:bodyPr>
          <a:lstStyle/>
          <a:p>
            <a:r>
              <a:rPr lang="de-DE" sz="2400" b="1"/>
              <a:t>Projektpartner</a:t>
            </a:r>
          </a:p>
          <a:p>
            <a:r>
              <a:rPr lang="de-DE" sz="2400"/>
              <a:t>Universität Innsbruck</a:t>
            </a:r>
          </a:p>
          <a:p>
            <a:r>
              <a:rPr lang="de-DE" sz="2400"/>
              <a:t>TU Wien</a:t>
            </a:r>
            <a:endParaRPr lang="de-DE" sz="2400">
              <a:cs typeface="Calibri"/>
            </a:endParaRPr>
          </a:p>
          <a:p>
            <a:r>
              <a:rPr lang="de-DE" sz="2400"/>
              <a:t>Wood K Plus</a:t>
            </a:r>
          </a:p>
          <a:p>
            <a:endParaRPr lang="de-DE" sz="2400"/>
          </a:p>
          <a:p>
            <a:endParaRPr lang="de-DE" sz="2400"/>
          </a:p>
        </p:txBody>
      </p:sp>
      <p:sp>
        <p:nvSpPr>
          <p:cNvPr id="10" name="Textfeld 9">
            <a:extLst>
              <a:ext uri="{FF2B5EF4-FFF2-40B4-BE49-F238E27FC236}">
                <a16:creationId xmlns:a16="http://schemas.microsoft.com/office/drawing/2014/main" id="{A0D10F37-B6C0-2C70-F353-CD4B014F48C7}"/>
              </a:ext>
            </a:extLst>
          </p:cNvPr>
          <p:cNvSpPr txBox="1"/>
          <p:nvPr/>
        </p:nvSpPr>
        <p:spPr>
          <a:xfrm>
            <a:off x="202717" y="2381681"/>
            <a:ext cx="6712342" cy="1569660"/>
          </a:xfrm>
          <a:prstGeom prst="rect">
            <a:avLst/>
          </a:prstGeom>
          <a:noFill/>
        </p:spPr>
        <p:txBody>
          <a:bodyPr wrap="square" lIns="91440" tIns="45720" rIns="91440" bIns="45720" rtlCol="0" anchor="t">
            <a:spAutoFit/>
          </a:bodyPr>
          <a:lstStyle/>
          <a:p>
            <a:r>
              <a:rPr lang="de-DE" sz="2400" b="1"/>
              <a:t>BOKU – Institut für Waldökologie</a:t>
            </a:r>
          </a:p>
          <a:p>
            <a:r>
              <a:rPr lang="de-DE" sz="2400" b="1"/>
              <a:t>BOKU – Institut für Meteorologie und Klimatologie</a:t>
            </a:r>
            <a:endParaRPr lang="de-DE" sz="2400" b="1">
              <a:cs typeface="Calibri"/>
            </a:endParaRPr>
          </a:p>
          <a:p>
            <a:r>
              <a:rPr lang="de-DE" sz="2400" b="1"/>
              <a:t>BOKU – Institut für Botanik</a:t>
            </a:r>
            <a:endParaRPr lang="de-DE" sz="2400" b="1">
              <a:cs typeface="Calibri"/>
            </a:endParaRPr>
          </a:p>
          <a:p>
            <a:r>
              <a:rPr lang="en-US" sz="2400"/>
              <a:t> </a:t>
            </a:r>
          </a:p>
        </p:txBody>
      </p:sp>
      <p:sp>
        <p:nvSpPr>
          <p:cNvPr id="11" name="Rechteck 10">
            <a:extLst>
              <a:ext uri="{FF2B5EF4-FFF2-40B4-BE49-F238E27FC236}">
                <a16:creationId xmlns:a16="http://schemas.microsoft.com/office/drawing/2014/main" id="{05F80D29-D8AF-E12D-DD07-28E6E3B443CC}"/>
              </a:ext>
            </a:extLst>
          </p:cNvPr>
          <p:cNvSpPr/>
          <p:nvPr/>
        </p:nvSpPr>
        <p:spPr>
          <a:xfrm>
            <a:off x="9772391" y="1581978"/>
            <a:ext cx="2419609" cy="830997"/>
          </a:xfrm>
          <a:prstGeom prst="rect">
            <a:avLst/>
          </a:prstGeom>
        </p:spPr>
        <p:txBody>
          <a:bodyPr wrap="square" lIns="91440" tIns="45720" rIns="91440" bIns="45720" anchor="t">
            <a:spAutoFit/>
          </a:bodyPr>
          <a:lstStyle/>
          <a:p>
            <a:r>
              <a:rPr lang="de-AT" sz="1600"/>
              <a:t>WWTF </a:t>
            </a:r>
            <a:r>
              <a:rPr lang="de-AT" sz="1600" err="1"/>
              <a:t>project</a:t>
            </a:r>
            <a:r>
              <a:rPr lang="de-AT" sz="1600"/>
              <a:t> ESR17-027 </a:t>
            </a:r>
          </a:p>
          <a:p>
            <a:r>
              <a:rPr lang="de-AT" sz="1600"/>
              <a:t>(01/2018 –02/2022)</a:t>
            </a:r>
            <a:endParaRPr lang="de-AT" sz="1600">
              <a:cs typeface="Calibri"/>
            </a:endParaRPr>
          </a:p>
          <a:p>
            <a:endParaRPr lang="de-AT" sz="1600">
              <a:cs typeface="Calibri"/>
            </a:endParaRPr>
          </a:p>
        </p:txBody>
      </p:sp>
      <p:pic>
        <p:nvPicPr>
          <p:cNvPr id="12" name="Grafik 11">
            <a:extLst>
              <a:ext uri="{FF2B5EF4-FFF2-40B4-BE49-F238E27FC236}">
                <a16:creationId xmlns:a16="http://schemas.microsoft.com/office/drawing/2014/main" id="{E57C5C6C-A582-A58D-B336-DE46A5E6A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6" t="5353" r="3256" b="11095"/>
          <a:stretch/>
        </p:blipFill>
        <p:spPr>
          <a:xfrm>
            <a:off x="9844849" y="792377"/>
            <a:ext cx="2096235" cy="761318"/>
          </a:xfrm>
          <a:prstGeom prst="rect">
            <a:avLst/>
          </a:prstGeom>
        </p:spPr>
      </p:pic>
      <p:sp>
        <p:nvSpPr>
          <p:cNvPr id="14" name="Textfeld 13">
            <a:extLst>
              <a:ext uri="{FF2B5EF4-FFF2-40B4-BE49-F238E27FC236}">
                <a16:creationId xmlns:a16="http://schemas.microsoft.com/office/drawing/2014/main" id="{2CD5167F-9819-23EF-08C6-14807EBD0BC4}"/>
              </a:ext>
            </a:extLst>
          </p:cNvPr>
          <p:cNvSpPr txBox="1"/>
          <p:nvPr/>
        </p:nvSpPr>
        <p:spPr>
          <a:xfrm>
            <a:off x="202717" y="6507238"/>
            <a:ext cx="2741839" cy="276999"/>
          </a:xfrm>
          <a:prstGeom prst="rect">
            <a:avLst/>
          </a:prstGeom>
          <a:noFill/>
        </p:spPr>
        <p:txBody>
          <a:bodyPr wrap="square">
            <a:spAutoFit/>
          </a:bodyPr>
          <a:lstStyle/>
          <a:p>
            <a:r>
              <a:rPr lang="en-US" sz="1200">
                <a:solidFill>
                  <a:schemeClr val="bg1"/>
                </a:solidFill>
              </a:rPr>
              <a:t>Photo by Felix </a:t>
            </a:r>
            <a:r>
              <a:rPr lang="en-US" sz="1200" err="1">
                <a:solidFill>
                  <a:schemeClr val="bg1"/>
                </a:solidFill>
              </a:rPr>
              <a:t>Welzenbach</a:t>
            </a:r>
            <a:endParaRPr lang="en-US" sz="1200">
              <a:solidFill>
                <a:schemeClr val="bg1"/>
              </a:solidFill>
            </a:endParaRPr>
          </a:p>
        </p:txBody>
      </p:sp>
      <p:pic>
        <p:nvPicPr>
          <p:cNvPr id="4" name="Google Shape;65;p1">
            <a:extLst>
              <a:ext uri="{FF2B5EF4-FFF2-40B4-BE49-F238E27FC236}">
                <a16:creationId xmlns:a16="http://schemas.microsoft.com/office/drawing/2014/main" id="{AC94321A-1A9C-B7CF-38FA-1DEB596B97F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44147" y="2760089"/>
            <a:ext cx="701621" cy="175202"/>
          </a:xfrm>
          <a:prstGeom prst="rect">
            <a:avLst/>
          </a:prstGeom>
          <a:noFill/>
          <a:ln>
            <a:noFill/>
          </a:ln>
        </p:spPr>
      </p:pic>
      <p:pic>
        <p:nvPicPr>
          <p:cNvPr id="5" name="Google Shape;67;p1">
            <a:extLst>
              <a:ext uri="{FF2B5EF4-FFF2-40B4-BE49-F238E27FC236}">
                <a16:creationId xmlns:a16="http://schemas.microsoft.com/office/drawing/2014/main" id="{B806FB73-9CD5-DD06-5C42-780E8990DD1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46641" y="2979733"/>
            <a:ext cx="2028529" cy="603982"/>
          </a:xfrm>
          <a:prstGeom prst="rect">
            <a:avLst/>
          </a:prstGeom>
          <a:noFill/>
          <a:ln>
            <a:noFill/>
          </a:ln>
        </p:spPr>
      </p:pic>
      <p:sp>
        <p:nvSpPr>
          <p:cNvPr id="6" name="TextBox 5">
            <a:extLst>
              <a:ext uri="{FF2B5EF4-FFF2-40B4-BE49-F238E27FC236}">
                <a16:creationId xmlns:a16="http://schemas.microsoft.com/office/drawing/2014/main" id="{6315B295-24BD-3C04-FE41-72F8377B5D44}"/>
              </a:ext>
            </a:extLst>
          </p:cNvPr>
          <p:cNvSpPr txBox="1"/>
          <p:nvPr/>
        </p:nvSpPr>
        <p:spPr>
          <a:xfrm>
            <a:off x="9733964" y="287598"/>
            <a:ext cx="2024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cs typeface="Calibri"/>
              </a:rPr>
              <a:t>gefördert</a:t>
            </a:r>
            <a:r>
              <a:rPr lang="en-GB">
                <a:cs typeface="Calibri"/>
              </a:rPr>
              <a:t> von:</a:t>
            </a:r>
            <a:endParaRPr lang="en-GB"/>
          </a:p>
        </p:txBody>
      </p:sp>
      <p:sp>
        <p:nvSpPr>
          <p:cNvPr id="13" name="TextBox 12">
            <a:extLst>
              <a:ext uri="{FF2B5EF4-FFF2-40B4-BE49-F238E27FC236}">
                <a16:creationId xmlns:a16="http://schemas.microsoft.com/office/drawing/2014/main" id="{56D66BBF-D9FB-4A8D-49E7-E9C4DF24DE78}"/>
              </a:ext>
            </a:extLst>
          </p:cNvPr>
          <p:cNvSpPr txBox="1"/>
          <p:nvPr/>
        </p:nvSpPr>
        <p:spPr>
          <a:xfrm>
            <a:off x="9770248" y="241919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sz="1600"/>
              <a:t>FWF – Project Vindobona</a:t>
            </a:r>
            <a:r>
              <a:rPr lang="en-GB" sz="1600">
                <a:cs typeface="Calibri"/>
              </a:rPr>
              <a:t>​</a:t>
            </a:r>
            <a:endParaRPr lang="en-GB"/>
          </a:p>
        </p:txBody>
      </p:sp>
    </p:spTree>
    <p:extLst>
      <p:ext uri="{BB962C8B-B14F-4D97-AF65-F5344CB8AC3E}">
        <p14:creationId xmlns:p14="http://schemas.microsoft.com/office/powerpoint/2010/main" val="7773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3F84B7-EDB0-5D74-C009-BAD2399F8B6D}"/>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4932C90F-14F2-1E57-793F-CD81A224E168}"/>
              </a:ext>
            </a:extLst>
          </p:cNvPr>
          <p:cNvSpPr>
            <a:spLocks noGrp="1"/>
          </p:cNvSpPr>
          <p:nvPr>
            <p:ph type="sldNum" sz="quarter" idx="12"/>
          </p:nvPr>
        </p:nvSpPr>
        <p:spPr/>
        <p:txBody>
          <a:bodyPr/>
          <a:lstStyle/>
          <a:p>
            <a:fld id="{5A005A3D-A187-4DA6-AEE4-3F8906483E9C}" type="slidenum">
              <a:rPr lang="de-DE" smtClean="0"/>
              <a:t>20</a:t>
            </a:fld>
            <a:endParaRPr lang="de-DE"/>
          </a:p>
        </p:txBody>
      </p:sp>
      <p:pic>
        <p:nvPicPr>
          <p:cNvPr id="8" name="Picture 7" descr="A picture containing text, diagram, line, parallel&#10;&#10;Description automatically generated">
            <a:extLst>
              <a:ext uri="{FF2B5EF4-FFF2-40B4-BE49-F238E27FC236}">
                <a16:creationId xmlns:a16="http://schemas.microsoft.com/office/drawing/2014/main" id="{B32BEFBB-D23F-6463-C0A8-51C7BAD76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3584" cy="5645426"/>
          </a:xfrm>
          <a:prstGeom prst="rect">
            <a:avLst/>
          </a:prstGeom>
        </p:spPr>
      </p:pic>
      <p:sp>
        <p:nvSpPr>
          <p:cNvPr id="9" name="TextBox 8">
            <a:extLst>
              <a:ext uri="{FF2B5EF4-FFF2-40B4-BE49-F238E27FC236}">
                <a16:creationId xmlns:a16="http://schemas.microsoft.com/office/drawing/2014/main" id="{B734E5C8-6B36-2217-025C-4E19DC142218}"/>
              </a:ext>
            </a:extLst>
          </p:cNvPr>
          <p:cNvSpPr txBox="1"/>
          <p:nvPr/>
        </p:nvSpPr>
        <p:spPr>
          <a:xfrm>
            <a:off x="5526157" y="5521146"/>
            <a:ext cx="6597427" cy="1200329"/>
          </a:xfrm>
          <a:prstGeom prst="rect">
            <a:avLst/>
          </a:prstGeom>
          <a:noFill/>
        </p:spPr>
        <p:txBody>
          <a:bodyPr wrap="square" rtlCol="0">
            <a:spAutoFit/>
          </a:bodyPr>
          <a:lstStyle/>
          <a:p>
            <a:r>
              <a:rPr lang="en-GB"/>
              <a:t>Peron, A., </a:t>
            </a:r>
            <a:r>
              <a:rPr lang="en-GB" err="1"/>
              <a:t>Kaser</a:t>
            </a:r>
            <a:r>
              <a:rPr lang="en-GB"/>
              <a:t>, L., </a:t>
            </a:r>
            <a:r>
              <a:rPr lang="en-GB" err="1"/>
              <a:t>Fitzky</a:t>
            </a:r>
            <a:r>
              <a:rPr lang="en-GB"/>
              <a:t>, A. C., </a:t>
            </a:r>
            <a:r>
              <a:rPr lang="en-GB" err="1"/>
              <a:t>Graus</a:t>
            </a:r>
            <a:r>
              <a:rPr lang="en-GB"/>
              <a:t>, M., </a:t>
            </a:r>
            <a:r>
              <a:rPr lang="en-GB" err="1"/>
              <a:t>Halbwirth</a:t>
            </a:r>
            <a:r>
              <a:rPr lang="en-GB"/>
              <a:t>, H., Greiner, J., ... &amp; Karl, T. (2021). Combined effects of ozone and drought stress on the emission of biogenic volatile organic compounds from&lt; </a:t>
            </a:r>
            <a:r>
              <a:rPr lang="en-GB" err="1"/>
              <a:t>i</a:t>
            </a:r>
            <a:r>
              <a:rPr lang="en-GB"/>
              <a:t>&gt; Quercus </a:t>
            </a:r>
            <a:r>
              <a:rPr lang="en-GB" err="1"/>
              <a:t>robur</a:t>
            </a:r>
            <a:r>
              <a:rPr lang="en-GB"/>
              <a:t>&lt;/</a:t>
            </a:r>
            <a:r>
              <a:rPr lang="en-GB" err="1"/>
              <a:t>i</a:t>
            </a:r>
            <a:r>
              <a:rPr lang="en-GB"/>
              <a:t>&gt; L. </a:t>
            </a:r>
            <a:r>
              <a:rPr lang="en-GB" i="1" err="1"/>
              <a:t>Biogeosciences</a:t>
            </a:r>
            <a:r>
              <a:rPr lang="en-GB"/>
              <a:t>, </a:t>
            </a:r>
            <a:r>
              <a:rPr lang="en-GB" i="1"/>
              <a:t>18</a:t>
            </a:r>
            <a:r>
              <a:rPr lang="en-GB"/>
              <a:t>(2), 535-556.</a:t>
            </a:r>
          </a:p>
        </p:txBody>
      </p:sp>
    </p:spTree>
    <p:extLst>
      <p:ext uri="{BB962C8B-B14F-4D97-AF65-F5344CB8AC3E}">
        <p14:creationId xmlns:p14="http://schemas.microsoft.com/office/powerpoint/2010/main" val="307021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0CF59-8D47-C1D0-2CFD-5C80443DEC50}"/>
              </a:ext>
            </a:extLst>
          </p:cNvPr>
          <p:cNvSpPr>
            <a:spLocks noGrp="1"/>
          </p:cNvSpPr>
          <p:nvPr>
            <p:ph type="title"/>
          </p:nvPr>
        </p:nvSpPr>
        <p:spPr>
          <a:xfrm>
            <a:off x="838200" y="195061"/>
            <a:ext cx="10515600" cy="1325563"/>
          </a:xfrm>
        </p:spPr>
        <p:txBody>
          <a:bodyPr/>
          <a:lstStyle/>
          <a:p>
            <a:r>
              <a:rPr lang="de-DE"/>
              <a:t>BVOC-Emissionen unter Trockenstress</a:t>
            </a:r>
          </a:p>
        </p:txBody>
      </p:sp>
      <p:pic>
        <p:nvPicPr>
          <p:cNvPr id="4" name="Inhaltsplatzhalter 4">
            <a:extLst>
              <a:ext uri="{FF2B5EF4-FFF2-40B4-BE49-F238E27FC236}">
                <a16:creationId xmlns:a16="http://schemas.microsoft.com/office/drawing/2014/main" id="{48949EAC-8C55-65B3-D965-A667F0BD6C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33004"/>
            <a:ext cx="7312792" cy="5524996"/>
          </a:xfrm>
        </p:spPr>
      </p:pic>
      <p:sp>
        <p:nvSpPr>
          <p:cNvPr id="5" name="Rechteck 4">
            <a:extLst>
              <a:ext uri="{FF2B5EF4-FFF2-40B4-BE49-F238E27FC236}">
                <a16:creationId xmlns:a16="http://schemas.microsoft.com/office/drawing/2014/main" id="{6AE42FCE-8321-530F-8142-630AE4DD3511}"/>
              </a:ext>
            </a:extLst>
          </p:cNvPr>
          <p:cNvSpPr/>
          <p:nvPr/>
        </p:nvSpPr>
        <p:spPr>
          <a:xfrm>
            <a:off x="2529896" y="1895251"/>
            <a:ext cx="670504" cy="2200251"/>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5">
            <a:extLst>
              <a:ext uri="{FF2B5EF4-FFF2-40B4-BE49-F238E27FC236}">
                <a16:creationId xmlns:a16="http://schemas.microsoft.com/office/drawing/2014/main" id="{E24BD11C-5E90-1EC7-0B5C-2E7CE4585E1E}"/>
              </a:ext>
            </a:extLst>
          </p:cNvPr>
          <p:cNvSpPr/>
          <p:nvPr/>
        </p:nvSpPr>
        <p:spPr>
          <a:xfrm>
            <a:off x="4967680" y="1480931"/>
            <a:ext cx="670504" cy="261457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a:extLst>
              <a:ext uri="{FF2B5EF4-FFF2-40B4-BE49-F238E27FC236}">
                <a16:creationId xmlns:a16="http://schemas.microsoft.com/office/drawing/2014/main" id="{B1CE10F7-B395-D6B5-C2BC-FCC2894E9589}"/>
              </a:ext>
            </a:extLst>
          </p:cNvPr>
          <p:cNvSpPr/>
          <p:nvPr/>
        </p:nvSpPr>
        <p:spPr>
          <a:xfrm>
            <a:off x="2510018" y="4598115"/>
            <a:ext cx="670504" cy="2200251"/>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id="{CDC31AF9-F0A4-D609-440A-3A568021462B}"/>
              </a:ext>
            </a:extLst>
          </p:cNvPr>
          <p:cNvSpPr/>
          <p:nvPr/>
        </p:nvSpPr>
        <p:spPr>
          <a:xfrm>
            <a:off x="4967680" y="4424870"/>
            <a:ext cx="580517" cy="2373496"/>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FCC3D0F2-8EE7-F921-FBA1-1150223B18A4}"/>
              </a:ext>
            </a:extLst>
          </p:cNvPr>
          <p:cNvSpPr/>
          <p:nvPr/>
        </p:nvSpPr>
        <p:spPr>
          <a:xfrm>
            <a:off x="7423101" y="4292624"/>
            <a:ext cx="836316" cy="250574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10" name="Gruppieren 9">
            <a:extLst>
              <a:ext uri="{FF2B5EF4-FFF2-40B4-BE49-F238E27FC236}">
                <a16:creationId xmlns:a16="http://schemas.microsoft.com/office/drawing/2014/main" id="{8D16DDFD-5AFC-BBBA-5DA0-1373B6C2DDDA}"/>
              </a:ext>
            </a:extLst>
          </p:cNvPr>
          <p:cNvGrpSpPr/>
          <p:nvPr/>
        </p:nvGrpSpPr>
        <p:grpSpPr>
          <a:xfrm>
            <a:off x="8179065" y="1507455"/>
            <a:ext cx="3489041" cy="2528322"/>
            <a:chOff x="6658633" y="153993"/>
            <a:chExt cx="3489041" cy="2528322"/>
          </a:xfrm>
        </p:grpSpPr>
        <p:pic>
          <p:nvPicPr>
            <p:cNvPr id="11" name="Grafik 10">
              <a:extLst>
                <a:ext uri="{FF2B5EF4-FFF2-40B4-BE49-F238E27FC236}">
                  <a16:creationId xmlns:a16="http://schemas.microsoft.com/office/drawing/2014/main" id="{EF42FCF5-3B2D-0485-AF5D-C611DA51AEA5}"/>
                </a:ext>
              </a:extLst>
            </p:cNvPr>
            <p:cNvPicPr>
              <a:picLocks noChangeAspect="1"/>
            </p:cNvPicPr>
            <p:nvPr/>
          </p:nvPicPr>
          <p:blipFill rotWithShape="1">
            <a:blip r:embed="rId3">
              <a:extLst>
                <a:ext uri="{28A0092B-C50C-407E-A947-70E740481C1C}">
                  <a14:useLocalDpi xmlns:a14="http://schemas.microsoft.com/office/drawing/2010/main" val="0"/>
                </a:ext>
              </a:extLst>
            </a:blip>
            <a:srcRect t="8550" r="9007" b="44897"/>
            <a:stretch/>
          </p:blipFill>
          <p:spPr>
            <a:xfrm>
              <a:off x="6687504" y="395077"/>
              <a:ext cx="2033626" cy="2151873"/>
            </a:xfrm>
            <a:prstGeom prst="rect">
              <a:avLst/>
            </a:prstGeom>
          </p:spPr>
        </p:pic>
        <p:sp>
          <p:nvSpPr>
            <p:cNvPr id="12" name="Textfeld 11">
              <a:extLst>
                <a:ext uri="{FF2B5EF4-FFF2-40B4-BE49-F238E27FC236}">
                  <a16:creationId xmlns:a16="http://schemas.microsoft.com/office/drawing/2014/main" id="{34621DE0-BC18-0A31-E182-2563805A5A91}"/>
                </a:ext>
              </a:extLst>
            </p:cNvPr>
            <p:cNvSpPr txBox="1"/>
            <p:nvPr/>
          </p:nvSpPr>
          <p:spPr>
            <a:xfrm>
              <a:off x="6658633" y="153993"/>
              <a:ext cx="1868706" cy="307777"/>
            </a:xfrm>
            <a:prstGeom prst="rect">
              <a:avLst/>
            </a:prstGeom>
            <a:noFill/>
            <a:ln>
              <a:noFill/>
            </a:ln>
          </p:spPr>
          <p:txBody>
            <a:bodyPr wrap="square" rtlCol="0">
              <a:spAutoFit/>
            </a:bodyPr>
            <a:lstStyle/>
            <a:p>
              <a:r>
                <a:rPr lang="de-AT" sz="1400"/>
                <a:t>BVOCs and </a:t>
              </a:r>
              <a:r>
                <a:rPr lang="de-AT" sz="1400" err="1"/>
                <a:t>pathways</a:t>
              </a:r>
              <a:endParaRPr lang="de-AT" sz="1400"/>
            </a:p>
          </p:txBody>
        </p:sp>
        <p:pic>
          <p:nvPicPr>
            <p:cNvPr id="13" name="Grafik 12">
              <a:extLst>
                <a:ext uri="{FF2B5EF4-FFF2-40B4-BE49-F238E27FC236}">
                  <a16:creationId xmlns:a16="http://schemas.microsoft.com/office/drawing/2014/main" id="{68604566-6379-18A1-3FB6-33B3414DC000}"/>
                </a:ext>
              </a:extLst>
            </p:cNvPr>
            <p:cNvPicPr>
              <a:picLocks noChangeAspect="1"/>
            </p:cNvPicPr>
            <p:nvPr/>
          </p:nvPicPr>
          <p:blipFill rotWithShape="1">
            <a:blip r:embed="rId3">
              <a:extLst>
                <a:ext uri="{28A0092B-C50C-407E-A947-70E740481C1C}">
                  <a14:useLocalDpi xmlns:a14="http://schemas.microsoft.com/office/drawing/2010/main" val="0"/>
                </a:ext>
              </a:extLst>
            </a:blip>
            <a:srcRect t="54456" r="9007" b="6362"/>
            <a:stretch/>
          </p:blipFill>
          <p:spPr>
            <a:xfrm>
              <a:off x="8114048" y="422951"/>
              <a:ext cx="2033626" cy="1811178"/>
            </a:xfrm>
            <a:prstGeom prst="rect">
              <a:avLst/>
            </a:prstGeom>
          </p:spPr>
        </p:pic>
        <p:sp>
          <p:nvSpPr>
            <p:cNvPr id="14" name="Rechteck 13">
              <a:extLst>
                <a:ext uri="{FF2B5EF4-FFF2-40B4-BE49-F238E27FC236}">
                  <a16:creationId xmlns:a16="http://schemas.microsoft.com/office/drawing/2014/main" id="{109236E8-437C-1751-632C-3B232BF1A939}"/>
                </a:ext>
              </a:extLst>
            </p:cNvPr>
            <p:cNvSpPr/>
            <p:nvPr/>
          </p:nvSpPr>
          <p:spPr>
            <a:xfrm>
              <a:off x="6687504" y="2536276"/>
              <a:ext cx="505330" cy="7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575AE4D2-1D9A-2628-88A7-A461F1441A1B}"/>
                </a:ext>
              </a:extLst>
            </p:cNvPr>
            <p:cNvSpPr/>
            <p:nvPr/>
          </p:nvSpPr>
          <p:spPr>
            <a:xfrm>
              <a:off x="8343734" y="377146"/>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8B9D9F1A-8B1E-7961-AB34-C0638610D51A}"/>
                </a:ext>
              </a:extLst>
            </p:cNvPr>
            <p:cNvSpPr/>
            <p:nvPr/>
          </p:nvSpPr>
          <p:spPr>
            <a:xfrm>
              <a:off x="8112096" y="418469"/>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a:extLst>
                <a:ext uri="{FF2B5EF4-FFF2-40B4-BE49-F238E27FC236}">
                  <a16:creationId xmlns:a16="http://schemas.microsoft.com/office/drawing/2014/main" id="{77397C69-D8BB-46BD-60CF-73B8F5726D06}"/>
                </a:ext>
              </a:extLst>
            </p:cNvPr>
            <p:cNvPicPr>
              <a:picLocks noChangeAspect="1"/>
            </p:cNvPicPr>
            <p:nvPr/>
          </p:nvPicPr>
          <p:blipFill rotWithShape="1">
            <a:blip r:embed="rId3">
              <a:extLst>
                <a:ext uri="{28A0092B-C50C-407E-A947-70E740481C1C}">
                  <a14:useLocalDpi xmlns:a14="http://schemas.microsoft.com/office/drawing/2010/main" val="0"/>
                </a:ext>
              </a:extLst>
            </a:blip>
            <a:srcRect l="66767" t="51448" r="9007" b="45367"/>
            <a:stretch/>
          </p:blipFill>
          <p:spPr>
            <a:xfrm>
              <a:off x="7156011" y="2535116"/>
              <a:ext cx="541440" cy="147199"/>
            </a:xfrm>
            <a:prstGeom prst="rect">
              <a:avLst/>
            </a:prstGeom>
          </p:spPr>
        </p:pic>
        <p:sp>
          <p:nvSpPr>
            <p:cNvPr id="18" name="Rechteck 17">
              <a:extLst>
                <a:ext uri="{FF2B5EF4-FFF2-40B4-BE49-F238E27FC236}">
                  <a16:creationId xmlns:a16="http://schemas.microsoft.com/office/drawing/2014/main" id="{9C6AC23B-A9C8-C652-ABE7-F036596502D4}"/>
                </a:ext>
              </a:extLst>
            </p:cNvPr>
            <p:cNvSpPr/>
            <p:nvPr/>
          </p:nvSpPr>
          <p:spPr>
            <a:xfrm>
              <a:off x="8199455" y="2366248"/>
              <a:ext cx="541440" cy="22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9" name="Textfeld 18">
            <a:extLst>
              <a:ext uri="{FF2B5EF4-FFF2-40B4-BE49-F238E27FC236}">
                <a16:creationId xmlns:a16="http://schemas.microsoft.com/office/drawing/2014/main" id="{77267600-097E-70FF-5897-5897A11E890F}"/>
              </a:ext>
            </a:extLst>
          </p:cNvPr>
          <p:cNvSpPr txBox="1"/>
          <p:nvPr/>
        </p:nvSpPr>
        <p:spPr>
          <a:xfrm>
            <a:off x="9838566" y="3484913"/>
            <a:ext cx="1753385" cy="784830"/>
          </a:xfrm>
          <a:prstGeom prst="rect">
            <a:avLst/>
          </a:prstGeom>
          <a:noFill/>
        </p:spPr>
        <p:txBody>
          <a:bodyPr wrap="square" rtlCol="0">
            <a:spAutoFit/>
          </a:bodyPr>
          <a:lstStyle/>
          <a:p>
            <a:r>
              <a:rPr lang="de-AT" sz="1500"/>
              <a:t>c - </a:t>
            </a:r>
            <a:r>
              <a:rPr lang="de-AT" sz="1500" err="1"/>
              <a:t>control</a:t>
            </a:r>
            <a:endParaRPr lang="de-AT" sz="1500"/>
          </a:p>
          <a:p>
            <a:r>
              <a:rPr lang="de-AT" sz="1500"/>
              <a:t>d – </a:t>
            </a:r>
            <a:r>
              <a:rPr lang="de-AT" sz="1500" err="1"/>
              <a:t>drought</a:t>
            </a:r>
            <a:endParaRPr lang="de-AT" sz="1500"/>
          </a:p>
          <a:p>
            <a:r>
              <a:rPr lang="de-AT" sz="1500"/>
              <a:t>s - </a:t>
            </a:r>
            <a:r>
              <a:rPr lang="de-AT" sz="1500" err="1"/>
              <a:t>salt</a:t>
            </a:r>
            <a:endParaRPr lang="de-AT" sz="1500"/>
          </a:p>
        </p:txBody>
      </p:sp>
      <p:sp>
        <p:nvSpPr>
          <p:cNvPr id="20" name="Rechteck 19">
            <a:extLst>
              <a:ext uri="{FF2B5EF4-FFF2-40B4-BE49-F238E27FC236}">
                <a16:creationId xmlns:a16="http://schemas.microsoft.com/office/drawing/2014/main" id="{F1B16FE6-FC43-1305-CE47-4F0B6D5109A4}"/>
              </a:ext>
            </a:extLst>
          </p:cNvPr>
          <p:cNvSpPr/>
          <p:nvPr/>
        </p:nvSpPr>
        <p:spPr>
          <a:xfrm>
            <a:off x="5695129" y="1480931"/>
            <a:ext cx="2407782" cy="246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49E6D67-4C5F-A4F7-74F9-3DAE954114E6}"/>
              </a:ext>
            </a:extLst>
          </p:cNvPr>
          <p:cNvSpPr txBox="1"/>
          <p:nvPr/>
        </p:nvSpPr>
        <p:spPr>
          <a:xfrm>
            <a:off x="1239416" y="1215195"/>
            <a:ext cx="1884784" cy="369332"/>
          </a:xfrm>
          <a:prstGeom prst="rect">
            <a:avLst/>
          </a:prstGeom>
          <a:noFill/>
        </p:spPr>
        <p:txBody>
          <a:bodyPr wrap="square" rtlCol="0">
            <a:spAutoFit/>
          </a:bodyPr>
          <a:lstStyle/>
          <a:p>
            <a:r>
              <a:rPr lang="de-AT" b="1" i="1"/>
              <a:t>Q. robur</a:t>
            </a:r>
          </a:p>
        </p:txBody>
      </p:sp>
      <p:sp>
        <p:nvSpPr>
          <p:cNvPr id="22" name="Textfeld 21">
            <a:extLst>
              <a:ext uri="{FF2B5EF4-FFF2-40B4-BE49-F238E27FC236}">
                <a16:creationId xmlns:a16="http://schemas.microsoft.com/office/drawing/2014/main" id="{35600F70-C4F4-10C0-C1E6-1C3D939AB89F}"/>
              </a:ext>
            </a:extLst>
          </p:cNvPr>
          <p:cNvSpPr txBox="1"/>
          <p:nvPr/>
        </p:nvSpPr>
        <p:spPr>
          <a:xfrm>
            <a:off x="1226485" y="3965157"/>
            <a:ext cx="1884784" cy="369332"/>
          </a:xfrm>
          <a:prstGeom prst="rect">
            <a:avLst/>
          </a:prstGeom>
          <a:noFill/>
        </p:spPr>
        <p:txBody>
          <a:bodyPr wrap="square" rtlCol="0">
            <a:spAutoFit/>
          </a:bodyPr>
          <a:lstStyle/>
          <a:p>
            <a:r>
              <a:rPr lang="de-AT" b="1" i="1"/>
              <a:t>F. sylvatica</a:t>
            </a:r>
          </a:p>
        </p:txBody>
      </p:sp>
      <p:sp>
        <p:nvSpPr>
          <p:cNvPr id="23" name="Textfeld 22">
            <a:extLst>
              <a:ext uri="{FF2B5EF4-FFF2-40B4-BE49-F238E27FC236}">
                <a16:creationId xmlns:a16="http://schemas.microsoft.com/office/drawing/2014/main" id="{9BD631CC-CF52-93EA-C950-56B5B9A09A86}"/>
              </a:ext>
            </a:extLst>
          </p:cNvPr>
          <p:cNvSpPr txBox="1"/>
          <p:nvPr/>
        </p:nvSpPr>
        <p:spPr>
          <a:xfrm>
            <a:off x="3676821" y="3965157"/>
            <a:ext cx="1884784" cy="369332"/>
          </a:xfrm>
          <a:prstGeom prst="rect">
            <a:avLst/>
          </a:prstGeom>
          <a:noFill/>
        </p:spPr>
        <p:txBody>
          <a:bodyPr wrap="square" rtlCol="0">
            <a:spAutoFit/>
          </a:bodyPr>
          <a:lstStyle/>
          <a:p>
            <a:r>
              <a:rPr lang="de-AT" b="1" i="1"/>
              <a:t>B. pendula</a:t>
            </a:r>
          </a:p>
        </p:txBody>
      </p:sp>
      <p:sp>
        <p:nvSpPr>
          <p:cNvPr id="24" name="Textfeld 23">
            <a:extLst>
              <a:ext uri="{FF2B5EF4-FFF2-40B4-BE49-F238E27FC236}">
                <a16:creationId xmlns:a16="http://schemas.microsoft.com/office/drawing/2014/main" id="{7A20B55E-5CBF-F52F-9FDF-D2A05E5155CE}"/>
              </a:ext>
            </a:extLst>
          </p:cNvPr>
          <p:cNvSpPr txBox="1"/>
          <p:nvPr/>
        </p:nvSpPr>
        <p:spPr>
          <a:xfrm>
            <a:off x="6167603" y="3951793"/>
            <a:ext cx="1884784" cy="369332"/>
          </a:xfrm>
          <a:prstGeom prst="rect">
            <a:avLst/>
          </a:prstGeom>
          <a:noFill/>
        </p:spPr>
        <p:txBody>
          <a:bodyPr wrap="square" rtlCol="0">
            <a:spAutoFit/>
          </a:bodyPr>
          <a:lstStyle/>
          <a:p>
            <a:r>
              <a:rPr lang="de-AT" b="1" i="1"/>
              <a:t>C. betulus</a:t>
            </a:r>
          </a:p>
        </p:txBody>
      </p:sp>
      <p:sp>
        <p:nvSpPr>
          <p:cNvPr id="25" name="Textfeld 24">
            <a:extLst>
              <a:ext uri="{FF2B5EF4-FFF2-40B4-BE49-F238E27FC236}">
                <a16:creationId xmlns:a16="http://schemas.microsoft.com/office/drawing/2014/main" id="{C6B7C5FF-ED43-D146-C1B2-C5C377E3E3CD}"/>
              </a:ext>
            </a:extLst>
          </p:cNvPr>
          <p:cNvSpPr txBox="1"/>
          <p:nvPr/>
        </p:nvSpPr>
        <p:spPr>
          <a:xfrm>
            <a:off x="3683511" y="1195320"/>
            <a:ext cx="1884784" cy="369332"/>
          </a:xfrm>
          <a:prstGeom prst="rect">
            <a:avLst/>
          </a:prstGeom>
          <a:noFill/>
        </p:spPr>
        <p:txBody>
          <a:bodyPr wrap="square" rtlCol="0">
            <a:spAutoFit/>
          </a:bodyPr>
          <a:lstStyle/>
          <a:p>
            <a:r>
              <a:rPr lang="de-AT" b="1" i="1"/>
              <a:t>Q. robur </a:t>
            </a:r>
            <a:r>
              <a:rPr lang="de-AT" b="1"/>
              <a:t>w/o ISO </a:t>
            </a:r>
          </a:p>
        </p:txBody>
      </p:sp>
      <p:sp>
        <p:nvSpPr>
          <p:cNvPr id="29" name="Foliennummernplatzhalter 28">
            <a:extLst>
              <a:ext uri="{FF2B5EF4-FFF2-40B4-BE49-F238E27FC236}">
                <a16:creationId xmlns:a16="http://schemas.microsoft.com/office/drawing/2014/main" id="{D279EC99-8064-E49D-9172-510ACE65D71B}"/>
              </a:ext>
            </a:extLst>
          </p:cNvPr>
          <p:cNvSpPr>
            <a:spLocks noGrp="1"/>
          </p:cNvSpPr>
          <p:nvPr>
            <p:ph type="sldNum" sz="quarter" idx="12"/>
          </p:nvPr>
        </p:nvSpPr>
        <p:spPr/>
        <p:txBody>
          <a:bodyPr/>
          <a:lstStyle/>
          <a:p>
            <a:fld id="{5A005A3D-A187-4DA6-AEE4-3F8906483E9C}" type="slidenum">
              <a:rPr lang="de-DE" smtClean="0"/>
              <a:t>21</a:t>
            </a:fld>
            <a:endParaRPr lang="de-DE"/>
          </a:p>
        </p:txBody>
      </p:sp>
      <p:sp>
        <p:nvSpPr>
          <p:cNvPr id="26" name="Fußzeilenplatzhalter 25">
            <a:extLst>
              <a:ext uri="{FF2B5EF4-FFF2-40B4-BE49-F238E27FC236}">
                <a16:creationId xmlns:a16="http://schemas.microsoft.com/office/drawing/2014/main" id="{8D384F03-3112-05B6-C120-CD494F9BDB4C}"/>
              </a:ext>
            </a:extLst>
          </p:cNvPr>
          <p:cNvSpPr>
            <a:spLocks noGrp="1"/>
          </p:cNvSpPr>
          <p:nvPr>
            <p:ph type="ftr" sz="quarter" idx="11"/>
          </p:nvPr>
        </p:nvSpPr>
        <p:spPr/>
        <p:txBody>
          <a:bodyPr/>
          <a:lstStyle/>
          <a:p>
            <a:endParaRPr lang="de-DE"/>
          </a:p>
        </p:txBody>
      </p:sp>
      <p:sp>
        <p:nvSpPr>
          <p:cNvPr id="27" name="TextBox 26">
            <a:extLst>
              <a:ext uri="{FF2B5EF4-FFF2-40B4-BE49-F238E27FC236}">
                <a16:creationId xmlns:a16="http://schemas.microsoft.com/office/drawing/2014/main" id="{60E34C00-59A3-BC9A-946B-D84B15D8B068}"/>
              </a:ext>
            </a:extLst>
          </p:cNvPr>
          <p:cNvSpPr txBox="1"/>
          <p:nvPr/>
        </p:nvSpPr>
        <p:spPr>
          <a:xfrm>
            <a:off x="9920445" y="5696262"/>
            <a:ext cx="1265090" cy="369332"/>
          </a:xfrm>
          <a:prstGeom prst="rect">
            <a:avLst/>
          </a:prstGeom>
          <a:noFill/>
        </p:spPr>
        <p:txBody>
          <a:bodyPr wrap="none" rtlCol="0">
            <a:spAutoFit/>
          </a:bodyPr>
          <a:lstStyle/>
          <a:p>
            <a:r>
              <a:rPr lang="en-GB"/>
              <a:t>Anne </a:t>
            </a:r>
            <a:r>
              <a:rPr lang="en-GB" err="1"/>
              <a:t>Fitzky</a:t>
            </a:r>
            <a:endParaRPr lang="en-GB"/>
          </a:p>
        </p:txBody>
      </p:sp>
      <p:sp>
        <p:nvSpPr>
          <p:cNvPr id="31" name="Textfeld 18">
            <a:extLst>
              <a:ext uri="{FF2B5EF4-FFF2-40B4-BE49-F238E27FC236}">
                <a16:creationId xmlns:a16="http://schemas.microsoft.com/office/drawing/2014/main" id="{566B9EF2-D02D-E080-23C2-BBF91619CD8B}"/>
              </a:ext>
            </a:extLst>
          </p:cNvPr>
          <p:cNvSpPr txBox="1"/>
          <p:nvPr/>
        </p:nvSpPr>
        <p:spPr>
          <a:xfrm>
            <a:off x="1261072" y="1151292"/>
            <a:ext cx="1034746" cy="369332"/>
          </a:xfrm>
          <a:prstGeom prst="rect">
            <a:avLst/>
          </a:prstGeom>
          <a:solidFill>
            <a:schemeClr val="bg1"/>
          </a:solidFill>
        </p:spPr>
        <p:txBody>
          <a:bodyPr wrap="square" rtlCol="0">
            <a:spAutoFit/>
          </a:bodyPr>
          <a:lstStyle/>
          <a:p>
            <a:r>
              <a:rPr lang="de-AT" sz="1800"/>
              <a:t>Eiche</a:t>
            </a:r>
            <a:endParaRPr lang="de-DE"/>
          </a:p>
        </p:txBody>
      </p:sp>
      <p:sp>
        <p:nvSpPr>
          <p:cNvPr id="32" name="Textfeld 19">
            <a:extLst>
              <a:ext uri="{FF2B5EF4-FFF2-40B4-BE49-F238E27FC236}">
                <a16:creationId xmlns:a16="http://schemas.microsoft.com/office/drawing/2014/main" id="{35B0C7C4-20B5-2D50-B790-11B881003C30}"/>
              </a:ext>
            </a:extLst>
          </p:cNvPr>
          <p:cNvSpPr txBox="1"/>
          <p:nvPr/>
        </p:nvSpPr>
        <p:spPr>
          <a:xfrm>
            <a:off x="1265099" y="4081741"/>
            <a:ext cx="1238524" cy="369332"/>
          </a:xfrm>
          <a:prstGeom prst="rect">
            <a:avLst/>
          </a:prstGeom>
          <a:solidFill>
            <a:schemeClr val="bg1"/>
          </a:solidFill>
        </p:spPr>
        <p:txBody>
          <a:bodyPr wrap="square" rtlCol="0">
            <a:spAutoFit/>
          </a:bodyPr>
          <a:lstStyle/>
          <a:p>
            <a:r>
              <a:rPr lang="de-DE"/>
              <a:t>Buche</a:t>
            </a:r>
          </a:p>
        </p:txBody>
      </p:sp>
      <p:sp>
        <p:nvSpPr>
          <p:cNvPr id="33" name="Textfeld 20">
            <a:extLst>
              <a:ext uri="{FF2B5EF4-FFF2-40B4-BE49-F238E27FC236}">
                <a16:creationId xmlns:a16="http://schemas.microsoft.com/office/drawing/2014/main" id="{FE29725B-680E-6453-E04F-A35BF9CF02AC}"/>
              </a:ext>
            </a:extLst>
          </p:cNvPr>
          <p:cNvSpPr txBox="1"/>
          <p:nvPr/>
        </p:nvSpPr>
        <p:spPr>
          <a:xfrm>
            <a:off x="3770407" y="4055538"/>
            <a:ext cx="1028436" cy="369332"/>
          </a:xfrm>
          <a:prstGeom prst="rect">
            <a:avLst/>
          </a:prstGeom>
          <a:solidFill>
            <a:schemeClr val="bg1"/>
          </a:solidFill>
        </p:spPr>
        <p:txBody>
          <a:bodyPr wrap="square" rtlCol="0">
            <a:spAutoFit/>
          </a:bodyPr>
          <a:lstStyle/>
          <a:p>
            <a:r>
              <a:rPr lang="de-DE"/>
              <a:t>Birke</a:t>
            </a:r>
          </a:p>
        </p:txBody>
      </p:sp>
      <p:sp>
        <p:nvSpPr>
          <p:cNvPr id="34" name="Textfeld 21">
            <a:extLst>
              <a:ext uri="{FF2B5EF4-FFF2-40B4-BE49-F238E27FC236}">
                <a16:creationId xmlns:a16="http://schemas.microsoft.com/office/drawing/2014/main" id="{07DB5760-4968-28CD-E816-3A9A96C93A99}"/>
              </a:ext>
            </a:extLst>
          </p:cNvPr>
          <p:cNvSpPr txBox="1"/>
          <p:nvPr/>
        </p:nvSpPr>
        <p:spPr>
          <a:xfrm>
            <a:off x="6066812" y="3996661"/>
            <a:ext cx="1215877" cy="369332"/>
          </a:xfrm>
          <a:prstGeom prst="rect">
            <a:avLst/>
          </a:prstGeom>
          <a:solidFill>
            <a:schemeClr val="bg1"/>
          </a:solidFill>
        </p:spPr>
        <p:txBody>
          <a:bodyPr wrap="square" rtlCol="0">
            <a:spAutoFit/>
          </a:bodyPr>
          <a:lstStyle/>
          <a:p>
            <a:r>
              <a:rPr lang="de-DE"/>
              <a:t>Hainbuche</a:t>
            </a:r>
          </a:p>
        </p:txBody>
      </p:sp>
      <p:sp>
        <p:nvSpPr>
          <p:cNvPr id="35" name="Textfeld 18">
            <a:extLst>
              <a:ext uri="{FF2B5EF4-FFF2-40B4-BE49-F238E27FC236}">
                <a16:creationId xmlns:a16="http://schemas.microsoft.com/office/drawing/2014/main" id="{0BC8BD8A-D3F0-4851-5734-DAC646F8F5D2}"/>
              </a:ext>
            </a:extLst>
          </p:cNvPr>
          <p:cNvSpPr txBox="1"/>
          <p:nvPr/>
        </p:nvSpPr>
        <p:spPr>
          <a:xfrm>
            <a:off x="3707675" y="1196483"/>
            <a:ext cx="1034746" cy="369332"/>
          </a:xfrm>
          <a:prstGeom prst="rect">
            <a:avLst/>
          </a:prstGeom>
          <a:solidFill>
            <a:schemeClr val="bg1"/>
          </a:solidFill>
        </p:spPr>
        <p:txBody>
          <a:bodyPr wrap="square" rtlCol="0">
            <a:spAutoFit/>
          </a:bodyPr>
          <a:lstStyle/>
          <a:p>
            <a:r>
              <a:rPr lang="de-AT" sz="1800"/>
              <a:t>Eiche</a:t>
            </a:r>
            <a:endParaRPr lang="de-DE"/>
          </a:p>
        </p:txBody>
      </p:sp>
    </p:spTree>
    <p:extLst>
      <p:ext uri="{BB962C8B-B14F-4D97-AF65-F5344CB8AC3E}">
        <p14:creationId xmlns:p14="http://schemas.microsoft.com/office/powerpoint/2010/main" val="1563948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0CF59-8D47-C1D0-2CFD-5C80443DEC50}"/>
              </a:ext>
            </a:extLst>
          </p:cNvPr>
          <p:cNvSpPr>
            <a:spLocks noGrp="1"/>
          </p:cNvSpPr>
          <p:nvPr>
            <p:ph type="title"/>
          </p:nvPr>
        </p:nvSpPr>
        <p:spPr>
          <a:xfrm>
            <a:off x="838200" y="195061"/>
            <a:ext cx="10515600" cy="1325563"/>
          </a:xfrm>
        </p:spPr>
        <p:txBody>
          <a:bodyPr/>
          <a:lstStyle/>
          <a:p>
            <a:r>
              <a:rPr lang="de-DE"/>
              <a:t>BVOC-Emissionen unter Salzstress</a:t>
            </a:r>
          </a:p>
        </p:txBody>
      </p:sp>
      <p:pic>
        <p:nvPicPr>
          <p:cNvPr id="4" name="Inhaltsplatzhalter 4">
            <a:extLst>
              <a:ext uri="{FF2B5EF4-FFF2-40B4-BE49-F238E27FC236}">
                <a16:creationId xmlns:a16="http://schemas.microsoft.com/office/drawing/2014/main" id="{48949EAC-8C55-65B3-D965-A667F0BD6C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33004"/>
            <a:ext cx="7312792" cy="5524996"/>
          </a:xfrm>
        </p:spPr>
      </p:pic>
      <p:sp>
        <p:nvSpPr>
          <p:cNvPr id="5" name="Rechteck 4">
            <a:extLst>
              <a:ext uri="{FF2B5EF4-FFF2-40B4-BE49-F238E27FC236}">
                <a16:creationId xmlns:a16="http://schemas.microsoft.com/office/drawing/2014/main" id="{6AE42FCE-8321-530F-8142-630AE4DD3511}"/>
              </a:ext>
            </a:extLst>
          </p:cNvPr>
          <p:cNvSpPr/>
          <p:nvPr/>
        </p:nvSpPr>
        <p:spPr>
          <a:xfrm>
            <a:off x="1970316" y="1520624"/>
            <a:ext cx="551114" cy="2603379"/>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5">
            <a:extLst>
              <a:ext uri="{FF2B5EF4-FFF2-40B4-BE49-F238E27FC236}">
                <a16:creationId xmlns:a16="http://schemas.microsoft.com/office/drawing/2014/main" id="{E24BD11C-5E90-1EC7-0B5C-2E7CE4585E1E}"/>
              </a:ext>
            </a:extLst>
          </p:cNvPr>
          <p:cNvSpPr/>
          <p:nvPr/>
        </p:nvSpPr>
        <p:spPr>
          <a:xfrm>
            <a:off x="4393861" y="1507455"/>
            <a:ext cx="594756" cy="261457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a:extLst>
              <a:ext uri="{FF2B5EF4-FFF2-40B4-BE49-F238E27FC236}">
                <a16:creationId xmlns:a16="http://schemas.microsoft.com/office/drawing/2014/main" id="{B1CE10F7-B395-D6B5-C2BC-FCC2894E9589}"/>
              </a:ext>
            </a:extLst>
          </p:cNvPr>
          <p:cNvSpPr/>
          <p:nvPr/>
        </p:nvSpPr>
        <p:spPr>
          <a:xfrm>
            <a:off x="1940913" y="4626616"/>
            <a:ext cx="580517" cy="2200251"/>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id="{CDC31AF9-F0A4-D609-440A-3A568021462B}"/>
              </a:ext>
            </a:extLst>
          </p:cNvPr>
          <p:cNvSpPr/>
          <p:nvPr/>
        </p:nvSpPr>
        <p:spPr>
          <a:xfrm>
            <a:off x="4372287" y="4472173"/>
            <a:ext cx="580517" cy="2373496"/>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FCC3D0F2-8EE7-F921-FBA1-1150223B18A4}"/>
              </a:ext>
            </a:extLst>
          </p:cNvPr>
          <p:cNvSpPr/>
          <p:nvPr/>
        </p:nvSpPr>
        <p:spPr>
          <a:xfrm>
            <a:off x="6847216" y="4312934"/>
            <a:ext cx="565246" cy="2505742"/>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10" name="Gruppieren 9">
            <a:extLst>
              <a:ext uri="{FF2B5EF4-FFF2-40B4-BE49-F238E27FC236}">
                <a16:creationId xmlns:a16="http://schemas.microsoft.com/office/drawing/2014/main" id="{8D16DDFD-5AFC-BBBA-5DA0-1373B6C2DDDA}"/>
              </a:ext>
            </a:extLst>
          </p:cNvPr>
          <p:cNvGrpSpPr/>
          <p:nvPr/>
        </p:nvGrpSpPr>
        <p:grpSpPr>
          <a:xfrm>
            <a:off x="8179065" y="1507455"/>
            <a:ext cx="3489041" cy="2528322"/>
            <a:chOff x="6658633" y="153993"/>
            <a:chExt cx="3489041" cy="2528322"/>
          </a:xfrm>
        </p:grpSpPr>
        <p:pic>
          <p:nvPicPr>
            <p:cNvPr id="11" name="Grafik 10">
              <a:extLst>
                <a:ext uri="{FF2B5EF4-FFF2-40B4-BE49-F238E27FC236}">
                  <a16:creationId xmlns:a16="http://schemas.microsoft.com/office/drawing/2014/main" id="{EF42FCF5-3B2D-0485-AF5D-C611DA51AEA5}"/>
                </a:ext>
              </a:extLst>
            </p:cNvPr>
            <p:cNvPicPr>
              <a:picLocks noChangeAspect="1"/>
            </p:cNvPicPr>
            <p:nvPr/>
          </p:nvPicPr>
          <p:blipFill rotWithShape="1">
            <a:blip r:embed="rId3">
              <a:extLst>
                <a:ext uri="{28A0092B-C50C-407E-A947-70E740481C1C}">
                  <a14:useLocalDpi xmlns:a14="http://schemas.microsoft.com/office/drawing/2010/main" val="0"/>
                </a:ext>
              </a:extLst>
            </a:blip>
            <a:srcRect t="8550" r="9007" b="44897"/>
            <a:stretch/>
          </p:blipFill>
          <p:spPr>
            <a:xfrm>
              <a:off x="6687504" y="395077"/>
              <a:ext cx="2033626" cy="2151873"/>
            </a:xfrm>
            <a:prstGeom prst="rect">
              <a:avLst/>
            </a:prstGeom>
          </p:spPr>
        </p:pic>
        <p:sp>
          <p:nvSpPr>
            <p:cNvPr id="12" name="Textfeld 11">
              <a:extLst>
                <a:ext uri="{FF2B5EF4-FFF2-40B4-BE49-F238E27FC236}">
                  <a16:creationId xmlns:a16="http://schemas.microsoft.com/office/drawing/2014/main" id="{34621DE0-BC18-0A31-E182-2563805A5A91}"/>
                </a:ext>
              </a:extLst>
            </p:cNvPr>
            <p:cNvSpPr txBox="1"/>
            <p:nvPr/>
          </p:nvSpPr>
          <p:spPr>
            <a:xfrm>
              <a:off x="6658633" y="153993"/>
              <a:ext cx="1868706" cy="307777"/>
            </a:xfrm>
            <a:prstGeom prst="rect">
              <a:avLst/>
            </a:prstGeom>
            <a:noFill/>
            <a:ln>
              <a:noFill/>
            </a:ln>
          </p:spPr>
          <p:txBody>
            <a:bodyPr wrap="square" rtlCol="0">
              <a:spAutoFit/>
            </a:bodyPr>
            <a:lstStyle/>
            <a:p>
              <a:r>
                <a:rPr lang="de-AT" sz="1400"/>
                <a:t>BVOCs and </a:t>
              </a:r>
              <a:r>
                <a:rPr lang="de-AT" sz="1400" err="1"/>
                <a:t>pathways</a:t>
              </a:r>
              <a:endParaRPr lang="de-AT" sz="1400"/>
            </a:p>
          </p:txBody>
        </p:sp>
        <p:pic>
          <p:nvPicPr>
            <p:cNvPr id="13" name="Grafik 12">
              <a:extLst>
                <a:ext uri="{FF2B5EF4-FFF2-40B4-BE49-F238E27FC236}">
                  <a16:creationId xmlns:a16="http://schemas.microsoft.com/office/drawing/2014/main" id="{68604566-6379-18A1-3FB6-33B3414DC000}"/>
                </a:ext>
              </a:extLst>
            </p:cNvPr>
            <p:cNvPicPr>
              <a:picLocks noChangeAspect="1"/>
            </p:cNvPicPr>
            <p:nvPr/>
          </p:nvPicPr>
          <p:blipFill rotWithShape="1">
            <a:blip r:embed="rId3">
              <a:extLst>
                <a:ext uri="{28A0092B-C50C-407E-A947-70E740481C1C}">
                  <a14:useLocalDpi xmlns:a14="http://schemas.microsoft.com/office/drawing/2010/main" val="0"/>
                </a:ext>
              </a:extLst>
            </a:blip>
            <a:srcRect t="54456" r="9007" b="6362"/>
            <a:stretch/>
          </p:blipFill>
          <p:spPr>
            <a:xfrm>
              <a:off x="8114048" y="422951"/>
              <a:ext cx="2033626" cy="1811178"/>
            </a:xfrm>
            <a:prstGeom prst="rect">
              <a:avLst/>
            </a:prstGeom>
          </p:spPr>
        </p:pic>
        <p:sp>
          <p:nvSpPr>
            <p:cNvPr id="14" name="Rechteck 13">
              <a:extLst>
                <a:ext uri="{FF2B5EF4-FFF2-40B4-BE49-F238E27FC236}">
                  <a16:creationId xmlns:a16="http://schemas.microsoft.com/office/drawing/2014/main" id="{109236E8-437C-1751-632C-3B232BF1A939}"/>
                </a:ext>
              </a:extLst>
            </p:cNvPr>
            <p:cNvSpPr/>
            <p:nvPr/>
          </p:nvSpPr>
          <p:spPr>
            <a:xfrm>
              <a:off x="6687504" y="2536276"/>
              <a:ext cx="505330" cy="7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575AE4D2-1D9A-2628-88A7-A461F1441A1B}"/>
                </a:ext>
              </a:extLst>
            </p:cNvPr>
            <p:cNvSpPr/>
            <p:nvPr/>
          </p:nvSpPr>
          <p:spPr>
            <a:xfrm>
              <a:off x="8343734" y="377146"/>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8B9D9F1A-8B1E-7961-AB34-C0638610D51A}"/>
                </a:ext>
              </a:extLst>
            </p:cNvPr>
            <p:cNvSpPr/>
            <p:nvPr/>
          </p:nvSpPr>
          <p:spPr>
            <a:xfrm>
              <a:off x="8112096" y="418469"/>
              <a:ext cx="287917" cy="63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a:extLst>
                <a:ext uri="{FF2B5EF4-FFF2-40B4-BE49-F238E27FC236}">
                  <a16:creationId xmlns:a16="http://schemas.microsoft.com/office/drawing/2014/main" id="{77397C69-D8BB-46BD-60CF-73B8F5726D06}"/>
                </a:ext>
              </a:extLst>
            </p:cNvPr>
            <p:cNvPicPr>
              <a:picLocks noChangeAspect="1"/>
            </p:cNvPicPr>
            <p:nvPr/>
          </p:nvPicPr>
          <p:blipFill rotWithShape="1">
            <a:blip r:embed="rId3">
              <a:extLst>
                <a:ext uri="{28A0092B-C50C-407E-A947-70E740481C1C}">
                  <a14:useLocalDpi xmlns:a14="http://schemas.microsoft.com/office/drawing/2010/main" val="0"/>
                </a:ext>
              </a:extLst>
            </a:blip>
            <a:srcRect l="66767" t="51448" r="9007" b="45367"/>
            <a:stretch/>
          </p:blipFill>
          <p:spPr>
            <a:xfrm>
              <a:off x="7156011" y="2535116"/>
              <a:ext cx="541440" cy="147199"/>
            </a:xfrm>
            <a:prstGeom prst="rect">
              <a:avLst/>
            </a:prstGeom>
          </p:spPr>
        </p:pic>
        <p:sp>
          <p:nvSpPr>
            <p:cNvPr id="18" name="Rechteck 17">
              <a:extLst>
                <a:ext uri="{FF2B5EF4-FFF2-40B4-BE49-F238E27FC236}">
                  <a16:creationId xmlns:a16="http://schemas.microsoft.com/office/drawing/2014/main" id="{9C6AC23B-A9C8-C652-ABE7-F036596502D4}"/>
                </a:ext>
              </a:extLst>
            </p:cNvPr>
            <p:cNvSpPr/>
            <p:nvPr/>
          </p:nvSpPr>
          <p:spPr>
            <a:xfrm>
              <a:off x="8199455" y="2366248"/>
              <a:ext cx="541440" cy="22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9" name="Textfeld 18">
            <a:extLst>
              <a:ext uri="{FF2B5EF4-FFF2-40B4-BE49-F238E27FC236}">
                <a16:creationId xmlns:a16="http://schemas.microsoft.com/office/drawing/2014/main" id="{77267600-097E-70FF-5897-5897A11E890F}"/>
              </a:ext>
            </a:extLst>
          </p:cNvPr>
          <p:cNvSpPr txBox="1"/>
          <p:nvPr/>
        </p:nvSpPr>
        <p:spPr>
          <a:xfrm>
            <a:off x="9838566" y="3484913"/>
            <a:ext cx="1753385" cy="784830"/>
          </a:xfrm>
          <a:prstGeom prst="rect">
            <a:avLst/>
          </a:prstGeom>
          <a:noFill/>
        </p:spPr>
        <p:txBody>
          <a:bodyPr wrap="square" rtlCol="0">
            <a:spAutoFit/>
          </a:bodyPr>
          <a:lstStyle/>
          <a:p>
            <a:r>
              <a:rPr lang="de-AT" sz="1500"/>
              <a:t>c - </a:t>
            </a:r>
            <a:r>
              <a:rPr lang="de-AT" sz="1500" err="1"/>
              <a:t>control</a:t>
            </a:r>
            <a:endParaRPr lang="de-AT" sz="1500"/>
          </a:p>
          <a:p>
            <a:r>
              <a:rPr lang="de-AT" sz="1500"/>
              <a:t>d – </a:t>
            </a:r>
            <a:r>
              <a:rPr lang="de-AT" sz="1500" err="1"/>
              <a:t>drought</a:t>
            </a:r>
            <a:endParaRPr lang="de-AT" sz="1500"/>
          </a:p>
          <a:p>
            <a:r>
              <a:rPr lang="de-AT" sz="1500"/>
              <a:t>s - </a:t>
            </a:r>
            <a:r>
              <a:rPr lang="de-AT" sz="1500" err="1"/>
              <a:t>salt</a:t>
            </a:r>
            <a:endParaRPr lang="de-AT" sz="1500"/>
          </a:p>
        </p:txBody>
      </p:sp>
      <p:sp>
        <p:nvSpPr>
          <p:cNvPr id="20" name="Rechteck 19">
            <a:extLst>
              <a:ext uri="{FF2B5EF4-FFF2-40B4-BE49-F238E27FC236}">
                <a16:creationId xmlns:a16="http://schemas.microsoft.com/office/drawing/2014/main" id="{F1B16FE6-FC43-1305-CE47-4F0B6D5109A4}"/>
              </a:ext>
            </a:extLst>
          </p:cNvPr>
          <p:cNvSpPr/>
          <p:nvPr/>
        </p:nvSpPr>
        <p:spPr>
          <a:xfrm>
            <a:off x="5695129" y="1480931"/>
            <a:ext cx="2407782" cy="246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49E6D67-4C5F-A4F7-74F9-3DAE954114E6}"/>
              </a:ext>
            </a:extLst>
          </p:cNvPr>
          <p:cNvSpPr txBox="1"/>
          <p:nvPr/>
        </p:nvSpPr>
        <p:spPr>
          <a:xfrm>
            <a:off x="1239416" y="1215195"/>
            <a:ext cx="1884784" cy="369332"/>
          </a:xfrm>
          <a:prstGeom prst="rect">
            <a:avLst/>
          </a:prstGeom>
          <a:noFill/>
        </p:spPr>
        <p:txBody>
          <a:bodyPr wrap="square" rtlCol="0">
            <a:spAutoFit/>
          </a:bodyPr>
          <a:lstStyle/>
          <a:p>
            <a:r>
              <a:rPr lang="de-AT" b="1" i="1"/>
              <a:t>Q. robur</a:t>
            </a:r>
          </a:p>
        </p:txBody>
      </p:sp>
      <p:sp>
        <p:nvSpPr>
          <p:cNvPr id="22" name="Textfeld 21">
            <a:extLst>
              <a:ext uri="{FF2B5EF4-FFF2-40B4-BE49-F238E27FC236}">
                <a16:creationId xmlns:a16="http://schemas.microsoft.com/office/drawing/2014/main" id="{35600F70-C4F4-10C0-C1E6-1C3D939AB89F}"/>
              </a:ext>
            </a:extLst>
          </p:cNvPr>
          <p:cNvSpPr txBox="1"/>
          <p:nvPr/>
        </p:nvSpPr>
        <p:spPr>
          <a:xfrm>
            <a:off x="1226485" y="3965157"/>
            <a:ext cx="1884784" cy="369332"/>
          </a:xfrm>
          <a:prstGeom prst="rect">
            <a:avLst/>
          </a:prstGeom>
          <a:noFill/>
        </p:spPr>
        <p:txBody>
          <a:bodyPr wrap="square" rtlCol="0">
            <a:spAutoFit/>
          </a:bodyPr>
          <a:lstStyle/>
          <a:p>
            <a:r>
              <a:rPr lang="de-AT" b="1" i="1"/>
              <a:t>F. sylvatica</a:t>
            </a:r>
          </a:p>
        </p:txBody>
      </p:sp>
      <p:sp>
        <p:nvSpPr>
          <p:cNvPr id="23" name="Textfeld 22">
            <a:extLst>
              <a:ext uri="{FF2B5EF4-FFF2-40B4-BE49-F238E27FC236}">
                <a16:creationId xmlns:a16="http://schemas.microsoft.com/office/drawing/2014/main" id="{9BD631CC-CF52-93EA-C950-56B5B9A09A86}"/>
              </a:ext>
            </a:extLst>
          </p:cNvPr>
          <p:cNvSpPr txBox="1"/>
          <p:nvPr/>
        </p:nvSpPr>
        <p:spPr>
          <a:xfrm>
            <a:off x="3676821" y="3965157"/>
            <a:ext cx="1884784" cy="369332"/>
          </a:xfrm>
          <a:prstGeom prst="rect">
            <a:avLst/>
          </a:prstGeom>
          <a:noFill/>
        </p:spPr>
        <p:txBody>
          <a:bodyPr wrap="square" rtlCol="0">
            <a:spAutoFit/>
          </a:bodyPr>
          <a:lstStyle/>
          <a:p>
            <a:r>
              <a:rPr lang="de-AT" b="1" i="1"/>
              <a:t>B. pendula</a:t>
            </a:r>
          </a:p>
        </p:txBody>
      </p:sp>
      <p:sp>
        <p:nvSpPr>
          <p:cNvPr id="24" name="Textfeld 23">
            <a:extLst>
              <a:ext uri="{FF2B5EF4-FFF2-40B4-BE49-F238E27FC236}">
                <a16:creationId xmlns:a16="http://schemas.microsoft.com/office/drawing/2014/main" id="{7A20B55E-5CBF-F52F-9FDF-D2A05E5155CE}"/>
              </a:ext>
            </a:extLst>
          </p:cNvPr>
          <p:cNvSpPr txBox="1"/>
          <p:nvPr/>
        </p:nvSpPr>
        <p:spPr>
          <a:xfrm>
            <a:off x="6167603" y="3951793"/>
            <a:ext cx="1884784" cy="369332"/>
          </a:xfrm>
          <a:prstGeom prst="rect">
            <a:avLst/>
          </a:prstGeom>
          <a:noFill/>
        </p:spPr>
        <p:txBody>
          <a:bodyPr wrap="square" rtlCol="0">
            <a:spAutoFit/>
          </a:bodyPr>
          <a:lstStyle/>
          <a:p>
            <a:r>
              <a:rPr lang="de-AT" b="1" i="1"/>
              <a:t>C. betulus</a:t>
            </a:r>
          </a:p>
        </p:txBody>
      </p:sp>
      <p:sp>
        <p:nvSpPr>
          <p:cNvPr id="25" name="Textfeld 24">
            <a:extLst>
              <a:ext uri="{FF2B5EF4-FFF2-40B4-BE49-F238E27FC236}">
                <a16:creationId xmlns:a16="http://schemas.microsoft.com/office/drawing/2014/main" id="{C6B7C5FF-ED43-D146-C1B2-C5C377E3E3CD}"/>
              </a:ext>
            </a:extLst>
          </p:cNvPr>
          <p:cNvSpPr txBox="1"/>
          <p:nvPr/>
        </p:nvSpPr>
        <p:spPr>
          <a:xfrm>
            <a:off x="3683511" y="1195320"/>
            <a:ext cx="1884784" cy="369332"/>
          </a:xfrm>
          <a:prstGeom prst="rect">
            <a:avLst/>
          </a:prstGeom>
          <a:noFill/>
        </p:spPr>
        <p:txBody>
          <a:bodyPr wrap="square" rtlCol="0">
            <a:spAutoFit/>
          </a:bodyPr>
          <a:lstStyle/>
          <a:p>
            <a:r>
              <a:rPr lang="de-AT" b="1" i="1"/>
              <a:t>Q. robur </a:t>
            </a:r>
            <a:r>
              <a:rPr lang="de-AT" b="1"/>
              <a:t>w/o ISO </a:t>
            </a:r>
          </a:p>
        </p:txBody>
      </p:sp>
      <p:sp>
        <p:nvSpPr>
          <p:cNvPr id="29" name="Foliennummernplatzhalter 28">
            <a:extLst>
              <a:ext uri="{FF2B5EF4-FFF2-40B4-BE49-F238E27FC236}">
                <a16:creationId xmlns:a16="http://schemas.microsoft.com/office/drawing/2014/main" id="{1AC3F4AE-1F3E-BD04-CD69-1CFEC7936085}"/>
              </a:ext>
            </a:extLst>
          </p:cNvPr>
          <p:cNvSpPr>
            <a:spLocks noGrp="1"/>
          </p:cNvSpPr>
          <p:nvPr>
            <p:ph type="sldNum" sz="quarter" idx="12"/>
          </p:nvPr>
        </p:nvSpPr>
        <p:spPr/>
        <p:txBody>
          <a:bodyPr/>
          <a:lstStyle/>
          <a:p>
            <a:fld id="{5A005A3D-A187-4DA6-AEE4-3F8906483E9C}" type="slidenum">
              <a:rPr lang="de-DE" smtClean="0"/>
              <a:t>22</a:t>
            </a:fld>
            <a:endParaRPr lang="de-DE"/>
          </a:p>
        </p:txBody>
      </p:sp>
      <p:sp>
        <p:nvSpPr>
          <p:cNvPr id="26" name="Fußzeilenplatzhalter 25">
            <a:extLst>
              <a:ext uri="{FF2B5EF4-FFF2-40B4-BE49-F238E27FC236}">
                <a16:creationId xmlns:a16="http://schemas.microsoft.com/office/drawing/2014/main" id="{8BF2573C-3670-D6F8-5FB2-A78073D6B099}"/>
              </a:ext>
            </a:extLst>
          </p:cNvPr>
          <p:cNvSpPr>
            <a:spLocks noGrp="1"/>
          </p:cNvSpPr>
          <p:nvPr>
            <p:ph type="ftr" sz="quarter" idx="11"/>
          </p:nvPr>
        </p:nvSpPr>
        <p:spPr/>
        <p:txBody>
          <a:bodyPr/>
          <a:lstStyle/>
          <a:p>
            <a:endParaRPr lang="de-DE"/>
          </a:p>
        </p:txBody>
      </p:sp>
      <p:sp>
        <p:nvSpPr>
          <p:cNvPr id="27" name="Textfeld 18">
            <a:extLst>
              <a:ext uri="{FF2B5EF4-FFF2-40B4-BE49-F238E27FC236}">
                <a16:creationId xmlns:a16="http://schemas.microsoft.com/office/drawing/2014/main" id="{696C085F-40A8-4833-0A1C-E5D9480A38DA}"/>
              </a:ext>
            </a:extLst>
          </p:cNvPr>
          <p:cNvSpPr txBox="1"/>
          <p:nvPr/>
        </p:nvSpPr>
        <p:spPr>
          <a:xfrm>
            <a:off x="1261072" y="1151292"/>
            <a:ext cx="1034746" cy="369332"/>
          </a:xfrm>
          <a:prstGeom prst="rect">
            <a:avLst/>
          </a:prstGeom>
          <a:solidFill>
            <a:schemeClr val="bg1"/>
          </a:solidFill>
        </p:spPr>
        <p:txBody>
          <a:bodyPr wrap="square" rtlCol="0">
            <a:spAutoFit/>
          </a:bodyPr>
          <a:lstStyle/>
          <a:p>
            <a:r>
              <a:rPr lang="de-AT" sz="1800"/>
              <a:t>Eiche</a:t>
            </a:r>
            <a:endParaRPr lang="de-DE"/>
          </a:p>
        </p:txBody>
      </p:sp>
      <p:sp>
        <p:nvSpPr>
          <p:cNvPr id="28" name="Textfeld 19">
            <a:extLst>
              <a:ext uri="{FF2B5EF4-FFF2-40B4-BE49-F238E27FC236}">
                <a16:creationId xmlns:a16="http://schemas.microsoft.com/office/drawing/2014/main" id="{4E4BE59A-9A23-74FC-3735-6C2962666643}"/>
              </a:ext>
            </a:extLst>
          </p:cNvPr>
          <p:cNvSpPr txBox="1"/>
          <p:nvPr/>
        </p:nvSpPr>
        <p:spPr>
          <a:xfrm>
            <a:off x="1265099" y="4081741"/>
            <a:ext cx="1238524" cy="369332"/>
          </a:xfrm>
          <a:prstGeom prst="rect">
            <a:avLst/>
          </a:prstGeom>
          <a:solidFill>
            <a:schemeClr val="bg1"/>
          </a:solidFill>
        </p:spPr>
        <p:txBody>
          <a:bodyPr wrap="square" rtlCol="0">
            <a:spAutoFit/>
          </a:bodyPr>
          <a:lstStyle/>
          <a:p>
            <a:r>
              <a:rPr lang="de-DE"/>
              <a:t>Buche</a:t>
            </a:r>
          </a:p>
        </p:txBody>
      </p:sp>
      <p:sp>
        <p:nvSpPr>
          <p:cNvPr id="30" name="Textfeld 20">
            <a:extLst>
              <a:ext uri="{FF2B5EF4-FFF2-40B4-BE49-F238E27FC236}">
                <a16:creationId xmlns:a16="http://schemas.microsoft.com/office/drawing/2014/main" id="{46E71E6F-DCB5-E3DE-E7D9-4841956A82A4}"/>
              </a:ext>
            </a:extLst>
          </p:cNvPr>
          <p:cNvSpPr txBox="1"/>
          <p:nvPr/>
        </p:nvSpPr>
        <p:spPr>
          <a:xfrm>
            <a:off x="3770407" y="4055538"/>
            <a:ext cx="1028436" cy="369332"/>
          </a:xfrm>
          <a:prstGeom prst="rect">
            <a:avLst/>
          </a:prstGeom>
          <a:solidFill>
            <a:schemeClr val="bg1"/>
          </a:solidFill>
        </p:spPr>
        <p:txBody>
          <a:bodyPr wrap="square" rtlCol="0">
            <a:spAutoFit/>
          </a:bodyPr>
          <a:lstStyle/>
          <a:p>
            <a:r>
              <a:rPr lang="de-DE"/>
              <a:t>Birke</a:t>
            </a:r>
          </a:p>
        </p:txBody>
      </p:sp>
      <p:sp>
        <p:nvSpPr>
          <p:cNvPr id="31" name="Textfeld 21">
            <a:extLst>
              <a:ext uri="{FF2B5EF4-FFF2-40B4-BE49-F238E27FC236}">
                <a16:creationId xmlns:a16="http://schemas.microsoft.com/office/drawing/2014/main" id="{E7DF8AC3-54A0-5729-5D86-FB76C77F8D44}"/>
              </a:ext>
            </a:extLst>
          </p:cNvPr>
          <p:cNvSpPr txBox="1"/>
          <p:nvPr/>
        </p:nvSpPr>
        <p:spPr>
          <a:xfrm>
            <a:off x="6066812" y="3996661"/>
            <a:ext cx="1215877" cy="369332"/>
          </a:xfrm>
          <a:prstGeom prst="rect">
            <a:avLst/>
          </a:prstGeom>
          <a:solidFill>
            <a:schemeClr val="bg1"/>
          </a:solidFill>
        </p:spPr>
        <p:txBody>
          <a:bodyPr wrap="square" rtlCol="0">
            <a:spAutoFit/>
          </a:bodyPr>
          <a:lstStyle/>
          <a:p>
            <a:r>
              <a:rPr lang="de-DE"/>
              <a:t>Hainbuche</a:t>
            </a:r>
          </a:p>
        </p:txBody>
      </p:sp>
      <p:sp>
        <p:nvSpPr>
          <p:cNvPr id="32" name="Textfeld 18">
            <a:extLst>
              <a:ext uri="{FF2B5EF4-FFF2-40B4-BE49-F238E27FC236}">
                <a16:creationId xmlns:a16="http://schemas.microsoft.com/office/drawing/2014/main" id="{6F9B715D-5918-EA12-55EE-0100EA24CFB8}"/>
              </a:ext>
            </a:extLst>
          </p:cNvPr>
          <p:cNvSpPr txBox="1"/>
          <p:nvPr/>
        </p:nvSpPr>
        <p:spPr>
          <a:xfrm>
            <a:off x="3573633" y="1213389"/>
            <a:ext cx="1034746" cy="369332"/>
          </a:xfrm>
          <a:prstGeom prst="rect">
            <a:avLst/>
          </a:prstGeom>
          <a:solidFill>
            <a:schemeClr val="bg1"/>
          </a:solidFill>
        </p:spPr>
        <p:txBody>
          <a:bodyPr wrap="square" rtlCol="0">
            <a:spAutoFit/>
          </a:bodyPr>
          <a:lstStyle/>
          <a:p>
            <a:r>
              <a:rPr lang="de-AT" sz="1800"/>
              <a:t>Eiche</a:t>
            </a:r>
            <a:endParaRPr lang="de-DE"/>
          </a:p>
        </p:txBody>
      </p:sp>
    </p:spTree>
    <p:extLst>
      <p:ext uri="{BB962C8B-B14F-4D97-AF65-F5344CB8AC3E}">
        <p14:creationId xmlns:p14="http://schemas.microsoft.com/office/powerpoint/2010/main" val="235387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FDBD-97B6-19BF-CE24-C98FD4F45231}"/>
              </a:ext>
            </a:extLst>
          </p:cNvPr>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a:extLst>
              <a:ext uri="{FF2B5EF4-FFF2-40B4-BE49-F238E27FC236}">
                <a16:creationId xmlns:a16="http://schemas.microsoft.com/office/drawing/2014/main" id="{57ED68FB-C364-6156-E733-49F73F1067F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CBCBEA-A90E-40C8-5A93-7CE74AD19F59}"/>
              </a:ext>
            </a:extLst>
          </p:cNvPr>
          <p:cNvSpPr>
            <a:spLocks noGrp="1"/>
          </p:cNvSpPr>
          <p:nvPr>
            <p:ph type="sldNum" sz="quarter" idx="12"/>
          </p:nvPr>
        </p:nvSpPr>
        <p:spPr/>
        <p:txBody>
          <a:bodyPr/>
          <a:lstStyle/>
          <a:p>
            <a:fld id="{5A005A3D-A187-4DA6-AEE4-3F8906483E9C}" type="slidenum">
              <a:rPr lang="de-DE" smtClean="0"/>
              <a:t>23</a:t>
            </a:fld>
            <a:endParaRPr lang="de-DE"/>
          </a:p>
        </p:txBody>
      </p:sp>
      <p:sp>
        <p:nvSpPr>
          <p:cNvPr id="7" name="TextBox 6">
            <a:extLst>
              <a:ext uri="{FF2B5EF4-FFF2-40B4-BE49-F238E27FC236}">
                <a16:creationId xmlns:a16="http://schemas.microsoft.com/office/drawing/2014/main" id="{49A0A61B-6706-B40E-22B2-B6DF03F7086A}"/>
              </a:ext>
            </a:extLst>
          </p:cNvPr>
          <p:cNvSpPr txBox="1"/>
          <p:nvPr/>
        </p:nvSpPr>
        <p:spPr>
          <a:xfrm>
            <a:off x="815515" y="338537"/>
            <a:ext cx="97466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cs typeface="Arial"/>
              </a:rPr>
              <a:t>Deposition von Luftschafstoffen</a:t>
            </a:r>
            <a:endParaRPr lang="en-US" sz="4000">
              <a:cs typeface="Calibri"/>
            </a:endParaRPr>
          </a:p>
        </p:txBody>
      </p:sp>
      <p:sp>
        <p:nvSpPr>
          <p:cNvPr id="6" name="TextBox 5">
            <a:extLst>
              <a:ext uri="{FF2B5EF4-FFF2-40B4-BE49-F238E27FC236}">
                <a16:creationId xmlns:a16="http://schemas.microsoft.com/office/drawing/2014/main" id="{A63F92A6-A739-6040-A502-8B38CA375335}"/>
              </a:ext>
            </a:extLst>
          </p:cNvPr>
          <p:cNvSpPr txBox="1"/>
          <p:nvPr/>
        </p:nvSpPr>
        <p:spPr>
          <a:xfrm>
            <a:off x="3572767" y="1046423"/>
            <a:ext cx="931665" cy="523220"/>
          </a:xfrm>
          <a:prstGeom prst="rect">
            <a:avLst/>
          </a:prstGeom>
          <a:noFill/>
        </p:spPr>
        <p:txBody>
          <a:bodyPr wrap="none" rtlCol="0">
            <a:spAutoFit/>
          </a:bodyPr>
          <a:lstStyle/>
          <a:p>
            <a:r>
              <a:rPr lang="en-GB" sz="2800"/>
              <a:t>Ozon</a:t>
            </a:r>
          </a:p>
        </p:txBody>
      </p:sp>
      <p:pic>
        <p:nvPicPr>
          <p:cNvPr id="4098" name="Picture 2">
            <a:extLst>
              <a:ext uri="{FF2B5EF4-FFF2-40B4-BE49-F238E27FC236}">
                <a16:creationId xmlns:a16="http://schemas.microsoft.com/office/drawing/2014/main" id="{67EF59A0-C9C7-A236-96E5-6F31E7A7E0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154"/>
          <a:stretch/>
        </p:blipFill>
        <p:spPr bwMode="auto">
          <a:xfrm>
            <a:off x="548640" y="1663700"/>
            <a:ext cx="6321083"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5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FDBD-97B6-19BF-CE24-C98FD4F45231}"/>
              </a:ext>
            </a:extLst>
          </p:cNvPr>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a:extLst>
              <a:ext uri="{FF2B5EF4-FFF2-40B4-BE49-F238E27FC236}">
                <a16:creationId xmlns:a16="http://schemas.microsoft.com/office/drawing/2014/main" id="{57ED68FB-C364-6156-E733-49F73F1067F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CBCBEA-A90E-40C8-5A93-7CE74AD19F59}"/>
              </a:ext>
            </a:extLst>
          </p:cNvPr>
          <p:cNvSpPr>
            <a:spLocks noGrp="1"/>
          </p:cNvSpPr>
          <p:nvPr>
            <p:ph type="sldNum" sz="quarter" idx="12"/>
          </p:nvPr>
        </p:nvSpPr>
        <p:spPr/>
        <p:txBody>
          <a:bodyPr/>
          <a:lstStyle/>
          <a:p>
            <a:fld id="{5A005A3D-A187-4DA6-AEE4-3F8906483E9C}" type="slidenum">
              <a:rPr lang="de-DE" smtClean="0"/>
              <a:t>24</a:t>
            </a:fld>
            <a:endParaRPr lang="de-DE"/>
          </a:p>
        </p:txBody>
      </p:sp>
      <p:sp>
        <p:nvSpPr>
          <p:cNvPr id="7" name="TextBox 6">
            <a:extLst>
              <a:ext uri="{FF2B5EF4-FFF2-40B4-BE49-F238E27FC236}">
                <a16:creationId xmlns:a16="http://schemas.microsoft.com/office/drawing/2014/main" id="{49A0A61B-6706-B40E-22B2-B6DF03F7086A}"/>
              </a:ext>
            </a:extLst>
          </p:cNvPr>
          <p:cNvSpPr txBox="1"/>
          <p:nvPr/>
        </p:nvSpPr>
        <p:spPr>
          <a:xfrm>
            <a:off x="815515" y="338537"/>
            <a:ext cx="97466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cs typeface="Arial"/>
              </a:rPr>
              <a:t>Deposition von Luftschafstoffen</a:t>
            </a:r>
            <a:endParaRPr lang="en-US" sz="4000">
              <a:cs typeface="Calibri"/>
            </a:endParaRPr>
          </a:p>
        </p:txBody>
      </p:sp>
      <p:sp>
        <p:nvSpPr>
          <p:cNvPr id="6" name="TextBox 5">
            <a:extLst>
              <a:ext uri="{FF2B5EF4-FFF2-40B4-BE49-F238E27FC236}">
                <a16:creationId xmlns:a16="http://schemas.microsoft.com/office/drawing/2014/main" id="{A63F92A6-A739-6040-A502-8B38CA375335}"/>
              </a:ext>
            </a:extLst>
          </p:cNvPr>
          <p:cNvSpPr txBox="1"/>
          <p:nvPr/>
        </p:nvSpPr>
        <p:spPr>
          <a:xfrm>
            <a:off x="2935458" y="1140480"/>
            <a:ext cx="931665" cy="523220"/>
          </a:xfrm>
          <a:prstGeom prst="rect">
            <a:avLst/>
          </a:prstGeom>
          <a:noFill/>
        </p:spPr>
        <p:txBody>
          <a:bodyPr wrap="none" rtlCol="0">
            <a:spAutoFit/>
          </a:bodyPr>
          <a:lstStyle/>
          <a:p>
            <a:r>
              <a:rPr lang="en-GB" sz="2800"/>
              <a:t>Ozon</a:t>
            </a:r>
          </a:p>
        </p:txBody>
      </p:sp>
      <p:pic>
        <p:nvPicPr>
          <p:cNvPr id="4098" name="Picture 2">
            <a:extLst>
              <a:ext uri="{FF2B5EF4-FFF2-40B4-BE49-F238E27FC236}">
                <a16:creationId xmlns:a16="http://schemas.microsoft.com/office/drawing/2014/main" id="{67EF59A0-C9C7-A236-96E5-6F31E7A7E0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154"/>
          <a:stretch/>
        </p:blipFill>
        <p:spPr bwMode="auto">
          <a:xfrm>
            <a:off x="402957" y="1663700"/>
            <a:ext cx="6321083" cy="5057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b processing service for ozone flux calculations – IntelliAQ">
            <a:extLst>
              <a:ext uri="{FF2B5EF4-FFF2-40B4-BE49-F238E27FC236}">
                <a16:creationId xmlns:a16="http://schemas.microsoft.com/office/drawing/2014/main" id="{DF67998B-A7A9-2733-CF84-3A8B4D0A3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240" y="1464724"/>
            <a:ext cx="3560689" cy="450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56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ED68FB-C364-6156-E733-49F73F1067F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CBCBEA-A90E-40C8-5A93-7CE74AD19F59}"/>
              </a:ext>
            </a:extLst>
          </p:cNvPr>
          <p:cNvSpPr>
            <a:spLocks noGrp="1"/>
          </p:cNvSpPr>
          <p:nvPr>
            <p:ph type="sldNum" sz="quarter" idx="12"/>
          </p:nvPr>
        </p:nvSpPr>
        <p:spPr/>
        <p:txBody>
          <a:bodyPr/>
          <a:lstStyle/>
          <a:p>
            <a:fld id="{5A005A3D-A187-4DA6-AEE4-3F8906483E9C}" type="slidenum">
              <a:rPr lang="de-DE" smtClean="0"/>
              <a:t>25</a:t>
            </a:fld>
            <a:endParaRPr lang="de-DE"/>
          </a:p>
        </p:txBody>
      </p:sp>
      <p:sp>
        <p:nvSpPr>
          <p:cNvPr id="7" name="TextBox 6">
            <a:extLst>
              <a:ext uri="{FF2B5EF4-FFF2-40B4-BE49-F238E27FC236}">
                <a16:creationId xmlns:a16="http://schemas.microsoft.com/office/drawing/2014/main" id="{49A0A61B-6706-B40E-22B2-B6DF03F7086A}"/>
              </a:ext>
            </a:extLst>
          </p:cNvPr>
          <p:cNvSpPr txBox="1"/>
          <p:nvPr/>
        </p:nvSpPr>
        <p:spPr>
          <a:xfrm>
            <a:off x="815515" y="338537"/>
            <a:ext cx="97466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cs typeface="Arial"/>
              </a:rPr>
              <a:t>Deposition von Luftschafstoffen</a:t>
            </a:r>
            <a:endParaRPr lang="en-US" sz="4000">
              <a:cs typeface="Calibri"/>
            </a:endParaRPr>
          </a:p>
        </p:txBody>
      </p:sp>
      <p:sp>
        <p:nvSpPr>
          <p:cNvPr id="11" name="TextBox 10">
            <a:extLst>
              <a:ext uri="{FF2B5EF4-FFF2-40B4-BE49-F238E27FC236}">
                <a16:creationId xmlns:a16="http://schemas.microsoft.com/office/drawing/2014/main" id="{5C09CBB7-E74B-3EA7-4EAB-AE6C180E477C}"/>
              </a:ext>
            </a:extLst>
          </p:cNvPr>
          <p:cNvSpPr txBox="1"/>
          <p:nvPr/>
        </p:nvSpPr>
        <p:spPr>
          <a:xfrm>
            <a:off x="6427531" y="966190"/>
            <a:ext cx="2389565" cy="523220"/>
          </a:xfrm>
          <a:prstGeom prst="rect">
            <a:avLst/>
          </a:prstGeom>
          <a:noFill/>
        </p:spPr>
        <p:txBody>
          <a:bodyPr wrap="none" rtlCol="0">
            <a:spAutoFit/>
          </a:bodyPr>
          <a:lstStyle/>
          <a:p>
            <a:r>
              <a:rPr lang="en-GB" sz="2800"/>
              <a:t>PM (</a:t>
            </a:r>
            <a:r>
              <a:rPr lang="en-GB" sz="2800" err="1"/>
              <a:t>Feinstaub</a:t>
            </a:r>
            <a:r>
              <a:rPr lang="en-GB" sz="2800"/>
              <a:t>)</a:t>
            </a:r>
          </a:p>
        </p:txBody>
      </p:sp>
      <p:pic>
        <p:nvPicPr>
          <p:cNvPr id="13" name="Picture 12" descr="A picture containing text, screenshot, diagram, receipt&#10;&#10;Description automatically generated">
            <a:extLst>
              <a:ext uri="{FF2B5EF4-FFF2-40B4-BE49-F238E27FC236}">
                <a16:creationId xmlns:a16="http://schemas.microsoft.com/office/drawing/2014/main" id="{5E4344BD-2524-3BD2-1415-CC248EAAA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562" y="1390198"/>
            <a:ext cx="8710239" cy="5030229"/>
          </a:xfrm>
          <a:prstGeom prst="rect">
            <a:avLst/>
          </a:prstGeom>
        </p:spPr>
      </p:pic>
      <p:sp>
        <p:nvSpPr>
          <p:cNvPr id="14" name="Rectangle 13">
            <a:extLst>
              <a:ext uri="{FF2B5EF4-FFF2-40B4-BE49-F238E27FC236}">
                <a16:creationId xmlns:a16="http://schemas.microsoft.com/office/drawing/2014/main" id="{B4D73FEC-9F27-3A8A-B914-37BBBDA10BA4}"/>
              </a:ext>
            </a:extLst>
          </p:cNvPr>
          <p:cNvSpPr/>
          <p:nvPr/>
        </p:nvSpPr>
        <p:spPr>
          <a:xfrm>
            <a:off x="2911279" y="2246732"/>
            <a:ext cx="1424066" cy="164892"/>
          </a:xfrm>
          <a:prstGeom prst="rect">
            <a:avLst/>
          </a:prstGeom>
          <a:solidFill>
            <a:schemeClr val="accent1">
              <a:alpha val="225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764E87C-D342-A4C6-D928-C47169229319}"/>
              </a:ext>
            </a:extLst>
          </p:cNvPr>
          <p:cNvSpPr/>
          <p:nvPr/>
        </p:nvSpPr>
        <p:spPr>
          <a:xfrm>
            <a:off x="2911279" y="2918407"/>
            <a:ext cx="1424066" cy="164892"/>
          </a:xfrm>
          <a:prstGeom prst="rect">
            <a:avLst/>
          </a:prstGeom>
          <a:solidFill>
            <a:schemeClr val="accent1">
              <a:alpha val="225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364644F-5912-1662-781B-AC7AA8F3E020}"/>
              </a:ext>
            </a:extLst>
          </p:cNvPr>
          <p:cNvSpPr/>
          <p:nvPr/>
        </p:nvSpPr>
        <p:spPr>
          <a:xfrm>
            <a:off x="2911279" y="5229391"/>
            <a:ext cx="1424066" cy="164892"/>
          </a:xfrm>
          <a:prstGeom prst="rect">
            <a:avLst/>
          </a:prstGeom>
          <a:solidFill>
            <a:schemeClr val="accent1">
              <a:alpha val="225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AED3B6E-0DB4-EFA8-1DC9-DA5591FE8CE3}"/>
              </a:ext>
            </a:extLst>
          </p:cNvPr>
          <p:cNvSpPr txBox="1"/>
          <p:nvPr/>
        </p:nvSpPr>
        <p:spPr>
          <a:xfrm>
            <a:off x="2037340" y="2144512"/>
            <a:ext cx="654923" cy="369332"/>
          </a:xfrm>
          <a:prstGeom prst="rect">
            <a:avLst/>
          </a:prstGeom>
          <a:noFill/>
        </p:spPr>
        <p:txBody>
          <a:bodyPr wrap="none" rtlCol="0">
            <a:spAutoFit/>
          </a:bodyPr>
          <a:lstStyle/>
          <a:p>
            <a:r>
              <a:rPr lang="en-GB"/>
              <a:t>Birke</a:t>
            </a:r>
          </a:p>
        </p:txBody>
      </p:sp>
      <p:sp>
        <p:nvSpPr>
          <p:cNvPr id="10" name="TextBox 9">
            <a:extLst>
              <a:ext uri="{FF2B5EF4-FFF2-40B4-BE49-F238E27FC236}">
                <a16:creationId xmlns:a16="http://schemas.microsoft.com/office/drawing/2014/main" id="{41061969-787F-A135-9412-6E79DAB7A305}"/>
              </a:ext>
            </a:extLst>
          </p:cNvPr>
          <p:cNvSpPr txBox="1"/>
          <p:nvPr/>
        </p:nvSpPr>
        <p:spPr>
          <a:xfrm>
            <a:off x="1981522" y="2816187"/>
            <a:ext cx="766557" cy="369332"/>
          </a:xfrm>
          <a:prstGeom prst="rect">
            <a:avLst/>
          </a:prstGeom>
          <a:noFill/>
        </p:spPr>
        <p:txBody>
          <a:bodyPr wrap="none" rtlCol="0">
            <a:spAutoFit/>
          </a:bodyPr>
          <a:lstStyle/>
          <a:p>
            <a:r>
              <a:rPr lang="en-GB" err="1"/>
              <a:t>Buche</a:t>
            </a:r>
            <a:endParaRPr lang="en-GB"/>
          </a:p>
        </p:txBody>
      </p:sp>
      <p:sp>
        <p:nvSpPr>
          <p:cNvPr id="12" name="TextBox 11">
            <a:extLst>
              <a:ext uri="{FF2B5EF4-FFF2-40B4-BE49-F238E27FC236}">
                <a16:creationId xmlns:a16="http://schemas.microsoft.com/office/drawing/2014/main" id="{9436F04C-6DB0-E4BA-A9F4-3A64EA815105}"/>
              </a:ext>
            </a:extLst>
          </p:cNvPr>
          <p:cNvSpPr txBox="1"/>
          <p:nvPr/>
        </p:nvSpPr>
        <p:spPr>
          <a:xfrm>
            <a:off x="2144722" y="5127171"/>
            <a:ext cx="763351" cy="369332"/>
          </a:xfrm>
          <a:prstGeom prst="rect">
            <a:avLst/>
          </a:prstGeom>
          <a:noFill/>
        </p:spPr>
        <p:txBody>
          <a:bodyPr wrap="none" rtlCol="0">
            <a:spAutoFit/>
          </a:bodyPr>
          <a:lstStyle/>
          <a:p>
            <a:r>
              <a:rPr lang="en-GB" err="1"/>
              <a:t>Ahorn</a:t>
            </a:r>
            <a:endParaRPr lang="en-GB"/>
          </a:p>
        </p:txBody>
      </p:sp>
    </p:spTree>
    <p:extLst>
      <p:ext uri="{BB962C8B-B14F-4D97-AF65-F5344CB8AC3E}">
        <p14:creationId xmlns:p14="http://schemas.microsoft.com/office/powerpoint/2010/main" val="3827724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F16B-BBA7-C09B-6BC3-8FCC7F141069}"/>
              </a:ext>
            </a:extLst>
          </p:cNvPr>
          <p:cNvSpPr>
            <a:spLocks noGrp="1"/>
          </p:cNvSpPr>
          <p:nvPr>
            <p:ph type="title"/>
          </p:nvPr>
        </p:nvSpPr>
        <p:spPr>
          <a:xfrm>
            <a:off x="389165" y="365125"/>
            <a:ext cx="6329493" cy="970340"/>
          </a:xfrm>
        </p:spPr>
        <p:txBody>
          <a:bodyPr>
            <a:normAutofit/>
          </a:bodyPr>
          <a:lstStyle/>
          <a:p>
            <a:r>
              <a:rPr lang="en-AT" sz="3200" err="1"/>
              <a:t>Einfluss</a:t>
            </a:r>
            <a:r>
              <a:rPr lang="en-AT" sz="3200" dirty="0"/>
              <a:t> von </a:t>
            </a:r>
            <a:r>
              <a:rPr lang="en-AT" sz="3200" err="1"/>
              <a:t>Trockenheit</a:t>
            </a:r>
            <a:r>
              <a:rPr lang="en-AT" sz="3200" dirty="0"/>
              <a:t> auf BVOC</a:t>
            </a:r>
            <a:br>
              <a:rPr lang="en-AT" sz="3200" dirty="0">
                <a:ea typeface="Calibri Light"/>
                <a:cs typeface="Calibri Light"/>
              </a:rPr>
            </a:br>
            <a:r>
              <a:rPr lang="en-AT" sz="3200" dirty="0">
                <a:ea typeface="Calibri Light"/>
                <a:cs typeface="Calibri Light"/>
              </a:rPr>
              <a:t>-&gt; O</a:t>
            </a:r>
            <a:r>
              <a:rPr lang="en-AT" sz="3200" baseline="-25000" dirty="0">
                <a:ea typeface="Calibri Light"/>
                <a:cs typeface="Calibri Light"/>
              </a:rPr>
              <a:t>3</a:t>
            </a:r>
            <a:r>
              <a:rPr lang="en-AT" sz="3200" dirty="0">
                <a:ea typeface="Calibri Light"/>
                <a:cs typeface="Calibri Light"/>
              </a:rPr>
              <a:t> Wien </a:t>
            </a:r>
            <a:endParaRPr lang="en-US" sz="3200" dirty="0">
              <a:ea typeface="Calibri Light"/>
              <a:cs typeface="Calibri Light"/>
            </a:endParaRPr>
          </a:p>
        </p:txBody>
      </p:sp>
      <p:sp>
        <p:nvSpPr>
          <p:cNvPr id="3" name="Content Placeholder 2">
            <a:extLst>
              <a:ext uri="{FF2B5EF4-FFF2-40B4-BE49-F238E27FC236}">
                <a16:creationId xmlns:a16="http://schemas.microsoft.com/office/drawing/2014/main" id="{986D4C29-8EC8-B970-54BB-3B764DCB072F}"/>
              </a:ext>
            </a:extLst>
          </p:cNvPr>
          <p:cNvSpPr>
            <a:spLocks noGrp="1"/>
          </p:cNvSpPr>
          <p:nvPr>
            <p:ph idx="1"/>
          </p:nvPr>
        </p:nvSpPr>
        <p:spPr>
          <a:xfrm>
            <a:off x="386708" y="2008769"/>
            <a:ext cx="3339259" cy="805416"/>
          </a:xfrm>
        </p:spPr>
        <p:txBody>
          <a:bodyPr vert="horz" lIns="91440" tIns="45720" rIns="91440" bIns="45720" rtlCol="0" anchor="t">
            <a:noAutofit/>
          </a:bodyPr>
          <a:lstStyle/>
          <a:p>
            <a:pPr marL="0" indent="0">
              <a:buNone/>
            </a:pPr>
            <a:r>
              <a:rPr lang="en-GB" sz="2000">
                <a:latin typeface="Calibri Light"/>
                <a:ea typeface="Calibri Light"/>
                <a:cs typeface="Times New Roman"/>
              </a:rPr>
              <a:t>Analyse </a:t>
            </a:r>
            <a:r>
              <a:rPr lang="en-GB" sz="2000" err="1">
                <a:latin typeface="Calibri Light"/>
                <a:ea typeface="Calibri Light"/>
                <a:cs typeface="Times New Roman"/>
              </a:rPr>
              <a:t>mittels</a:t>
            </a:r>
            <a:r>
              <a:rPr lang="en-GB" sz="2000">
                <a:latin typeface="Calibri Light"/>
                <a:ea typeface="Calibri Light"/>
                <a:cs typeface="Times New Roman"/>
              </a:rPr>
              <a:t> der O3 </a:t>
            </a:r>
            <a:r>
              <a:rPr lang="en-GB" sz="2000" err="1">
                <a:latin typeface="Calibri Light"/>
                <a:ea typeface="Calibri Light"/>
                <a:cs typeface="Times New Roman"/>
              </a:rPr>
              <a:t>Vorläufersubstanz</a:t>
            </a:r>
            <a:r>
              <a:rPr lang="en-GB" sz="2000">
                <a:latin typeface="Calibri Light"/>
                <a:ea typeface="Calibri Light"/>
                <a:cs typeface="Times New Roman"/>
              </a:rPr>
              <a:t> </a:t>
            </a:r>
            <a:r>
              <a:rPr lang="en-GB" sz="2000" err="1">
                <a:latin typeface="Calibri Light"/>
                <a:ea typeface="Calibri Light"/>
                <a:cs typeface="Times New Roman"/>
              </a:rPr>
              <a:t>Formaldehyd</a:t>
            </a:r>
            <a:r>
              <a:rPr lang="en-GB" sz="2000">
                <a:latin typeface="Calibri Light"/>
                <a:ea typeface="Calibri Light"/>
                <a:cs typeface="Times New Roman"/>
              </a:rPr>
              <a:t> (HCHO) </a:t>
            </a:r>
            <a:r>
              <a:rPr lang="en-GB" sz="2000" err="1">
                <a:latin typeface="Calibri Light"/>
                <a:ea typeface="Calibri Light"/>
                <a:cs typeface="Times New Roman"/>
              </a:rPr>
              <a:t>welche</a:t>
            </a:r>
            <a:r>
              <a:rPr lang="en-GB" sz="2000">
                <a:latin typeface="Calibri Light"/>
                <a:ea typeface="Calibri Light"/>
                <a:cs typeface="Times New Roman"/>
              </a:rPr>
              <a:t> </a:t>
            </a:r>
            <a:r>
              <a:rPr lang="en-GB" sz="2000" err="1">
                <a:latin typeface="Calibri Light"/>
                <a:ea typeface="Calibri Light"/>
                <a:cs typeface="Times New Roman"/>
              </a:rPr>
              <a:t>primär</a:t>
            </a:r>
            <a:r>
              <a:rPr lang="en-GB" sz="2000">
                <a:latin typeface="Calibri Light"/>
                <a:ea typeface="Calibri Light"/>
                <a:cs typeface="Times New Roman"/>
              </a:rPr>
              <a:t> </a:t>
            </a:r>
            <a:r>
              <a:rPr lang="en-GB" sz="2000" err="1">
                <a:latin typeface="Calibri Light"/>
                <a:ea typeface="Calibri Light"/>
                <a:cs typeface="Times New Roman"/>
              </a:rPr>
              <a:t>aus</a:t>
            </a:r>
            <a:r>
              <a:rPr lang="en-GB" sz="2000">
                <a:latin typeface="Calibri Light"/>
                <a:ea typeface="Calibri Light"/>
                <a:cs typeface="Times New Roman"/>
              </a:rPr>
              <a:t> </a:t>
            </a:r>
            <a:r>
              <a:rPr lang="en-GB" sz="2000" err="1">
                <a:latin typeface="Calibri Light"/>
                <a:ea typeface="Calibri Light"/>
                <a:cs typeface="Times New Roman"/>
              </a:rPr>
              <a:t>dem</a:t>
            </a:r>
            <a:r>
              <a:rPr lang="en-GB" sz="2000">
                <a:latin typeface="Calibri Light"/>
                <a:ea typeface="Calibri Light"/>
                <a:cs typeface="Times New Roman"/>
              </a:rPr>
              <a:t> BVOC </a:t>
            </a:r>
            <a:r>
              <a:rPr lang="en-GB" sz="2000" err="1">
                <a:latin typeface="Calibri Light"/>
                <a:ea typeface="Calibri Light"/>
                <a:cs typeface="Times New Roman"/>
              </a:rPr>
              <a:t>Isopren</a:t>
            </a:r>
            <a:r>
              <a:rPr lang="en-GB" sz="2000">
                <a:latin typeface="Calibri Light"/>
                <a:ea typeface="Calibri Light"/>
                <a:cs typeface="Times New Roman"/>
              </a:rPr>
              <a:t> </a:t>
            </a:r>
            <a:r>
              <a:rPr lang="en-GB" sz="2000" err="1">
                <a:latin typeface="Calibri Light"/>
                <a:ea typeface="Calibri Light"/>
                <a:cs typeface="Times New Roman"/>
              </a:rPr>
              <a:t>gebildet</a:t>
            </a:r>
            <a:r>
              <a:rPr lang="en-GB" sz="2000">
                <a:latin typeface="Calibri Light"/>
                <a:ea typeface="Calibri Light"/>
                <a:cs typeface="Times New Roman"/>
              </a:rPr>
              <a:t> </a:t>
            </a:r>
            <a:r>
              <a:rPr lang="en-GB" sz="2000" err="1">
                <a:latin typeface="Calibri Light"/>
                <a:ea typeface="Calibri Light"/>
                <a:cs typeface="Times New Roman"/>
              </a:rPr>
              <a:t>wird</a:t>
            </a:r>
            <a:r>
              <a:rPr lang="en-GB" sz="2000">
                <a:latin typeface="Calibri Light"/>
                <a:ea typeface="Calibri Light"/>
                <a:cs typeface="Times New Roman"/>
              </a:rPr>
              <a:t>. </a:t>
            </a:r>
          </a:p>
          <a:p>
            <a:pPr marL="0" indent="0">
              <a:buNone/>
            </a:pPr>
            <a:endParaRPr lang="en-GB" sz="1800">
              <a:latin typeface="Calibri Light"/>
              <a:ea typeface="Calibri Light"/>
              <a:cs typeface="Times New Roman"/>
            </a:endParaRPr>
          </a:p>
          <a:p>
            <a:pPr marL="285750" indent="-285750"/>
            <a:endParaRPr lang="en-GB" sz="1800">
              <a:latin typeface="Calibri Light"/>
              <a:ea typeface="Calibri Light"/>
              <a:cs typeface="Times New Roman"/>
            </a:endParaRPr>
          </a:p>
          <a:p>
            <a:pPr marL="0" indent="0">
              <a:buNone/>
            </a:pPr>
            <a:endParaRPr lang="en-GB" sz="1800">
              <a:latin typeface="Calibri Light"/>
              <a:ea typeface="Calibri Light"/>
              <a:cs typeface="Times New Roman"/>
            </a:endParaRPr>
          </a:p>
          <a:p>
            <a:pPr marL="0" indent="0">
              <a:buNone/>
            </a:pPr>
            <a:endParaRPr lang="en-GB">
              <a:ea typeface="Calibri"/>
              <a:cs typeface="Calibri"/>
            </a:endParaRPr>
          </a:p>
        </p:txBody>
      </p:sp>
      <p:pic>
        <p:nvPicPr>
          <p:cNvPr id="6" name="Picture 7" descr="Graphical user interface, text, application&#10;&#10;Description automatically generated">
            <a:extLst>
              <a:ext uri="{FF2B5EF4-FFF2-40B4-BE49-F238E27FC236}">
                <a16:creationId xmlns:a16="http://schemas.microsoft.com/office/drawing/2014/main" id="{A39CF3B2-1D03-3993-86BF-3DFFC3B3FB5D}"/>
              </a:ext>
            </a:extLst>
          </p:cNvPr>
          <p:cNvPicPr>
            <a:picLocks noChangeAspect="1"/>
          </p:cNvPicPr>
          <p:nvPr/>
        </p:nvPicPr>
        <p:blipFill>
          <a:blip r:embed="rId2"/>
          <a:stretch>
            <a:fillRect/>
          </a:stretch>
        </p:blipFill>
        <p:spPr>
          <a:xfrm>
            <a:off x="4397829" y="802059"/>
            <a:ext cx="7667384" cy="5990268"/>
          </a:xfrm>
          <a:prstGeom prst="rect">
            <a:avLst/>
          </a:prstGeom>
        </p:spPr>
      </p:pic>
    </p:spTree>
    <p:extLst>
      <p:ext uri="{BB962C8B-B14F-4D97-AF65-F5344CB8AC3E}">
        <p14:creationId xmlns:p14="http://schemas.microsoft.com/office/powerpoint/2010/main" val="3587869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F16B-BBA7-C09B-6BC3-8FCC7F141069}"/>
              </a:ext>
            </a:extLst>
          </p:cNvPr>
          <p:cNvSpPr>
            <a:spLocks noGrp="1"/>
          </p:cNvSpPr>
          <p:nvPr>
            <p:ph type="title"/>
          </p:nvPr>
        </p:nvSpPr>
        <p:spPr>
          <a:xfrm>
            <a:off x="389165" y="365125"/>
            <a:ext cx="6150199" cy="970340"/>
          </a:xfrm>
        </p:spPr>
        <p:txBody>
          <a:bodyPr>
            <a:normAutofit/>
          </a:bodyPr>
          <a:lstStyle/>
          <a:p>
            <a:r>
              <a:rPr lang="en-AT" sz="3200" err="1"/>
              <a:t>Einfluss</a:t>
            </a:r>
            <a:r>
              <a:rPr lang="en-AT" sz="3200" dirty="0"/>
              <a:t> von </a:t>
            </a:r>
            <a:r>
              <a:rPr lang="en-AT" sz="3200" err="1"/>
              <a:t>Trockenheit</a:t>
            </a:r>
            <a:r>
              <a:rPr lang="en-AT" sz="3200" dirty="0"/>
              <a:t> auf BVOC</a:t>
            </a:r>
            <a:br>
              <a:rPr lang="en-AT" sz="3200" dirty="0">
                <a:ea typeface="Calibri Light"/>
                <a:cs typeface="Calibri Light"/>
              </a:rPr>
            </a:br>
            <a:r>
              <a:rPr lang="en-AT" sz="3200" dirty="0">
                <a:ea typeface="Calibri Light"/>
                <a:cs typeface="Calibri Light"/>
              </a:rPr>
              <a:t>-&gt; O</a:t>
            </a:r>
            <a:r>
              <a:rPr lang="en-AT" sz="3200" baseline="-25000" dirty="0">
                <a:ea typeface="Calibri Light"/>
                <a:cs typeface="Calibri Light"/>
              </a:rPr>
              <a:t>3</a:t>
            </a:r>
            <a:r>
              <a:rPr lang="en-AT" sz="3200" dirty="0">
                <a:ea typeface="Calibri Light"/>
                <a:cs typeface="Calibri Light"/>
              </a:rPr>
              <a:t> Wien </a:t>
            </a:r>
            <a:endParaRPr lang="en-US" sz="3200" dirty="0">
              <a:ea typeface="Calibri Light"/>
              <a:cs typeface="Calibri Light"/>
            </a:endParaRPr>
          </a:p>
        </p:txBody>
      </p:sp>
      <p:pic>
        <p:nvPicPr>
          <p:cNvPr id="7" name="Content Placeholder 21" descr="Map&#10;&#10;Description automatically generated">
            <a:extLst>
              <a:ext uri="{FF2B5EF4-FFF2-40B4-BE49-F238E27FC236}">
                <a16:creationId xmlns:a16="http://schemas.microsoft.com/office/drawing/2014/main" id="{96B59888-F83E-4F20-310D-8EE7CD6328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548" y="108752"/>
            <a:ext cx="5640289" cy="6755209"/>
          </a:xfrm>
          <a:prstGeom prst="rect">
            <a:avLst/>
          </a:prstGeom>
        </p:spPr>
      </p:pic>
      <p:sp>
        <p:nvSpPr>
          <p:cNvPr id="10" name="Textfeld 17">
            <a:extLst>
              <a:ext uri="{FF2B5EF4-FFF2-40B4-BE49-F238E27FC236}">
                <a16:creationId xmlns:a16="http://schemas.microsoft.com/office/drawing/2014/main" id="{9F5B616A-0BCB-D7B3-D65D-EDDE5772D1E5}"/>
              </a:ext>
            </a:extLst>
          </p:cNvPr>
          <p:cNvSpPr txBox="1"/>
          <p:nvPr/>
        </p:nvSpPr>
        <p:spPr>
          <a:xfrm>
            <a:off x="10431642" y="6553578"/>
            <a:ext cx="2008815" cy="313593"/>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a:t>Trimmel et al. 2023</a:t>
            </a:r>
            <a:endParaRPr lang="en-US" sz="1400"/>
          </a:p>
        </p:txBody>
      </p:sp>
      <p:sp>
        <p:nvSpPr>
          <p:cNvPr id="5" name="TextBox 4">
            <a:extLst>
              <a:ext uri="{FF2B5EF4-FFF2-40B4-BE49-F238E27FC236}">
                <a16:creationId xmlns:a16="http://schemas.microsoft.com/office/drawing/2014/main" id="{448A0374-7693-4387-D043-B2F6E0CEA7AC}"/>
              </a:ext>
            </a:extLst>
          </p:cNvPr>
          <p:cNvSpPr txBox="1"/>
          <p:nvPr/>
        </p:nvSpPr>
        <p:spPr>
          <a:xfrm>
            <a:off x="759908" y="2517044"/>
            <a:ext cx="43720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sz="2000" dirty="0">
                <a:latin typeface="Calibri Light"/>
                <a:cs typeface="Arial"/>
              </a:rPr>
              <a:t> </a:t>
            </a:r>
            <a:r>
              <a:rPr lang="en-GB" sz="2000" dirty="0" err="1">
                <a:latin typeface="Calibri Light"/>
                <a:cs typeface="Arial"/>
              </a:rPr>
              <a:t>Abschätzung</a:t>
            </a:r>
            <a:r>
              <a:rPr lang="en-GB" sz="2000" dirty="0">
                <a:latin typeface="Calibri Light"/>
                <a:cs typeface="Arial"/>
              </a:rPr>
              <a:t> der BVOC Mengen </a:t>
            </a:r>
            <a:r>
              <a:rPr lang="en-GB" sz="2000" dirty="0" err="1">
                <a:latin typeface="Calibri Light"/>
                <a:cs typeface="Arial"/>
              </a:rPr>
              <a:t>emittiert</a:t>
            </a:r>
            <a:r>
              <a:rPr lang="en-GB" sz="2000" dirty="0">
                <a:latin typeface="Calibri Light"/>
                <a:cs typeface="Arial"/>
              </a:rPr>
              <a:t> von den </a:t>
            </a:r>
            <a:r>
              <a:rPr lang="en-GB" sz="2000" dirty="0" err="1">
                <a:latin typeface="Calibri Light"/>
                <a:cs typeface="Arial"/>
              </a:rPr>
              <a:t>Bäumen</a:t>
            </a:r>
            <a:r>
              <a:rPr lang="en-GB" sz="2000" dirty="0">
                <a:latin typeface="Calibri Light"/>
                <a:cs typeface="Arial"/>
              </a:rPr>
              <a:t> lt. </a:t>
            </a:r>
            <a:r>
              <a:rPr lang="en-GB" sz="2000" dirty="0" err="1">
                <a:latin typeface="Calibri Light"/>
                <a:cs typeface="Arial"/>
              </a:rPr>
              <a:t>Baumkataster</a:t>
            </a:r>
            <a:r>
              <a:rPr lang="en-GB" sz="2000" dirty="0">
                <a:latin typeface="Calibri Light"/>
                <a:cs typeface="Arial"/>
              </a:rPr>
              <a:t> und </a:t>
            </a:r>
            <a:r>
              <a:rPr lang="en-GB" sz="2000" dirty="0" err="1">
                <a:latin typeface="Calibri Light"/>
                <a:cs typeface="Arial"/>
              </a:rPr>
              <a:t>Literatur</a:t>
            </a:r>
            <a:endParaRPr lang="en-GB" sz="2000" dirty="0" err="1">
              <a:latin typeface="Calibri Light"/>
              <a:ea typeface="Calibri Light"/>
              <a:cs typeface="Arial"/>
            </a:endParaRPr>
          </a:p>
          <a:p>
            <a:r>
              <a:rPr lang="en-GB" sz="2000" dirty="0">
                <a:latin typeface="Calibri Light"/>
                <a:cs typeface="Arial"/>
              </a:rPr>
              <a:t>​</a:t>
            </a:r>
            <a:endParaRPr lang="en-GB" sz="2000" dirty="0">
              <a:latin typeface="Calibri Light"/>
              <a:ea typeface="Calibri Light"/>
              <a:cs typeface="Arial"/>
            </a:endParaRPr>
          </a:p>
          <a:p>
            <a:pPr>
              <a:buChar char="•"/>
            </a:pPr>
            <a:r>
              <a:rPr lang="en-GB" sz="2000" dirty="0">
                <a:latin typeface="Calibri Light"/>
                <a:cs typeface="Arial"/>
              </a:rPr>
              <a:t> </a:t>
            </a:r>
            <a:r>
              <a:rPr lang="en-GB" sz="2000" dirty="0" err="1">
                <a:latin typeface="Calibri Light"/>
                <a:cs typeface="Arial"/>
              </a:rPr>
              <a:t>Berücksichtigung</a:t>
            </a:r>
            <a:r>
              <a:rPr lang="en-GB" sz="2000" dirty="0">
                <a:latin typeface="Calibri Light"/>
                <a:cs typeface="Arial"/>
              </a:rPr>
              <a:t> des </a:t>
            </a:r>
            <a:r>
              <a:rPr lang="en-GB" sz="2000" dirty="0" err="1">
                <a:latin typeface="Calibri Light"/>
                <a:cs typeface="Arial"/>
              </a:rPr>
              <a:t>Waldgebiete</a:t>
            </a:r>
            <a:r>
              <a:rPr lang="en-GB" sz="2000" dirty="0">
                <a:latin typeface="Calibri Light"/>
                <a:cs typeface="Arial"/>
              </a:rPr>
              <a:t> </a:t>
            </a:r>
            <a:r>
              <a:rPr lang="en-GB" sz="2000" dirty="0" err="1">
                <a:latin typeface="Calibri Light"/>
                <a:cs typeface="Arial"/>
              </a:rPr>
              <a:t>im</a:t>
            </a:r>
            <a:r>
              <a:rPr lang="en-GB" sz="2000" dirty="0">
                <a:latin typeface="Calibri Light"/>
                <a:cs typeface="Arial"/>
              </a:rPr>
              <a:t>   </a:t>
            </a:r>
            <a:r>
              <a:rPr lang="en-GB" sz="2000" dirty="0" err="1">
                <a:latin typeface="Calibri Light"/>
                <a:cs typeface="Arial"/>
              </a:rPr>
              <a:t>luftchemischen</a:t>
            </a:r>
            <a:r>
              <a:rPr lang="en-GB" sz="2000" dirty="0">
                <a:latin typeface="Calibri Light"/>
                <a:cs typeface="Arial"/>
              </a:rPr>
              <a:t> </a:t>
            </a:r>
            <a:r>
              <a:rPr lang="en-GB" sz="2000" dirty="0" err="1">
                <a:latin typeface="Calibri Light"/>
                <a:cs typeface="Arial"/>
              </a:rPr>
              <a:t>Einflussgebiets</a:t>
            </a:r>
            <a:r>
              <a:rPr lang="en-GB" sz="2000" dirty="0">
                <a:latin typeface="Calibri Light"/>
                <a:cs typeface="Arial"/>
              </a:rPr>
              <a:t> Wiens</a:t>
            </a:r>
            <a:endParaRPr lang="en-GB" sz="2000" dirty="0">
              <a:latin typeface="Calibri Light"/>
              <a:ea typeface="Calibri Light"/>
              <a:cs typeface="Arial"/>
            </a:endParaRPr>
          </a:p>
        </p:txBody>
      </p:sp>
    </p:spTree>
    <p:extLst>
      <p:ext uri="{BB962C8B-B14F-4D97-AF65-F5344CB8AC3E}">
        <p14:creationId xmlns:p14="http://schemas.microsoft.com/office/powerpoint/2010/main" val="320846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F16B-BBA7-C09B-6BC3-8FCC7F141069}"/>
              </a:ext>
            </a:extLst>
          </p:cNvPr>
          <p:cNvSpPr>
            <a:spLocks noGrp="1"/>
          </p:cNvSpPr>
          <p:nvPr>
            <p:ph type="title"/>
          </p:nvPr>
        </p:nvSpPr>
        <p:spPr>
          <a:xfrm>
            <a:off x="791666" y="39385"/>
            <a:ext cx="10515600" cy="1325563"/>
          </a:xfrm>
        </p:spPr>
        <p:txBody>
          <a:bodyPr>
            <a:normAutofit/>
          </a:bodyPr>
          <a:lstStyle/>
          <a:p>
            <a:r>
              <a:rPr lang="en-AT" sz="3200"/>
              <a:t>Analyse der Beobachtungsdaten</a:t>
            </a:r>
            <a:br>
              <a:rPr lang="en-AT" sz="3200"/>
            </a:br>
            <a:r>
              <a:rPr lang="en-GB" sz="1800">
                <a:ea typeface="+mj-lt"/>
                <a:cs typeface="+mj-lt"/>
              </a:rPr>
              <a:t>Einfluss von Veränderungen von BVOC </a:t>
            </a:r>
            <a:r>
              <a:rPr lang="en-GB" sz="1800" err="1">
                <a:ea typeface="+mj-lt"/>
                <a:cs typeface="+mj-lt"/>
              </a:rPr>
              <a:t>Emissionen</a:t>
            </a:r>
            <a:r>
              <a:rPr lang="en-GB" sz="1800">
                <a:ea typeface="+mj-lt"/>
                <a:cs typeface="+mj-lt"/>
              </a:rPr>
              <a:t> </a:t>
            </a:r>
            <a:r>
              <a:rPr lang="en-GB" sz="1800" err="1">
                <a:ea typeface="+mj-lt"/>
                <a:cs typeface="+mj-lt"/>
              </a:rPr>
              <a:t>durch</a:t>
            </a:r>
            <a:r>
              <a:rPr lang="en-GB" sz="1800">
                <a:ea typeface="+mj-lt"/>
                <a:cs typeface="+mj-lt"/>
              </a:rPr>
              <a:t> </a:t>
            </a:r>
            <a:r>
              <a:rPr lang="en-GB" sz="1800" err="1">
                <a:ea typeface="+mj-lt"/>
                <a:cs typeface="+mj-lt"/>
              </a:rPr>
              <a:t>Metabolismus</a:t>
            </a:r>
            <a:r>
              <a:rPr lang="en-GB" sz="1800">
                <a:ea typeface="+mj-lt"/>
                <a:cs typeface="+mj-lt"/>
              </a:rPr>
              <a:t> der Vegetation und </a:t>
            </a:r>
            <a:r>
              <a:rPr lang="en-GB" sz="1800" err="1">
                <a:ea typeface="+mj-lt"/>
                <a:cs typeface="+mj-lt"/>
              </a:rPr>
              <a:t>Photosyntheseaktivität</a:t>
            </a:r>
            <a:r>
              <a:rPr lang="en-GB" sz="1800">
                <a:ea typeface="+mj-lt"/>
                <a:cs typeface="+mj-lt"/>
              </a:rPr>
              <a:t> auf HCHO und O3 – </a:t>
            </a:r>
            <a:r>
              <a:rPr lang="en-GB" sz="1800" err="1">
                <a:ea typeface="+mj-lt"/>
                <a:cs typeface="+mj-lt"/>
              </a:rPr>
              <a:t>im</a:t>
            </a:r>
            <a:r>
              <a:rPr lang="en-GB" sz="1800">
                <a:ea typeface="+mj-lt"/>
                <a:cs typeface="+mj-lt"/>
              </a:rPr>
              <a:t> </a:t>
            </a:r>
            <a:r>
              <a:rPr lang="en-GB" sz="1800" err="1">
                <a:ea typeface="+mj-lt"/>
                <a:cs typeface="+mj-lt"/>
              </a:rPr>
              <a:t>speziellen</a:t>
            </a:r>
            <a:r>
              <a:rPr lang="en-GB" sz="1800">
                <a:ea typeface="+mj-lt"/>
                <a:cs typeface="+mj-lt"/>
              </a:rPr>
              <a:t> </a:t>
            </a:r>
            <a:r>
              <a:rPr lang="en-GB" sz="1800" err="1">
                <a:ea typeface="+mj-lt"/>
                <a:cs typeface="+mj-lt"/>
              </a:rPr>
              <a:t>Trockenheit</a:t>
            </a:r>
            <a:r>
              <a:rPr lang="en-GB" sz="1800">
                <a:ea typeface="+mj-lt"/>
                <a:cs typeface="+mj-lt"/>
              </a:rPr>
              <a:t>.</a:t>
            </a:r>
            <a:endParaRPr lang="en-US" sz="3200">
              <a:ea typeface="Calibri Light"/>
              <a:cs typeface="Calibri Light"/>
            </a:endParaRPr>
          </a:p>
        </p:txBody>
      </p:sp>
      <p:pic>
        <p:nvPicPr>
          <p:cNvPr id="4" name="Content Placeholder 4">
            <a:extLst>
              <a:ext uri="{FF2B5EF4-FFF2-40B4-BE49-F238E27FC236}">
                <a16:creationId xmlns:a16="http://schemas.microsoft.com/office/drawing/2014/main" id="{8D4ADF03-1EEA-4E50-BDD5-82C2D357A3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353" b="107"/>
          <a:stretch/>
        </p:blipFill>
        <p:spPr>
          <a:xfrm>
            <a:off x="153725" y="1220178"/>
            <a:ext cx="7887850" cy="5430569"/>
          </a:xfrm>
          <a:prstGeom prst="rect">
            <a:avLst/>
          </a:prstGeom>
        </p:spPr>
      </p:pic>
      <p:sp>
        <p:nvSpPr>
          <p:cNvPr id="11" name="Content Placeholder 10">
            <a:extLst>
              <a:ext uri="{FF2B5EF4-FFF2-40B4-BE49-F238E27FC236}">
                <a16:creationId xmlns:a16="http://schemas.microsoft.com/office/drawing/2014/main" id="{3B8253D0-DB8B-ABA7-BEDF-CF8156560D38}"/>
              </a:ext>
            </a:extLst>
          </p:cNvPr>
          <p:cNvSpPr>
            <a:spLocks noGrp="1"/>
          </p:cNvSpPr>
          <p:nvPr>
            <p:ph idx="1"/>
          </p:nvPr>
        </p:nvSpPr>
        <p:spPr>
          <a:xfrm>
            <a:off x="8031566" y="1767457"/>
            <a:ext cx="4152250" cy="4351338"/>
          </a:xfrm>
        </p:spPr>
        <p:txBody>
          <a:bodyPr vert="horz" lIns="91440" tIns="45720" rIns="91440" bIns="45720" rtlCol="0" anchor="t">
            <a:normAutofit lnSpcReduction="10000"/>
          </a:bodyPr>
          <a:lstStyle/>
          <a:p>
            <a:pPr marL="0" indent="0">
              <a:buNone/>
            </a:pPr>
            <a:r>
              <a:rPr lang="de-AT" sz="2000">
                <a:latin typeface="Calibri Light"/>
                <a:ea typeface="Calibri Light"/>
                <a:cs typeface="Calibri Light"/>
              </a:rPr>
              <a:t>HCHO aus bodengebundene Fernerkundungsdaten  (MAX-DOAS)  </a:t>
            </a:r>
          </a:p>
          <a:p>
            <a:pPr marL="0" indent="0">
              <a:buNone/>
            </a:pPr>
            <a:endParaRPr lang="de-AT" sz="2000">
              <a:latin typeface="Calibri Light"/>
              <a:ea typeface="Calibri"/>
              <a:cs typeface="Calibri"/>
            </a:endParaRPr>
          </a:p>
          <a:p>
            <a:pPr marL="0" indent="0">
              <a:buNone/>
            </a:pPr>
            <a:r>
              <a:rPr lang="de-AT" sz="2000" i="1" err="1">
                <a:latin typeface="Calibri Light"/>
                <a:ea typeface="Calibri Light"/>
                <a:cs typeface="Calibri Light"/>
              </a:rPr>
              <a:t>Trockenheitindizes</a:t>
            </a:r>
            <a:r>
              <a:rPr lang="de-AT" sz="2000" i="1">
                <a:latin typeface="Calibri Light"/>
                <a:ea typeface="Calibri Light"/>
                <a:cs typeface="Calibri Light"/>
              </a:rPr>
              <a:t>:</a:t>
            </a:r>
          </a:p>
          <a:p>
            <a:r>
              <a:rPr lang="de-AT" sz="2000">
                <a:latin typeface="Calibri Light"/>
                <a:ea typeface="Calibri Light"/>
                <a:cs typeface="Calibri Light"/>
              </a:rPr>
              <a:t>Satellitenbasierte Fernerkundung (</a:t>
            </a:r>
            <a:r>
              <a:rPr lang="de-AT" sz="2000" err="1">
                <a:latin typeface="Calibri Light"/>
                <a:ea typeface="Calibri Light"/>
                <a:cs typeface="Calibri Light"/>
              </a:rPr>
              <a:t>fAPAR</a:t>
            </a:r>
            <a:r>
              <a:rPr lang="de-AT" sz="2000">
                <a:latin typeface="Calibri Light"/>
                <a:ea typeface="Calibri Light"/>
                <a:cs typeface="Calibri Light"/>
              </a:rPr>
              <a:t>, SIF, LAI, SPI)</a:t>
            </a:r>
          </a:p>
          <a:p>
            <a:r>
              <a:rPr lang="de-AT" sz="2000">
                <a:latin typeface="Calibri Light"/>
                <a:ea typeface="Calibri Light"/>
                <a:cs typeface="Calibri Light"/>
              </a:rPr>
              <a:t>Bodenfeuchte (RSS)</a:t>
            </a:r>
          </a:p>
          <a:p>
            <a:r>
              <a:rPr lang="de-AT" sz="2000">
                <a:latin typeface="Calibri Light"/>
                <a:ea typeface="Calibri Light"/>
                <a:cs typeface="Calibri Light"/>
              </a:rPr>
              <a:t>Dampfdruckdefizit (VDP)</a:t>
            </a:r>
          </a:p>
          <a:p>
            <a:pPr marL="0" indent="0">
              <a:buNone/>
            </a:pPr>
            <a:endParaRPr lang="de-AT" sz="2000">
              <a:latin typeface="Calibri Light"/>
              <a:ea typeface="Calibri"/>
              <a:cs typeface="Calibri"/>
            </a:endParaRPr>
          </a:p>
          <a:p>
            <a:pPr marL="0" indent="0">
              <a:buNone/>
            </a:pPr>
            <a:r>
              <a:rPr lang="de-AT" sz="2000" i="1">
                <a:latin typeface="Calibri Light"/>
                <a:ea typeface="Calibri Light"/>
                <a:cs typeface="Calibri Light"/>
              </a:rPr>
              <a:t>Meteorologie:</a:t>
            </a:r>
          </a:p>
          <a:p>
            <a:pPr marL="0" indent="0">
              <a:buNone/>
            </a:pPr>
            <a:r>
              <a:rPr lang="de-AT" sz="2000">
                <a:latin typeface="Calibri Light"/>
                <a:ea typeface="Calibri Light"/>
                <a:cs typeface="Calibri Light"/>
              </a:rPr>
              <a:t>Grenzschichthöhe (PBL), Globalstrahlung (GR), Wind, </a:t>
            </a:r>
          </a:p>
          <a:p>
            <a:endParaRPr lang="en-AT"/>
          </a:p>
        </p:txBody>
      </p:sp>
      <p:sp>
        <p:nvSpPr>
          <p:cNvPr id="7" name="Textfeld 17">
            <a:extLst>
              <a:ext uri="{FF2B5EF4-FFF2-40B4-BE49-F238E27FC236}">
                <a16:creationId xmlns:a16="http://schemas.microsoft.com/office/drawing/2014/main" id="{4F4F358B-B086-D1E5-B2B2-4A589DCB59A0}"/>
              </a:ext>
            </a:extLst>
          </p:cNvPr>
          <p:cNvSpPr txBox="1"/>
          <p:nvPr/>
        </p:nvSpPr>
        <p:spPr>
          <a:xfrm>
            <a:off x="5965434" y="6398499"/>
            <a:ext cx="2008815" cy="313593"/>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a:t>Trimmel et al. 2023</a:t>
            </a:r>
            <a:endParaRPr lang="en-US" sz="1400"/>
          </a:p>
        </p:txBody>
      </p:sp>
    </p:spTree>
    <p:extLst>
      <p:ext uri="{BB962C8B-B14F-4D97-AF65-F5344CB8AC3E}">
        <p14:creationId xmlns:p14="http://schemas.microsoft.com/office/powerpoint/2010/main" val="1703434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36AC-BA4F-8D71-DAC8-9D31E57EE2B2}"/>
              </a:ext>
            </a:extLst>
          </p:cNvPr>
          <p:cNvSpPr>
            <a:spLocks noGrp="1"/>
          </p:cNvSpPr>
          <p:nvPr>
            <p:ph type="title"/>
          </p:nvPr>
        </p:nvSpPr>
        <p:spPr/>
        <p:txBody>
          <a:bodyPr/>
          <a:lstStyle/>
          <a:p>
            <a:endParaRPr lang="en-AT"/>
          </a:p>
        </p:txBody>
      </p:sp>
      <p:pic>
        <p:nvPicPr>
          <p:cNvPr id="11" name="Picture 10">
            <a:extLst>
              <a:ext uri="{FF2B5EF4-FFF2-40B4-BE49-F238E27FC236}">
                <a16:creationId xmlns:a16="http://schemas.microsoft.com/office/drawing/2014/main" id="{35C8BF18-4C93-54B5-2F24-13BAA7DFE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759" y="2484780"/>
            <a:ext cx="5469835" cy="4182422"/>
          </a:xfrm>
          <a:prstGeom prst="rect">
            <a:avLst/>
          </a:prstGeom>
        </p:spPr>
      </p:pic>
      <p:pic>
        <p:nvPicPr>
          <p:cNvPr id="18" name="Picture 17" descr="Chart&#10;&#10;Description automatically generated">
            <a:extLst>
              <a:ext uri="{FF2B5EF4-FFF2-40B4-BE49-F238E27FC236}">
                <a16:creationId xmlns:a16="http://schemas.microsoft.com/office/drawing/2014/main" id="{189AF2F1-09E0-2584-4F25-2A3FD013E6E6}"/>
              </a:ext>
            </a:extLst>
          </p:cNvPr>
          <p:cNvPicPr>
            <a:picLocks noChangeAspect="1"/>
          </p:cNvPicPr>
          <p:nvPr/>
        </p:nvPicPr>
        <p:blipFill rotWithShape="1">
          <a:blip r:embed="rId3">
            <a:extLst>
              <a:ext uri="{28A0092B-C50C-407E-A947-70E740481C1C}">
                <a14:useLocalDpi xmlns:a14="http://schemas.microsoft.com/office/drawing/2010/main"/>
              </a:ext>
            </a:extLst>
          </a:blip>
          <a:srcRect t="5768" b="4750"/>
          <a:stretch/>
        </p:blipFill>
        <p:spPr>
          <a:xfrm>
            <a:off x="127969" y="442076"/>
            <a:ext cx="5901320" cy="6136731"/>
          </a:xfrm>
          <a:prstGeom prst="rect">
            <a:avLst/>
          </a:prstGeom>
        </p:spPr>
      </p:pic>
      <p:pic>
        <p:nvPicPr>
          <p:cNvPr id="25" name="Content Placeholder 8">
            <a:extLst>
              <a:ext uri="{FF2B5EF4-FFF2-40B4-BE49-F238E27FC236}">
                <a16:creationId xmlns:a16="http://schemas.microsoft.com/office/drawing/2014/main" id="{5F8107B1-04B2-A729-E7DB-AC161C8A0DD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8028523" y="4042245"/>
            <a:ext cx="3496380" cy="2622285"/>
          </a:xfrm>
        </p:spPr>
      </p:pic>
      <p:sp>
        <p:nvSpPr>
          <p:cNvPr id="26" name="Content Placeholder 2">
            <a:extLst>
              <a:ext uri="{FF2B5EF4-FFF2-40B4-BE49-F238E27FC236}">
                <a16:creationId xmlns:a16="http://schemas.microsoft.com/office/drawing/2014/main" id="{8641177B-D76E-F30C-38C4-CE477DA45EA3}"/>
              </a:ext>
            </a:extLst>
          </p:cNvPr>
          <p:cNvSpPr txBox="1">
            <a:spLocks/>
          </p:cNvSpPr>
          <p:nvPr/>
        </p:nvSpPr>
        <p:spPr>
          <a:xfrm>
            <a:off x="6137881" y="364256"/>
            <a:ext cx="559519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err="1">
                <a:solidFill>
                  <a:srgbClr val="000000"/>
                </a:solidFill>
                <a:latin typeface="Calibri Light"/>
                <a:cs typeface="Calibri Light"/>
              </a:rPr>
              <a:t>Frühling</a:t>
            </a:r>
            <a:r>
              <a:rPr lang="en-GB" sz="3600">
                <a:solidFill>
                  <a:srgbClr val="000000"/>
                </a:solidFill>
                <a:latin typeface="Calibri Light"/>
                <a:cs typeface="Calibri Light"/>
              </a:rPr>
              <a:t>:</a:t>
            </a:r>
            <a:endParaRPr lang="en-GB" sz="3600">
              <a:solidFill>
                <a:srgbClr val="000000"/>
              </a:solidFill>
              <a:latin typeface="Calibri Light"/>
              <a:ea typeface="Calibri Light"/>
              <a:cs typeface="Calibri Light"/>
            </a:endParaRPr>
          </a:p>
          <a:p>
            <a:pPr marL="0" indent="0">
              <a:buFont typeface="Arial" panose="020B0604020202020204" pitchFamily="34" charset="0"/>
              <a:buNone/>
            </a:pPr>
            <a:r>
              <a:rPr lang="en-GB" sz="2000" err="1">
                <a:solidFill>
                  <a:srgbClr val="000000"/>
                </a:solidFill>
                <a:latin typeface="Calibri Light"/>
                <a:cs typeface="Calibri Light"/>
              </a:rPr>
              <a:t>Reduktion</a:t>
            </a:r>
            <a:r>
              <a:rPr lang="en-GB" sz="2000">
                <a:solidFill>
                  <a:srgbClr val="000000"/>
                </a:solidFill>
                <a:latin typeface="Calibri Light"/>
                <a:cs typeface="Calibri Light"/>
              </a:rPr>
              <a:t> in </a:t>
            </a:r>
            <a:r>
              <a:rPr lang="en-GB" sz="2000" err="1">
                <a:solidFill>
                  <a:srgbClr val="000000"/>
                </a:solidFill>
                <a:latin typeface="Calibri Light"/>
                <a:cs typeface="Calibri Light"/>
              </a:rPr>
              <a:t>Pflanzen</a:t>
            </a:r>
            <a:r>
              <a:rPr lang="en-GB" sz="2000">
                <a:solidFill>
                  <a:srgbClr val="000000"/>
                </a:solidFill>
                <a:latin typeface="Calibri Light"/>
                <a:cs typeface="Calibri Light"/>
              </a:rPr>
              <a:t> </a:t>
            </a:r>
            <a:r>
              <a:rPr lang="en-GB" sz="2000" err="1">
                <a:solidFill>
                  <a:srgbClr val="000000"/>
                </a:solidFill>
                <a:latin typeface="Calibri Light"/>
                <a:cs typeface="Calibri Light"/>
              </a:rPr>
              <a:t>verfügbarem</a:t>
            </a:r>
            <a:r>
              <a:rPr lang="en-GB" sz="2000">
                <a:solidFill>
                  <a:srgbClr val="000000"/>
                </a:solidFill>
                <a:latin typeface="Calibri Light"/>
                <a:cs typeface="Calibri Light"/>
              </a:rPr>
              <a:t> </a:t>
            </a:r>
            <a:r>
              <a:rPr lang="en-GB" sz="2000" err="1">
                <a:solidFill>
                  <a:srgbClr val="000000"/>
                </a:solidFill>
                <a:latin typeface="Calibri Light"/>
                <a:cs typeface="Calibri Light"/>
              </a:rPr>
              <a:t>Bodenwassergehalt</a:t>
            </a:r>
            <a:endParaRPr lang="en-GB" sz="2000">
              <a:solidFill>
                <a:srgbClr val="000000"/>
              </a:solidFill>
              <a:latin typeface="Calibri Light"/>
              <a:ea typeface="Calibri Light"/>
              <a:cs typeface="Calibri Light"/>
            </a:endParaRPr>
          </a:p>
          <a:p>
            <a:pPr marL="0" indent="0">
              <a:buFont typeface="Arial" panose="020B0604020202020204" pitchFamily="34" charset="0"/>
              <a:buNone/>
            </a:pPr>
            <a:r>
              <a:rPr lang="en-GB" sz="2000">
                <a:solidFill>
                  <a:srgbClr val="000000"/>
                </a:solidFill>
                <a:latin typeface="Calibri Light"/>
                <a:cs typeface="Calibri Light"/>
              </a:rPr>
              <a:t>&gt; </a:t>
            </a:r>
            <a:r>
              <a:rPr lang="en-GB" sz="2000" err="1">
                <a:solidFill>
                  <a:srgbClr val="000000"/>
                </a:solidFill>
                <a:latin typeface="Calibri Light"/>
                <a:cs typeface="Calibri Light"/>
              </a:rPr>
              <a:t>Reduzierte</a:t>
            </a:r>
            <a:r>
              <a:rPr lang="en-GB" sz="2000">
                <a:solidFill>
                  <a:srgbClr val="000000"/>
                </a:solidFill>
                <a:latin typeface="Calibri Light"/>
                <a:cs typeface="Calibri Light"/>
              </a:rPr>
              <a:t> </a:t>
            </a:r>
            <a:r>
              <a:rPr lang="en-GB" sz="2000" err="1">
                <a:solidFill>
                  <a:srgbClr val="000000"/>
                </a:solidFill>
                <a:latin typeface="Calibri Light"/>
                <a:cs typeface="Calibri Light"/>
              </a:rPr>
              <a:t>Photosynthese</a:t>
            </a:r>
            <a:endParaRPr lang="en-GB" sz="2000">
              <a:solidFill>
                <a:srgbClr val="000000"/>
              </a:solidFill>
              <a:latin typeface="Calibri Light"/>
              <a:ea typeface="Calibri Light"/>
              <a:cs typeface="Calibri Light"/>
            </a:endParaRPr>
          </a:p>
          <a:p>
            <a:pPr marL="0" indent="0">
              <a:buFont typeface="Arial" panose="020B0604020202020204" pitchFamily="34" charset="0"/>
              <a:buNone/>
            </a:pPr>
            <a:r>
              <a:rPr lang="en-GB" sz="2000">
                <a:solidFill>
                  <a:srgbClr val="000000"/>
                </a:solidFill>
                <a:latin typeface="Calibri Light"/>
                <a:cs typeface="Calibri Light"/>
              </a:rPr>
              <a:t>&gt; </a:t>
            </a:r>
            <a:r>
              <a:rPr lang="en-GB" sz="2000" err="1">
                <a:solidFill>
                  <a:srgbClr val="000000"/>
                </a:solidFill>
                <a:latin typeface="Calibri Light"/>
                <a:cs typeface="Calibri Light"/>
              </a:rPr>
              <a:t>Reduzierter</a:t>
            </a:r>
            <a:r>
              <a:rPr lang="en-GB" sz="2000">
                <a:solidFill>
                  <a:srgbClr val="000000"/>
                </a:solidFill>
                <a:latin typeface="Calibri Light"/>
                <a:cs typeface="Calibri Light"/>
              </a:rPr>
              <a:t> </a:t>
            </a:r>
            <a:r>
              <a:rPr lang="en-GB" sz="2000" err="1">
                <a:solidFill>
                  <a:srgbClr val="000000"/>
                </a:solidFill>
                <a:latin typeface="Calibri Light"/>
                <a:cs typeface="Calibri Light"/>
              </a:rPr>
              <a:t>Metabolismus</a:t>
            </a:r>
            <a:r>
              <a:rPr lang="en-GB" sz="2000">
                <a:solidFill>
                  <a:srgbClr val="000000"/>
                </a:solidFill>
                <a:latin typeface="Calibri Light"/>
                <a:cs typeface="Calibri Light"/>
              </a:rPr>
              <a:t> der </a:t>
            </a:r>
            <a:r>
              <a:rPr lang="en-GB" sz="2000" err="1">
                <a:solidFill>
                  <a:srgbClr val="000000"/>
                </a:solidFill>
                <a:latin typeface="Calibri Light"/>
                <a:cs typeface="Calibri Light"/>
              </a:rPr>
              <a:t>Pflanzen</a:t>
            </a:r>
            <a:endParaRPr lang="en-GB" sz="2000">
              <a:solidFill>
                <a:srgbClr val="000000"/>
              </a:solidFill>
              <a:latin typeface="Calibri Light"/>
              <a:ea typeface="Calibri Light"/>
              <a:cs typeface="Calibri Light"/>
            </a:endParaRPr>
          </a:p>
          <a:p>
            <a:pPr marL="0" indent="0">
              <a:buNone/>
            </a:pPr>
            <a:r>
              <a:rPr lang="en-GB" sz="2000">
                <a:solidFill>
                  <a:srgbClr val="000000"/>
                </a:solidFill>
                <a:latin typeface="Calibri Light"/>
                <a:cs typeface="Calibri Light"/>
              </a:rPr>
              <a:t>&gt; </a:t>
            </a:r>
            <a:r>
              <a:rPr lang="en-GB" sz="2000" err="1">
                <a:solidFill>
                  <a:srgbClr val="000000"/>
                </a:solidFill>
                <a:latin typeface="Calibri Light"/>
                <a:cs typeface="Calibri Light"/>
              </a:rPr>
              <a:t>Reduzierte</a:t>
            </a:r>
            <a:r>
              <a:rPr lang="en-GB" sz="2000">
                <a:solidFill>
                  <a:srgbClr val="000000"/>
                </a:solidFill>
                <a:latin typeface="Calibri Light"/>
                <a:cs typeface="Calibri Light"/>
              </a:rPr>
              <a:t> Emission </a:t>
            </a:r>
            <a:r>
              <a:rPr lang="en-GB" sz="2000" err="1">
                <a:solidFill>
                  <a:srgbClr val="000000"/>
                </a:solidFill>
                <a:latin typeface="Calibri Light"/>
                <a:cs typeface="Calibri Light"/>
              </a:rPr>
              <a:t>vom</a:t>
            </a:r>
            <a:r>
              <a:rPr lang="en-GB" sz="2000">
                <a:solidFill>
                  <a:srgbClr val="000000"/>
                </a:solidFill>
                <a:latin typeface="Calibri Light"/>
                <a:cs typeface="Calibri Light"/>
              </a:rPr>
              <a:t> BVOC </a:t>
            </a:r>
            <a:r>
              <a:rPr lang="en-GB" sz="2000" err="1">
                <a:solidFill>
                  <a:srgbClr val="000000"/>
                </a:solidFill>
                <a:latin typeface="Calibri Light"/>
                <a:cs typeface="Calibri Light"/>
              </a:rPr>
              <a:t>Isopren</a:t>
            </a:r>
            <a:endParaRPr lang="en-GB" sz="2000">
              <a:solidFill>
                <a:srgbClr val="000000"/>
              </a:solidFill>
              <a:latin typeface="Calibri Light"/>
              <a:ea typeface="Calibri Light"/>
              <a:cs typeface="Calibri Light"/>
            </a:endParaRPr>
          </a:p>
          <a:p>
            <a:pPr marL="0" indent="0">
              <a:buNone/>
            </a:pPr>
            <a:r>
              <a:rPr lang="en-GB" sz="2000">
                <a:solidFill>
                  <a:srgbClr val="000000"/>
                </a:solidFill>
                <a:latin typeface="Calibri Light"/>
                <a:cs typeface="Calibri Light"/>
              </a:rPr>
              <a:t>&gt;  </a:t>
            </a:r>
            <a:r>
              <a:rPr lang="en-GB" sz="2000" err="1">
                <a:solidFill>
                  <a:srgbClr val="000000"/>
                </a:solidFill>
                <a:latin typeface="Calibri Light"/>
                <a:cs typeface="Calibri Light"/>
              </a:rPr>
              <a:t>Reduzierte</a:t>
            </a:r>
            <a:r>
              <a:rPr lang="en-GB" sz="2000">
                <a:solidFill>
                  <a:srgbClr val="000000"/>
                </a:solidFill>
                <a:latin typeface="Calibri Light"/>
                <a:cs typeface="Calibri Light"/>
              </a:rPr>
              <a:t> HCHO </a:t>
            </a:r>
            <a:r>
              <a:rPr lang="en-GB" sz="2000" err="1">
                <a:solidFill>
                  <a:srgbClr val="000000"/>
                </a:solidFill>
                <a:latin typeface="Calibri Light"/>
                <a:cs typeface="Calibri Light"/>
              </a:rPr>
              <a:t>Produktion</a:t>
            </a:r>
            <a:r>
              <a:rPr lang="en-GB" sz="2000">
                <a:solidFill>
                  <a:srgbClr val="000000"/>
                </a:solidFill>
                <a:latin typeface="Calibri Light"/>
                <a:cs typeface="Calibri Light"/>
              </a:rPr>
              <a:t> </a:t>
            </a:r>
            <a:endParaRPr lang="en-GB" sz="2000">
              <a:solidFill>
                <a:srgbClr val="000000"/>
              </a:solidFill>
              <a:latin typeface="Calibri Light"/>
              <a:ea typeface="Calibri Light"/>
              <a:cs typeface="Calibri Light"/>
            </a:endParaRPr>
          </a:p>
          <a:p>
            <a:pPr marL="0" indent="0">
              <a:buNone/>
            </a:pPr>
            <a:r>
              <a:rPr lang="en-GB" sz="2000">
                <a:solidFill>
                  <a:srgbClr val="000000"/>
                </a:solidFill>
                <a:latin typeface="Calibri Light"/>
                <a:cs typeface="Calibri Light"/>
              </a:rPr>
              <a:t>&gt; </a:t>
            </a:r>
            <a:r>
              <a:rPr lang="en-GB" sz="2000" err="1">
                <a:solidFill>
                  <a:srgbClr val="000000"/>
                </a:solidFill>
                <a:latin typeface="Calibri Light"/>
                <a:cs typeface="Calibri Light"/>
              </a:rPr>
              <a:t>Reduzierte</a:t>
            </a:r>
            <a:r>
              <a:rPr lang="en-GB" sz="2000">
                <a:solidFill>
                  <a:srgbClr val="000000"/>
                </a:solidFill>
                <a:latin typeface="Calibri Light"/>
                <a:cs typeface="Calibri Light"/>
              </a:rPr>
              <a:t> O</a:t>
            </a:r>
            <a:r>
              <a:rPr lang="en-GB" sz="2000" baseline="-25000">
                <a:solidFill>
                  <a:srgbClr val="000000"/>
                </a:solidFill>
                <a:latin typeface="Calibri Light"/>
                <a:cs typeface="Calibri Light"/>
              </a:rPr>
              <a:t>3</a:t>
            </a:r>
            <a:r>
              <a:rPr lang="en-GB" sz="2000">
                <a:solidFill>
                  <a:srgbClr val="000000"/>
                </a:solidFill>
                <a:latin typeface="Calibri Light"/>
                <a:cs typeface="Calibri Light"/>
              </a:rPr>
              <a:t> levels </a:t>
            </a:r>
            <a:r>
              <a:rPr lang="en-GB" sz="2000" err="1">
                <a:solidFill>
                  <a:srgbClr val="000000"/>
                </a:solidFill>
                <a:latin typeface="Calibri Light"/>
                <a:cs typeface="Calibri Light"/>
              </a:rPr>
              <a:t>trotz</a:t>
            </a:r>
            <a:r>
              <a:rPr lang="en-GB" sz="2000">
                <a:solidFill>
                  <a:srgbClr val="000000"/>
                </a:solidFill>
                <a:latin typeface="Calibri Light"/>
                <a:cs typeface="Calibri Light"/>
              </a:rPr>
              <a:t> </a:t>
            </a:r>
            <a:r>
              <a:rPr lang="en-GB" sz="2000" err="1">
                <a:solidFill>
                  <a:srgbClr val="000000"/>
                </a:solidFill>
                <a:latin typeface="Calibri Light"/>
                <a:cs typeface="Calibri Light"/>
              </a:rPr>
              <a:t>gleicher</a:t>
            </a:r>
            <a:r>
              <a:rPr lang="en-GB" sz="2000">
                <a:solidFill>
                  <a:srgbClr val="000000"/>
                </a:solidFill>
                <a:latin typeface="Calibri Light"/>
                <a:cs typeface="Calibri Light"/>
              </a:rPr>
              <a:t> </a:t>
            </a:r>
            <a:r>
              <a:rPr lang="en-GB" sz="2000" err="1">
                <a:solidFill>
                  <a:srgbClr val="000000"/>
                </a:solidFill>
                <a:latin typeface="Calibri Light"/>
                <a:cs typeface="Calibri Light"/>
              </a:rPr>
              <a:t>Globalstrahlung</a:t>
            </a:r>
            <a:r>
              <a:rPr lang="en-GB" sz="2000">
                <a:solidFill>
                  <a:srgbClr val="000000"/>
                </a:solidFill>
                <a:latin typeface="Calibri Light"/>
                <a:cs typeface="Calibri Light"/>
              </a:rPr>
              <a:t> und </a:t>
            </a:r>
            <a:r>
              <a:rPr lang="en-GB" sz="2000" err="1">
                <a:solidFill>
                  <a:srgbClr val="000000"/>
                </a:solidFill>
                <a:latin typeface="Calibri Light"/>
                <a:cs typeface="Calibri Light"/>
              </a:rPr>
              <a:t>Lufttemperaturen</a:t>
            </a:r>
            <a:endParaRPr lang="en-GB" sz="2000">
              <a:solidFill>
                <a:srgbClr val="000000"/>
              </a:solidFill>
              <a:latin typeface="Calibri Light"/>
              <a:cs typeface="Calibri Light"/>
            </a:endParaRPr>
          </a:p>
          <a:p>
            <a:pPr>
              <a:buFont typeface="Wingdings" pitchFamily="2" charset="2"/>
              <a:buChar char="Ø"/>
            </a:pPr>
            <a:endParaRPr lang="en-GB" sz="1800">
              <a:solidFill>
                <a:srgbClr val="000000"/>
              </a:solidFill>
              <a:latin typeface="Calibri Light"/>
              <a:cs typeface="Calibri Light"/>
            </a:endParaRPr>
          </a:p>
          <a:p>
            <a:pPr marL="0" indent="0">
              <a:buNone/>
            </a:pPr>
            <a:endParaRPr lang="en-GB" sz="1800">
              <a:solidFill>
                <a:srgbClr val="000000"/>
              </a:solidFill>
              <a:latin typeface="Calibri Light"/>
              <a:cs typeface="Calibri Light"/>
            </a:endParaRPr>
          </a:p>
        </p:txBody>
      </p:sp>
      <p:sp>
        <p:nvSpPr>
          <p:cNvPr id="6" name="Textfeld 17">
            <a:extLst>
              <a:ext uri="{FF2B5EF4-FFF2-40B4-BE49-F238E27FC236}">
                <a16:creationId xmlns:a16="http://schemas.microsoft.com/office/drawing/2014/main" id="{B94C42FA-61B7-E172-4019-20362F27A336}"/>
              </a:ext>
            </a:extLst>
          </p:cNvPr>
          <p:cNvSpPr txBox="1"/>
          <p:nvPr/>
        </p:nvSpPr>
        <p:spPr>
          <a:xfrm>
            <a:off x="4087265" y="6505824"/>
            <a:ext cx="2008815" cy="313593"/>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a:t>Trimmel et al. 2023</a:t>
            </a:r>
            <a:endParaRPr lang="en-US" sz="1400"/>
          </a:p>
        </p:txBody>
      </p:sp>
    </p:spTree>
    <p:extLst>
      <p:ext uri="{BB962C8B-B14F-4D97-AF65-F5344CB8AC3E}">
        <p14:creationId xmlns:p14="http://schemas.microsoft.com/office/powerpoint/2010/main" val="103159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1FDC257-2DBB-7E91-3900-64A2BFDB7852}"/>
              </a:ext>
            </a:extLst>
          </p:cNvPr>
          <p:cNvSpPr>
            <a:spLocks noGrp="1"/>
          </p:cNvSpPr>
          <p:nvPr>
            <p:ph type="title"/>
          </p:nvPr>
        </p:nvSpPr>
        <p:spPr>
          <a:xfrm>
            <a:off x="2631520" y="0"/>
            <a:ext cx="4117469" cy="1495425"/>
          </a:xfrm>
        </p:spPr>
        <p:txBody>
          <a:bodyPr>
            <a:normAutofit/>
          </a:bodyPr>
          <a:lstStyle/>
          <a:p>
            <a:r>
              <a:rPr lang="de-DE" sz="4000"/>
              <a:t>Agenda</a:t>
            </a:r>
            <a:endParaRPr lang="de-DE" sz="4000">
              <a:cs typeface="Calibri Light"/>
            </a:endParaRPr>
          </a:p>
        </p:txBody>
      </p:sp>
      <p:sp>
        <p:nvSpPr>
          <p:cNvPr id="3" name="Inhaltsplatzhalter 2">
            <a:extLst>
              <a:ext uri="{FF2B5EF4-FFF2-40B4-BE49-F238E27FC236}">
                <a16:creationId xmlns:a16="http://schemas.microsoft.com/office/drawing/2014/main" id="{71F0683C-ACA9-250D-AD3C-AE2219E30A77}"/>
              </a:ext>
            </a:extLst>
          </p:cNvPr>
          <p:cNvSpPr>
            <a:spLocks noGrp="1"/>
          </p:cNvSpPr>
          <p:nvPr>
            <p:ph idx="1"/>
          </p:nvPr>
        </p:nvSpPr>
        <p:spPr>
          <a:xfrm>
            <a:off x="442576" y="1335286"/>
            <a:ext cx="6188607" cy="3729034"/>
          </a:xfrm>
        </p:spPr>
        <p:txBody>
          <a:bodyPr vert="horz" lIns="91440" tIns="45720" rIns="91440" bIns="45720" rtlCol="0" anchor="t">
            <a:noAutofit/>
          </a:bodyPr>
          <a:lstStyle/>
          <a:p>
            <a:pPr marL="457200" indent="-457200">
              <a:buAutoNum type="arabicPeriod"/>
            </a:pPr>
            <a:r>
              <a:rPr lang="en-US" sz="2400" dirty="0" err="1">
                <a:cs typeface="Calibri"/>
              </a:rPr>
              <a:t>Luftqualität</a:t>
            </a:r>
            <a:r>
              <a:rPr lang="en-US" sz="2400" dirty="0">
                <a:cs typeface="Calibri"/>
              </a:rPr>
              <a:t>, Ozon und BVOCs</a:t>
            </a:r>
          </a:p>
          <a:p>
            <a:pPr marL="457200" indent="-457200">
              <a:buAutoNum type="arabicPeriod"/>
            </a:pPr>
            <a:endParaRPr lang="en-US"/>
          </a:p>
          <a:p>
            <a:pPr marL="457200" indent="-457200">
              <a:buAutoNum type="arabicPeriod"/>
            </a:pPr>
            <a:r>
              <a:rPr lang="de-DE" sz="2400" dirty="0"/>
              <a:t>Stress für urbane Bäume</a:t>
            </a:r>
            <a:endParaRPr lang="de-DE" sz="2400" dirty="0">
              <a:cs typeface="Calibri"/>
            </a:endParaRPr>
          </a:p>
          <a:p>
            <a:pPr lvl="1"/>
            <a:r>
              <a:rPr lang="de-DE" sz="2000" dirty="0"/>
              <a:t>Trockenstress</a:t>
            </a:r>
            <a:endParaRPr lang="de-DE" sz="1600" dirty="0">
              <a:cs typeface="Calibri"/>
            </a:endParaRPr>
          </a:p>
          <a:p>
            <a:pPr lvl="1"/>
            <a:r>
              <a:rPr lang="de-DE" sz="2000" dirty="0"/>
              <a:t>Salzstress</a:t>
            </a:r>
            <a:endParaRPr lang="de-DE" sz="2000" dirty="0">
              <a:cs typeface="Calibri"/>
            </a:endParaRPr>
          </a:p>
          <a:p>
            <a:pPr marL="457200" lvl="1" indent="0">
              <a:buNone/>
            </a:pPr>
            <a:endParaRPr lang="de-DE" sz="2000">
              <a:cs typeface="Calibri"/>
            </a:endParaRPr>
          </a:p>
          <a:p>
            <a:pPr marL="457200" indent="-457200">
              <a:buAutoNum type="arabicPeriod"/>
            </a:pPr>
            <a:r>
              <a:rPr lang="de-DE" sz="2400" dirty="0"/>
              <a:t>Einfluss von Trockenheit auf die Ozonbelastung in Wien </a:t>
            </a:r>
            <a:endParaRPr lang="de-DE" sz="2400" dirty="0">
              <a:ea typeface="Calibri"/>
              <a:cs typeface="Calibri"/>
            </a:endParaRPr>
          </a:p>
          <a:p>
            <a:pPr marL="457200" indent="-457200">
              <a:buAutoNum type="arabicPeriod"/>
            </a:pPr>
            <a:endParaRPr lang="de-DE" sz="2400">
              <a:cs typeface="Calibri"/>
            </a:endParaRPr>
          </a:p>
          <a:p>
            <a:pPr marL="457200" indent="-457200">
              <a:buAutoNum type="arabicPeriod"/>
            </a:pPr>
            <a:r>
              <a:rPr lang="de-DE" sz="2400" dirty="0"/>
              <a:t>Welche Bäume sollen wir pflanzen? </a:t>
            </a:r>
            <a:endParaRPr lang="de-DE" dirty="0">
              <a:cs typeface="Calibri"/>
            </a:endParaRPr>
          </a:p>
          <a:p>
            <a:pPr marL="457200" indent="-457200">
              <a:buAutoNum type="arabicPeriod"/>
            </a:pPr>
            <a:endParaRPr lang="de-DE" sz="2400">
              <a:cs typeface="Calibri"/>
            </a:endParaRPr>
          </a:p>
          <a:p>
            <a:pPr marL="457200" indent="-457200">
              <a:buAutoNum type="arabicPeriod"/>
            </a:pPr>
            <a:endParaRPr lang="de-DE" sz="2400">
              <a:cs typeface="Calibri"/>
            </a:endParaRPr>
          </a:p>
          <a:p>
            <a:pPr marL="0" indent="0">
              <a:buNone/>
            </a:pPr>
            <a:endParaRPr lang="de-DE" sz="2400">
              <a:cs typeface="Calibri"/>
            </a:endParaRPr>
          </a:p>
        </p:txBody>
      </p:sp>
      <p:pic>
        <p:nvPicPr>
          <p:cNvPr id="7" name="Grafik 6" descr="Ein Bild, das Gebäude, Gewächshaus, gefüttert, Linie enthält.&#10;&#10;Automatisch generierte Beschreibung">
            <a:extLst>
              <a:ext uri="{FF2B5EF4-FFF2-40B4-BE49-F238E27FC236}">
                <a16:creationId xmlns:a16="http://schemas.microsoft.com/office/drawing/2014/main" id="{425910D6-6E17-58DC-59D0-F29EB63E90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83" r="-1" b="17049"/>
          <a:stretch/>
        </p:blipFill>
        <p:spPr>
          <a:xfrm>
            <a:off x="7335236" y="10"/>
            <a:ext cx="4992560" cy="6857990"/>
          </a:xfrm>
          <a:prstGeom prst="rect">
            <a:avLst/>
          </a:prstGeom>
          <a:effectLst/>
        </p:spPr>
      </p:pic>
      <p:sp>
        <p:nvSpPr>
          <p:cNvPr id="9" name="Foliennummernplatzhalter 8">
            <a:extLst>
              <a:ext uri="{FF2B5EF4-FFF2-40B4-BE49-F238E27FC236}">
                <a16:creationId xmlns:a16="http://schemas.microsoft.com/office/drawing/2014/main" id="{AAA5216C-7311-5644-4AEF-6036D82F0873}"/>
              </a:ext>
            </a:extLst>
          </p:cNvPr>
          <p:cNvSpPr>
            <a:spLocks noGrp="1"/>
          </p:cNvSpPr>
          <p:nvPr>
            <p:ph type="sldNum" sz="quarter" idx="12"/>
          </p:nvPr>
        </p:nvSpPr>
        <p:spPr>
          <a:xfrm>
            <a:off x="8610600" y="6356350"/>
            <a:ext cx="2743200" cy="365125"/>
          </a:xfrm>
        </p:spPr>
        <p:txBody>
          <a:bodyPr>
            <a:normAutofit/>
          </a:bodyPr>
          <a:lstStyle/>
          <a:p>
            <a:pPr>
              <a:spcAft>
                <a:spcPts val="600"/>
              </a:spcAft>
            </a:pPr>
            <a:fld id="{5A005A3D-A187-4DA6-AEE4-3F8906483E9C}" type="slidenum">
              <a:rPr lang="de-DE">
                <a:solidFill>
                  <a:srgbClr val="FFFFFF"/>
                </a:solidFill>
              </a:rPr>
              <a:pPr>
                <a:spcAft>
                  <a:spcPts val="600"/>
                </a:spcAft>
              </a:pPr>
              <a:t>3</a:t>
            </a:fld>
            <a:endParaRPr lang="de-DE">
              <a:solidFill>
                <a:srgbClr val="FFFFFF"/>
              </a:solidFill>
            </a:endParaRPr>
          </a:p>
        </p:txBody>
      </p:sp>
    </p:spTree>
    <p:extLst>
      <p:ext uri="{BB962C8B-B14F-4D97-AF65-F5344CB8AC3E}">
        <p14:creationId xmlns:p14="http://schemas.microsoft.com/office/powerpoint/2010/main" val="32221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7799B7-FE9B-9F5A-1993-0E0F174E7D97}"/>
              </a:ext>
            </a:extLst>
          </p:cNvPr>
          <p:cNvSpPr/>
          <p:nvPr/>
        </p:nvSpPr>
        <p:spPr>
          <a:xfrm rot="16200000">
            <a:off x="8825603" y="1554334"/>
            <a:ext cx="1808921" cy="2981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T"/>
              <a:t>HHCO (ppb)</a:t>
            </a:r>
          </a:p>
        </p:txBody>
      </p:sp>
      <p:pic>
        <p:nvPicPr>
          <p:cNvPr id="7" name="Content Placeholder 14">
            <a:extLst>
              <a:ext uri="{FF2B5EF4-FFF2-40B4-BE49-F238E27FC236}">
                <a16:creationId xmlns:a16="http://schemas.microsoft.com/office/drawing/2014/main" id="{23448412-D879-CA49-1D2B-178037742D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1549" y="714913"/>
            <a:ext cx="2617381" cy="1963036"/>
          </a:xfrm>
          <a:prstGeom prst="rect">
            <a:avLst/>
          </a:prstGeom>
        </p:spPr>
      </p:pic>
      <p:pic>
        <p:nvPicPr>
          <p:cNvPr id="9" name="Picture 8">
            <a:extLst>
              <a:ext uri="{FF2B5EF4-FFF2-40B4-BE49-F238E27FC236}">
                <a16:creationId xmlns:a16="http://schemas.microsoft.com/office/drawing/2014/main" id="{47B95F47-451E-477D-4193-715C5F0EE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6722" y="686514"/>
            <a:ext cx="2636603" cy="1977452"/>
          </a:xfrm>
          <a:prstGeom prst="rect">
            <a:avLst/>
          </a:prstGeom>
        </p:spPr>
      </p:pic>
      <p:pic>
        <p:nvPicPr>
          <p:cNvPr id="10" name="Picture 2">
            <a:extLst>
              <a:ext uri="{FF2B5EF4-FFF2-40B4-BE49-F238E27FC236}">
                <a16:creationId xmlns:a16="http://schemas.microsoft.com/office/drawing/2014/main" id="{D2C0E6FA-D10B-3C3C-D778-887FDF1E8F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944" y="210675"/>
            <a:ext cx="5603576" cy="1963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AA73202C-A4F6-B366-49C0-06F46C9DAB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89" y="2030615"/>
            <a:ext cx="5777442" cy="172429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16">
            <a:extLst>
              <a:ext uri="{FF2B5EF4-FFF2-40B4-BE49-F238E27FC236}">
                <a16:creationId xmlns:a16="http://schemas.microsoft.com/office/drawing/2014/main" id="{DBB43BF8-A8E0-91E3-286B-560E0442321F}"/>
              </a:ext>
            </a:extLst>
          </p:cNvPr>
          <p:cNvSpPr>
            <a:spLocks noGrp="1"/>
          </p:cNvSpPr>
          <p:nvPr>
            <p:ph idx="1"/>
          </p:nvPr>
        </p:nvSpPr>
        <p:spPr>
          <a:xfrm>
            <a:off x="6772192" y="2604694"/>
            <a:ext cx="4749803" cy="3524204"/>
          </a:xfrm>
        </p:spPr>
        <p:txBody>
          <a:bodyPr vert="horz" lIns="91440" tIns="45720" rIns="91440" bIns="45720" rtlCol="0" anchor="t">
            <a:normAutofit/>
          </a:bodyPr>
          <a:lstStyle/>
          <a:p>
            <a:pPr marL="0" indent="0">
              <a:buNone/>
            </a:pPr>
            <a:r>
              <a:rPr lang="en-GB" sz="3600">
                <a:solidFill>
                  <a:srgbClr val="000000"/>
                </a:solidFill>
                <a:latin typeface="Calibri Light"/>
                <a:cs typeface="Calibri Light"/>
              </a:rPr>
              <a:t>Sommer:</a:t>
            </a:r>
            <a:endParaRPr lang="en-GB" sz="3600">
              <a:solidFill>
                <a:srgbClr val="000000"/>
              </a:solidFill>
              <a:latin typeface="Times New Roman" panose="02020603050405020304" pitchFamily="18" charset="0"/>
              <a:cs typeface="Times New Roman" panose="02020603050405020304" pitchFamily="18" charset="0"/>
            </a:endParaRPr>
          </a:p>
          <a:p>
            <a:r>
              <a:rPr lang="en-GB" sz="2000" err="1">
                <a:solidFill>
                  <a:srgbClr val="000000"/>
                </a:solidFill>
                <a:latin typeface="Calibri Light"/>
                <a:cs typeface="Calibri Light"/>
              </a:rPr>
              <a:t>Anstiege</a:t>
            </a:r>
            <a:r>
              <a:rPr lang="en-GB" sz="2000">
                <a:solidFill>
                  <a:srgbClr val="000000"/>
                </a:solidFill>
                <a:latin typeface="Calibri Light"/>
                <a:cs typeface="Calibri Light"/>
              </a:rPr>
              <a:t> </a:t>
            </a:r>
            <a:r>
              <a:rPr lang="en-GB" sz="2000" err="1">
                <a:solidFill>
                  <a:srgbClr val="000000"/>
                </a:solidFill>
                <a:latin typeface="Calibri Light"/>
                <a:cs typeface="Calibri Light"/>
              </a:rPr>
              <a:t>trotz</a:t>
            </a:r>
            <a:r>
              <a:rPr lang="en-GB" sz="2000">
                <a:solidFill>
                  <a:srgbClr val="000000"/>
                </a:solidFill>
                <a:latin typeface="Calibri Light"/>
                <a:cs typeface="Calibri Light"/>
              </a:rPr>
              <a:t> </a:t>
            </a:r>
            <a:r>
              <a:rPr lang="en-GB" sz="2000" err="1">
                <a:solidFill>
                  <a:srgbClr val="000000"/>
                </a:solidFill>
                <a:latin typeface="Calibri Light"/>
                <a:cs typeface="Calibri Light"/>
              </a:rPr>
              <a:t>lokaler</a:t>
            </a:r>
            <a:r>
              <a:rPr lang="en-GB" sz="2000">
                <a:solidFill>
                  <a:srgbClr val="000000"/>
                </a:solidFill>
                <a:latin typeface="Calibri Light"/>
                <a:cs typeface="Calibri Light"/>
              </a:rPr>
              <a:t> </a:t>
            </a:r>
            <a:r>
              <a:rPr lang="en-GB" sz="2000" err="1">
                <a:solidFill>
                  <a:srgbClr val="000000"/>
                </a:solidFill>
                <a:latin typeface="Calibri Light"/>
                <a:cs typeface="Calibri Light"/>
              </a:rPr>
              <a:t>Trockenheit</a:t>
            </a:r>
            <a:endParaRPr lang="en-GB" sz="2000">
              <a:solidFill>
                <a:srgbClr val="000000"/>
              </a:solidFill>
              <a:latin typeface="Calibri Light"/>
              <a:ea typeface="Calibri Light"/>
              <a:cs typeface="Calibri Light"/>
            </a:endParaRPr>
          </a:p>
          <a:p>
            <a:r>
              <a:rPr lang="en-GB" sz="2000" err="1">
                <a:solidFill>
                  <a:srgbClr val="000000"/>
                </a:solidFill>
                <a:latin typeface="Calibri Light"/>
                <a:cs typeface="Calibri Light"/>
              </a:rPr>
              <a:t>verursacht</a:t>
            </a:r>
            <a:r>
              <a:rPr lang="en-GB" sz="2000">
                <a:solidFill>
                  <a:srgbClr val="000000"/>
                </a:solidFill>
                <a:latin typeface="Calibri Light"/>
                <a:cs typeface="Calibri Light"/>
              </a:rPr>
              <a:t> </a:t>
            </a:r>
            <a:r>
              <a:rPr lang="en-GB" sz="2000" err="1">
                <a:solidFill>
                  <a:srgbClr val="000000"/>
                </a:solidFill>
                <a:latin typeface="Calibri Light"/>
                <a:cs typeface="Calibri Light"/>
              </a:rPr>
              <a:t>durch</a:t>
            </a:r>
            <a:r>
              <a:rPr lang="en-GB" sz="2000">
                <a:solidFill>
                  <a:srgbClr val="000000"/>
                </a:solidFill>
                <a:latin typeface="Calibri Light"/>
                <a:cs typeface="Calibri Light"/>
              </a:rPr>
              <a:t> </a:t>
            </a:r>
            <a:r>
              <a:rPr lang="en-GB" sz="2000" err="1">
                <a:solidFill>
                  <a:srgbClr val="000000"/>
                </a:solidFill>
                <a:latin typeface="Calibri Light"/>
                <a:cs typeface="Calibri Light"/>
              </a:rPr>
              <a:t>Advektion</a:t>
            </a:r>
            <a:r>
              <a:rPr lang="en-GB" sz="2000">
                <a:solidFill>
                  <a:srgbClr val="000000"/>
                </a:solidFill>
                <a:latin typeface="Calibri Light"/>
                <a:cs typeface="Calibri Light"/>
              </a:rPr>
              <a:t> von HCHO von </a:t>
            </a:r>
            <a:r>
              <a:rPr lang="en-GB" sz="2000" err="1">
                <a:solidFill>
                  <a:srgbClr val="000000"/>
                </a:solidFill>
                <a:latin typeface="Calibri Light"/>
                <a:cs typeface="Calibri Light"/>
              </a:rPr>
              <a:t>nicht-trockenen</a:t>
            </a:r>
            <a:r>
              <a:rPr lang="en-GB" sz="2000">
                <a:solidFill>
                  <a:srgbClr val="000000"/>
                </a:solidFill>
                <a:latin typeface="Calibri Light"/>
                <a:cs typeface="Calibri Light"/>
              </a:rPr>
              <a:t> Regionen</a:t>
            </a:r>
            <a:endParaRPr lang="en-GB" sz="2000">
              <a:solidFill>
                <a:srgbClr val="000000"/>
              </a:solidFill>
              <a:latin typeface="Calibri Light"/>
              <a:ea typeface="Calibri Light"/>
              <a:cs typeface="Calibri Light"/>
            </a:endParaRPr>
          </a:p>
          <a:p>
            <a:endParaRPr lang="en-GB" sz="2000">
              <a:latin typeface="Calibri Light"/>
              <a:ea typeface="Calibri Light"/>
              <a:cs typeface="Calibri Light"/>
            </a:endParaRPr>
          </a:p>
          <a:p>
            <a:pPr marL="0" indent="0">
              <a:buNone/>
            </a:pPr>
            <a:r>
              <a:rPr lang="en-GB" sz="2000">
                <a:latin typeface="Calibri Light"/>
                <a:ea typeface="+mn-lt"/>
                <a:cs typeface="+mn-lt"/>
              </a:rPr>
              <a:t>&gt; </a:t>
            </a:r>
            <a:r>
              <a:rPr lang="en-GB" sz="2000" err="1">
                <a:latin typeface="Calibri Light"/>
                <a:ea typeface="+mn-lt"/>
                <a:cs typeface="+mn-lt"/>
              </a:rPr>
              <a:t>Reproduziert</a:t>
            </a:r>
            <a:r>
              <a:rPr lang="en-GB" sz="2000">
                <a:latin typeface="Calibri Light"/>
                <a:ea typeface="+mn-lt"/>
                <a:cs typeface="+mn-lt"/>
              </a:rPr>
              <a:t> </a:t>
            </a:r>
            <a:r>
              <a:rPr lang="en-GB" sz="2000" err="1">
                <a:latin typeface="Calibri Light"/>
                <a:ea typeface="+mn-lt"/>
                <a:cs typeface="+mn-lt"/>
              </a:rPr>
              <a:t>mit</a:t>
            </a:r>
            <a:r>
              <a:rPr lang="en-GB" sz="2000">
                <a:latin typeface="Calibri Light"/>
                <a:ea typeface="+mn-lt"/>
                <a:cs typeface="+mn-lt"/>
              </a:rPr>
              <a:t> der </a:t>
            </a:r>
            <a:r>
              <a:rPr lang="en-GB" sz="2000" err="1">
                <a:latin typeface="Calibri Light"/>
                <a:ea typeface="+mn-lt"/>
                <a:cs typeface="+mn-lt"/>
              </a:rPr>
              <a:t>neuen</a:t>
            </a:r>
            <a:r>
              <a:rPr lang="en-GB" sz="2000">
                <a:latin typeface="Calibri Light"/>
                <a:ea typeface="+mn-lt"/>
                <a:cs typeface="+mn-lt"/>
              </a:rPr>
              <a:t> </a:t>
            </a:r>
            <a:r>
              <a:rPr lang="en-GB" sz="2000" err="1">
                <a:latin typeface="Calibri Light"/>
                <a:ea typeface="+mn-lt"/>
                <a:cs typeface="+mn-lt"/>
              </a:rPr>
              <a:t>Modelentwicklung</a:t>
            </a:r>
            <a:r>
              <a:rPr lang="en-GB" sz="2000">
                <a:latin typeface="Calibri Light"/>
                <a:ea typeface="+mn-lt"/>
                <a:cs typeface="+mn-lt"/>
              </a:rPr>
              <a:t> MEGAN3-SURFEX8 und </a:t>
            </a:r>
            <a:r>
              <a:rPr lang="en-GB" sz="2000" err="1">
                <a:latin typeface="Calibri Light"/>
                <a:ea typeface="+mn-lt"/>
                <a:cs typeface="+mn-lt"/>
              </a:rPr>
              <a:t>mit</a:t>
            </a:r>
            <a:r>
              <a:rPr lang="en-GB" sz="2000">
                <a:latin typeface="Calibri Light"/>
                <a:ea typeface="+mn-lt"/>
                <a:cs typeface="+mn-lt"/>
              </a:rPr>
              <a:t> </a:t>
            </a:r>
            <a:r>
              <a:rPr lang="en-GB" sz="2000" err="1">
                <a:latin typeface="Calibri Light"/>
                <a:ea typeface="+mn-lt"/>
                <a:cs typeface="+mn-lt"/>
              </a:rPr>
              <a:t>Verwendung</a:t>
            </a:r>
            <a:r>
              <a:rPr lang="en-GB" sz="2000">
                <a:latin typeface="Calibri Light"/>
                <a:ea typeface="+mn-lt"/>
                <a:cs typeface="+mn-lt"/>
              </a:rPr>
              <a:t> der </a:t>
            </a:r>
            <a:r>
              <a:rPr lang="en-GB" sz="2000" err="1">
                <a:latin typeface="Calibri Light"/>
                <a:ea typeface="+mn-lt"/>
                <a:cs typeface="+mn-lt"/>
              </a:rPr>
              <a:t>Emissionen</a:t>
            </a:r>
            <a:r>
              <a:rPr lang="en-GB" sz="2000">
                <a:latin typeface="Calibri Light"/>
                <a:ea typeface="+mn-lt"/>
                <a:cs typeface="+mn-lt"/>
              </a:rPr>
              <a:t> um das CTM MOCAGE </a:t>
            </a:r>
            <a:r>
              <a:rPr lang="en-GB" sz="2000" err="1">
                <a:latin typeface="Calibri Light"/>
                <a:ea typeface="+mn-lt"/>
                <a:cs typeface="+mn-lt"/>
              </a:rPr>
              <a:t>anzutreiben</a:t>
            </a:r>
            <a:r>
              <a:rPr lang="en-GB" sz="2000">
                <a:latin typeface="Calibri Light"/>
                <a:ea typeface="+mn-lt"/>
                <a:cs typeface="+mn-lt"/>
              </a:rPr>
              <a:t>.</a:t>
            </a:r>
            <a:endParaRPr lang="en-GB" sz="2000">
              <a:latin typeface="Calibri Light"/>
            </a:endParaRPr>
          </a:p>
        </p:txBody>
      </p:sp>
      <p:pic>
        <p:nvPicPr>
          <p:cNvPr id="20482" name="Picture 2">
            <a:extLst>
              <a:ext uri="{FF2B5EF4-FFF2-40B4-BE49-F238E27FC236}">
                <a16:creationId xmlns:a16="http://schemas.microsoft.com/office/drawing/2014/main" id="{5FD52F39-C102-31CD-656A-A3CF7B251D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0470" y="3840684"/>
            <a:ext cx="5509507" cy="3017316"/>
          </a:xfrm>
          <a:prstGeom prst="rect">
            <a:avLst/>
          </a:prstGeom>
          <a:noFill/>
          <a:extLst>
            <a:ext uri="{909E8E84-426E-40DD-AFC4-6F175D3DCCD1}">
              <a14:hiddenFill xmlns:a14="http://schemas.microsoft.com/office/drawing/2010/main">
                <a:solidFill>
                  <a:srgbClr val="FFFFFF"/>
                </a:solidFill>
              </a14:hiddenFill>
            </a:ext>
          </a:extLst>
        </p:spPr>
      </p:pic>
      <p:sp>
        <p:nvSpPr>
          <p:cNvPr id="21" name="Doughnut 20">
            <a:extLst>
              <a:ext uri="{FF2B5EF4-FFF2-40B4-BE49-F238E27FC236}">
                <a16:creationId xmlns:a16="http://schemas.microsoft.com/office/drawing/2014/main" id="{C40DB23C-91BF-B00D-7F20-8A47D678848B}"/>
              </a:ext>
            </a:extLst>
          </p:cNvPr>
          <p:cNvSpPr/>
          <p:nvPr/>
        </p:nvSpPr>
        <p:spPr>
          <a:xfrm>
            <a:off x="3090440" y="555585"/>
            <a:ext cx="590309" cy="636608"/>
          </a:xfrm>
          <a:prstGeom prst="donut">
            <a:avLst>
              <a:gd name="adj" fmla="val 3733"/>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chemeClr val="tx1"/>
              </a:solidFill>
            </a:endParaRPr>
          </a:p>
        </p:txBody>
      </p:sp>
      <p:sp>
        <p:nvSpPr>
          <p:cNvPr id="22" name="Doughnut 21">
            <a:extLst>
              <a:ext uri="{FF2B5EF4-FFF2-40B4-BE49-F238E27FC236}">
                <a16:creationId xmlns:a16="http://schemas.microsoft.com/office/drawing/2014/main" id="{DB87A871-7763-1820-8E51-7616CD2DDC34}"/>
              </a:ext>
            </a:extLst>
          </p:cNvPr>
          <p:cNvSpPr/>
          <p:nvPr/>
        </p:nvSpPr>
        <p:spPr>
          <a:xfrm>
            <a:off x="3090440" y="3159888"/>
            <a:ext cx="553517" cy="375149"/>
          </a:xfrm>
          <a:prstGeom prst="donut">
            <a:avLst>
              <a:gd name="adj" fmla="val 3733"/>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chemeClr val="tx1"/>
              </a:solidFill>
            </a:endParaRPr>
          </a:p>
        </p:txBody>
      </p:sp>
      <p:sp>
        <p:nvSpPr>
          <p:cNvPr id="23" name="TextBox 22">
            <a:extLst>
              <a:ext uri="{FF2B5EF4-FFF2-40B4-BE49-F238E27FC236}">
                <a16:creationId xmlns:a16="http://schemas.microsoft.com/office/drawing/2014/main" id="{596C2325-9346-16EC-19C9-A5E36ADF12F9}"/>
              </a:ext>
            </a:extLst>
          </p:cNvPr>
          <p:cNvSpPr txBox="1"/>
          <p:nvPr/>
        </p:nvSpPr>
        <p:spPr>
          <a:xfrm>
            <a:off x="6691245" y="303199"/>
            <a:ext cx="3969039" cy="400110"/>
          </a:xfrm>
          <a:prstGeom prst="rect">
            <a:avLst/>
          </a:prstGeom>
          <a:noFill/>
        </p:spPr>
        <p:txBody>
          <a:bodyPr wrap="square" lIns="91440" tIns="45720" rIns="91440" bIns="45720" rtlCol="0" anchor="t">
            <a:spAutoFit/>
          </a:bodyPr>
          <a:lstStyle/>
          <a:p>
            <a:r>
              <a:rPr lang="en-GB" sz="2000">
                <a:latin typeface="Calibri Light"/>
                <a:ea typeface="Calibri Light"/>
                <a:cs typeface="Calibri Light"/>
              </a:rPr>
              <a:t>Analyse der </a:t>
            </a:r>
            <a:r>
              <a:rPr lang="en-GB" sz="2000" err="1">
                <a:latin typeface="Calibri Light"/>
                <a:ea typeface="Calibri Light"/>
                <a:cs typeface="Calibri Light"/>
              </a:rPr>
              <a:t>Überschreitungstage</a:t>
            </a:r>
            <a:endParaRPr lang="en-US" sz="2000">
              <a:latin typeface="Calibri Light"/>
              <a:ea typeface="Calibri Light"/>
              <a:cs typeface="Calibri Light"/>
            </a:endParaRPr>
          </a:p>
        </p:txBody>
      </p:sp>
      <p:sp>
        <p:nvSpPr>
          <p:cNvPr id="24" name="TextBox 23">
            <a:extLst>
              <a:ext uri="{FF2B5EF4-FFF2-40B4-BE49-F238E27FC236}">
                <a16:creationId xmlns:a16="http://schemas.microsoft.com/office/drawing/2014/main" id="{3F79F563-8911-4EFF-664F-BF4AB146AAA9}"/>
              </a:ext>
            </a:extLst>
          </p:cNvPr>
          <p:cNvSpPr txBox="1"/>
          <p:nvPr/>
        </p:nvSpPr>
        <p:spPr>
          <a:xfrm rot="16200000">
            <a:off x="10821155" y="1573320"/>
            <a:ext cx="856526" cy="246221"/>
          </a:xfrm>
          <a:prstGeom prst="rect">
            <a:avLst/>
          </a:prstGeom>
          <a:solidFill>
            <a:schemeClr val="bg1"/>
          </a:solidFill>
        </p:spPr>
        <p:txBody>
          <a:bodyPr wrap="square" rtlCol="0">
            <a:spAutoFit/>
          </a:bodyPr>
          <a:lstStyle/>
          <a:p>
            <a:r>
              <a:rPr lang="en-AT" sz="1000"/>
              <a:t>HCHO (ppb)</a:t>
            </a:r>
          </a:p>
        </p:txBody>
      </p:sp>
      <p:sp>
        <p:nvSpPr>
          <p:cNvPr id="3" name="Textfeld 17">
            <a:extLst>
              <a:ext uri="{FF2B5EF4-FFF2-40B4-BE49-F238E27FC236}">
                <a16:creationId xmlns:a16="http://schemas.microsoft.com/office/drawing/2014/main" id="{92CA6CCA-79BA-6675-D011-87D9EB4E8E31}"/>
              </a:ext>
            </a:extLst>
          </p:cNvPr>
          <p:cNvSpPr txBox="1"/>
          <p:nvPr/>
        </p:nvSpPr>
        <p:spPr>
          <a:xfrm>
            <a:off x="5764795" y="6485382"/>
            <a:ext cx="2008815" cy="313593"/>
          </a:xfrm>
          <a:prstGeom prst="rect">
            <a:avLst/>
          </a:prstGeom>
          <a:noFill/>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a:t>Trimmel et al. 2023</a:t>
            </a:r>
            <a:endParaRPr lang="en-US" sz="1400"/>
          </a:p>
        </p:txBody>
      </p:sp>
    </p:spTree>
    <p:extLst>
      <p:ext uri="{BB962C8B-B14F-4D97-AF65-F5344CB8AC3E}">
        <p14:creationId xmlns:p14="http://schemas.microsoft.com/office/powerpoint/2010/main" val="3391554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DAC2-9B9C-AB10-688C-9A4AE93F4081}"/>
              </a:ext>
            </a:extLst>
          </p:cNvPr>
          <p:cNvSpPr>
            <a:spLocks noGrp="1"/>
          </p:cNvSpPr>
          <p:nvPr>
            <p:ph type="title"/>
          </p:nvPr>
        </p:nvSpPr>
        <p:spPr/>
        <p:txBody>
          <a:bodyPr>
            <a:normAutofit/>
          </a:bodyPr>
          <a:lstStyle/>
          <a:p>
            <a:r>
              <a:rPr lang="en-AT" sz="3200" b="1" dirty="0" err="1"/>
              <a:t>Fazit</a:t>
            </a:r>
            <a:r>
              <a:rPr lang="en-AT" sz="3200" b="1" dirty="0"/>
              <a:t> 1: </a:t>
            </a:r>
            <a:r>
              <a:rPr lang="en-AT" sz="3200" b="1" dirty="0" err="1"/>
              <a:t>Einfluss</a:t>
            </a:r>
            <a:r>
              <a:rPr lang="en-AT" sz="3200" b="1" dirty="0"/>
              <a:t> von </a:t>
            </a:r>
            <a:r>
              <a:rPr lang="en-AT" sz="3200" b="1" dirty="0" err="1"/>
              <a:t>Trockenheit</a:t>
            </a:r>
            <a:r>
              <a:rPr lang="en-AT" sz="3200" b="1" dirty="0"/>
              <a:t> auf </a:t>
            </a:r>
            <a:r>
              <a:rPr lang="en-AT" sz="3200" b="1" dirty="0" err="1"/>
              <a:t>Luftqualität</a:t>
            </a:r>
            <a:r>
              <a:rPr lang="en-AT" sz="3200" b="1" dirty="0"/>
              <a:t> </a:t>
            </a:r>
            <a:r>
              <a:rPr lang="en-AT" sz="3200" b="1" dirty="0" err="1"/>
              <a:t>im</a:t>
            </a:r>
            <a:r>
              <a:rPr lang="en-AT" sz="3200" b="1" dirty="0"/>
              <a:t> </a:t>
            </a:r>
            <a:r>
              <a:rPr lang="en-AT" sz="3200" b="1" dirty="0" err="1"/>
              <a:t>Großraum</a:t>
            </a:r>
            <a:r>
              <a:rPr lang="en-AT" sz="3200" b="1" dirty="0"/>
              <a:t> </a:t>
            </a:r>
            <a:r>
              <a:rPr lang="en-AT" sz="3200" b="1"/>
              <a:t>Wien </a:t>
            </a:r>
            <a:endParaRPr lang="en-US" sz="3200" b="1" dirty="0">
              <a:ea typeface="Calibri Light"/>
              <a:cs typeface="Calibri Light"/>
            </a:endParaRPr>
          </a:p>
        </p:txBody>
      </p:sp>
      <p:sp>
        <p:nvSpPr>
          <p:cNvPr id="3" name="Content Placeholder 2">
            <a:extLst>
              <a:ext uri="{FF2B5EF4-FFF2-40B4-BE49-F238E27FC236}">
                <a16:creationId xmlns:a16="http://schemas.microsoft.com/office/drawing/2014/main" id="{88FF71E9-0CF9-A8E6-1656-132DD52D87BC}"/>
              </a:ext>
            </a:extLst>
          </p:cNvPr>
          <p:cNvSpPr>
            <a:spLocks noGrp="1"/>
          </p:cNvSpPr>
          <p:nvPr>
            <p:ph idx="1"/>
          </p:nvPr>
        </p:nvSpPr>
        <p:spPr>
          <a:xfrm>
            <a:off x="758589" y="1711893"/>
            <a:ext cx="10515600" cy="4351338"/>
          </a:xfrm>
        </p:spPr>
        <p:txBody>
          <a:bodyPr vert="horz" lIns="91440" tIns="45720" rIns="91440" bIns="45720" rtlCol="0" anchor="t">
            <a:normAutofit/>
          </a:bodyPr>
          <a:lstStyle/>
          <a:p>
            <a:pPr marL="342900" indent="-342900">
              <a:buAutoNum type="arabicParenBoth"/>
            </a:pPr>
            <a:r>
              <a:rPr lang="en-GB" sz="2000">
                <a:latin typeface="Calibri Light"/>
                <a:ea typeface="+mn-lt"/>
                <a:cs typeface="+mn-lt"/>
              </a:rPr>
              <a:t>Die HCHO-</a:t>
            </a:r>
            <a:r>
              <a:rPr lang="en-GB" sz="2000" err="1">
                <a:latin typeface="Calibri Light"/>
                <a:ea typeface="+mn-lt"/>
                <a:cs typeface="+mn-lt"/>
              </a:rPr>
              <a:t>Mischungsverhältnisse</a:t>
            </a:r>
            <a:r>
              <a:rPr lang="en-GB" sz="2000">
                <a:latin typeface="Calibri Light"/>
                <a:ea typeface="+mn-lt"/>
                <a:cs typeface="+mn-lt"/>
              </a:rPr>
              <a:t> </a:t>
            </a:r>
            <a:r>
              <a:rPr lang="en-GB" sz="2000" err="1">
                <a:latin typeface="Calibri Light"/>
                <a:ea typeface="+mn-lt"/>
                <a:cs typeface="+mn-lt"/>
              </a:rPr>
              <a:t>über</a:t>
            </a:r>
            <a:r>
              <a:rPr lang="en-GB" sz="2000">
                <a:latin typeface="Calibri Light"/>
                <a:ea typeface="+mn-lt"/>
                <a:cs typeface="+mn-lt"/>
              </a:rPr>
              <a:t> Wien </a:t>
            </a:r>
            <a:r>
              <a:rPr lang="en-GB" sz="2000" err="1">
                <a:latin typeface="Calibri Light"/>
                <a:ea typeface="+mn-lt"/>
                <a:cs typeface="+mn-lt"/>
              </a:rPr>
              <a:t>werden</a:t>
            </a:r>
            <a:r>
              <a:rPr lang="en-GB" sz="2000">
                <a:latin typeface="Calibri Light"/>
                <a:ea typeface="+mn-lt"/>
                <a:cs typeface="+mn-lt"/>
              </a:rPr>
              <a:t> </a:t>
            </a:r>
            <a:r>
              <a:rPr lang="en-GB" sz="2000" err="1">
                <a:latin typeface="Calibri Light"/>
                <a:ea typeface="+mn-lt"/>
                <a:cs typeface="+mn-lt"/>
              </a:rPr>
              <a:t>durch</a:t>
            </a:r>
            <a:r>
              <a:rPr lang="en-GB" sz="2000">
                <a:latin typeface="Calibri Light"/>
                <a:ea typeface="+mn-lt"/>
                <a:cs typeface="+mn-lt"/>
              </a:rPr>
              <a:t> </a:t>
            </a:r>
            <a:r>
              <a:rPr lang="en-GB" sz="2000" err="1">
                <a:latin typeface="Calibri Light"/>
                <a:ea typeface="+mn-lt"/>
                <a:cs typeface="+mn-lt"/>
              </a:rPr>
              <a:t>veränderte</a:t>
            </a:r>
            <a:r>
              <a:rPr lang="en-GB" sz="2000">
                <a:latin typeface="Calibri Light"/>
                <a:ea typeface="+mn-lt"/>
                <a:cs typeface="+mn-lt"/>
              </a:rPr>
              <a:t> BVOC-</a:t>
            </a:r>
            <a:r>
              <a:rPr lang="en-GB" sz="2000" err="1">
                <a:latin typeface="Calibri Light"/>
                <a:ea typeface="+mn-lt"/>
                <a:cs typeface="+mn-lt"/>
              </a:rPr>
              <a:t>Emissionen</a:t>
            </a:r>
            <a:r>
              <a:rPr lang="en-GB" sz="2000">
                <a:latin typeface="Calibri Light"/>
                <a:ea typeface="+mn-lt"/>
                <a:cs typeface="+mn-lt"/>
              </a:rPr>
              <a:t> </a:t>
            </a:r>
            <a:r>
              <a:rPr lang="en-GB" sz="2000" err="1">
                <a:latin typeface="Calibri Light"/>
                <a:ea typeface="+mn-lt"/>
                <a:cs typeface="+mn-lt"/>
              </a:rPr>
              <a:t>beeinflusst</a:t>
            </a:r>
            <a:r>
              <a:rPr lang="en-GB" sz="2000">
                <a:latin typeface="Calibri Light"/>
                <a:ea typeface="+mn-lt"/>
                <a:cs typeface="+mn-lt"/>
              </a:rPr>
              <a:t>, die </a:t>
            </a:r>
            <a:r>
              <a:rPr lang="en-GB" sz="2000" err="1">
                <a:latin typeface="Calibri Light"/>
                <a:ea typeface="+mn-lt"/>
                <a:cs typeface="+mn-lt"/>
              </a:rPr>
              <a:t>aus</a:t>
            </a:r>
            <a:r>
              <a:rPr lang="en-GB" sz="2000">
                <a:latin typeface="Calibri Light"/>
                <a:ea typeface="+mn-lt"/>
                <a:cs typeface="+mn-lt"/>
              </a:rPr>
              <a:t> </a:t>
            </a:r>
            <a:r>
              <a:rPr lang="en-GB" sz="2000" err="1">
                <a:latin typeface="Calibri Light"/>
                <a:ea typeface="+mn-lt"/>
                <a:cs typeface="+mn-lt"/>
              </a:rPr>
              <a:t>dem</a:t>
            </a:r>
            <a:r>
              <a:rPr lang="en-GB" sz="2000">
                <a:latin typeface="Calibri Light"/>
                <a:ea typeface="+mn-lt"/>
                <a:cs typeface="+mn-lt"/>
              </a:rPr>
              <a:t> </a:t>
            </a:r>
            <a:r>
              <a:rPr lang="en-GB" sz="2000" err="1">
                <a:latin typeface="Calibri Light"/>
                <a:ea typeface="+mn-lt"/>
                <a:cs typeface="+mn-lt"/>
              </a:rPr>
              <a:t>Stoffwechsel</a:t>
            </a:r>
            <a:r>
              <a:rPr lang="en-GB" sz="2000">
                <a:latin typeface="Calibri Light"/>
                <a:ea typeface="+mn-lt"/>
                <a:cs typeface="+mn-lt"/>
              </a:rPr>
              <a:t> der Vegetation und der </a:t>
            </a:r>
            <a:r>
              <a:rPr lang="en-GB" sz="2000" err="1">
                <a:latin typeface="Calibri Light"/>
                <a:ea typeface="+mn-lt"/>
                <a:cs typeface="+mn-lt"/>
              </a:rPr>
              <a:t>photosynthetischen</a:t>
            </a:r>
            <a:r>
              <a:rPr lang="en-GB" sz="2000">
                <a:latin typeface="Calibri Light"/>
                <a:ea typeface="+mn-lt"/>
                <a:cs typeface="+mn-lt"/>
              </a:rPr>
              <a:t> </a:t>
            </a:r>
            <a:r>
              <a:rPr lang="en-GB" sz="2000" err="1">
                <a:latin typeface="Calibri Light"/>
                <a:ea typeface="+mn-lt"/>
                <a:cs typeface="+mn-lt"/>
              </a:rPr>
              <a:t>Aktivität</a:t>
            </a:r>
            <a:r>
              <a:rPr lang="en-GB" sz="2000">
                <a:latin typeface="Calibri Light"/>
                <a:ea typeface="+mn-lt"/>
                <a:cs typeface="+mn-lt"/>
              </a:rPr>
              <a:t> </a:t>
            </a:r>
            <a:r>
              <a:rPr lang="en-GB" sz="2000" err="1">
                <a:latin typeface="Calibri Light"/>
                <a:ea typeface="+mn-lt"/>
                <a:cs typeface="+mn-lt"/>
              </a:rPr>
              <a:t>resultieren</a:t>
            </a:r>
            <a:r>
              <a:rPr lang="en-GB" sz="2000">
                <a:latin typeface="Calibri Light"/>
                <a:ea typeface="+mn-lt"/>
                <a:cs typeface="+mn-lt"/>
              </a:rPr>
              <a:t>.</a:t>
            </a:r>
            <a:endParaRPr lang="en-US" sz="2000">
              <a:latin typeface="Calibri Light"/>
              <a:ea typeface="+mn-lt"/>
              <a:cs typeface="+mn-lt"/>
            </a:endParaRPr>
          </a:p>
          <a:p>
            <a:pPr marL="342900" indent="-342900">
              <a:buAutoNum type="arabicParenBoth"/>
            </a:pPr>
            <a:r>
              <a:rPr lang="en-GB" sz="2000" err="1">
                <a:latin typeface="Calibri Light"/>
                <a:ea typeface="+mn-lt"/>
                <a:cs typeface="+mn-lt"/>
              </a:rPr>
              <a:t>Hitze</a:t>
            </a:r>
            <a:r>
              <a:rPr lang="en-GB" sz="2000">
                <a:latin typeface="Calibri Light"/>
                <a:ea typeface="+mn-lt"/>
                <a:cs typeface="+mn-lt"/>
              </a:rPr>
              <a:t> und </a:t>
            </a:r>
            <a:r>
              <a:rPr lang="en-GB" sz="2000" err="1">
                <a:latin typeface="Calibri Light"/>
                <a:ea typeface="+mn-lt"/>
                <a:cs typeface="+mn-lt"/>
              </a:rPr>
              <a:t>Trockenheit</a:t>
            </a:r>
            <a:r>
              <a:rPr lang="en-GB" sz="2000">
                <a:latin typeface="Calibri Light"/>
                <a:ea typeface="+mn-lt"/>
                <a:cs typeface="+mn-lt"/>
              </a:rPr>
              <a:t> </a:t>
            </a:r>
            <a:r>
              <a:rPr lang="en-GB" sz="2000" err="1">
                <a:latin typeface="Calibri Light"/>
                <a:ea typeface="+mn-lt"/>
                <a:cs typeface="+mn-lt"/>
              </a:rPr>
              <a:t>beeinflussen</a:t>
            </a:r>
            <a:r>
              <a:rPr lang="en-GB" sz="2000">
                <a:latin typeface="Calibri Light"/>
                <a:ea typeface="+mn-lt"/>
                <a:cs typeface="+mn-lt"/>
              </a:rPr>
              <a:t> das HCHO-</a:t>
            </a:r>
            <a:r>
              <a:rPr lang="en-GB" sz="2000" err="1">
                <a:latin typeface="Calibri Light"/>
                <a:ea typeface="+mn-lt"/>
                <a:cs typeface="+mn-lt"/>
              </a:rPr>
              <a:t>Mischungsverhältnis</a:t>
            </a:r>
            <a:r>
              <a:rPr lang="en-GB" sz="2000">
                <a:latin typeface="Calibri Light"/>
                <a:ea typeface="+mn-lt"/>
                <a:cs typeface="+mn-lt"/>
              </a:rPr>
              <a:t> und die O3-Konzentration </a:t>
            </a:r>
            <a:r>
              <a:rPr lang="en-GB" sz="2000" err="1">
                <a:latin typeface="Calibri Light"/>
                <a:ea typeface="+mn-lt"/>
                <a:cs typeface="+mn-lt"/>
              </a:rPr>
              <a:t>über</a:t>
            </a:r>
            <a:r>
              <a:rPr lang="en-GB" sz="2000">
                <a:latin typeface="Calibri Light"/>
                <a:ea typeface="+mn-lt"/>
                <a:cs typeface="+mn-lt"/>
              </a:rPr>
              <a:t> Wien, </a:t>
            </a:r>
            <a:r>
              <a:rPr lang="en-GB" sz="2000" err="1">
                <a:latin typeface="Calibri Light"/>
                <a:ea typeface="+mn-lt"/>
                <a:cs typeface="+mn-lt"/>
              </a:rPr>
              <a:t>indem</a:t>
            </a:r>
            <a:r>
              <a:rPr lang="en-GB" sz="2000">
                <a:latin typeface="Calibri Light"/>
                <a:ea typeface="+mn-lt"/>
                <a:cs typeface="+mn-lt"/>
              </a:rPr>
              <a:t> </a:t>
            </a:r>
            <a:r>
              <a:rPr lang="en-GB" sz="2000" err="1">
                <a:latin typeface="Calibri Light"/>
                <a:ea typeface="+mn-lt"/>
                <a:cs typeface="+mn-lt"/>
              </a:rPr>
              <a:t>sie</a:t>
            </a:r>
            <a:r>
              <a:rPr lang="en-GB" sz="2000">
                <a:latin typeface="Calibri Light"/>
                <a:ea typeface="+mn-lt"/>
                <a:cs typeface="+mn-lt"/>
              </a:rPr>
              <a:t> die BVOC-</a:t>
            </a:r>
            <a:r>
              <a:rPr lang="en-GB" sz="2000" err="1">
                <a:latin typeface="Calibri Light"/>
                <a:ea typeface="+mn-lt"/>
                <a:cs typeface="+mn-lt"/>
              </a:rPr>
              <a:t>Emissionen</a:t>
            </a:r>
            <a:r>
              <a:rPr lang="en-GB" sz="2000">
                <a:latin typeface="Calibri Light"/>
                <a:ea typeface="+mn-lt"/>
                <a:cs typeface="+mn-lt"/>
              </a:rPr>
              <a:t> </a:t>
            </a:r>
            <a:r>
              <a:rPr lang="en-GB" sz="2000" err="1">
                <a:latin typeface="Calibri Light"/>
                <a:ea typeface="+mn-lt"/>
                <a:cs typeface="+mn-lt"/>
              </a:rPr>
              <a:t>während</a:t>
            </a:r>
            <a:r>
              <a:rPr lang="en-GB" sz="2000">
                <a:latin typeface="Calibri Light"/>
                <a:ea typeface="+mn-lt"/>
                <a:cs typeface="+mn-lt"/>
              </a:rPr>
              <a:t> </a:t>
            </a:r>
            <a:r>
              <a:rPr lang="en-GB" sz="2000" err="1">
                <a:latin typeface="Calibri Light"/>
                <a:ea typeface="+mn-lt"/>
                <a:cs typeface="+mn-lt"/>
              </a:rPr>
              <a:t>großflächiger</a:t>
            </a:r>
            <a:r>
              <a:rPr lang="en-GB" sz="2000">
                <a:latin typeface="Calibri Light"/>
                <a:ea typeface="+mn-lt"/>
                <a:cs typeface="+mn-lt"/>
              </a:rPr>
              <a:t> </a:t>
            </a:r>
            <a:r>
              <a:rPr lang="en-GB" sz="2000" err="1">
                <a:latin typeface="Calibri Light"/>
                <a:ea typeface="+mn-lt"/>
                <a:cs typeface="+mn-lt"/>
              </a:rPr>
              <a:t>Trockenheit</a:t>
            </a:r>
            <a:r>
              <a:rPr lang="en-GB" sz="2000">
                <a:latin typeface="Calibri Light"/>
                <a:ea typeface="+mn-lt"/>
                <a:cs typeface="+mn-lt"/>
              </a:rPr>
              <a:t> </a:t>
            </a:r>
            <a:r>
              <a:rPr lang="en-GB" sz="2000" err="1">
                <a:latin typeface="Calibri Light"/>
                <a:ea typeface="+mn-lt"/>
                <a:cs typeface="+mn-lt"/>
              </a:rPr>
              <a:t>verändern</a:t>
            </a:r>
            <a:r>
              <a:rPr lang="en-GB" sz="2000">
                <a:latin typeface="Calibri Light"/>
                <a:ea typeface="+mn-lt"/>
                <a:cs typeface="+mn-lt"/>
              </a:rPr>
              <a:t>. Bei </a:t>
            </a:r>
            <a:r>
              <a:rPr lang="en-GB" sz="2000" err="1">
                <a:latin typeface="Calibri Light"/>
                <a:ea typeface="+mn-lt"/>
                <a:cs typeface="+mn-lt"/>
              </a:rPr>
              <a:t>lokaler</a:t>
            </a:r>
            <a:r>
              <a:rPr lang="en-GB" sz="2000">
                <a:latin typeface="Calibri Light"/>
                <a:ea typeface="+mn-lt"/>
                <a:cs typeface="+mn-lt"/>
              </a:rPr>
              <a:t> </a:t>
            </a:r>
            <a:r>
              <a:rPr lang="en-GB" sz="2000" err="1">
                <a:latin typeface="Calibri Light"/>
                <a:ea typeface="+mn-lt"/>
                <a:cs typeface="+mn-lt"/>
              </a:rPr>
              <a:t>Trockenheit</a:t>
            </a:r>
            <a:r>
              <a:rPr lang="en-GB" sz="2000">
                <a:latin typeface="Calibri Light"/>
                <a:ea typeface="+mn-lt"/>
                <a:cs typeface="+mn-lt"/>
              </a:rPr>
              <a:t> </a:t>
            </a:r>
            <a:r>
              <a:rPr lang="en-GB" sz="2000" err="1">
                <a:latin typeface="Calibri Light"/>
                <a:ea typeface="+mn-lt"/>
                <a:cs typeface="+mn-lt"/>
              </a:rPr>
              <a:t>können</a:t>
            </a:r>
            <a:r>
              <a:rPr lang="en-GB" sz="2000">
                <a:latin typeface="Calibri Light"/>
                <a:ea typeface="+mn-lt"/>
                <a:cs typeface="+mn-lt"/>
              </a:rPr>
              <a:t> BVOCs </a:t>
            </a:r>
            <a:r>
              <a:rPr lang="en-GB" sz="2000" err="1">
                <a:latin typeface="Calibri Light"/>
                <a:ea typeface="+mn-lt"/>
                <a:cs typeface="+mn-lt"/>
              </a:rPr>
              <a:t>aus</a:t>
            </a:r>
            <a:r>
              <a:rPr lang="en-GB" sz="2000">
                <a:latin typeface="Calibri Light"/>
                <a:ea typeface="+mn-lt"/>
                <a:cs typeface="+mn-lt"/>
              </a:rPr>
              <a:t> Regionen, in </a:t>
            </a:r>
            <a:r>
              <a:rPr lang="en-GB" sz="2000" err="1">
                <a:latin typeface="Calibri Light"/>
                <a:ea typeface="+mn-lt"/>
                <a:cs typeface="+mn-lt"/>
              </a:rPr>
              <a:t>denen</a:t>
            </a:r>
            <a:r>
              <a:rPr lang="en-GB" sz="2000">
                <a:latin typeface="Calibri Light"/>
                <a:ea typeface="+mn-lt"/>
                <a:cs typeface="+mn-lt"/>
              </a:rPr>
              <a:t> </a:t>
            </a:r>
            <a:r>
              <a:rPr lang="en-GB" sz="2000" err="1">
                <a:latin typeface="Calibri Light"/>
                <a:ea typeface="+mn-lt"/>
                <a:cs typeface="+mn-lt"/>
              </a:rPr>
              <a:t>keine</a:t>
            </a:r>
            <a:r>
              <a:rPr lang="en-GB" sz="2000">
                <a:latin typeface="Calibri Light"/>
                <a:ea typeface="+mn-lt"/>
                <a:cs typeface="+mn-lt"/>
              </a:rPr>
              <a:t> </a:t>
            </a:r>
            <a:r>
              <a:rPr lang="en-GB" sz="2000" err="1">
                <a:latin typeface="Calibri Light"/>
                <a:ea typeface="+mn-lt"/>
                <a:cs typeface="+mn-lt"/>
              </a:rPr>
              <a:t>Trockenheit</a:t>
            </a:r>
            <a:r>
              <a:rPr lang="en-GB" sz="2000">
                <a:latin typeface="Calibri Light"/>
                <a:ea typeface="+mn-lt"/>
                <a:cs typeface="+mn-lt"/>
              </a:rPr>
              <a:t> </a:t>
            </a:r>
            <a:r>
              <a:rPr lang="en-GB" sz="2000" err="1">
                <a:latin typeface="Calibri Light"/>
                <a:ea typeface="+mn-lt"/>
                <a:cs typeface="+mn-lt"/>
              </a:rPr>
              <a:t>herrscht</a:t>
            </a:r>
            <a:r>
              <a:rPr lang="en-GB" sz="2000">
                <a:latin typeface="Calibri Light"/>
                <a:ea typeface="+mn-lt"/>
                <a:cs typeface="+mn-lt"/>
              </a:rPr>
              <a:t>, </a:t>
            </a:r>
            <a:r>
              <a:rPr lang="en-GB" sz="2000" err="1">
                <a:latin typeface="Calibri Light"/>
                <a:ea typeface="+mn-lt"/>
                <a:cs typeface="+mn-lt"/>
              </a:rPr>
              <a:t>trotzdem</a:t>
            </a:r>
            <a:r>
              <a:rPr lang="en-GB" sz="2000">
                <a:latin typeface="Calibri Light"/>
                <a:ea typeface="+mn-lt"/>
                <a:cs typeface="+mn-lt"/>
              </a:rPr>
              <a:t> </a:t>
            </a:r>
            <a:r>
              <a:rPr lang="en-GB" sz="2000" err="1">
                <a:latin typeface="Calibri Light"/>
                <a:ea typeface="+mn-lt"/>
                <a:cs typeface="+mn-lt"/>
              </a:rPr>
              <a:t>einen</a:t>
            </a:r>
            <a:r>
              <a:rPr lang="en-GB" sz="2000">
                <a:latin typeface="Calibri Light"/>
                <a:ea typeface="+mn-lt"/>
                <a:cs typeface="+mn-lt"/>
              </a:rPr>
              <a:t> </a:t>
            </a:r>
            <a:r>
              <a:rPr lang="en-GB" sz="2000" err="1">
                <a:latin typeface="Calibri Light"/>
                <a:ea typeface="+mn-lt"/>
                <a:cs typeface="+mn-lt"/>
              </a:rPr>
              <a:t>Anstieg</a:t>
            </a:r>
            <a:r>
              <a:rPr lang="en-GB" sz="2000">
                <a:latin typeface="Calibri Light"/>
                <a:ea typeface="+mn-lt"/>
                <a:cs typeface="+mn-lt"/>
              </a:rPr>
              <a:t> der O3-Konzentration in Wien Zentrum verursachen.</a:t>
            </a:r>
            <a:endParaRPr lang="en-GB" sz="2000">
              <a:latin typeface="Calibri Light"/>
              <a:cs typeface="Times New Roman"/>
            </a:endParaRPr>
          </a:p>
        </p:txBody>
      </p:sp>
    </p:spTree>
    <p:extLst>
      <p:ext uri="{BB962C8B-B14F-4D97-AF65-F5344CB8AC3E}">
        <p14:creationId xmlns:p14="http://schemas.microsoft.com/office/powerpoint/2010/main" val="211590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67977-D2B0-684A-28EA-2D13F7E60744}"/>
              </a:ext>
            </a:extLst>
          </p:cNvPr>
          <p:cNvSpPr>
            <a:spLocks noGrp="1"/>
          </p:cNvSpPr>
          <p:nvPr>
            <p:ph type="title"/>
          </p:nvPr>
        </p:nvSpPr>
        <p:spPr/>
        <p:txBody>
          <a:bodyPr>
            <a:normAutofit/>
          </a:bodyPr>
          <a:lstStyle/>
          <a:p>
            <a:r>
              <a:rPr lang="de-DE" sz="3600"/>
              <a:t>Mögliche Gefahr</a:t>
            </a:r>
            <a:endParaRPr lang="en-US" sz="3600">
              <a:cs typeface="Calibri Light"/>
            </a:endParaRPr>
          </a:p>
        </p:txBody>
      </p:sp>
      <p:sp>
        <p:nvSpPr>
          <p:cNvPr id="3" name="Inhaltsplatzhalter 2">
            <a:extLst>
              <a:ext uri="{FF2B5EF4-FFF2-40B4-BE49-F238E27FC236}">
                <a16:creationId xmlns:a16="http://schemas.microsoft.com/office/drawing/2014/main" id="{A56EAAF6-D7CC-3EEA-CB55-041722E29E92}"/>
              </a:ext>
            </a:extLst>
          </p:cNvPr>
          <p:cNvSpPr>
            <a:spLocks noGrp="1"/>
          </p:cNvSpPr>
          <p:nvPr>
            <p:ph idx="1"/>
          </p:nvPr>
        </p:nvSpPr>
        <p:spPr>
          <a:xfrm>
            <a:off x="453999" y="1806416"/>
            <a:ext cx="4834281" cy="4370547"/>
          </a:xfrm>
        </p:spPr>
        <p:txBody>
          <a:bodyPr vert="horz" lIns="91440" tIns="45720" rIns="91440" bIns="45720" rtlCol="0" anchor="t">
            <a:normAutofit/>
          </a:bodyPr>
          <a:lstStyle/>
          <a:p>
            <a:r>
              <a:rPr lang="de-DE" sz="2000"/>
              <a:t>Reduzierte Stickoxide durch Elektrifizierung </a:t>
            </a:r>
            <a:endParaRPr lang="de-DE" sz="2000">
              <a:cs typeface="Calibri"/>
            </a:endParaRPr>
          </a:p>
          <a:p>
            <a:r>
              <a:rPr lang="de-DE" sz="2000">
                <a:cs typeface="Calibri"/>
              </a:rPr>
              <a:t>Erhöhte BVOC Emission durch Hitze (ohne Trockenheit)</a:t>
            </a:r>
          </a:p>
          <a:p>
            <a:r>
              <a:rPr lang="de-DE" sz="2000">
                <a:cs typeface="Calibri"/>
              </a:rPr>
              <a:t>Ozonproduktionsspitzen rücken näher an die dicht bewohnten Gebiete</a:t>
            </a:r>
            <a:endParaRPr lang="de-DE" sz="2000">
              <a:ea typeface="Calibri"/>
              <a:cs typeface="Calibri"/>
            </a:endParaRPr>
          </a:p>
          <a:p>
            <a:endParaRPr lang="de-DE"/>
          </a:p>
        </p:txBody>
      </p:sp>
      <p:sp>
        <p:nvSpPr>
          <p:cNvPr id="8" name="Foliennummernplatzhalter 7">
            <a:extLst>
              <a:ext uri="{FF2B5EF4-FFF2-40B4-BE49-F238E27FC236}">
                <a16:creationId xmlns:a16="http://schemas.microsoft.com/office/drawing/2014/main" id="{7A6D0B8B-FF2E-ADCC-A3FF-3444FBE0FEEB}"/>
              </a:ext>
            </a:extLst>
          </p:cNvPr>
          <p:cNvSpPr>
            <a:spLocks noGrp="1"/>
          </p:cNvSpPr>
          <p:nvPr>
            <p:ph type="sldNum" sz="quarter" idx="12"/>
          </p:nvPr>
        </p:nvSpPr>
        <p:spPr/>
        <p:txBody>
          <a:bodyPr/>
          <a:lstStyle/>
          <a:p>
            <a:fld id="{5A005A3D-A187-4DA6-AEE4-3F8906483E9C}" type="slidenum">
              <a:rPr lang="de-DE" smtClean="0"/>
              <a:t>32</a:t>
            </a:fld>
            <a:endParaRPr lang="de-DE"/>
          </a:p>
        </p:txBody>
      </p:sp>
      <p:pic>
        <p:nvPicPr>
          <p:cNvPr id="4" name="Grafik 3">
            <a:extLst>
              <a:ext uri="{FF2B5EF4-FFF2-40B4-BE49-F238E27FC236}">
                <a16:creationId xmlns:a16="http://schemas.microsoft.com/office/drawing/2014/main" id="{C0796ADB-7491-ED2E-E2A4-8D87804ACB4F}"/>
              </a:ext>
            </a:extLst>
          </p:cNvPr>
          <p:cNvPicPr>
            <a:picLocks noChangeAspect="1"/>
          </p:cNvPicPr>
          <p:nvPr/>
        </p:nvPicPr>
        <p:blipFill rotWithShape="1">
          <a:blip r:embed="rId2">
            <a:extLst>
              <a:ext uri="{28A0092B-C50C-407E-A947-70E740481C1C}">
                <a14:useLocalDpi xmlns:a14="http://schemas.microsoft.com/office/drawing/2010/main" val="0"/>
              </a:ext>
            </a:extLst>
          </a:blip>
          <a:srcRect r="55" b="-1631"/>
          <a:stretch/>
        </p:blipFill>
        <p:spPr>
          <a:xfrm>
            <a:off x="5614851" y="1553422"/>
            <a:ext cx="5428068" cy="4351511"/>
          </a:xfrm>
          <a:prstGeom prst="rect">
            <a:avLst/>
          </a:prstGeom>
        </p:spPr>
      </p:pic>
      <p:sp>
        <p:nvSpPr>
          <p:cNvPr id="6" name="Textfeld 5">
            <a:extLst>
              <a:ext uri="{FF2B5EF4-FFF2-40B4-BE49-F238E27FC236}">
                <a16:creationId xmlns:a16="http://schemas.microsoft.com/office/drawing/2014/main" id="{FA4F1E2D-CD5F-8E94-8E27-190D2551F6B8}"/>
              </a:ext>
            </a:extLst>
          </p:cNvPr>
          <p:cNvSpPr txBox="1"/>
          <p:nvPr/>
        </p:nvSpPr>
        <p:spPr>
          <a:xfrm>
            <a:off x="9701357" y="6278231"/>
            <a:ext cx="2229853" cy="307777"/>
          </a:xfrm>
          <a:prstGeom prst="rect">
            <a:avLst/>
          </a:prstGeom>
          <a:noFill/>
        </p:spPr>
        <p:txBody>
          <a:bodyPr wrap="square" rtlCol="0">
            <a:spAutoFit/>
          </a:bodyPr>
          <a:lstStyle/>
          <a:p>
            <a:r>
              <a:rPr lang="de-AT" sz="1400"/>
              <a:t>Fitzky et al. 2019</a:t>
            </a:r>
            <a:endParaRPr lang="en-US" sz="1400"/>
          </a:p>
        </p:txBody>
      </p:sp>
      <p:pic>
        <p:nvPicPr>
          <p:cNvPr id="4098" name="Picture 2" descr="Nature, suburban landscape and cityscape isolated illustration set. vector  cityscape urban town, suburban building and | CanStock">
            <a:extLst>
              <a:ext uri="{FF2B5EF4-FFF2-40B4-BE49-F238E27FC236}">
                <a16:creationId xmlns:a16="http://schemas.microsoft.com/office/drawing/2014/main" id="{61F5CE60-BCF1-39C3-EF0D-CF9C69FA8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82" b="47302"/>
          <a:stretch/>
        </p:blipFill>
        <p:spPr bwMode="auto">
          <a:xfrm>
            <a:off x="7093990" y="5754777"/>
            <a:ext cx="2260067" cy="53293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Nature, suburban landscape and cityscape isolated illustration set. vector  cityscape urban town, suburban building and | CanStock">
            <a:extLst>
              <a:ext uri="{FF2B5EF4-FFF2-40B4-BE49-F238E27FC236}">
                <a16:creationId xmlns:a16="http://schemas.microsoft.com/office/drawing/2014/main" id="{55DAE6F0-0E04-CEFB-EE55-E5D608BC0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9" b="71680"/>
          <a:stretch/>
        </p:blipFill>
        <p:spPr bwMode="auto">
          <a:xfrm>
            <a:off x="9244408" y="5868876"/>
            <a:ext cx="1782432" cy="42071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Nature, suburban landscape and cityscape isolated illustration set. vector  cityscape urban town, suburban building and | CanStock">
            <a:extLst>
              <a:ext uri="{FF2B5EF4-FFF2-40B4-BE49-F238E27FC236}">
                <a16:creationId xmlns:a16="http://schemas.microsoft.com/office/drawing/2014/main" id="{EA863655-038A-7AE6-426C-257178EFE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159" b="6214"/>
          <a:stretch/>
        </p:blipFill>
        <p:spPr bwMode="auto">
          <a:xfrm>
            <a:off x="5647868" y="5752240"/>
            <a:ext cx="1473674" cy="5461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hteck 13">
            <a:extLst>
              <a:ext uri="{FF2B5EF4-FFF2-40B4-BE49-F238E27FC236}">
                <a16:creationId xmlns:a16="http://schemas.microsoft.com/office/drawing/2014/main" id="{18E5AF0A-6845-AECC-F1BA-545E4B1B10AC}"/>
              </a:ext>
            </a:extLst>
          </p:cNvPr>
          <p:cNvSpPr/>
          <p:nvPr/>
        </p:nvSpPr>
        <p:spPr>
          <a:xfrm>
            <a:off x="6105524" y="1684692"/>
            <a:ext cx="285753" cy="199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6211B13B-6D81-E97F-DA0B-A6EB06F6C20F}"/>
              </a:ext>
            </a:extLst>
          </p:cNvPr>
          <p:cNvSpPr/>
          <p:nvPr/>
        </p:nvSpPr>
        <p:spPr>
          <a:xfrm>
            <a:off x="6124576" y="3697990"/>
            <a:ext cx="285753" cy="199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857BB94-9879-A836-27DF-EFF903BB33FC}"/>
              </a:ext>
            </a:extLst>
          </p:cNvPr>
          <p:cNvSpPr txBox="1"/>
          <p:nvPr/>
        </p:nvSpPr>
        <p:spPr>
          <a:xfrm>
            <a:off x="6029325" y="1612384"/>
            <a:ext cx="1800225" cy="369332"/>
          </a:xfrm>
          <a:prstGeom prst="rect">
            <a:avLst/>
          </a:prstGeom>
          <a:noFill/>
        </p:spPr>
        <p:txBody>
          <a:bodyPr wrap="square" rtlCol="0">
            <a:spAutoFit/>
          </a:bodyPr>
          <a:lstStyle/>
          <a:p>
            <a:r>
              <a:rPr lang="de-DE" b="1" err="1"/>
              <a:t>Current</a:t>
            </a:r>
            <a:r>
              <a:rPr lang="de-DE" b="1"/>
              <a:t> </a:t>
            </a:r>
            <a:r>
              <a:rPr lang="de-DE" b="1" err="1"/>
              <a:t>scenario</a:t>
            </a:r>
            <a:endParaRPr lang="de-DE" b="1"/>
          </a:p>
        </p:txBody>
      </p:sp>
      <p:sp>
        <p:nvSpPr>
          <p:cNvPr id="13" name="Textfeld 12">
            <a:extLst>
              <a:ext uri="{FF2B5EF4-FFF2-40B4-BE49-F238E27FC236}">
                <a16:creationId xmlns:a16="http://schemas.microsoft.com/office/drawing/2014/main" id="{778EDF51-F9D2-09A5-EC88-6DA247087F53}"/>
              </a:ext>
            </a:extLst>
          </p:cNvPr>
          <p:cNvSpPr txBox="1"/>
          <p:nvPr/>
        </p:nvSpPr>
        <p:spPr>
          <a:xfrm>
            <a:off x="6038851" y="3635359"/>
            <a:ext cx="1800225" cy="369332"/>
          </a:xfrm>
          <a:prstGeom prst="rect">
            <a:avLst/>
          </a:prstGeom>
          <a:noFill/>
        </p:spPr>
        <p:txBody>
          <a:bodyPr wrap="square" rtlCol="0">
            <a:spAutoFit/>
          </a:bodyPr>
          <a:lstStyle/>
          <a:p>
            <a:r>
              <a:rPr lang="de-DE" b="1"/>
              <a:t>Future </a:t>
            </a:r>
            <a:r>
              <a:rPr lang="de-DE" b="1" err="1"/>
              <a:t>scenario</a:t>
            </a:r>
            <a:endParaRPr lang="de-DE" b="1"/>
          </a:p>
        </p:txBody>
      </p:sp>
      <p:sp>
        <p:nvSpPr>
          <p:cNvPr id="7" name="Fußzeilenplatzhalter 6">
            <a:extLst>
              <a:ext uri="{FF2B5EF4-FFF2-40B4-BE49-F238E27FC236}">
                <a16:creationId xmlns:a16="http://schemas.microsoft.com/office/drawing/2014/main" id="{3BAADF9E-795D-CFF3-FECD-0FED01D23FEC}"/>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4191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33</a:t>
            </a:fld>
            <a:endParaRPr lang="de-DE"/>
          </a:p>
        </p:txBody>
      </p:sp>
      <p:sp>
        <p:nvSpPr>
          <p:cNvPr id="5" name="TextBox 4"/>
          <p:cNvSpPr txBox="1"/>
          <p:nvPr/>
        </p:nvSpPr>
        <p:spPr>
          <a:xfrm>
            <a:off x="435122" y="437987"/>
            <a:ext cx="13092880" cy="5786199"/>
          </a:xfrm>
          <a:prstGeom prst="rect">
            <a:avLst/>
          </a:prstGeom>
          <a:noFill/>
        </p:spPr>
        <p:txBody>
          <a:bodyPr wrap="none" lIns="91440" tIns="45720" rIns="91440" bIns="45720" rtlCol="0" anchor="t">
            <a:spAutoFit/>
          </a:bodyPr>
          <a:lstStyle/>
          <a:p>
            <a:r>
              <a:rPr lang="de-DE" sz="4000" dirty="0"/>
              <a:t>Fazit 2: Welche Fähigkeiten sollte ein guter Stadtbaum haben?</a:t>
            </a:r>
            <a:endParaRPr lang="de-DE" sz="4000" dirty="0">
              <a:cs typeface="Calibri"/>
            </a:endParaRPr>
          </a:p>
          <a:p>
            <a:endParaRPr lang="de-DE" sz="2400"/>
          </a:p>
          <a:p>
            <a:pPr marL="457200" indent="-457200">
              <a:buFont typeface="Arial,Sans-Serif"/>
              <a:buChar char="•"/>
            </a:pPr>
            <a:r>
              <a:rPr lang="de-DE" sz="2400" dirty="0">
                <a:latin typeface="Arial"/>
                <a:cs typeface="Arial"/>
              </a:rPr>
              <a:t>Lange leben und groß werden </a:t>
            </a:r>
            <a:r>
              <a:rPr lang="de-DE" sz="2400" dirty="0">
                <a:latin typeface="Calibri"/>
                <a:cs typeface="Calibri"/>
              </a:rPr>
              <a:t> </a:t>
            </a:r>
          </a:p>
          <a:p>
            <a:pPr marL="742950" lvl="1" indent="-285750">
              <a:buFont typeface="Calibri,Sans-Serif"/>
              <a:buChar char="-"/>
            </a:pPr>
            <a:r>
              <a:rPr lang="en-GB" dirty="0">
                <a:latin typeface="Calibri Light"/>
                <a:cs typeface="Arial"/>
              </a:rPr>
              <a:t>Hohe </a:t>
            </a:r>
            <a:r>
              <a:rPr lang="en-GB" dirty="0" err="1">
                <a:latin typeface="Calibri Light"/>
                <a:cs typeface="Arial"/>
              </a:rPr>
              <a:t>Blattflächendichte</a:t>
            </a:r>
            <a:r>
              <a:rPr lang="en-GB" dirty="0">
                <a:latin typeface="Calibri Light"/>
                <a:cs typeface="Arial"/>
              </a:rPr>
              <a:t> (</a:t>
            </a:r>
            <a:r>
              <a:rPr lang="en-GB" dirty="0" err="1">
                <a:latin typeface="Calibri Light"/>
                <a:cs typeface="Arial"/>
              </a:rPr>
              <a:t>groß</a:t>
            </a:r>
            <a:r>
              <a:rPr lang="en-GB" dirty="0">
                <a:latin typeface="Calibri Light"/>
                <a:cs typeface="Arial"/>
              </a:rPr>
              <a:t>, </a:t>
            </a:r>
            <a:r>
              <a:rPr lang="en-GB" dirty="0" err="1">
                <a:latin typeface="Calibri Light"/>
                <a:cs typeface="Arial"/>
              </a:rPr>
              <a:t>breite</a:t>
            </a:r>
            <a:r>
              <a:rPr lang="en-GB" dirty="0">
                <a:latin typeface="Calibri Light"/>
                <a:cs typeface="Arial"/>
              </a:rPr>
              <a:t> und </a:t>
            </a:r>
            <a:r>
              <a:rPr lang="en-GB" dirty="0" err="1">
                <a:latin typeface="Calibri Light"/>
                <a:cs typeface="Arial"/>
              </a:rPr>
              <a:t>vielschichtige</a:t>
            </a:r>
            <a:r>
              <a:rPr lang="en-GB" dirty="0">
                <a:latin typeface="Calibri Light"/>
                <a:cs typeface="Arial"/>
              </a:rPr>
              <a:t> Krone, </a:t>
            </a:r>
            <a:r>
              <a:rPr lang="en-GB" dirty="0" err="1">
                <a:latin typeface="Calibri Light"/>
                <a:cs typeface="Arial"/>
              </a:rPr>
              <a:t>breite</a:t>
            </a:r>
            <a:r>
              <a:rPr lang="en-GB" dirty="0">
                <a:latin typeface="Calibri Light"/>
                <a:cs typeface="Arial"/>
              </a:rPr>
              <a:t> und/</a:t>
            </a:r>
            <a:r>
              <a:rPr lang="en-GB" dirty="0" err="1">
                <a:latin typeface="Calibri Light"/>
                <a:cs typeface="Arial"/>
              </a:rPr>
              <a:t>oder</a:t>
            </a:r>
            <a:r>
              <a:rPr lang="en-GB" dirty="0">
                <a:latin typeface="Calibri Light"/>
                <a:cs typeface="Arial"/>
              </a:rPr>
              <a:t> </a:t>
            </a:r>
            <a:r>
              <a:rPr lang="en-GB" dirty="0" err="1">
                <a:latin typeface="Calibri Light"/>
                <a:cs typeface="Arial"/>
              </a:rPr>
              <a:t>viele</a:t>
            </a:r>
            <a:r>
              <a:rPr lang="en-GB" dirty="0">
                <a:latin typeface="Calibri Light"/>
                <a:cs typeface="Arial"/>
              </a:rPr>
              <a:t> </a:t>
            </a:r>
            <a:r>
              <a:rPr lang="en-GB" dirty="0" err="1">
                <a:latin typeface="Calibri Light"/>
                <a:cs typeface="Arial"/>
              </a:rPr>
              <a:t>Blätter</a:t>
            </a:r>
            <a:r>
              <a:rPr lang="en-GB" dirty="0">
                <a:latin typeface="Calibri Light"/>
                <a:cs typeface="Arial"/>
              </a:rPr>
              <a:t>)</a:t>
            </a:r>
            <a:endParaRPr lang="en-US" dirty="0">
              <a:latin typeface="Calibri Light"/>
              <a:cs typeface="Arial"/>
            </a:endParaRPr>
          </a:p>
          <a:p>
            <a:pPr marL="742950" lvl="1" indent="-285750">
              <a:buFont typeface="Calibri,Sans-Serif"/>
              <a:buChar char="-"/>
            </a:pPr>
            <a:r>
              <a:rPr lang="en-GB" dirty="0">
                <a:latin typeface="Calibri Light"/>
                <a:cs typeface="Arial"/>
              </a:rPr>
              <a:t>Gute </a:t>
            </a:r>
            <a:r>
              <a:rPr lang="en-GB" dirty="0" err="1">
                <a:latin typeface="Calibri Light"/>
                <a:cs typeface="Arial"/>
              </a:rPr>
              <a:t>Wasserversorgung</a:t>
            </a:r>
            <a:endParaRPr lang="en-GB" dirty="0">
              <a:latin typeface="Calibri Light"/>
              <a:cs typeface="Arial"/>
            </a:endParaRPr>
          </a:p>
          <a:p>
            <a:pPr marL="457200" indent="-457200">
              <a:buFont typeface="Arial"/>
              <a:buChar char="•"/>
            </a:pPr>
            <a:r>
              <a:rPr lang="de-DE" sz="2400" dirty="0"/>
              <a:t>Artenwahl </a:t>
            </a:r>
            <a:endParaRPr lang="de-DE" sz="2400" dirty="0">
              <a:cs typeface="Calibri"/>
            </a:endParaRPr>
          </a:p>
          <a:p>
            <a:pPr marL="742950" lvl="1" indent="-285750">
              <a:buFont typeface="Calibri"/>
              <a:buChar char="-"/>
            </a:pPr>
            <a:r>
              <a:rPr lang="de-DE" dirty="0">
                <a:latin typeface="Calibri Light"/>
                <a:cs typeface="Calibri Light"/>
              </a:rPr>
              <a:t>geringe Emittenten von BVOCs </a:t>
            </a:r>
          </a:p>
          <a:p>
            <a:pPr marL="742950" lvl="1" indent="-285750">
              <a:buFont typeface="Calibri"/>
              <a:buChar char="-"/>
            </a:pPr>
            <a:r>
              <a:rPr lang="de-DE" dirty="0">
                <a:latin typeface="Calibri Light"/>
                <a:cs typeface="Calibri Light"/>
              </a:rPr>
              <a:t>Hohe Partikel- und Ozonabscheidekapazität </a:t>
            </a:r>
            <a:endParaRPr lang="de-DE" dirty="0">
              <a:latin typeface="Calibri"/>
              <a:cs typeface="Calibri"/>
            </a:endParaRPr>
          </a:p>
          <a:p>
            <a:pPr marL="742950" lvl="1" indent="-285750">
              <a:buFont typeface="Calibri"/>
              <a:buChar char="-"/>
            </a:pPr>
            <a:r>
              <a:rPr lang="de-DE" dirty="0">
                <a:latin typeface="Calibri Light"/>
                <a:cs typeface="Calibri Light"/>
              </a:rPr>
              <a:t>salz-, trocken- und druckresistent </a:t>
            </a:r>
          </a:p>
          <a:p>
            <a:pPr marL="457200" indent="-457200">
              <a:buFont typeface="Arial"/>
              <a:buChar char="•"/>
            </a:pPr>
            <a:r>
              <a:rPr lang="de-DE" sz="2400" dirty="0"/>
              <a:t>Schön </a:t>
            </a:r>
            <a:endParaRPr lang="de-DE" sz="2400" dirty="0">
              <a:cs typeface="Calibri"/>
            </a:endParaRPr>
          </a:p>
          <a:p>
            <a:pPr marL="457200" indent="-457200">
              <a:buFont typeface="Arial"/>
              <a:buChar char="•"/>
            </a:pPr>
            <a:endParaRPr lang="de-DE" sz="2400">
              <a:cs typeface="Calibri"/>
            </a:endParaRPr>
          </a:p>
          <a:p>
            <a:pPr marL="342900" indent="-342900">
              <a:buFont typeface="Wingdings"/>
              <a:buChar char="ü"/>
            </a:pPr>
            <a:r>
              <a:rPr lang="de-DE" sz="2400" dirty="0">
                <a:latin typeface="Calibri Light"/>
                <a:cs typeface="Arial"/>
              </a:rPr>
              <a:t> </a:t>
            </a:r>
            <a:r>
              <a:rPr lang="de-DE" sz="2400" dirty="0">
                <a:latin typeface="Calibri Light"/>
                <a:ea typeface="+mn-lt"/>
                <a:cs typeface="+mn-lt"/>
              </a:rPr>
              <a:t>Kühlung an heißen Sommertagen</a:t>
            </a:r>
          </a:p>
          <a:p>
            <a:pPr marL="342900" indent="-342900">
              <a:buFont typeface="Wingdings"/>
              <a:buChar char="ü"/>
            </a:pPr>
            <a:r>
              <a:rPr lang="de-DE" sz="2400" dirty="0">
                <a:latin typeface="Calibri Light"/>
                <a:cs typeface="Calibri"/>
              </a:rPr>
              <a:t> Schutz vor Wind und rascher Abkühlung in der Nacht</a:t>
            </a:r>
          </a:p>
          <a:p>
            <a:pPr marL="342900" indent="-342900">
              <a:buFont typeface="Wingdings"/>
              <a:buChar char="ü"/>
            </a:pPr>
            <a:r>
              <a:rPr lang="de-DE" sz="2400" dirty="0">
                <a:latin typeface="Calibri Light"/>
                <a:cs typeface="Calibri"/>
              </a:rPr>
              <a:t> Kaum Schattenwurf im Winter</a:t>
            </a:r>
          </a:p>
          <a:p>
            <a:pPr marL="342900" indent="-342900">
              <a:buFont typeface="Wingdings"/>
              <a:buChar char="ü"/>
            </a:pPr>
            <a:r>
              <a:rPr lang="de-DE" sz="2400" dirty="0">
                <a:latin typeface="Calibri Light"/>
                <a:cs typeface="Calibri"/>
              </a:rPr>
              <a:t> </a:t>
            </a:r>
            <a:r>
              <a:rPr lang="de-DE" sz="2400" dirty="0">
                <a:latin typeface="Calibri Light"/>
                <a:cs typeface="Arial"/>
              </a:rPr>
              <a:t>Maximale Deposition von Luftschafstoffen (PM und Gase inkl. Ozon)</a:t>
            </a:r>
          </a:p>
          <a:p>
            <a:pPr marL="342900" indent="-342900">
              <a:buFont typeface="Wingdings"/>
              <a:buChar char="ü"/>
            </a:pPr>
            <a:r>
              <a:rPr lang="de-DE" sz="2400" dirty="0">
                <a:latin typeface="Calibri Light"/>
                <a:cs typeface="Arial"/>
              </a:rPr>
              <a:t> Maximaler Erholungsnutzen </a:t>
            </a:r>
          </a:p>
        </p:txBody>
      </p:sp>
    </p:spTree>
    <p:extLst>
      <p:ext uri="{BB962C8B-B14F-4D97-AF65-F5344CB8AC3E}">
        <p14:creationId xmlns:p14="http://schemas.microsoft.com/office/powerpoint/2010/main" val="1884195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39B6CB-13DA-4BF3-AB3C-8836CE01D563}"/>
              </a:ext>
            </a:extLst>
          </p:cNvPr>
          <p:cNvSpPr>
            <a:spLocks noGrp="1"/>
          </p:cNvSpPr>
          <p:nvPr>
            <p:ph idx="1"/>
          </p:nvPr>
        </p:nvSpPr>
        <p:spPr>
          <a:xfrm>
            <a:off x="7573424" y="323494"/>
            <a:ext cx="3972092" cy="3069751"/>
          </a:xfrm>
        </p:spPr>
        <p:txBody>
          <a:bodyPr/>
          <a:lstStyle/>
          <a:p>
            <a:pPr marL="0" indent="0">
              <a:buNone/>
            </a:pPr>
            <a:r>
              <a:rPr lang="en-US"/>
              <a:t>BVOC-</a:t>
            </a:r>
            <a:r>
              <a:rPr lang="en-US" err="1"/>
              <a:t>Emissionen</a:t>
            </a:r>
            <a:r>
              <a:rPr lang="en-US"/>
              <a:t> der </a:t>
            </a:r>
            <a:r>
              <a:rPr lang="en-US" err="1"/>
              <a:t>einzelnen</a:t>
            </a:r>
            <a:r>
              <a:rPr lang="en-US"/>
              <a:t> </a:t>
            </a:r>
            <a:r>
              <a:rPr lang="en-US" err="1"/>
              <a:t>Baumarten</a:t>
            </a:r>
            <a:endParaRPr lang="de-DE" sz="1800"/>
          </a:p>
          <a:p>
            <a:endParaRPr lang="de-DE"/>
          </a:p>
        </p:txBody>
      </p:sp>
      <p:sp>
        <p:nvSpPr>
          <p:cNvPr id="4" name="Foliennummernplatzhalter 3">
            <a:extLst>
              <a:ext uri="{FF2B5EF4-FFF2-40B4-BE49-F238E27FC236}">
                <a16:creationId xmlns:a16="http://schemas.microsoft.com/office/drawing/2014/main" id="{57946990-11D5-4149-1E8C-7F2BB1E3166E}"/>
              </a:ext>
            </a:extLst>
          </p:cNvPr>
          <p:cNvSpPr>
            <a:spLocks noGrp="1"/>
          </p:cNvSpPr>
          <p:nvPr>
            <p:ph type="sldNum" sz="quarter" idx="12"/>
          </p:nvPr>
        </p:nvSpPr>
        <p:spPr/>
        <p:txBody>
          <a:bodyPr/>
          <a:lstStyle/>
          <a:p>
            <a:fld id="{5A005A3D-A187-4DA6-AEE4-3F8906483E9C}" type="slidenum">
              <a:rPr lang="de-DE" smtClean="0"/>
              <a:t>34</a:t>
            </a:fld>
            <a:endParaRPr lang="de-DE"/>
          </a:p>
        </p:txBody>
      </p:sp>
      <p:grpSp>
        <p:nvGrpSpPr>
          <p:cNvPr id="26" name="Gruppieren 25">
            <a:extLst>
              <a:ext uri="{FF2B5EF4-FFF2-40B4-BE49-F238E27FC236}">
                <a16:creationId xmlns:a16="http://schemas.microsoft.com/office/drawing/2014/main" id="{E51A1DDF-7F81-70BD-CE14-BCFDF7292B80}"/>
              </a:ext>
            </a:extLst>
          </p:cNvPr>
          <p:cNvGrpSpPr/>
          <p:nvPr/>
        </p:nvGrpSpPr>
        <p:grpSpPr>
          <a:xfrm>
            <a:off x="209551" y="0"/>
            <a:ext cx="16613612" cy="6628991"/>
            <a:chOff x="1950657" y="1963218"/>
            <a:chExt cx="14872505" cy="4665773"/>
          </a:xfrm>
        </p:grpSpPr>
        <p:pic>
          <p:nvPicPr>
            <p:cNvPr id="7" name="Grafik 6">
              <a:extLst>
                <a:ext uri="{FF2B5EF4-FFF2-40B4-BE49-F238E27FC236}">
                  <a16:creationId xmlns:a16="http://schemas.microsoft.com/office/drawing/2014/main" id="{51EEC567-81B2-FD73-9755-012C174976CC}"/>
                </a:ext>
              </a:extLst>
            </p:cNvPr>
            <p:cNvPicPr>
              <a:picLocks noChangeAspect="1"/>
            </p:cNvPicPr>
            <p:nvPr/>
          </p:nvPicPr>
          <p:blipFill rotWithShape="1">
            <a:blip r:embed="rId3">
              <a:extLst>
                <a:ext uri="{28A0092B-C50C-407E-A947-70E740481C1C}">
                  <a14:useLocalDpi xmlns:a14="http://schemas.microsoft.com/office/drawing/2010/main" val="0"/>
                </a:ext>
              </a:extLst>
            </a:blip>
            <a:srcRect r="57246"/>
            <a:stretch/>
          </p:blipFill>
          <p:spPr>
            <a:xfrm>
              <a:off x="1950657" y="2325005"/>
              <a:ext cx="1812969" cy="4264434"/>
            </a:xfrm>
            <a:prstGeom prst="rect">
              <a:avLst/>
            </a:prstGeom>
          </p:spPr>
        </p:pic>
        <p:sp>
          <p:nvSpPr>
            <p:cNvPr id="8" name="Textfeld 7">
              <a:extLst>
                <a:ext uri="{FF2B5EF4-FFF2-40B4-BE49-F238E27FC236}">
                  <a16:creationId xmlns:a16="http://schemas.microsoft.com/office/drawing/2014/main" id="{1FC6D305-E8F9-AFAF-B2CB-40374D98B4F8}"/>
                </a:ext>
              </a:extLst>
            </p:cNvPr>
            <p:cNvSpPr txBox="1"/>
            <p:nvPr/>
          </p:nvSpPr>
          <p:spPr>
            <a:xfrm>
              <a:off x="7752347" y="6259659"/>
              <a:ext cx="2229853" cy="369332"/>
            </a:xfrm>
            <a:prstGeom prst="rect">
              <a:avLst/>
            </a:prstGeom>
            <a:noFill/>
          </p:spPr>
          <p:txBody>
            <a:bodyPr wrap="square" rtlCol="0">
              <a:spAutoFit/>
            </a:bodyPr>
            <a:lstStyle/>
            <a:p>
              <a:pPr algn="r"/>
              <a:r>
                <a:rPr lang="de-AT"/>
                <a:t>Fitzky et al. 2019</a:t>
              </a:r>
              <a:endParaRPr lang="en-US"/>
            </a:p>
          </p:txBody>
        </p:sp>
        <p:pic>
          <p:nvPicPr>
            <p:cNvPr id="11" name="Grafik 10">
              <a:extLst>
                <a:ext uri="{FF2B5EF4-FFF2-40B4-BE49-F238E27FC236}">
                  <a16:creationId xmlns:a16="http://schemas.microsoft.com/office/drawing/2014/main" id="{FE1C1C7D-CF81-C5E6-4DEA-77ED5B1484A4}"/>
                </a:ext>
              </a:extLst>
            </p:cNvPr>
            <p:cNvPicPr>
              <a:picLocks noChangeAspect="1"/>
            </p:cNvPicPr>
            <p:nvPr/>
          </p:nvPicPr>
          <p:blipFill rotWithShape="1">
            <a:blip r:embed="rId3">
              <a:extLst>
                <a:ext uri="{28A0092B-C50C-407E-A947-70E740481C1C}">
                  <a14:useLocalDpi xmlns:a14="http://schemas.microsoft.com/office/drawing/2010/main" val="0"/>
                </a:ext>
              </a:extLst>
            </a:blip>
            <a:srcRect l="41903"/>
            <a:stretch/>
          </p:blipFill>
          <p:spPr>
            <a:xfrm>
              <a:off x="3714017" y="2325005"/>
              <a:ext cx="4525108" cy="4264434"/>
            </a:xfrm>
            <a:prstGeom prst="rect">
              <a:avLst/>
            </a:prstGeom>
          </p:spPr>
        </p:pic>
        <p:sp>
          <p:nvSpPr>
            <p:cNvPr id="17" name="Rechteck 16">
              <a:extLst>
                <a:ext uri="{FF2B5EF4-FFF2-40B4-BE49-F238E27FC236}">
                  <a16:creationId xmlns:a16="http://schemas.microsoft.com/office/drawing/2014/main" id="{55AC75F1-5164-F872-858F-0FFE6806526F}"/>
                </a:ext>
              </a:extLst>
            </p:cNvPr>
            <p:cNvSpPr/>
            <p:nvPr/>
          </p:nvSpPr>
          <p:spPr>
            <a:xfrm>
              <a:off x="4181475" y="2360625"/>
              <a:ext cx="352425" cy="1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E2F99B43-3BA5-BF13-BD12-3B7919E8948B}"/>
                </a:ext>
              </a:extLst>
            </p:cNvPr>
            <p:cNvSpPr/>
            <p:nvPr/>
          </p:nvSpPr>
          <p:spPr>
            <a:xfrm>
              <a:off x="5228678" y="2360625"/>
              <a:ext cx="352425" cy="1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48263263-A234-571A-8E40-F40717715586}"/>
                </a:ext>
              </a:extLst>
            </p:cNvPr>
            <p:cNvSpPr/>
            <p:nvPr/>
          </p:nvSpPr>
          <p:spPr>
            <a:xfrm>
              <a:off x="6303544" y="2360625"/>
              <a:ext cx="421684" cy="19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CFF4CE69-F1C3-08B6-92A6-AAE89623BF78}"/>
                </a:ext>
              </a:extLst>
            </p:cNvPr>
            <p:cNvSpPr/>
            <p:nvPr/>
          </p:nvSpPr>
          <p:spPr>
            <a:xfrm>
              <a:off x="7151444" y="2371725"/>
              <a:ext cx="946790" cy="19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096AB296-62A2-96DB-DBD0-9C2ADEB47AF8}"/>
                </a:ext>
              </a:extLst>
            </p:cNvPr>
            <p:cNvSpPr/>
            <p:nvPr/>
          </p:nvSpPr>
          <p:spPr>
            <a:xfrm>
              <a:off x="3763626" y="2206092"/>
              <a:ext cx="4475499" cy="19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015B49D-7265-1FB1-3466-840901020EDB}"/>
                </a:ext>
              </a:extLst>
            </p:cNvPr>
            <p:cNvSpPr txBox="1"/>
            <p:nvPr/>
          </p:nvSpPr>
          <p:spPr>
            <a:xfrm>
              <a:off x="3823511" y="2228712"/>
              <a:ext cx="9767886" cy="369332"/>
            </a:xfrm>
            <a:prstGeom prst="rect">
              <a:avLst/>
            </a:prstGeom>
            <a:noFill/>
          </p:spPr>
          <p:txBody>
            <a:bodyPr wrap="square">
              <a:spAutoFit/>
            </a:bodyPr>
            <a:lstStyle/>
            <a:p>
              <a:r>
                <a:rPr lang="de-DE" err="1"/>
                <a:t>isoprene</a:t>
              </a:r>
              <a:r>
                <a:rPr lang="de-DE"/>
                <a:t> </a:t>
              </a:r>
            </a:p>
          </p:txBody>
        </p:sp>
        <p:sp>
          <p:nvSpPr>
            <p:cNvPr id="14" name="Textfeld 13">
              <a:extLst>
                <a:ext uri="{FF2B5EF4-FFF2-40B4-BE49-F238E27FC236}">
                  <a16:creationId xmlns:a16="http://schemas.microsoft.com/office/drawing/2014/main" id="{D4F56DC5-B6FD-2159-CAEF-A9F7394ED0DF}"/>
                </a:ext>
              </a:extLst>
            </p:cNvPr>
            <p:cNvSpPr txBox="1"/>
            <p:nvPr/>
          </p:nvSpPr>
          <p:spPr>
            <a:xfrm>
              <a:off x="4891864" y="1963218"/>
              <a:ext cx="9767886" cy="646331"/>
            </a:xfrm>
            <a:prstGeom prst="rect">
              <a:avLst/>
            </a:prstGeom>
            <a:noFill/>
          </p:spPr>
          <p:txBody>
            <a:bodyPr wrap="square">
              <a:spAutoFit/>
            </a:bodyPr>
            <a:lstStyle/>
            <a:p>
              <a:r>
                <a:rPr lang="de-DE"/>
                <a:t>Mono-</a:t>
              </a:r>
            </a:p>
            <a:p>
              <a:r>
                <a:rPr lang="de-DE" err="1"/>
                <a:t>terpenes</a:t>
              </a:r>
              <a:endParaRPr lang="de-DE"/>
            </a:p>
          </p:txBody>
        </p:sp>
        <p:sp>
          <p:nvSpPr>
            <p:cNvPr id="15" name="Textfeld 14">
              <a:extLst>
                <a:ext uri="{FF2B5EF4-FFF2-40B4-BE49-F238E27FC236}">
                  <a16:creationId xmlns:a16="http://schemas.microsoft.com/office/drawing/2014/main" id="{51B54831-2DF0-BD3A-3AF7-8C5DE681D866}"/>
                </a:ext>
              </a:extLst>
            </p:cNvPr>
            <p:cNvSpPr txBox="1"/>
            <p:nvPr/>
          </p:nvSpPr>
          <p:spPr>
            <a:xfrm>
              <a:off x="5986096" y="1974833"/>
              <a:ext cx="9767886" cy="646331"/>
            </a:xfrm>
            <a:prstGeom prst="rect">
              <a:avLst/>
            </a:prstGeom>
            <a:noFill/>
          </p:spPr>
          <p:txBody>
            <a:bodyPr wrap="square">
              <a:spAutoFit/>
            </a:bodyPr>
            <a:lstStyle/>
            <a:p>
              <a:r>
                <a:rPr lang="de-DE" err="1"/>
                <a:t>Sesqui</a:t>
              </a:r>
              <a:r>
                <a:rPr lang="de-DE"/>
                <a:t>-</a:t>
              </a:r>
            </a:p>
            <a:p>
              <a:r>
                <a:rPr lang="de-DE" err="1"/>
                <a:t>terpenes</a:t>
              </a:r>
              <a:endParaRPr lang="de-DE"/>
            </a:p>
          </p:txBody>
        </p:sp>
        <p:sp>
          <p:nvSpPr>
            <p:cNvPr id="16" name="Textfeld 15">
              <a:extLst>
                <a:ext uri="{FF2B5EF4-FFF2-40B4-BE49-F238E27FC236}">
                  <a16:creationId xmlns:a16="http://schemas.microsoft.com/office/drawing/2014/main" id="{5E7893D5-390F-D988-F161-D31E2A0DE16D}"/>
                </a:ext>
              </a:extLst>
            </p:cNvPr>
            <p:cNvSpPr txBox="1"/>
            <p:nvPr/>
          </p:nvSpPr>
          <p:spPr>
            <a:xfrm>
              <a:off x="7055276" y="2005893"/>
              <a:ext cx="9767886" cy="646331"/>
            </a:xfrm>
            <a:prstGeom prst="rect">
              <a:avLst/>
            </a:prstGeom>
            <a:noFill/>
          </p:spPr>
          <p:txBody>
            <a:bodyPr wrap="square">
              <a:spAutoFit/>
            </a:bodyPr>
            <a:lstStyle/>
            <a:p>
              <a:r>
                <a:rPr lang="de-DE" err="1"/>
                <a:t>Oxygenated</a:t>
              </a:r>
              <a:endParaRPr lang="de-DE"/>
            </a:p>
            <a:p>
              <a:r>
                <a:rPr lang="de-DE"/>
                <a:t>VOC</a:t>
              </a:r>
            </a:p>
          </p:txBody>
        </p:sp>
      </p:grpSp>
      <p:sp>
        <p:nvSpPr>
          <p:cNvPr id="23" name="Textfeld 22">
            <a:extLst>
              <a:ext uri="{FF2B5EF4-FFF2-40B4-BE49-F238E27FC236}">
                <a16:creationId xmlns:a16="http://schemas.microsoft.com/office/drawing/2014/main" id="{D5DA2B03-40FE-325E-42A9-B7A431111C59}"/>
              </a:ext>
            </a:extLst>
          </p:cNvPr>
          <p:cNvSpPr txBox="1"/>
          <p:nvPr/>
        </p:nvSpPr>
        <p:spPr>
          <a:xfrm>
            <a:off x="7665019" y="2466734"/>
            <a:ext cx="4212092" cy="2554545"/>
          </a:xfrm>
          <a:prstGeom prst="rect">
            <a:avLst/>
          </a:prstGeom>
          <a:noFill/>
        </p:spPr>
        <p:txBody>
          <a:bodyPr wrap="square" lIns="91440" tIns="45720" rIns="91440" bIns="45720" anchor="t">
            <a:spAutoFit/>
          </a:bodyPr>
          <a:lstStyle/>
          <a:p>
            <a:r>
              <a:rPr lang="en-US" sz="2000"/>
              <a:t>Emission legend in [</a:t>
            </a:r>
            <a:r>
              <a:rPr lang="pt-BR" sz="2000"/>
              <a:t>µg g</a:t>
            </a:r>
            <a:r>
              <a:rPr lang="pt-BR" sz="2000" baseline="-25000"/>
              <a:t>DW</a:t>
            </a:r>
            <a:r>
              <a:rPr lang="pt-BR" sz="2000" baseline="30000"/>
              <a:t>−1</a:t>
            </a:r>
            <a:r>
              <a:rPr lang="pt-BR" sz="2000"/>
              <a:t> h</a:t>
            </a:r>
            <a:r>
              <a:rPr lang="pt-BR" sz="2000" baseline="30000"/>
              <a:t>−1</a:t>
            </a:r>
            <a:r>
              <a:rPr lang="pt-BR" sz="2000"/>
              <a:t> </a:t>
            </a:r>
            <a:r>
              <a:rPr lang="en-US" sz="2000"/>
              <a:t>]:</a:t>
            </a:r>
          </a:p>
          <a:p>
            <a:endParaRPr lang="en-US" sz="2000"/>
          </a:p>
          <a:p>
            <a:r>
              <a:rPr lang="en-US" sz="2000" err="1"/>
              <a:t>kein</a:t>
            </a:r>
            <a:r>
              <a:rPr lang="en-US" sz="2000"/>
              <a:t> (white) –</a:t>
            </a:r>
            <a:r>
              <a:rPr lang="en-US" sz="2000">
                <a:solidFill>
                  <a:srgbClr val="000000"/>
                </a:solidFill>
              </a:rPr>
              <a:t> </a:t>
            </a:r>
            <a:r>
              <a:rPr lang="en-US" sz="2000">
                <a:solidFill>
                  <a:schemeClr val="accent6"/>
                </a:solidFill>
              </a:rPr>
              <a:t>wein </a:t>
            </a:r>
            <a:r>
              <a:rPr lang="en-US" sz="2000"/>
              <a:t>– </a:t>
            </a:r>
            <a:r>
              <a:rPr lang="en-US" sz="2000">
                <a:solidFill>
                  <a:schemeClr val="accent4"/>
                </a:solidFill>
              </a:rPr>
              <a:t>medium </a:t>
            </a:r>
            <a:r>
              <a:rPr lang="en-US" sz="2000"/>
              <a:t>– </a:t>
            </a:r>
            <a:r>
              <a:rPr lang="en-US" sz="2000" err="1">
                <a:solidFill>
                  <a:srgbClr val="FF0000"/>
                </a:solidFill>
              </a:rPr>
              <a:t>hoch</a:t>
            </a:r>
            <a:r>
              <a:rPr lang="en-US" sz="2000">
                <a:solidFill>
                  <a:srgbClr val="FF0000"/>
                </a:solidFill>
              </a:rPr>
              <a:t> </a:t>
            </a:r>
            <a:r>
              <a:rPr lang="en-US" sz="2000">
                <a:solidFill>
                  <a:srgbClr val="000000"/>
                </a:solidFill>
              </a:rPr>
              <a:t> </a:t>
            </a:r>
            <a:endParaRPr lang="en-US" sz="2000"/>
          </a:p>
          <a:p>
            <a:r>
              <a:rPr lang="en-US" sz="2000">
                <a:solidFill>
                  <a:schemeClr val="bg1">
                    <a:lumMod val="50000"/>
                  </a:schemeClr>
                </a:solidFill>
              </a:rPr>
              <a:t>no data available</a:t>
            </a:r>
            <a:endParaRPr lang="de-DE" sz="2000"/>
          </a:p>
          <a:p>
            <a:endParaRPr lang="en-US" sz="2000"/>
          </a:p>
          <a:p>
            <a:r>
              <a:rPr lang="en-US" sz="2000"/>
              <a:t>ISO: low &lt; 10</a:t>
            </a:r>
          </a:p>
          <a:p>
            <a:r>
              <a:rPr lang="en-US" sz="2000"/>
              <a:t>MT and OVOC: low &lt; 2, high &gt; 5.1 </a:t>
            </a:r>
          </a:p>
          <a:p>
            <a:r>
              <a:rPr lang="en-US" sz="2000"/>
              <a:t>SQT: low &lt; 0.5, high &gt; 1.1 </a:t>
            </a:r>
          </a:p>
        </p:txBody>
      </p:sp>
      <p:sp>
        <p:nvSpPr>
          <p:cNvPr id="9" name="Rectangle 8">
            <a:extLst>
              <a:ext uri="{FF2B5EF4-FFF2-40B4-BE49-F238E27FC236}">
                <a16:creationId xmlns:a16="http://schemas.microsoft.com/office/drawing/2014/main" id="{623A2A7F-7249-00E3-B6B4-347EC538F419}"/>
              </a:ext>
            </a:extLst>
          </p:cNvPr>
          <p:cNvSpPr/>
          <p:nvPr/>
        </p:nvSpPr>
        <p:spPr>
          <a:xfrm>
            <a:off x="195003" y="951292"/>
            <a:ext cx="1826958" cy="367842"/>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819F1A9-2C4B-084E-01AA-0576F6E12AC7}"/>
              </a:ext>
            </a:extLst>
          </p:cNvPr>
          <p:cNvSpPr/>
          <p:nvPr/>
        </p:nvSpPr>
        <p:spPr>
          <a:xfrm>
            <a:off x="182778" y="1488081"/>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A608EA-2C34-47BE-3CC0-3D90584B11AB}"/>
              </a:ext>
            </a:extLst>
          </p:cNvPr>
          <p:cNvSpPr/>
          <p:nvPr/>
        </p:nvSpPr>
        <p:spPr>
          <a:xfrm>
            <a:off x="195003" y="1858369"/>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1345665-50CB-B414-32AE-B921B435FC75}"/>
              </a:ext>
            </a:extLst>
          </p:cNvPr>
          <p:cNvSpPr/>
          <p:nvPr/>
        </p:nvSpPr>
        <p:spPr>
          <a:xfrm>
            <a:off x="174656" y="2273079"/>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34A94C8-5AC5-C764-E7EE-F22202C92D04}"/>
              </a:ext>
            </a:extLst>
          </p:cNvPr>
          <p:cNvSpPr/>
          <p:nvPr/>
        </p:nvSpPr>
        <p:spPr>
          <a:xfrm>
            <a:off x="224090" y="3599532"/>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5F38C0-A987-D186-1ECF-485F5E995298}"/>
              </a:ext>
            </a:extLst>
          </p:cNvPr>
          <p:cNvSpPr/>
          <p:nvPr/>
        </p:nvSpPr>
        <p:spPr>
          <a:xfrm>
            <a:off x="273696" y="5329056"/>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8C21DD2-C899-EBC0-5F7A-9577950DCA65}"/>
              </a:ext>
            </a:extLst>
          </p:cNvPr>
          <p:cNvSpPr/>
          <p:nvPr/>
        </p:nvSpPr>
        <p:spPr>
          <a:xfrm>
            <a:off x="232212" y="5918768"/>
            <a:ext cx="1826958" cy="245763"/>
          </a:xfrm>
          <a:prstGeom prst="rect">
            <a:avLst/>
          </a:prstGeom>
          <a:solidFill>
            <a:schemeClr val="accent1">
              <a:alpha val="226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022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35</a:t>
            </a:fld>
            <a:endParaRPr lang="de-DE"/>
          </a:p>
        </p:txBody>
      </p:sp>
      <p:pic>
        <p:nvPicPr>
          <p:cNvPr id="5" name="Picture 4"/>
          <p:cNvPicPr>
            <a:picLocks noChangeAspect="1"/>
          </p:cNvPicPr>
          <p:nvPr/>
        </p:nvPicPr>
        <p:blipFill>
          <a:blip r:embed="rId2"/>
          <a:stretch>
            <a:fillRect/>
          </a:stretch>
        </p:blipFill>
        <p:spPr>
          <a:xfrm>
            <a:off x="2044700" y="0"/>
            <a:ext cx="8099534" cy="6858000"/>
          </a:xfrm>
          <a:prstGeom prst="rect">
            <a:avLst/>
          </a:prstGeom>
        </p:spPr>
      </p:pic>
      <p:pic>
        <p:nvPicPr>
          <p:cNvPr id="6" name="Picture 5" descr="Screen Shot 2023-05-17 at 05.23.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552121" y="2838654"/>
            <a:ext cx="5277131" cy="1157329"/>
          </a:xfrm>
          <a:prstGeom prst="rect">
            <a:avLst/>
          </a:prstGeom>
        </p:spPr>
      </p:pic>
      <p:sp>
        <p:nvSpPr>
          <p:cNvPr id="7" name="TextBox 6">
            <a:extLst>
              <a:ext uri="{FF2B5EF4-FFF2-40B4-BE49-F238E27FC236}">
                <a16:creationId xmlns:a16="http://schemas.microsoft.com/office/drawing/2014/main" id="{D4A469A6-C3C8-90F6-E449-82369EEC0456}"/>
              </a:ext>
            </a:extLst>
          </p:cNvPr>
          <p:cNvSpPr txBox="1"/>
          <p:nvPr/>
        </p:nvSpPr>
        <p:spPr>
          <a:xfrm>
            <a:off x="4811843" y="4167266"/>
            <a:ext cx="955711" cy="461665"/>
          </a:xfrm>
          <a:prstGeom prst="rect">
            <a:avLst/>
          </a:prstGeom>
          <a:noFill/>
        </p:spPr>
        <p:txBody>
          <a:bodyPr wrap="none" rtlCol="0">
            <a:spAutoFit/>
          </a:bodyPr>
          <a:lstStyle/>
          <a:p>
            <a:r>
              <a:rPr lang="en-GB" sz="2400" err="1"/>
              <a:t>Ahorn</a:t>
            </a:r>
            <a:endParaRPr lang="en-GB" sz="2400"/>
          </a:p>
        </p:txBody>
      </p:sp>
      <p:sp>
        <p:nvSpPr>
          <p:cNvPr id="8" name="TextBox 7">
            <a:extLst>
              <a:ext uri="{FF2B5EF4-FFF2-40B4-BE49-F238E27FC236}">
                <a16:creationId xmlns:a16="http://schemas.microsoft.com/office/drawing/2014/main" id="{A8231C0A-12E9-996B-3C4E-47555EDF6829}"/>
              </a:ext>
            </a:extLst>
          </p:cNvPr>
          <p:cNvSpPr txBox="1"/>
          <p:nvPr/>
        </p:nvSpPr>
        <p:spPr>
          <a:xfrm>
            <a:off x="4811843" y="5123308"/>
            <a:ext cx="2359492" cy="369332"/>
          </a:xfrm>
          <a:prstGeom prst="rect">
            <a:avLst/>
          </a:prstGeom>
          <a:noFill/>
        </p:spPr>
        <p:txBody>
          <a:bodyPr wrap="none" rtlCol="0">
            <a:spAutoFit/>
          </a:bodyPr>
          <a:lstStyle/>
          <a:p>
            <a:r>
              <a:rPr lang="en-GB" b="1" err="1"/>
              <a:t>Ahornblättrige</a:t>
            </a:r>
            <a:r>
              <a:rPr lang="en-GB" b="1"/>
              <a:t> </a:t>
            </a:r>
            <a:r>
              <a:rPr lang="en-GB" b="1" err="1"/>
              <a:t>Platane</a:t>
            </a:r>
            <a:endParaRPr lang="en-GB"/>
          </a:p>
        </p:txBody>
      </p:sp>
      <p:sp>
        <p:nvSpPr>
          <p:cNvPr id="9" name="TextBox 8">
            <a:extLst>
              <a:ext uri="{FF2B5EF4-FFF2-40B4-BE49-F238E27FC236}">
                <a16:creationId xmlns:a16="http://schemas.microsoft.com/office/drawing/2014/main" id="{3AC20BDB-F388-8B11-CADC-ABA8F5D9EA7E}"/>
              </a:ext>
            </a:extLst>
          </p:cNvPr>
          <p:cNvSpPr txBox="1"/>
          <p:nvPr/>
        </p:nvSpPr>
        <p:spPr>
          <a:xfrm>
            <a:off x="5582399" y="6055884"/>
            <a:ext cx="4509376" cy="369332"/>
          </a:xfrm>
          <a:prstGeom prst="rect">
            <a:avLst/>
          </a:prstGeom>
          <a:noFill/>
        </p:spPr>
        <p:txBody>
          <a:bodyPr wrap="none" rtlCol="0">
            <a:spAutoFit/>
          </a:bodyPr>
          <a:lstStyle/>
          <a:p>
            <a:r>
              <a:rPr lang="en-GB" err="1"/>
              <a:t>Widerstandsfähigkeit</a:t>
            </a:r>
            <a:r>
              <a:rPr lang="en-GB"/>
              <a:t>                             </a:t>
            </a:r>
            <a:r>
              <a:rPr lang="en-GB" err="1"/>
              <a:t>Resilienz</a:t>
            </a:r>
            <a:endParaRPr lang="en-GB"/>
          </a:p>
        </p:txBody>
      </p:sp>
    </p:spTree>
    <p:extLst>
      <p:ext uri="{BB962C8B-B14F-4D97-AF65-F5344CB8AC3E}">
        <p14:creationId xmlns:p14="http://schemas.microsoft.com/office/powerpoint/2010/main" val="158033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36</a:t>
            </a:fld>
            <a:endParaRPr lang="de-DE"/>
          </a:p>
        </p:txBody>
      </p:sp>
      <p:pic>
        <p:nvPicPr>
          <p:cNvPr id="5" name="Picture 4" descr="Screen Shot 2023-05-17 at 06.05.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11041" cy="6858000"/>
          </a:xfrm>
          <a:prstGeom prst="rect">
            <a:avLst/>
          </a:prstGeom>
        </p:spPr>
      </p:pic>
      <p:sp>
        <p:nvSpPr>
          <p:cNvPr id="6" name="TextBox 5"/>
          <p:cNvSpPr txBox="1"/>
          <p:nvPr/>
        </p:nvSpPr>
        <p:spPr>
          <a:xfrm>
            <a:off x="7799801" y="500279"/>
            <a:ext cx="3797271" cy="2339102"/>
          </a:xfrm>
          <a:prstGeom prst="rect">
            <a:avLst/>
          </a:prstGeom>
          <a:noFill/>
        </p:spPr>
        <p:txBody>
          <a:bodyPr wrap="square" lIns="91440" tIns="45720" rIns="91440" bIns="45720" rtlCol="0" anchor="t">
            <a:spAutoFit/>
          </a:bodyPr>
          <a:lstStyle/>
          <a:p>
            <a:r>
              <a:rPr lang="en-US" sz="3200" b="1">
                <a:hlinkClick r:id="rId3"/>
              </a:rPr>
              <a:t>Straßenbäume nach Baumgattungen und Altersgruppen in Wien</a:t>
            </a:r>
            <a:endParaRPr lang="en-US" sz="3200" b="1">
              <a:cs typeface="Calibri"/>
            </a:endParaRPr>
          </a:p>
          <a:p>
            <a:endParaRPr lang="de-DE"/>
          </a:p>
        </p:txBody>
      </p:sp>
    </p:spTree>
    <p:extLst>
      <p:ext uri="{BB962C8B-B14F-4D97-AF65-F5344CB8AC3E}">
        <p14:creationId xmlns:p14="http://schemas.microsoft.com/office/powerpoint/2010/main" val="44262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37</a:t>
            </a:fld>
            <a:endParaRPr lang="de-DE"/>
          </a:p>
        </p:txBody>
      </p:sp>
      <p:sp>
        <p:nvSpPr>
          <p:cNvPr id="5" name="TextBox 4">
            <a:extLst>
              <a:ext uri="{FF2B5EF4-FFF2-40B4-BE49-F238E27FC236}">
                <a16:creationId xmlns:a16="http://schemas.microsoft.com/office/drawing/2014/main" id="{8C5DEBB2-141C-A09F-ED07-93CFA727801C}"/>
              </a:ext>
            </a:extLst>
          </p:cNvPr>
          <p:cNvSpPr txBox="1"/>
          <p:nvPr/>
        </p:nvSpPr>
        <p:spPr>
          <a:xfrm>
            <a:off x="314107" y="244304"/>
            <a:ext cx="11666158"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err="1">
                <a:cs typeface="Calibri"/>
              </a:rPr>
              <a:t>Fazit</a:t>
            </a:r>
            <a:r>
              <a:rPr lang="en-GB" sz="4000" b="1" dirty="0">
                <a:cs typeface="Calibri"/>
              </a:rPr>
              <a:t> 3 - </a:t>
            </a:r>
            <a:r>
              <a:rPr lang="en-GB" sz="4000" dirty="0">
                <a:cs typeface="Calibri"/>
              </a:rPr>
              <a:t>Wie </a:t>
            </a:r>
            <a:r>
              <a:rPr lang="en-GB" sz="4000" dirty="0" err="1">
                <a:cs typeface="Calibri"/>
              </a:rPr>
              <a:t>beeinflussen</a:t>
            </a:r>
            <a:r>
              <a:rPr lang="en-GB" sz="4000" dirty="0">
                <a:cs typeface="Calibri"/>
              </a:rPr>
              <a:t> </a:t>
            </a:r>
            <a:r>
              <a:rPr lang="en-GB" sz="4000" dirty="0" err="1">
                <a:cs typeface="Calibri"/>
              </a:rPr>
              <a:t>Stadtbäume</a:t>
            </a:r>
            <a:r>
              <a:rPr lang="en-GB" sz="4000" dirty="0">
                <a:cs typeface="Calibri"/>
              </a:rPr>
              <a:t> </a:t>
            </a:r>
            <a:r>
              <a:rPr lang="en-GB" sz="4000" dirty="0" err="1">
                <a:cs typeface="Calibri"/>
              </a:rPr>
              <a:t>unter</a:t>
            </a:r>
            <a:r>
              <a:rPr lang="en-GB" sz="4000" dirty="0">
                <a:cs typeface="Calibri"/>
              </a:rPr>
              <a:t> Stress die </a:t>
            </a:r>
            <a:r>
              <a:rPr lang="en-GB" sz="4000" dirty="0" err="1">
                <a:cs typeface="Calibri"/>
              </a:rPr>
              <a:t>Luftqualität</a:t>
            </a:r>
            <a:r>
              <a:rPr lang="en-GB" sz="4000" dirty="0">
                <a:cs typeface="Calibri"/>
              </a:rPr>
              <a:t>?</a:t>
            </a:r>
          </a:p>
          <a:p>
            <a:endParaRPr lang="en-GB">
              <a:cs typeface="Calibri"/>
            </a:endParaRPr>
          </a:p>
          <a:p>
            <a:r>
              <a:rPr lang="en-GB" sz="2400" dirty="0" err="1">
                <a:cs typeface="Calibri"/>
              </a:rPr>
              <a:t>unter</a:t>
            </a:r>
            <a:r>
              <a:rPr lang="en-GB" sz="2400" dirty="0">
                <a:cs typeface="Calibri"/>
              </a:rPr>
              <a:t> </a:t>
            </a:r>
            <a:r>
              <a:rPr lang="en-GB" sz="2400" dirty="0" err="1">
                <a:cs typeface="Calibri"/>
              </a:rPr>
              <a:t>Trockenstress</a:t>
            </a:r>
            <a:r>
              <a:rPr lang="en-GB" sz="2400" dirty="0">
                <a:cs typeface="Calibri"/>
              </a:rPr>
              <a:t>:</a:t>
            </a:r>
            <a:endParaRPr lang="en-GB" sz="2400" dirty="0">
              <a:ea typeface="Calibri"/>
              <a:cs typeface="Calibri"/>
            </a:endParaRPr>
          </a:p>
          <a:p>
            <a:r>
              <a:rPr lang="en-GB" dirty="0">
                <a:cs typeface="Calibri"/>
              </a:rPr>
              <a:t>    -&gt; </a:t>
            </a:r>
            <a:r>
              <a:rPr lang="en-GB" dirty="0" err="1">
                <a:cs typeface="Calibri"/>
              </a:rPr>
              <a:t>reduzierte</a:t>
            </a:r>
            <a:r>
              <a:rPr lang="en-GB" dirty="0">
                <a:cs typeface="Calibri"/>
              </a:rPr>
              <a:t> Evapotranspiration</a:t>
            </a:r>
            <a:endParaRPr lang="en-GB" dirty="0">
              <a:ea typeface="Calibri"/>
              <a:cs typeface="Calibri"/>
            </a:endParaRPr>
          </a:p>
          <a:p>
            <a:r>
              <a:rPr lang="en-GB" dirty="0">
                <a:cs typeface="Calibri"/>
              </a:rPr>
              <a:t>    -&gt; </a:t>
            </a:r>
            <a:r>
              <a:rPr lang="en-GB" dirty="0" err="1">
                <a:cs typeface="Calibri"/>
              </a:rPr>
              <a:t>gleichbleibende</a:t>
            </a:r>
            <a:r>
              <a:rPr lang="en-GB" dirty="0">
                <a:cs typeface="Calibri"/>
              </a:rPr>
              <a:t> </a:t>
            </a:r>
            <a:r>
              <a:rPr lang="en-GB" dirty="0" err="1">
                <a:cs typeface="Calibri"/>
              </a:rPr>
              <a:t>Beschattung</a:t>
            </a:r>
            <a:endParaRPr lang="en-GB" dirty="0">
              <a:cs typeface="Calibri"/>
            </a:endParaRPr>
          </a:p>
          <a:p>
            <a:r>
              <a:rPr lang="en-GB" dirty="0">
                <a:cs typeface="Calibri"/>
              </a:rPr>
              <a:t>    -&gt; </a:t>
            </a:r>
            <a:r>
              <a:rPr lang="en-GB" dirty="0" err="1">
                <a:cs typeface="Calibri"/>
              </a:rPr>
              <a:t>reduzierte</a:t>
            </a:r>
            <a:r>
              <a:rPr lang="en-GB" dirty="0">
                <a:cs typeface="Calibri"/>
              </a:rPr>
              <a:t> BVOC Emission -&gt; </a:t>
            </a:r>
            <a:r>
              <a:rPr lang="en-GB" dirty="0" err="1">
                <a:cs typeface="Calibri"/>
              </a:rPr>
              <a:t>reduzierte</a:t>
            </a:r>
            <a:r>
              <a:rPr lang="en-GB" dirty="0">
                <a:cs typeface="Calibri"/>
              </a:rPr>
              <a:t> O</a:t>
            </a:r>
            <a:r>
              <a:rPr lang="en-GB" baseline="-25000" dirty="0">
                <a:cs typeface="Calibri"/>
              </a:rPr>
              <a:t>3</a:t>
            </a:r>
            <a:r>
              <a:rPr lang="en-GB" dirty="0">
                <a:cs typeface="Calibri"/>
              </a:rPr>
              <a:t> </a:t>
            </a:r>
            <a:r>
              <a:rPr lang="en-GB" dirty="0" err="1">
                <a:cs typeface="Calibri"/>
              </a:rPr>
              <a:t>Produktion</a:t>
            </a:r>
            <a:endParaRPr lang="en-GB" dirty="0">
              <a:cs typeface="Calibri"/>
            </a:endParaRPr>
          </a:p>
          <a:p>
            <a:r>
              <a:rPr lang="en-GB" dirty="0">
                <a:cs typeface="Calibri"/>
              </a:rPr>
              <a:t>    -&gt; </a:t>
            </a:r>
            <a:r>
              <a:rPr lang="en-GB" dirty="0" err="1">
                <a:cs typeface="Calibri"/>
              </a:rPr>
              <a:t>reduzierte</a:t>
            </a:r>
            <a:r>
              <a:rPr lang="en-GB" dirty="0">
                <a:cs typeface="Calibri"/>
              </a:rPr>
              <a:t> O</a:t>
            </a:r>
            <a:r>
              <a:rPr lang="en-GB" baseline="-25000" dirty="0">
                <a:cs typeface="Calibri"/>
              </a:rPr>
              <a:t>3</a:t>
            </a:r>
            <a:r>
              <a:rPr lang="en-GB" dirty="0">
                <a:cs typeface="Calibri"/>
              </a:rPr>
              <a:t> </a:t>
            </a:r>
            <a:r>
              <a:rPr lang="en-GB" dirty="0" err="1">
                <a:cs typeface="Calibri"/>
              </a:rPr>
              <a:t>Aufnahme</a:t>
            </a:r>
            <a:r>
              <a:rPr lang="en-GB" dirty="0">
                <a:cs typeface="Calibri"/>
              </a:rPr>
              <a:t>       </a:t>
            </a:r>
            <a:endParaRPr lang="en-GB" dirty="0">
              <a:ea typeface="Calibri"/>
              <a:cs typeface="Calibri"/>
            </a:endParaRPr>
          </a:p>
          <a:p>
            <a:endParaRPr lang="en-GB">
              <a:cs typeface="Calibri"/>
            </a:endParaRPr>
          </a:p>
          <a:p>
            <a:r>
              <a:rPr lang="en-GB" sz="2400" dirty="0" err="1">
                <a:cs typeface="Calibri"/>
              </a:rPr>
              <a:t>unter</a:t>
            </a:r>
            <a:r>
              <a:rPr lang="en-GB" sz="2400" dirty="0">
                <a:cs typeface="Calibri"/>
              </a:rPr>
              <a:t> </a:t>
            </a:r>
            <a:r>
              <a:rPr lang="en-GB" sz="2400" dirty="0" err="1">
                <a:cs typeface="Calibri"/>
              </a:rPr>
              <a:t>Salzstress</a:t>
            </a:r>
            <a:r>
              <a:rPr lang="en-GB" sz="2400" dirty="0">
                <a:cs typeface="Calibri"/>
              </a:rPr>
              <a:t>:</a:t>
            </a:r>
            <a:endParaRPr lang="en-GB" sz="2400" dirty="0">
              <a:ea typeface="Calibri"/>
              <a:cs typeface="Calibri"/>
            </a:endParaRPr>
          </a:p>
          <a:p>
            <a:r>
              <a:rPr lang="en-GB" dirty="0">
                <a:cs typeface="Calibri"/>
              </a:rPr>
              <a:t>    -&gt; </a:t>
            </a:r>
            <a:r>
              <a:rPr lang="en-GB" dirty="0" err="1">
                <a:cs typeface="Calibri"/>
              </a:rPr>
              <a:t>reduzierte</a:t>
            </a:r>
            <a:r>
              <a:rPr lang="en-GB" dirty="0">
                <a:cs typeface="Calibri"/>
              </a:rPr>
              <a:t> </a:t>
            </a:r>
            <a:r>
              <a:rPr lang="en-GB" dirty="0" err="1">
                <a:cs typeface="Calibri"/>
              </a:rPr>
              <a:t>Blattbiomasse</a:t>
            </a:r>
            <a:r>
              <a:rPr lang="en-GB" dirty="0">
                <a:cs typeface="Calibri"/>
              </a:rPr>
              <a:t> -&gt; </a:t>
            </a:r>
            <a:r>
              <a:rPr lang="en-GB" dirty="0" err="1">
                <a:cs typeface="Calibri"/>
              </a:rPr>
              <a:t>Trockenempfindlichkeit</a:t>
            </a:r>
            <a:r>
              <a:rPr lang="en-GB" dirty="0">
                <a:cs typeface="Calibri"/>
              </a:rPr>
              <a:t> </a:t>
            </a:r>
            <a:r>
              <a:rPr lang="en-GB" dirty="0" err="1">
                <a:cs typeface="Calibri"/>
              </a:rPr>
              <a:t>steigt</a:t>
            </a:r>
            <a:endParaRPr lang="en-GB" dirty="0">
              <a:cs typeface="Calibri"/>
            </a:endParaRPr>
          </a:p>
          <a:p>
            <a:endParaRPr lang="en-GB">
              <a:cs typeface="Calibri"/>
            </a:endParaRPr>
          </a:p>
          <a:p>
            <a:r>
              <a:rPr lang="en-GB" sz="2400" dirty="0" err="1">
                <a:cs typeface="Calibri"/>
              </a:rPr>
              <a:t>bei</a:t>
            </a:r>
            <a:r>
              <a:rPr lang="en-GB" sz="2400" dirty="0">
                <a:cs typeface="Calibri"/>
              </a:rPr>
              <a:t> </a:t>
            </a:r>
            <a:r>
              <a:rPr lang="en-GB" sz="2400" dirty="0" err="1">
                <a:cs typeface="Calibri"/>
              </a:rPr>
              <a:t>Temperaturanstieg</a:t>
            </a:r>
            <a:r>
              <a:rPr lang="en-GB" sz="2400" dirty="0">
                <a:cs typeface="Calibri"/>
              </a:rPr>
              <a:t> </a:t>
            </a:r>
            <a:r>
              <a:rPr lang="en-GB" sz="2400" dirty="0" err="1">
                <a:cs typeface="Calibri"/>
              </a:rPr>
              <a:t>ohne</a:t>
            </a:r>
            <a:r>
              <a:rPr lang="en-GB" sz="2400" dirty="0">
                <a:cs typeface="Calibri"/>
              </a:rPr>
              <a:t> </a:t>
            </a:r>
            <a:r>
              <a:rPr lang="en-GB" sz="2400" dirty="0" err="1">
                <a:cs typeface="Calibri"/>
              </a:rPr>
              <a:t>Trockenstress</a:t>
            </a:r>
            <a:r>
              <a:rPr lang="en-GB" sz="2400" dirty="0">
                <a:cs typeface="Calibri"/>
              </a:rPr>
              <a:t> (</a:t>
            </a:r>
            <a:r>
              <a:rPr lang="en-GB" sz="2400" dirty="0" err="1">
                <a:cs typeface="Calibri"/>
              </a:rPr>
              <a:t>hauptsächlich</a:t>
            </a:r>
            <a:r>
              <a:rPr lang="en-GB" sz="2400" dirty="0">
                <a:cs typeface="Calibri"/>
              </a:rPr>
              <a:t> </a:t>
            </a:r>
            <a:r>
              <a:rPr lang="en-GB" sz="2400" dirty="0" err="1">
                <a:cs typeface="Calibri"/>
              </a:rPr>
              <a:t>im</a:t>
            </a:r>
            <a:r>
              <a:rPr lang="en-GB" sz="2400" dirty="0">
                <a:cs typeface="Calibri"/>
              </a:rPr>
              <a:t> Umland): </a:t>
            </a:r>
            <a:endParaRPr lang="en-GB" sz="2400" dirty="0">
              <a:ea typeface="Calibri"/>
              <a:cs typeface="Calibri"/>
            </a:endParaRPr>
          </a:p>
          <a:p>
            <a:r>
              <a:rPr lang="en-GB" dirty="0">
                <a:ea typeface="+mn-lt"/>
                <a:cs typeface="+mn-lt"/>
              </a:rPr>
              <a:t>    -&gt; </a:t>
            </a:r>
            <a:r>
              <a:rPr lang="en-GB" dirty="0" err="1">
                <a:ea typeface="+mn-lt"/>
                <a:cs typeface="+mn-lt"/>
              </a:rPr>
              <a:t>erhöhte</a:t>
            </a:r>
            <a:r>
              <a:rPr lang="en-GB" dirty="0">
                <a:ea typeface="+mn-lt"/>
                <a:cs typeface="+mn-lt"/>
              </a:rPr>
              <a:t> BVOC Emission -&gt; </a:t>
            </a:r>
            <a:r>
              <a:rPr lang="en-GB" dirty="0" err="1">
                <a:ea typeface="+mn-lt"/>
                <a:cs typeface="+mn-lt"/>
              </a:rPr>
              <a:t>erhöhte</a:t>
            </a:r>
            <a:r>
              <a:rPr lang="en-GB" dirty="0">
                <a:ea typeface="+mn-lt"/>
                <a:cs typeface="+mn-lt"/>
              </a:rPr>
              <a:t> O</a:t>
            </a:r>
            <a:r>
              <a:rPr lang="en-GB" sz="1200" baseline="-25000" dirty="0">
                <a:ea typeface="+mn-lt"/>
                <a:cs typeface="+mn-lt"/>
              </a:rPr>
              <a:t>3</a:t>
            </a:r>
            <a:r>
              <a:rPr lang="en-GB" dirty="0">
                <a:ea typeface="+mn-lt"/>
                <a:cs typeface="+mn-lt"/>
              </a:rPr>
              <a:t> </a:t>
            </a:r>
            <a:r>
              <a:rPr lang="en-GB" dirty="0" err="1">
                <a:ea typeface="+mn-lt"/>
                <a:cs typeface="+mn-lt"/>
              </a:rPr>
              <a:t>Produktion</a:t>
            </a:r>
            <a:endParaRPr lang="en-GB" dirty="0">
              <a:ea typeface="+mn-lt"/>
              <a:cs typeface="+mn-lt"/>
            </a:endParaRPr>
          </a:p>
          <a:p>
            <a:endParaRPr lang="en-GB">
              <a:cs typeface="Calibri"/>
            </a:endParaRPr>
          </a:p>
          <a:p>
            <a:pPr algn="ctr"/>
            <a:r>
              <a:rPr lang="en-GB" sz="2800" b="1" dirty="0">
                <a:cs typeface="Calibri"/>
              </a:rPr>
              <a:t>-&gt; </a:t>
            </a:r>
            <a:r>
              <a:rPr lang="en-GB" sz="2800" b="1" dirty="0" err="1">
                <a:cs typeface="Calibri"/>
              </a:rPr>
              <a:t>Neteffekt</a:t>
            </a:r>
            <a:r>
              <a:rPr lang="en-GB" sz="2800" b="1" dirty="0">
                <a:cs typeface="Calibri"/>
              </a:rPr>
              <a:t> von </a:t>
            </a:r>
            <a:r>
              <a:rPr lang="en-GB" sz="2800" b="1" dirty="0" err="1">
                <a:cs typeface="Calibri"/>
              </a:rPr>
              <a:t>Stadtbäume</a:t>
            </a:r>
            <a:r>
              <a:rPr lang="en-GB" sz="2800" b="1" dirty="0">
                <a:cs typeface="Calibri"/>
              </a:rPr>
              <a:t> </a:t>
            </a:r>
            <a:r>
              <a:rPr lang="en-GB" sz="2800" b="1" dirty="0" err="1">
                <a:cs typeface="Calibri"/>
              </a:rPr>
              <a:t>ist</a:t>
            </a:r>
            <a:r>
              <a:rPr lang="en-GB" sz="2800" b="1" dirty="0">
                <a:cs typeface="Calibri"/>
              </a:rPr>
              <a:t> </a:t>
            </a:r>
            <a:r>
              <a:rPr lang="en-GB" sz="2800" b="1" dirty="0" err="1">
                <a:cs typeface="Calibri"/>
              </a:rPr>
              <a:t>überwiegend</a:t>
            </a:r>
            <a:r>
              <a:rPr lang="en-GB" sz="2800" b="1" dirty="0">
                <a:cs typeface="Calibri"/>
              </a:rPr>
              <a:t> </a:t>
            </a:r>
            <a:r>
              <a:rPr lang="en-GB" sz="2800" b="1" dirty="0" err="1">
                <a:cs typeface="Calibri"/>
              </a:rPr>
              <a:t>positiv</a:t>
            </a:r>
            <a:r>
              <a:rPr lang="en-GB" sz="2800" b="1" dirty="0">
                <a:cs typeface="Calibri"/>
              </a:rPr>
              <a:t> für die </a:t>
            </a:r>
            <a:r>
              <a:rPr lang="en-GB" sz="2800" b="1" dirty="0" err="1">
                <a:cs typeface="Calibri"/>
              </a:rPr>
              <a:t>Luftqualität</a:t>
            </a:r>
            <a:r>
              <a:rPr lang="en-GB" sz="2800" b="1" dirty="0">
                <a:cs typeface="Calibri"/>
              </a:rPr>
              <a:t>. </a:t>
            </a:r>
            <a:endParaRPr lang="en-GB" dirty="0">
              <a:cs typeface="Calibri"/>
            </a:endParaRPr>
          </a:p>
          <a:p>
            <a:pPr marL="285750" indent="-285750">
              <a:buFont typeface="Calibri"/>
              <a:buChar char="-"/>
            </a:pPr>
            <a:endParaRPr lang="en-GB">
              <a:cs typeface="Calibri"/>
            </a:endParaRPr>
          </a:p>
          <a:p>
            <a:endParaRPr lang="en-GB">
              <a:cs typeface="Calibri"/>
            </a:endParaRPr>
          </a:p>
        </p:txBody>
      </p:sp>
      <p:pic>
        <p:nvPicPr>
          <p:cNvPr id="6" name="Picture 5" descr="Diagram&#10;&#10;Description automatically generated">
            <a:extLst>
              <a:ext uri="{FF2B5EF4-FFF2-40B4-BE49-F238E27FC236}">
                <a16:creationId xmlns:a16="http://schemas.microsoft.com/office/drawing/2014/main" id="{66644FBD-55FA-5887-26B2-89E90BB1C5EF}"/>
              </a:ext>
            </a:extLst>
          </p:cNvPr>
          <p:cNvPicPr>
            <a:picLocks noChangeAspect="1"/>
          </p:cNvPicPr>
          <p:nvPr/>
        </p:nvPicPr>
        <p:blipFill>
          <a:blip r:embed="rId2"/>
          <a:stretch>
            <a:fillRect/>
          </a:stretch>
        </p:blipFill>
        <p:spPr>
          <a:xfrm>
            <a:off x="8069386" y="1613675"/>
            <a:ext cx="3631444" cy="2816942"/>
          </a:xfrm>
          <a:prstGeom prst="rect">
            <a:avLst/>
          </a:prstGeom>
        </p:spPr>
      </p:pic>
      <p:sp>
        <p:nvSpPr>
          <p:cNvPr id="7" name="TextBox 6">
            <a:extLst>
              <a:ext uri="{FF2B5EF4-FFF2-40B4-BE49-F238E27FC236}">
                <a16:creationId xmlns:a16="http://schemas.microsoft.com/office/drawing/2014/main" id="{03F22695-6B48-127C-4759-C924BD040790}"/>
              </a:ext>
            </a:extLst>
          </p:cNvPr>
          <p:cNvSpPr txBox="1"/>
          <p:nvPr/>
        </p:nvSpPr>
        <p:spPr>
          <a:xfrm>
            <a:off x="9678737" y="4431632"/>
            <a:ext cx="2368885" cy="613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dirty="0">
                <a:ea typeface="+mn-lt"/>
                <a:cs typeface="+mn-lt"/>
              </a:rPr>
              <a:t>https://www.sei.org/projects-and-tools/tools/do3se-deposition-ozone-stomatal-exchange/</a:t>
            </a:r>
            <a:endParaRPr lang="en-US" sz="1100" dirty="0">
              <a:ea typeface="Calibri"/>
              <a:cs typeface="Calibri"/>
            </a:endParaRPr>
          </a:p>
        </p:txBody>
      </p:sp>
    </p:spTree>
    <p:extLst>
      <p:ext uri="{BB962C8B-B14F-4D97-AF65-F5344CB8AC3E}">
        <p14:creationId xmlns:p14="http://schemas.microsoft.com/office/powerpoint/2010/main" val="351850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a:extLst>
              <a:ext uri="{FF2B5EF4-FFF2-40B4-BE49-F238E27FC236}">
                <a16:creationId xmlns:a16="http://schemas.microsoft.com/office/drawing/2014/main" id="{C328DD38-79BD-B49A-834C-B307769D302D}"/>
              </a:ext>
            </a:extLst>
          </p:cNvPr>
          <p:cNvPicPr>
            <a:picLocks noChangeAspect="1" noChangeArrowheads="1"/>
          </p:cNvPicPr>
          <p:nvPr/>
        </p:nvPicPr>
        <p:blipFill>
          <a:blip r:embed="rId2">
            <a:alphaModFix amt="38000"/>
            <a:extLst>
              <a:ext uri="{28A0092B-C50C-407E-A947-70E740481C1C}">
                <a14:useLocalDpi xmlns:a14="http://schemas.microsoft.com/office/drawing/2010/main" val="0"/>
              </a:ext>
            </a:extLst>
          </a:blip>
          <a:srcRect/>
          <a:stretch>
            <a:fillRect/>
          </a:stretch>
        </p:blipFill>
        <p:spPr bwMode="auto">
          <a:xfrm>
            <a:off x="32478" y="0"/>
            <a:ext cx="121595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38</a:t>
            </a:fld>
            <a:endParaRPr lang="de-DE"/>
          </a:p>
        </p:txBody>
      </p:sp>
      <p:sp>
        <p:nvSpPr>
          <p:cNvPr id="5" name="TextBox 4">
            <a:extLst>
              <a:ext uri="{FF2B5EF4-FFF2-40B4-BE49-F238E27FC236}">
                <a16:creationId xmlns:a16="http://schemas.microsoft.com/office/drawing/2014/main" id="{5DA59F16-99F9-9035-A564-913928666C0A}"/>
              </a:ext>
            </a:extLst>
          </p:cNvPr>
          <p:cNvSpPr txBox="1"/>
          <p:nvPr/>
        </p:nvSpPr>
        <p:spPr>
          <a:xfrm>
            <a:off x="1843924" y="234207"/>
            <a:ext cx="85041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err="1">
                <a:cs typeface="Calibri"/>
              </a:rPr>
              <a:t>Vielen</a:t>
            </a:r>
            <a:r>
              <a:rPr lang="en-GB" sz="4000">
                <a:cs typeface="Calibri"/>
              </a:rPr>
              <a:t> Dank für </a:t>
            </a:r>
            <a:r>
              <a:rPr lang="en-GB" sz="4000" err="1">
                <a:cs typeface="Calibri"/>
              </a:rPr>
              <a:t>Ihre</a:t>
            </a:r>
            <a:r>
              <a:rPr lang="en-GB" sz="4000">
                <a:cs typeface="Calibri"/>
              </a:rPr>
              <a:t> </a:t>
            </a:r>
            <a:r>
              <a:rPr lang="en-GB" sz="4000" err="1">
                <a:cs typeface="Calibri"/>
              </a:rPr>
              <a:t>Aufmerksamkeit</a:t>
            </a:r>
            <a:r>
              <a:rPr lang="en-GB" sz="4000">
                <a:cs typeface="Calibri"/>
              </a:rPr>
              <a:t>!</a:t>
            </a:r>
          </a:p>
        </p:txBody>
      </p:sp>
      <p:sp>
        <p:nvSpPr>
          <p:cNvPr id="7" name="TextBox 6">
            <a:extLst>
              <a:ext uri="{FF2B5EF4-FFF2-40B4-BE49-F238E27FC236}">
                <a16:creationId xmlns:a16="http://schemas.microsoft.com/office/drawing/2014/main" id="{F593E146-AC2D-A926-4305-FA9C12562436}"/>
              </a:ext>
            </a:extLst>
          </p:cNvPr>
          <p:cNvSpPr txBox="1"/>
          <p:nvPr/>
        </p:nvSpPr>
        <p:spPr>
          <a:xfrm>
            <a:off x="321039" y="1176300"/>
            <a:ext cx="11549922" cy="5632311"/>
          </a:xfrm>
          <a:prstGeom prst="rect">
            <a:avLst/>
          </a:prstGeom>
          <a:noFill/>
        </p:spPr>
        <p:txBody>
          <a:bodyPr wrap="square">
            <a:spAutoFit/>
          </a:bodyPr>
          <a:lstStyle/>
          <a:p>
            <a:r>
              <a:rPr lang="en-GB" sz="1800" err="1">
                <a:cs typeface="Calibri"/>
              </a:rPr>
              <a:t>Fitzky</a:t>
            </a:r>
            <a:r>
              <a:rPr lang="en-GB" sz="1800">
                <a:cs typeface="Calibri"/>
              </a:rPr>
              <a:t>, Anne </a:t>
            </a:r>
            <a:r>
              <a:rPr lang="en-GB" sz="1800" err="1">
                <a:cs typeface="Calibri"/>
              </a:rPr>
              <a:t>Charlott</a:t>
            </a:r>
            <a:r>
              <a:rPr lang="en-GB" sz="1800">
                <a:cs typeface="Calibri"/>
              </a:rPr>
              <a:t>, Hans </a:t>
            </a:r>
            <a:r>
              <a:rPr lang="en-GB" sz="1800" err="1">
                <a:cs typeface="Calibri"/>
              </a:rPr>
              <a:t>Sandén</a:t>
            </a:r>
            <a:r>
              <a:rPr lang="en-GB" sz="1800">
                <a:cs typeface="Calibri"/>
              </a:rPr>
              <a:t>, Thomas Karl, </a:t>
            </a:r>
            <a:r>
              <a:rPr lang="en-GB" sz="1800" err="1">
                <a:cs typeface="Calibri"/>
              </a:rPr>
              <a:t>Silvano</a:t>
            </a:r>
            <a:r>
              <a:rPr lang="en-GB" sz="1800">
                <a:cs typeface="Calibri"/>
              </a:rPr>
              <a:t> Fares, Carlo </a:t>
            </a:r>
            <a:r>
              <a:rPr lang="en-GB" sz="1800" err="1">
                <a:cs typeface="Calibri"/>
              </a:rPr>
              <a:t>Calfapietra</a:t>
            </a:r>
            <a:r>
              <a:rPr lang="en-GB" sz="1800">
                <a:cs typeface="Calibri"/>
              </a:rPr>
              <a:t>, </a:t>
            </a:r>
            <a:r>
              <a:rPr lang="en-GB" sz="1800" err="1">
                <a:cs typeface="Calibri"/>
              </a:rPr>
              <a:t>Rüdiger</a:t>
            </a:r>
            <a:r>
              <a:rPr lang="en-GB" sz="1800">
                <a:cs typeface="Calibri"/>
              </a:rPr>
              <a:t> Grote, Amélie Saunier, and Boris </a:t>
            </a:r>
            <a:r>
              <a:rPr lang="en-GB" sz="1800" err="1">
                <a:cs typeface="Calibri"/>
              </a:rPr>
              <a:t>Rewald</a:t>
            </a:r>
            <a:r>
              <a:rPr lang="en-GB" sz="1800">
                <a:cs typeface="Calibri"/>
              </a:rPr>
              <a:t>. ‘The Interplay Between Ozone and Urban Vegetation—BVOC Emissions, Ozone Deposition, and Tree Ecophysiology’. Frontiers in Forests and Global Change 2 (6 September 2019): 50. </a:t>
            </a:r>
          </a:p>
          <a:p>
            <a:endParaRPr lang="en-GB" sz="1800">
              <a:cs typeface="Calibri"/>
            </a:endParaRPr>
          </a:p>
          <a:p>
            <a:r>
              <a:rPr lang="en-GB" sz="1800" err="1">
                <a:cs typeface="Calibri"/>
              </a:rPr>
              <a:t>Trimmel</a:t>
            </a:r>
            <a:r>
              <a:rPr lang="en-GB" sz="1800">
                <a:cs typeface="Calibri"/>
              </a:rPr>
              <a:t>, </a:t>
            </a:r>
            <a:r>
              <a:rPr lang="en-GB" sz="1800" err="1">
                <a:cs typeface="Calibri"/>
              </a:rPr>
              <a:t>Heidelinde</a:t>
            </a:r>
            <a:r>
              <a:rPr lang="en-GB" sz="1800">
                <a:cs typeface="Calibri"/>
              </a:rPr>
              <a:t>, Paul Hamer, Monika Mayer, Stefan F. Schreier, Philipp </a:t>
            </a:r>
            <a:r>
              <a:rPr lang="en-GB" sz="1800" err="1">
                <a:cs typeface="Calibri"/>
              </a:rPr>
              <a:t>Weihs</a:t>
            </a:r>
            <a:r>
              <a:rPr lang="en-GB" sz="1800">
                <a:cs typeface="Calibri"/>
              </a:rPr>
              <a:t>, Josef </a:t>
            </a:r>
            <a:r>
              <a:rPr lang="en-GB" sz="1800" err="1">
                <a:cs typeface="Calibri"/>
              </a:rPr>
              <a:t>Eitzinger</a:t>
            </a:r>
            <a:r>
              <a:rPr lang="en-GB" sz="1800">
                <a:cs typeface="Calibri"/>
              </a:rPr>
              <a:t>, Hans </a:t>
            </a:r>
            <a:r>
              <a:rPr lang="en-GB" sz="1800" err="1">
                <a:cs typeface="Calibri"/>
              </a:rPr>
              <a:t>Sandén</a:t>
            </a:r>
            <a:r>
              <a:rPr lang="en-GB" sz="1800">
                <a:cs typeface="Calibri"/>
              </a:rPr>
              <a:t>, et al. ‘The Influence of Vegetation Drought Stress on Formaldehyde and Ozone Distributions over a Central European City’. Atmospheric Environment 304 (July 2023): 119768. </a:t>
            </a:r>
          </a:p>
          <a:p>
            <a:endParaRPr lang="en-GB">
              <a:cs typeface="Calibri"/>
            </a:endParaRPr>
          </a:p>
          <a:p>
            <a:r>
              <a:rPr lang="en-GB"/>
              <a:t>Peron, A., </a:t>
            </a:r>
            <a:r>
              <a:rPr lang="en-GB" err="1"/>
              <a:t>Kaser</a:t>
            </a:r>
            <a:r>
              <a:rPr lang="en-GB"/>
              <a:t>, L., </a:t>
            </a:r>
            <a:r>
              <a:rPr lang="en-GB" err="1"/>
              <a:t>Fitzky</a:t>
            </a:r>
            <a:r>
              <a:rPr lang="en-GB"/>
              <a:t>, A. C., </a:t>
            </a:r>
            <a:r>
              <a:rPr lang="en-GB" err="1"/>
              <a:t>Graus</a:t>
            </a:r>
            <a:r>
              <a:rPr lang="en-GB"/>
              <a:t>, M., </a:t>
            </a:r>
            <a:r>
              <a:rPr lang="en-GB" err="1"/>
              <a:t>Halbwirth</a:t>
            </a:r>
            <a:r>
              <a:rPr lang="en-GB"/>
              <a:t>, H., Greiner, J., ... &amp; Karl, T. (2021). Combined effects of ozone and drought stress on the emission of biogenic volatile organic compounds from&lt; </a:t>
            </a:r>
            <a:r>
              <a:rPr lang="en-GB" err="1"/>
              <a:t>i</a:t>
            </a:r>
            <a:r>
              <a:rPr lang="en-GB"/>
              <a:t>&gt; Quercus </a:t>
            </a:r>
            <a:r>
              <a:rPr lang="en-GB" err="1"/>
              <a:t>robur</a:t>
            </a:r>
            <a:r>
              <a:rPr lang="en-GB"/>
              <a:t>&lt;/</a:t>
            </a:r>
            <a:r>
              <a:rPr lang="en-GB" err="1"/>
              <a:t>i</a:t>
            </a:r>
            <a:r>
              <a:rPr lang="en-GB"/>
              <a:t>&gt; L. </a:t>
            </a:r>
            <a:r>
              <a:rPr lang="en-GB" i="1" err="1"/>
              <a:t>Biogeosciences</a:t>
            </a:r>
            <a:r>
              <a:rPr lang="en-GB"/>
              <a:t>, </a:t>
            </a:r>
            <a:r>
              <a:rPr lang="en-GB" i="1"/>
              <a:t>18</a:t>
            </a:r>
            <a:r>
              <a:rPr lang="en-GB"/>
              <a:t>(2), 535-556.</a:t>
            </a:r>
          </a:p>
          <a:p>
            <a:endParaRPr lang="en-GB"/>
          </a:p>
          <a:p>
            <a:r>
              <a:rPr lang="en-GB" err="1"/>
              <a:t>Fitzky</a:t>
            </a:r>
            <a:r>
              <a:rPr lang="en-GB"/>
              <a:t>, A. C., </a:t>
            </a:r>
            <a:r>
              <a:rPr lang="en-GB" err="1"/>
              <a:t>Kaser</a:t>
            </a:r>
            <a:r>
              <a:rPr lang="en-GB"/>
              <a:t>, L., Peron, A., Karl, T., </a:t>
            </a:r>
            <a:r>
              <a:rPr lang="en-GB" err="1"/>
              <a:t>Graus</a:t>
            </a:r>
            <a:r>
              <a:rPr lang="en-GB"/>
              <a:t>, M., </a:t>
            </a:r>
            <a:r>
              <a:rPr lang="en-GB" err="1"/>
              <a:t>Tholen</a:t>
            </a:r>
            <a:r>
              <a:rPr lang="en-GB"/>
              <a:t>, D., ... &amp; </a:t>
            </a:r>
            <a:r>
              <a:rPr lang="en-GB" err="1"/>
              <a:t>Sandén</a:t>
            </a:r>
            <a:r>
              <a:rPr lang="en-GB"/>
              <a:t>, H. (2023). Same, same, but different: Drought and salinity affect BVOC emission rate and alter blend composition of urban trees. </a:t>
            </a:r>
            <a:r>
              <a:rPr lang="en-GB" i="1"/>
              <a:t>Urban Forestry &amp; Urban Greening</a:t>
            </a:r>
            <a:r>
              <a:rPr lang="en-GB"/>
              <a:t>, </a:t>
            </a:r>
            <a:r>
              <a:rPr lang="en-GB" i="1"/>
              <a:t>80</a:t>
            </a:r>
            <a:r>
              <a:rPr lang="en-GB"/>
              <a:t>, 127842.</a:t>
            </a:r>
          </a:p>
          <a:p>
            <a:endParaRPr lang="en-GB"/>
          </a:p>
          <a:p>
            <a:r>
              <a:rPr lang="en-GB" err="1"/>
              <a:t>Fitzky</a:t>
            </a:r>
            <a:r>
              <a:rPr lang="en-GB"/>
              <a:t>, A. C., Peron, A., </a:t>
            </a:r>
            <a:r>
              <a:rPr lang="en-GB" err="1"/>
              <a:t>Kaser</a:t>
            </a:r>
            <a:r>
              <a:rPr lang="en-GB"/>
              <a:t>, L., Karl, T., </a:t>
            </a:r>
            <a:r>
              <a:rPr lang="en-GB" err="1"/>
              <a:t>Graus</a:t>
            </a:r>
            <a:r>
              <a:rPr lang="en-GB"/>
              <a:t>, M., </a:t>
            </a:r>
            <a:r>
              <a:rPr lang="en-GB" err="1"/>
              <a:t>Tholen</a:t>
            </a:r>
            <a:r>
              <a:rPr lang="en-GB"/>
              <a:t>, D., ... &amp; </a:t>
            </a:r>
            <a:r>
              <a:rPr lang="en-GB" err="1"/>
              <a:t>Rewald</a:t>
            </a:r>
            <a:r>
              <a:rPr lang="en-GB"/>
              <a:t>, B. (2021). Diversity and interrelations among the constitutive VOC emission blends of four broad-leaved tree species at seedling stage. </a:t>
            </a:r>
            <a:r>
              <a:rPr lang="en-GB" i="1"/>
              <a:t>Frontiers in plant science</a:t>
            </a:r>
            <a:r>
              <a:rPr lang="en-GB"/>
              <a:t>, </a:t>
            </a:r>
            <a:r>
              <a:rPr lang="en-GB" i="1"/>
              <a:t>12</a:t>
            </a:r>
            <a:r>
              <a:rPr lang="en-GB"/>
              <a:t>, 708711.</a:t>
            </a:r>
          </a:p>
          <a:p>
            <a:endParaRPr lang="en-GB" sz="1800">
              <a:highlight>
                <a:srgbClr val="FFFF00"/>
              </a:highlight>
              <a:cs typeface="Calibri"/>
            </a:endParaRPr>
          </a:p>
        </p:txBody>
      </p:sp>
    </p:spTree>
    <p:extLst>
      <p:ext uri="{BB962C8B-B14F-4D97-AF65-F5344CB8AC3E}">
        <p14:creationId xmlns:p14="http://schemas.microsoft.com/office/powerpoint/2010/main" val="1271789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ED68FB-C364-6156-E733-49F73F1067F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CBCBEA-A90E-40C8-5A93-7CE74AD19F59}"/>
              </a:ext>
            </a:extLst>
          </p:cNvPr>
          <p:cNvSpPr>
            <a:spLocks noGrp="1"/>
          </p:cNvSpPr>
          <p:nvPr>
            <p:ph type="sldNum" sz="quarter" idx="12"/>
          </p:nvPr>
        </p:nvSpPr>
        <p:spPr/>
        <p:txBody>
          <a:bodyPr/>
          <a:lstStyle/>
          <a:p>
            <a:fld id="{5A005A3D-A187-4DA6-AEE4-3F8906483E9C}" type="slidenum">
              <a:rPr lang="de-DE" smtClean="0"/>
              <a:t>39</a:t>
            </a:fld>
            <a:endParaRPr lang="de-DE"/>
          </a:p>
        </p:txBody>
      </p:sp>
      <p:pic>
        <p:nvPicPr>
          <p:cNvPr id="5" name="Picture 5" descr="Diagram&#10;&#10;Description automatically generated">
            <a:extLst>
              <a:ext uri="{FF2B5EF4-FFF2-40B4-BE49-F238E27FC236}">
                <a16:creationId xmlns:a16="http://schemas.microsoft.com/office/drawing/2014/main" id="{E82C483B-9904-B35B-8AF1-6E5DC2D8431B}"/>
              </a:ext>
            </a:extLst>
          </p:cNvPr>
          <p:cNvPicPr>
            <a:picLocks noChangeAspect="1"/>
          </p:cNvPicPr>
          <p:nvPr/>
        </p:nvPicPr>
        <p:blipFill>
          <a:blip r:embed="rId2"/>
          <a:stretch>
            <a:fillRect/>
          </a:stretch>
        </p:blipFill>
        <p:spPr>
          <a:xfrm>
            <a:off x="3077509" y="1699206"/>
            <a:ext cx="5932995" cy="4620860"/>
          </a:xfrm>
          <a:prstGeom prst="rect">
            <a:avLst/>
          </a:prstGeom>
        </p:spPr>
      </p:pic>
      <p:sp>
        <p:nvSpPr>
          <p:cNvPr id="7" name="TextBox 6">
            <a:extLst>
              <a:ext uri="{FF2B5EF4-FFF2-40B4-BE49-F238E27FC236}">
                <a16:creationId xmlns:a16="http://schemas.microsoft.com/office/drawing/2014/main" id="{49A0A61B-6706-B40E-22B2-B6DF03F7086A}"/>
              </a:ext>
            </a:extLst>
          </p:cNvPr>
          <p:cNvSpPr txBox="1"/>
          <p:nvPr/>
        </p:nvSpPr>
        <p:spPr>
          <a:xfrm>
            <a:off x="815515" y="338537"/>
            <a:ext cx="97466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cs typeface="Arial"/>
              </a:rPr>
              <a:t>Die Bedeutung der Baumgröße</a:t>
            </a:r>
            <a:endParaRPr lang="en-US" sz="4000">
              <a:cs typeface="Calibri"/>
            </a:endParaRPr>
          </a:p>
        </p:txBody>
      </p:sp>
    </p:spTree>
    <p:extLst>
      <p:ext uri="{BB962C8B-B14F-4D97-AF65-F5344CB8AC3E}">
        <p14:creationId xmlns:p14="http://schemas.microsoft.com/office/powerpoint/2010/main" val="1253647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Screenshot, Stadt enthält.&#10;&#10;Automatisch generierte Beschreibung">
            <a:extLst>
              <a:ext uri="{FF2B5EF4-FFF2-40B4-BE49-F238E27FC236}">
                <a16:creationId xmlns:a16="http://schemas.microsoft.com/office/drawing/2014/main" id="{12E47EA3-ACFB-C368-0C36-3E751858B4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51" b="-2559"/>
          <a:stretch/>
        </p:blipFill>
        <p:spPr>
          <a:xfrm>
            <a:off x="4083978" y="1357017"/>
            <a:ext cx="6292105" cy="543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ußzeilenplatzhalter 4">
            <a:extLst>
              <a:ext uri="{FF2B5EF4-FFF2-40B4-BE49-F238E27FC236}">
                <a16:creationId xmlns:a16="http://schemas.microsoft.com/office/drawing/2014/main" id="{2976B720-CE2E-2C39-F0F8-D2FE1A8466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A0D648-9AFC-0823-1456-70B2054FCCD3}"/>
              </a:ext>
            </a:extLst>
          </p:cNvPr>
          <p:cNvSpPr>
            <a:spLocks noGrp="1"/>
          </p:cNvSpPr>
          <p:nvPr>
            <p:ph type="sldNum" sz="quarter" idx="12"/>
          </p:nvPr>
        </p:nvSpPr>
        <p:spPr/>
        <p:txBody>
          <a:bodyPr/>
          <a:lstStyle/>
          <a:p>
            <a:fld id="{5A005A3D-A187-4DA6-AEE4-3F8906483E9C}" type="slidenum">
              <a:rPr lang="de-DE" smtClean="0"/>
              <a:t>4</a:t>
            </a:fld>
            <a:endParaRPr lang="de-DE"/>
          </a:p>
        </p:txBody>
      </p:sp>
      <p:sp>
        <p:nvSpPr>
          <p:cNvPr id="10" name="Textfeld 9">
            <a:extLst>
              <a:ext uri="{FF2B5EF4-FFF2-40B4-BE49-F238E27FC236}">
                <a16:creationId xmlns:a16="http://schemas.microsoft.com/office/drawing/2014/main" id="{23A9768C-EC4D-FED8-D5F1-AB59C8058726}"/>
              </a:ext>
            </a:extLst>
          </p:cNvPr>
          <p:cNvSpPr txBox="1"/>
          <p:nvPr/>
        </p:nvSpPr>
        <p:spPr>
          <a:xfrm>
            <a:off x="10551734" y="6355906"/>
            <a:ext cx="1457058" cy="369332"/>
          </a:xfrm>
          <a:prstGeom prst="rect">
            <a:avLst/>
          </a:prstGeom>
          <a:noFill/>
        </p:spPr>
        <p:txBody>
          <a:bodyPr wrap="square" rtlCol="0">
            <a:spAutoFit/>
          </a:bodyPr>
          <a:lstStyle/>
          <a:p>
            <a:r>
              <a:rPr lang="de-DE"/>
              <a:t>meinbezirk.at</a:t>
            </a:r>
          </a:p>
        </p:txBody>
      </p:sp>
      <p:pic>
        <p:nvPicPr>
          <p:cNvPr id="12" name="Grafik 11" descr="Ein Bild, das Text, Screenshot, Stadt enthält.&#10;&#10;Automatisch generierte Beschreibung">
            <a:extLst>
              <a:ext uri="{FF2B5EF4-FFF2-40B4-BE49-F238E27FC236}">
                <a16:creationId xmlns:a16="http://schemas.microsoft.com/office/drawing/2014/main" id="{E5EB48F5-A4D8-CE6B-81BF-A5EAD623E772}"/>
              </a:ext>
            </a:extLst>
          </p:cNvPr>
          <p:cNvPicPr>
            <a:picLocks noChangeAspect="1"/>
          </p:cNvPicPr>
          <p:nvPr/>
        </p:nvPicPr>
        <p:blipFill rotWithShape="1">
          <a:blip r:embed="rId3">
            <a:extLst>
              <a:ext uri="{28A0092B-C50C-407E-A947-70E740481C1C}">
                <a14:useLocalDpi xmlns:a14="http://schemas.microsoft.com/office/drawing/2010/main" val="0"/>
              </a:ext>
            </a:extLst>
          </a:blip>
          <a:srcRect t="-2272"/>
          <a:stretch/>
        </p:blipFill>
        <p:spPr>
          <a:xfrm>
            <a:off x="5330150" y="203492"/>
            <a:ext cx="6433379" cy="545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itel 1">
            <a:extLst>
              <a:ext uri="{FF2B5EF4-FFF2-40B4-BE49-F238E27FC236}">
                <a16:creationId xmlns:a16="http://schemas.microsoft.com/office/drawing/2014/main" id="{8B11DE81-1DD0-1723-40BE-22ECB77E8DB7}"/>
              </a:ext>
            </a:extLst>
          </p:cNvPr>
          <p:cNvSpPr txBox="1">
            <a:spLocks/>
          </p:cNvSpPr>
          <p:nvPr/>
        </p:nvSpPr>
        <p:spPr>
          <a:xfrm>
            <a:off x="223157" y="-192768"/>
            <a:ext cx="112355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1 Ozon und BVOCs </a:t>
            </a:r>
            <a:endParaRPr lang="en-US" sz="4000">
              <a:cs typeface="Calibri Light"/>
            </a:endParaRPr>
          </a:p>
        </p:txBody>
      </p:sp>
      <p:sp>
        <p:nvSpPr>
          <p:cNvPr id="2" name="TextBox 1">
            <a:extLst>
              <a:ext uri="{FF2B5EF4-FFF2-40B4-BE49-F238E27FC236}">
                <a16:creationId xmlns:a16="http://schemas.microsoft.com/office/drawing/2014/main" id="{7ADC2676-2840-A78C-9C52-3FD35AEC8866}"/>
              </a:ext>
            </a:extLst>
          </p:cNvPr>
          <p:cNvSpPr txBox="1"/>
          <p:nvPr/>
        </p:nvSpPr>
        <p:spPr>
          <a:xfrm>
            <a:off x="166487" y="1370319"/>
            <a:ext cx="3483427"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err="1">
                <a:cs typeface="Calibri"/>
              </a:rPr>
              <a:t>Bodennahes</a:t>
            </a:r>
            <a:r>
              <a:rPr lang="en-GB" sz="2000">
                <a:cs typeface="Calibri"/>
              </a:rPr>
              <a:t> Ozon (</a:t>
            </a:r>
            <a:r>
              <a:rPr lang="en-GB" sz="2000">
                <a:ea typeface="+mn-lt"/>
                <a:cs typeface="+mn-lt"/>
              </a:rPr>
              <a:t>O</a:t>
            </a:r>
            <a:r>
              <a:rPr lang="en-GB" sz="1300" baseline="-25000">
                <a:ea typeface="+mn-lt"/>
                <a:cs typeface="+mn-lt"/>
              </a:rPr>
              <a:t>3</a:t>
            </a:r>
            <a:r>
              <a:rPr lang="en-GB" sz="2000">
                <a:cs typeface="Calibri"/>
              </a:rPr>
              <a:t>) </a:t>
            </a:r>
            <a:r>
              <a:rPr lang="en-GB" sz="2000" err="1">
                <a:cs typeface="Calibri"/>
              </a:rPr>
              <a:t>ist</a:t>
            </a:r>
            <a:r>
              <a:rPr lang="en-GB" sz="2000">
                <a:cs typeface="Calibri"/>
              </a:rPr>
              <a:t> </a:t>
            </a:r>
            <a:r>
              <a:rPr lang="en-GB" sz="2000" err="1">
                <a:cs typeface="Calibri"/>
              </a:rPr>
              <a:t>gesundheitsgefährdend</a:t>
            </a:r>
            <a:r>
              <a:rPr lang="en-GB" sz="2000">
                <a:cs typeface="Calibri"/>
              </a:rPr>
              <a:t> für Mensch, Tier und </a:t>
            </a:r>
            <a:r>
              <a:rPr lang="en-GB" sz="2000" err="1">
                <a:cs typeface="Calibri"/>
              </a:rPr>
              <a:t>Pflanzen</a:t>
            </a:r>
            <a:endParaRPr lang="en-GB" sz="2000">
              <a:cs typeface="Calibri"/>
            </a:endParaRPr>
          </a:p>
          <a:p>
            <a:pPr marL="285750" indent="-285750">
              <a:buFont typeface="Arial"/>
              <a:buChar char="•"/>
            </a:pPr>
            <a:endParaRPr lang="en-GB" sz="2000">
              <a:ea typeface="+mn-lt"/>
              <a:cs typeface="+mn-lt"/>
            </a:endParaRPr>
          </a:p>
          <a:p>
            <a:pPr marL="285750" indent="-285750">
              <a:buFont typeface="Arial"/>
              <a:buChar char="•"/>
            </a:pPr>
            <a:r>
              <a:rPr lang="en-GB" sz="2000">
                <a:ea typeface="+mn-lt"/>
                <a:cs typeface="+mn-lt"/>
              </a:rPr>
              <a:t>O</a:t>
            </a:r>
            <a:r>
              <a:rPr lang="en-GB" sz="2000" baseline="-25000">
                <a:ea typeface="+mn-lt"/>
                <a:cs typeface="+mn-lt"/>
              </a:rPr>
              <a:t>3 </a:t>
            </a:r>
            <a:r>
              <a:rPr lang="en-GB" sz="2000" err="1">
                <a:ea typeface="+mn-lt"/>
                <a:cs typeface="+mn-lt"/>
              </a:rPr>
              <a:t>ist</a:t>
            </a:r>
            <a:r>
              <a:rPr lang="en-GB" sz="2000">
                <a:ea typeface="+mn-lt"/>
                <a:cs typeface="+mn-lt"/>
              </a:rPr>
              <a:t> </a:t>
            </a:r>
            <a:r>
              <a:rPr lang="en-GB" sz="2000" err="1">
                <a:ea typeface="+mn-lt"/>
                <a:cs typeface="+mn-lt"/>
              </a:rPr>
              <a:t>ein</a:t>
            </a:r>
            <a:r>
              <a:rPr lang="en-GB" sz="2000">
                <a:ea typeface="+mn-lt"/>
                <a:cs typeface="+mn-lt"/>
              </a:rPr>
              <a:t> </a:t>
            </a:r>
            <a:r>
              <a:rPr lang="en-GB" sz="2000" err="1">
                <a:ea typeface="+mn-lt"/>
                <a:cs typeface="+mn-lt"/>
              </a:rPr>
              <a:t>kurzlebiges</a:t>
            </a:r>
            <a:r>
              <a:rPr lang="en-GB" sz="2000">
                <a:ea typeface="+mn-lt"/>
                <a:cs typeface="+mn-lt"/>
              </a:rPr>
              <a:t> </a:t>
            </a:r>
            <a:r>
              <a:rPr lang="en-GB" sz="2000" err="1">
                <a:ea typeface="+mn-lt"/>
                <a:cs typeface="+mn-lt"/>
              </a:rPr>
              <a:t>Treibhausgas</a:t>
            </a:r>
            <a:r>
              <a:rPr lang="en-GB" sz="2000">
                <a:ea typeface="+mn-lt"/>
                <a:cs typeface="+mn-lt"/>
              </a:rPr>
              <a:t> in der </a:t>
            </a:r>
            <a:r>
              <a:rPr lang="en-GB" sz="2000" err="1">
                <a:ea typeface="+mn-lt"/>
                <a:cs typeface="+mn-lt"/>
              </a:rPr>
              <a:t>Troposphäre</a:t>
            </a:r>
            <a:endParaRPr lang="en-GB" sz="2000">
              <a:ea typeface="+mn-lt"/>
              <a:cs typeface="+mn-lt"/>
            </a:endParaRPr>
          </a:p>
          <a:p>
            <a:pPr marL="285750" indent="-285750">
              <a:buFont typeface="Arial"/>
              <a:buChar char="•"/>
            </a:pPr>
            <a:endParaRPr lang="en-GB" sz="2000">
              <a:ea typeface="+mn-lt"/>
              <a:cs typeface="+mn-lt"/>
            </a:endParaRPr>
          </a:p>
          <a:p>
            <a:pPr marL="285750" indent="-285750">
              <a:buFont typeface="Arial"/>
              <a:buChar char="•"/>
            </a:pPr>
            <a:r>
              <a:rPr lang="en-GB" sz="2000">
                <a:ea typeface="+mn-lt"/>
                <a:cs typeface="+mn-lt"/>
              </a:rPr>
              <a:t>Trotz </a:t>
            </a:r>
            <a:r>
              <a:rPr lang="en-GB" sz="2000" err="1">
                <a:ea typeface="+mn-lt"/>
                <a:cs typeface="+mn-lt"/>
              </a:rPr>
              <a:t>Reduktion</a:t>
            </a:r>
            <a:r>
              <a:rPr lang="en-GB" sz="2000">
                <a:ea typeface="+mn-lt"/>
                <a:cs typeface="+mn-lt"/>
              </a:rPr>
              <a:t> </a:t>
            </a:r>
            <a:r>
              <a:rPr lang="en-GB" sz="2000" err="1">
                <a:ea typeface="+mn-lt"/>
                <a:cs typeface="+mn-lt"/>
              </a:rPr>
              <a:t>anthropogener</a:t>
            </a:r>
            <a:r>
              <a:rPr lang="en-GB" sz="2000">
                <a:ea typeface="+mn-lt"/>
                <a:cs typeface="+mn-lt"/>
              </a:rPr>
              <a:t> </a:t>
            </a:r>
            <a:r>
              <a:rPr lang="en-GB" sz="2000" err="1">
                <a:ea typeface="+mn-lt"/>
                <a:cs typeface="+mn-lt"/>
              </a:rPr>
              <a:t>Vorläufersubstanzen</a:t>
            </a:r>
            <a:r>
              <a:rPr lang="en-GB" sz="2000">
                <a:ea typeface="+mn-lt"/>
                <a:cs typeface="+mn-lt"/>
              </a:rPr>
              <a:t> </a:t>
            </a:r>
            <a:r>
              <a:rPr lang="en-GB" sz="2000" err="1">
                <a:ea typeface="+mn-lt"/>
                <a:cs typeface="+mn-lt"/>
              </a:rPr>
              <a:t>werden</a:t>
            </a:r>
            <a:r>
              <a:rPr lang="en-GB" sz="2000">
                <a:ea typeface="+mn-lt"/>
                <a:cs typeface="+mn-lt"/>
              </a:rPr>
              <a:t> die O</a:t>
            </a:r>
            <a:r>
              <a:rPr lang="en-GB" sz="2000" baseline="-25000">
                <a:ea typeface="+mn-lt"/>
                <a:cs typeface="+mn-lt"/>
              </a:rPr>
              <a:t>3</a:t>
            </a:r>
            <a:r>
              <a:rPr lang="en-GB" sz="2000">
                <a:ea typeface="+mn-lt"/>
                <a:cs typeface="+mn-lt"/>
              </a:rPr>
              <a:t> </a:t>
            </a:r>
            <a:r>
              <a:rPr lang="en-GB" sz="2000" err="1">
                <a:ea typeface="+mn-lt"/>
                <a:cs typeface="+mn-lt"/>
              </a:rPr>
              <a:t>Grenzwerte</a:t>
            </a:r>
            <a:r>
              <a:rPr lang="en-GB" sz="2000">
                <a:ea typeface="+mn-lt"/>
                <a:cs typeface="+mn-lt"/>
              </a:rPr>
              <a:t> </a:t>
            </a:r>
            <a:r>
              <a:rPr lang="en-GB" sz="2000" err="1">
                <a:ea typeface="+mn-lt"/>
                <a:cs typeface="+mn-lt"/>
              </a:rPr>
              <a:t>regelmäßig</a:t>
            </a:r>
            <a:r>
              <a:rPr lang="en-GB" sz="2000">
                <a:ea typeface="+mn-lt"/>
                <a:cs typeface="+mn-lt"/>
              </a:rPr>
              <a:t> in Wien </a:t>
            </a:r>
            <a:r>
              <a:rPr lang="en-GB" sz="2000" err="1">
                <a:ea typeface="+mn-lt"/>
                <a:cs typeface="+mn-lt"/>
              </a:rPr>
              <a:t>überschritten</a:t>
            </a:r>
            <a:r>
              <a:rPr lang="en-GB" sz="2000">
                <a:ea typeface="+mn-lt"/>
                <a:cs typeface="+mn-lt"/>
              </a:rPr>
              <a:t> (</a:t>
            </a:r>
            <a:r>
              <a:rPr lang="en-GB" sz="2000" err="1">
                <a:ea typeface="+mn-lt"/>
                <a:cs typeface="+mn-lt"/>
              </a:rPr>
              <a:t>auch</a:t>
            </a:r>
            <a:r>
              <a:rPr lang="en-GB" sz="2000">
                <a:ea typeface="+mn-lt"/>
                <a:cs typeface="+mn-lt"/>
              </a:rPr>
              <a:t> in </a:t>
            </a:r>
            <a:r>
              <a:rPr lang="en-GB" sz="2000" err="1">
                <a:ea typeface="+mn-lt"/>
                <a:cs typeface="+mn-lt"/>
              </a:rPr>
              <a:t>Städten</a:t>
            </a:r>
            <a:r>
              <a:rPr lang="en-GB" sz="2000">
                <a:ea typeface="+mn-lt"/>
                <a:cs typeface="+mn-lt"/>
              </a:rPr>
              <a:t> in </a:t>
            </a:r>
            <a:r>
              <a:rPr lang="en-GB" sz="2000" err="1">
                <a:ea typeface="+mn-lt"/>
                <a:cs typeface="+mn-lt"/>
              </a:rPr>
              <a:t>ganz</a:t>
            </a:r>
            <a:r>
              <a:rPr lang="en-GB" sz="2000">
                <a:ea typeface="+mn-lt"/>
                <a:cs typeface="+mn-lt"/>
              </a:rPr>
              <a:t> Europa)</a:t>
            </a:r>
            <a:endParaRPr lang="en-GB" sz="2000">
              <a:cs typeface="Calibri"/>
            </a:endParaRPr>
          </a:p>
          <a:p>
            <a:pPr marL="285750" indent="-285750">
              <a:buFont typeface="Arial"/>
              <a:buChar char="•"/>
            </a:pPr>
            <a:endParaRPr lang="en-GB">
              <a:cs typeface="Calibri"/>
            </a:endParaRPr>
          </a:p>
        </p:txBody>
      </p:sp>
    </p:spTree>
    <p:extLst>
      <p:ext uri="{BB962C8B-B14F-4D97-AF65-F5344CB8AC3E}">
        <p14:creationId xmlns:p14="http://schemas.microsoft.com/office/powerpoint/2010/main" val="39012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E00704-2F49-47CC-B63A-E4E1D57A13D2}" type="datetime1">
              <a:rPr lang="en-US" smtClean="0"/>
              <a:t>5/24/23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40</a:t>
            </a:fld>
            <a:endParaRPr lang="de-DE"/>
          </a:p>
        </p:txBody>
      </p:sp>
      <p:pic>
        <p:nvPicPr>
          <p:cNvPr id="8" name="Picture 7"/>
          <p:cNvPicPr>
            <a:picLocks noChangeAspect="1"/>
          </p:cNvPicPr>
          <p:nvPr/>
        </p:nvPicPr>
        <p:blipFill>
          <a:blip r:embed="rId2"/>
          <a:stretch>
            <a:fillRect/>
          </a:stretch>
        </p:blipFill>
        <p:spPr>
          <a:xfrm>
            <a:off x="0" y="0"/>
            <a:ext cx="12185501" cy="6858000"/>
          </a:xfrm>
          <a:prstGeom prst="rect">
            <a:avLst/>
          </a:prstGeom>
        </p:spPr>
      </p:pic>
    </p:spTree>
    <p:extLst>
      <p:ext uri="{BB962C8B-B14F-4D97-AF65-F5344CB8AC3E}">
        <p14:creationId xmlns:p14="http://schemas.microsoft.com/office/powerpoint/2010/main" val="677503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284EA-90F6-42BB-5497-52259CA630AE}"/>
              </a:ext>
            </a:extLst>
          </p:cNvPr>
          <p:cNvSpPr>
            <a:spLocks noGrp="1"/>
          </p:cNvSpPr>
          <p:nvPr>
            <p:ph type="title"/>
          </p:nvPr>
        </p:nvSpPr>
        <p:spPr>
          <a:xfrm>
            <a:off x="811041" y="365125"/>
            <a:ext cx="10515600" cy="1325563"/>
          </a:xfrm>
        </p:spPr>
        <p:txBody>
          <a:bodyPr/>
          <a:lstStyle/>
          <a:p>
            <a:r>
              <a:rPr lang="de-DE" err="1"/>
              <a:t>Isoprene</a:t>
            </a:r>
            <a:r>
              <a:rPr lang="de-DE"/>
              <a:t> </a:t>
            </a:r>
            <a:r>
              <a:rPr lang="de-DE" err="1"/>
              <a:t>emissions</a:t>
            </a:r>
            <a:r>
              <a:rPr lang="de-DE"/>
              <a:t> </a:t>
            </a:r>
            <a:r>
              <a:rPr lang="de-DE" err="1"/>
              <a:t>under</a:t>
            </a:r>
            <a:r>
              <a:rPr lang="de-DE"/>
              <a:t> </a:t>
            </a:r>
            <a:r>
              <a:rPr lang="de-DE" err="1"/>
              <a:t>combined</a:t>
            </a:r>
            <a:r>
              <a:rPr lang="de-DE"/>
              <a:t> stress</a:t>
            </a:r>
          </a:p>
        </p:txBody>
      </p:sp>
      <p:sp>
        <p:nvSpPr>
          <p:cNvPr id="3" name="Inhaltsplatzhalter 2">
            <a:extLst>
              <a:ext uri="{FF2B5EF4-FFF2-40B4-BE49-F238E27FC236}">
                <a16:creationId xmlns:a16="http://schemas.microsoft.com/office/drawing/2014/main" id="{87565C6C-1BA4-BF4E-37D4-CD5767705B79}"/>
              </a:ext>
            </a:extLst>
          </p:cNvPr>
          <p:cNvSpPr>
            <a:spLocks noGrp="1"/>
          </p:cNvSpPr>
          <p:nvPr>
            <p:ph idx="1"/>
          </p:nvPr>
        </p:nvSpPr>
        <p:spPr>
          <a:xfrm>
            <a:off x="865997" y="1365411"/>
            <a:ext cx="10045148" cy="721952"/>
          </a:xfrm>
        </p:spPr>
        <p:txBody>
          <a:bodyPr>
            <a:normAutofit/>
          </a:bodyPr>
          <a:lstStyle/>
          <a:p>
            <a:pPr marL="0" indent="0">
              <a:buNone/>
            </a:pPr>
            <a:r>
              <a:rPr lang="de-DE"/>
              <a:t>Oak </a:t>
            </a:r>
            <a:r>
              <a:rPr lang="de-DE" err="1"/>
              <a:t>under</a:t>
            </a:r>
            <a:r>
              <a:rPr lang="de-DE"/>
              <a:t> </a:t>
            </a:r>
            <a:r>
              <a:rPr lang="de-DE" err="1"/>
              <a:t>drought</a:t>
            </a:r>
            <a:r>
              <a:rPr lang="de-DE"/>
              <a:t> and ~100ppb </a:t>
            </a:r>
            <a:r>
              <a:rPr lang="de-DE" err="1"/>
              <a:t>ozone</a:t>
            </a:r>
            <a:r>
              <a:rPr lang="de-DE"/>
              <a:t> </a:t>
            </a:r>
            <a:r>
              <a:rPr lang="de-DE" err="1"/>
              <a:t>fumigation</a:t>
            </a:r>
            <a:r>
              <a:rPr lang="de-DE"/>
              <a:t> (O</a:t>
            </a:r>
            <a:r>
              <a:rPr lang="de-DE" baseline="-25000"/>
              <a:t>3</a:t>
            </a:r>
            <a:r>
              <a:rPr lang="de-DE"/>
              <a:t>)</a:t>
            </a:r>
          </a:p>
        </p:txBody>
      </p:sp>
      <p:sp>
        <p:nvSpPr>
          <p:cNvPr id="4" name="Foliennummernplatzhalter 3">
            <a:extLst>
              <a:ext uri="{FF2B5EF4-FFF2-40B4-BE49-F238E27FC236}">
                <a16:creationId xmlns:a16="http://schemas.microsoft.com/office/drawing/2014/main" id="{5AD89050-0DB3-F9A6-A40B-D6F430111AFB}"/>
              </a:ext>
            </a:extLst>
          </p:cNvPr>
          <p:cNvSpPr>
            <a:spLocks noGrp="1"/>
          </p:cNvSpPr>
          <p:nvPr>
            <p:ph type="sldNum" sz="quarter" idx="12"/>
          </p:nvPr>
        </p:nvSpPr>
        <p:spPr/>
        <p:txBody>
          <a:bodyPr/>
          <a:lstStyle/>
          <a:p>
            <a:fld id="{5A005A3D-A187-4DA6-AEE4-3F8906483E9C}" type="slidenum">
              <a:rPr lang="de-DE" smtClean="0"/>
              <a:t>41</a:t>
            </a:fld>
            <a:endParaRPr lang="de-DE"/>
          </a:p>
        </p:txBody>
      </p:sp>
      <p:sp>
        <p:nvSpPr>
          <p:cNvPr id="9" name="Inhaltsplatzhalter 2">
            <a:extLst>
              <a:ext uri="{FF2B5EF4-FFF2-40B4-BE49-F238E27FC236}">
                <a16:creationId xmlns:a16="http://schemas.microsoft.com/office/drawing/2014/main" id="{46C6C89B-B46B-0586-B8EA-34743C2F8EC8}"/>
              </a:ext>
            </a:extLst>
          </p:cNvPr>
          <p:cNvSpPr txBox="1">
            <a:spLocks/>
          </p:cNvSpPr>
          <p:nvPr/>
        </p:nvSpPr>
        <p:spPr>
          <a:xfrm>
            <a:off x="1627784" y="5578616"/>
            <a:ext cx="10045148"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à"/>
            </a:pPr>
            <a:r>
              <a:rPr lang="de-DE" b="1">
                <a:sym typeface="Wingdings" panose="05000000000000000000" pitchFamily="2" charset="2"/>
              </a:rPr>
              <a:t> </a:t>
            </a:r>
            <a:r>
              <a:rPr lang="de-DE" b="1" err="1">
                <a:sym typeface="Wingdings" panose="05000000000000000000" pitchFamily="2" charset="2"/>
              </a:rPr>
              <a:t>Isoprene</a:t>
            </a:r>
            <a:r>
              <a:rPr lang="de-DE" b="1">
                <a:sym typeface="Wingdings" panose="05000000000000000000" pitchFamily="2" charset="2"/>
              </a:rPr>
              <a:t> </a:t>
            </a:r>
            <a:r>
              <a:rPr lang="de-DE" b="1" err="1">
                <a:sym typeface="Wingdings" panose="05000000000000000000" pitchFamily="2" charset="2"/>
              </a:rPr>
              <a:t>has</a:t>
            </a:r>
            <a:r>
              <a:rPr lang="de-DE" b="1">
                <a:sym typeface="Wingdings" panose="05000000000000000000" pitchFamily="2" charset="2"/>
              </a:rPr>
              <a:t> </a:t>
            </a:r>
            <a:r>
              <a:rPr lang="de-DE" b="1" err="1">
                <a:sym typeface="Wingdings" panose="05000000000000000000" pitchFamily="2" charset="2"/>
              </a:rPr>
              <a:t>antioxidant</a:t>
            </a:r>
            <a:r>
              <a:rPr lang="de-DE" b="1">
                <a:sym typeface="Wingdings" panose="05000000000000000000" pitchFamily="2" charset="2"/>
              </a:rPr>
              <a:t> </a:t>
            </a:r>
            <a:r>
              <a:rPr lang="de-DE" b="1" err="1">
                <a:sym typeface="Wingdings" panose="05000000000000000000" pitchFamily="2" charset="2"/>
              </a:rPr>
              <a:t>function</a:t>
            </a:r>
            <a:r>
              <a:rPr lang="de-DE" b="1">
                <a:sym typeface="Wingdings" panose="05000000000000000000" pitchFamily="2" charset="2"/>
              </a:rPr>
              <a:t> </a:t>
            </a:r>
            <a:r>
              <a:rPr lang="de-DE" sz="1600">
                <a:sym typeface="Wingdings" panose="05000000000000000000" pitchFamily="2" charset="2"/>
              </a:rPr>
              <a:t>(Loreto et al. 2001)</a:t>
            </a:r>
          </a:p>
          <a:p>
            <a:pPr>
              <a:buFont typeface="Wingdings" panose="05000000000000000000" pitchFamily="2" charset="2"/>
              <a:buChar char="à"/>
            </a:pPr>
            <a:r>
              <a:rPr lang="de-DE" b="1">
                <a:sym typeface="Wingdings" panose="05000000000000000000" pitchFamily="2" charset="2"/>
              </a:rPr>
              <a:t> </a:t>
            </a:r>
            <a:r>
              <a:rPr lang="de-DE" b="1" err="1"/>
              <a:t>Longer</a:t>
            </a:r>
            <a:r>
              <a:rPr lang="de-DE" b="1"/>
              <a:t> </a:t>
            </a:r>
            <a:r>
              <a:rPr lang="de-DE" b="1" err="1"/>
              <a:t>endurance</a:t>
            </a:r>
            <a:r>
              <a:rPr lang="de-DE" b="1"/>
              <a:t> </a:t>
            </a:r>
            <a:r>
              <a:rPr lang="de-DE" b="1" err="1"/>
              <a:t>of</a:t>
            </a:r>
            <a:r>
              <a:rPr lang="de-DE" b="1"/>
              <a:t> </a:t>
            </a:r>
            <a:r>
              <a:rPr lang="de-DE" b="1" err="1"/>
              <a:t>drought</a:t>
            </a:r>
            <a:r>
              <a:rPr lang="de-DE" b="1"/>
              <a:t> </a:t>
            </a:r>
            <a:r>
              <a:rPr lang="de-DE" b="1" err="1"/>
              <a:t>under</a:t>
            </a:r>
            <a:r>
              <a:rPr lang="de-DE" b="1"/>
              <a:t> </a:t>
            </a:r>
            <a:r>
              <a:rPr lang="de-DE" b="1" err="1"/>
              <a:t>ozone</a:t>
            </a:r>
            <a:r>
              <a:rPr lang="de-DE" b="1"/>
              <a:t> </a:t>
            </a:r>
            <a:r>
              <a:rPr lang="de-DE" b="1" err="1"/>
              <a:t>fumigation</a:t>
            </a:r>
            <a:endParaRPr lang="de-DE" b="1"/>
          </a:p>
        </p:txBody>
      </p:sp>
      <p:pic>
        <p:nvPicPr>
          <p:cNvPr id="17" name="Picture 2" descr="Schöne Traurige Verwelkte Pflanze in Einem Topf. Phasen Des Verwelkenden  Verlassenen Und Verängstigten Houseplant Ohne Wasser Und Vektor Abbildung -  Illustration von sterben, potentiometer: 213057540">
            <a:extLst>
              <a:ext uri="{FF2B5EF4-FFF2-40B4-BE49-F238E27FC236}">
                <a16:creationId xmlns:a16="http://schemas.microsoft.com/office/drawing/2014/main" id="{E4559109-CF69-2578-CF80-44D5C87D7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28" t="36175" b="26117"/>
          <a:stretch/>
        </p:blipFill>
        <p:spPr bwMode="auto">
          <a:xfrm>
            <a:off x="3194747" y="1807296"/>
            <a:ext cx="945302" cy="80021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Grafik 18">
            <a:extLst>
              <a:ext uri="{FF2B5EF4-FFF2-40B4-BE49-F238E27FC236}">
                <a16:creationId xmlns:a16="http://schemas.microsoft.com/office/drawing/2014/main" id="{B3FEC999-36BE-8C24-A4B1-33681B076527}"/>
              </a:ext>
            </a:extLst>
          </p:cNvPr>
          <p:cNvPicPr>
            <a:picLocks noChangeAspect="1"/>
          </p:cNvPicPr>
          <p:nvPr/>
        </p:nvPicPr>
        <p:blipFill rotWithShape="1">
          <a:blip r:embed="rId3">
            <a:extLst>
              <a:ext uri="{28A0092B-C50C-407E-A947-70E740481C1C}">
                <a14:useLocalDpi xmlns:a14="http://schemas.microsoft.com/office/drawing/2010/main" val="0"/>
              </a:ext>
            </a:extLst>
          </a:blip>
          <a:srcRect l="29464" t="23339" r="38538" b="17285"/>
          <a:stretch/>
        </p:blipFill>
        <p:spPr>
          <a:xfrm>
            <a:off x="2230709" y="2624978"/>
            <a:ext cx="2778115" cy="2943155"/>
          </a:xfrm>
          <a:prstGeom prst="rect">
            <a:avLst/>
          </a:prstGeom>
        </p:spPr>
      </p:pic>
      <p:pic>
        <p:nvPicPr>
          <p:cNvPr id="24" name="Grafik 23">
            <a:extLst>
              <a:ext uri="{FF2B5EF4-FFF2-40B4-BE49-F238E27FC236}">
                <a16:creationId xmlns:a16="http://schemas.microsoft.com/office/drawing/2014/main" id="{5B55E8BE-2267-78F8-EB52-DA25991F89C0}"/>
              </a:ext>
            </a:extLst>
          </p:cNvPr>
          <p:cNvPicPr>
            <a:picLocks noChangeAspect="1"/>
          </p:cNvPicPr>
          <p:nvPr/>
        </p:nvPicPr>
        <p:blipFill rotWithShape="1">
          <a:blip r:embed="rId3">
            <a:extLst>
              <a:ext uri="{28A0092B-C50C-407E-A947-70E740481C1C}">
                <a14:useLocalDpi xmlns:a14="http://schemas.microsoft.com/office/drawing/2010/main" val="0"/>
              </a:ext>
            </a:extLst>
          </a:blip>
          <a:srcRect l="29464" t="23339" r="38538" b="17285"/>
          <a:stretch/>
        </p:blipFill>
        <p:spPr>
          <a:xfrm>
            <a:off x="6413276" y="2624978"/>
            <a:ext cx="2778115" cy="2943155"/>
          </a:xfrm>
          <a:prstGeom prst="rect">
            <a:avLst/>
          </a:prstGeom>
        </p:spPr>
      </p:pic>
      <p:pic>
        <p:nvPicPr>
          <p:cNvPr id="25" name="Picture 2" descr="Schöne Traurige Verwelkte Pflanze in Einem Topf. Phasen Des Verwelkenden  Verlassenen Und Verängstigten Houseplant Ohne Wasser Und Vektor Abbildung -  Illustration von sterben, potentiometer: 213057540">
            <a:extLst>
              <a:ext uri="{FF2B5EF4-FFF2-40B4-BE49-F238E27FC236}">
                <a16:creationId xmlns:a16="http://schemas.microsoft.com/office/drawing/2014/main" id="{2A380797-A0F2-B592-1A7A-12CCC0268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28" t="36175" b="26117"/>
          <a:stretch/>
        </p:blipFill>
        <p:spPr bwMode="auto">
          <a:xfrm>
            <a:off x="8345722" y="1814276"/>
            <a:ext cx="945302" cy="80021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8" name="Gerade Verbindung mit Pfeil 27">
            <a:extLst>
              <a:ext uri="{FF2B5EF4-FFF2-40B4-BE49-F238E27FC236}">
                <a16:creationId xmlns:a16="http://schemas.microsoft.com/office/drawing/2014/main" id="{0F75B33E-196A-5137-1DFD-046ED1855456}"/>
              </a:ext>
            </a:extLst>
          </p:cNvPr>
          <p:cNvCxnSpPr>
            <a:cxnSpLocks/>
          </p:cNvCxnSpPr>
          <p:nvPr/>
        </p:nvCxnSpPr>
        <p:spPr>
          <a:xfrm flipV="1">
            <a:off x="3774537" y="3477149"/>
            <a:ext cx="646362" cy="673993"/>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23BA3B36-527B-9378-DD34-8D36BAEA29BA}"/>
              </a:ext>
            </a:extLst>
          </p:cNvPr>
          <p:cNvSpPr txBox="1"/>
          <p:nvPr/>
        </p:nvSpPr>
        <p:spPr>
          <a:xfrm>
            <a:off x="4331237" y="3159939"/>
            <a:ext cx="971550" cy="369332"/>
          </a:xfrm>
          <a:prstGeom prst="rect">
            <a:avLst/>
          </a:prstGeom>
          <a:noFill/>
        </p:spPr>
        <p:txBody>
          <a:bodyPr wrap="square" rtlCol="0">
            <a:spAutoFit/>
          </a:bodyPr>
          <a:lstStyle/>
          <a:p>
            <a:r>
              <a:rPr lang="de-DE"/>
              <a:t>CO</a:t>
            </a:r>
            <a:r>
              <a:rPr lang="de-DE" baseline="-25000"/>
              <a:t>2</a:t>
            </a:r>
          </a:p>
        </p:txBody>
      </p:sp>
      <p:sp>
        <p:nvSpPr>
          <p:cNvPr id="30" name="Textfeld 29">
            <a:extLst>
              <a:ext uri="{FF2B5EF4-FFF2-40B4-BE49-F238E27FC236}">
                <a16:creationId xmlns:a16="http://schemas.microsoft.com/office/drawing/2014/main" id="{4646C2EF-DE43-B107-10C9-778E8850C792}"/>
              </a:ext>
            </a:extLst>
          </p:cNvPr>
          <p:cNvSpPr txBox="1"/>
          <p:nvPr/>
        </p:nvSpPr>
        <p:spPr>
          <a:xfrm>
            <a:off x="3261080" y="4021152"/>
            <a:ext cx="971550" cy="369332"/>
          </a:xfrm>
          <a:prstGeom prst="rect">
            <a:avLst/>
          </a:prstGeom>
          <a:noFill/>
        </p:spPr>
        <p:txBody>
          <a:bodyPr wrap="square" rtlCol="0">
            <a:spAutoFit/>
          </a:bodyPr>
          <a:lstStyle/>
          <a:p>
            <a:r>
              <a:rPr lang="de-DE"/>
              <a:t>H</a:t>
            </a:r>
            <a:r>
              <a:rPr lang="de-DE" baseline="-25000"/>
              <a:t>2</a:t>
            </a:r>
            <a:r>
              <a:rPr lang="de-DE"/>
              <a:t>O</a:t>
            </a:r>
          </a:p>
        </p:txBody>
      </p:sp>
      <p:cxnSp>
        <p:nvCxnSpPr>
          <p:cNvPr id="31" name="Gerade Verbindung mit Pfeil 30">
            <a:extLst>
              <a:ext uri="{FF2B5EF4-FFF2-40B4-BE49-F238E27FC236}">
                <a16:creationId xmlns:a16="http://schemas.microsoft.com/office/drawing/2014/main" id="{7678C3E8-26A6-FF3F-3EE2-A32C675888EF}"/>
              </a:ext>
            </a:extLst>
          </p:cNvPr>
          <p:cNvCxnSpPr>
            <a:cxnSpLocks/>
          </p:cNvCxnSpPr>
          <p:nvPr/>
        </p:nvCxnSpPr>
        <p:spPr>
          <a:xfrm>
            <a:off x="3774537" y="4337650"/>
            <a:ext cx="385306" cy="5262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2" name="Picture 4" descr="Structure of Ozone Molecule. Cartoon Stock Vector - Illustration of  personage, abstract: 178557370">
            <a:extLst>
              <a:ext uri="{FF2B5EF4-FFF2-40B4-BE49-F238E27FC236}">
                <a16:creationId xmlns:a16="http://schemas.microsoft.com/office/drawing/2014/main" id="{DC32EE20-B90E-DCB0-4040-F629C23E6F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25" b="37820"/>
          <a:stretch/>
        </p:blipFill>
        <p:spPr bwMode="auto">
          <a:xfrm>
            <a:off x="7593700" y="1756311"/>
            <a:ext cx="880280" cy="472609"/>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feld 37">
            <a:extLst>
              <a:ext uri="{FF2B5EF4-FFF2-40B4-BE49-F238E27FC236}">
                <a16:creationId xmlns:a16="http://schemas.microsoft.com/office/drawing/2014/main" id="{E55764C0-D22F-B06C-4ECD-125BBE7308D7}"/>
              </a:ext>
            </a:extLst>
          </p:cNvPr>
          <p:cNvSpPr txBox="1"/>
          <p:nvPr/>
        </p:nvSpPr>
        <p:spPr>
          <a:xfrm>
            <a:off x="3875782" y="4857833"/>
            <a:ext cx="1351894" cy="369332"/>
          </a:xfrm>
          <a:prstGeom prst="rect">
            <a:avLst/>
          </a:prstGeom>
          <a:noFill/>
        </p:spPr>
        <p:txBody>
          <a:bodyPr wrap="square" rtlCol="0">
            <a:spAutoFit/>
          </a:bodyPr>
          <a:lstStyle/>
          <a:p>
            <a:r>
              <a:rPr lang="de-DE" err="1"/>
              <a:t>isoprene</a:t>
            </a:r>
            <a:endParaRPr lang="de-DE"/>
          </a:p>
        </p:txBody>
      </p:sp>
      <p:sp>
        <p:nvSpPr>
          <p:cNvPr id="39" name="Textfeld 38">
            <a:extLst>
              <a:ext uri="{FF2B5EF4-FFF2-40B4-BE49-F238E27FC236}">
                <a16:creationId xmlns:a16="http://schemas.microsoft.com/office/drawing/2014/main" id="{8F1ECDB3-2276-3C75-C341-55FA6C835610}"/>
              </a:ext>
            </a:extLst>
          </p:cNvPr>
          <p:cNvSpPr txBox="1"/>
          <p:nvPr/>
        </p:nvSpPr>
        <p:spPr>
          <a:xfrm>
            <a:off x="2163397" y="5368894"/>
            <a:ext cx="1875203" cy="253916"/>
          </a:xfrm>
          <a:prstGeom prst="rect">
            <a:avLst/>
          </a:prstGeom>
          <a:noFill/>
        </p:spPr>
        <p:txBody>
          <a:bodyPr wrap="square" rtlCol="0">
            <a:spAutoFit/>
          </a:bodyPr>
          <a:lstStyle/>
          <a:p>
            <a:r>
              <a:rPr lang="de-DE" sz="1050" err="1"/>
              <a:t>Photo</a:t>
            </a:r>
            <a:r>
              <a:rPr lang="de-DE" sz="1050"/>
              <a:t> </a:t>
            </a:r>
            <a:r>
              <a:rPr lang="de-DE" sz="1050" err="1"/>
              <a:t>by</a:t>
            </a:r>
            <a:r>
              <a:rPr lang="de-DE" sz="1050"/>
              <a:t> Ramona Werner</a:t>
            </a:r>
          </a:p>
        </p:txBody>
      </p:sp>
      <p:sp>
        <p:nvSpPr>
          <p:cNvPr id="5" name="Datumsplatzhalter 4">
            <a:extLst>
              <a:ext uri="{FF2B5EF4-FFF2-40B4-BE49-F238E27FC236}">
                <a16:creationId xmlns:a16="http://schemas.microsoft.com/office/drawing/2014/main" id="{583AE5F8-53B9-EBD0-71B8-C2DAE10C511A}"/>
              </a:ext>
            </a:extLst>
          </p:cNvPr>
          <p:cNvSpPr>
            <a:spLocks noGrp="1"/>
          </p:cNvSpPr>
          <p:nvPr>
            <p:ph type="dt" sz="half" idx="10"/>
          </p:nvPr>
        </p:nvSpPr>
        <p:spPr/>
        <p:txBody>
          <a:bodyPr/>
          <a:lstStyle/>
          <a:p>
            <a:fld id="{27E78C98-4AE5-4165-AAB0-F10D3DEFA1DD}" type="datetime1">
              <a:rPr lang="en-US" smtClean="0"/>
              <a:t>5/24/23</a:t>
            </a:fld>
            <a:endParaRPr lang="de-DE"/>
          </a:p>
        </p:txBody>
      </p:sp>
      <p:sp>
        <p:nvSpPr>
          <p:cNvPr id="6" name="Fußzeilenplatzhalter 5">
            <a:extLst>
              <a:ext uri="{FF2B5EF4-FFF2-40B4-BE49-F238E27FC236}">
                <a16:creationId xmlns:a16="http://schemas.microsoft.com/office/drawing/2014/main" id="{568A2293-CA0A-1BA2-E354-75A7FCFEC5D7}"/>
              </a:ext>
            </a:extLst>
          </p:cNvPr>
          <p:cNvSpPr>
            <a:spLocks noGrp="1"/>
          </p:cNvSpPr>
          <p:nvPr>
            <p:ph type="ftr" sz="quarter" idx="11"/>
          </p:nvPr>
        </p:nvSpPr>
        <p:spPr/>
        <p:txBody>
          <a:bodyPr/>
          <a:lstStyle/>
          <a:p>
            <a:endParaRPr lang="de-DE"/>
          </a:p>
        </p:txBody>
      </p:sp>
      <p:sp>
        <p:nvSpPr>
          <p:cNvPr id="10" name="Textfeld 9">
            <a:extLst>
              <a:ext uri="{FF2B5EF4-FFF2-40B4-BE49-F238E27FC236}">
                <a16:creationId xmlns:a16="http://schemas.microsoft.com/office/drawing/2014/main" id="{8803E751-B1B3-F152-FF89-7CE5110EDF30}"/>
              </a:ext>
            </a:extLst>
          </p:cNvPr>
          <p:cNvSpPr txBox="1"/>
          <p:nvPr/>
        </p:nvSpPr>
        <p:spPr>
          <a:xfrm>
            <a:off x="6733246" y="2975273"/>
            <a:ext cx="543389" cy="369332"/>
          </a:xfrm>
          <a:prstGeom prst="rect">
            <a:avLst/>
          </a:prstGeom>
          <a:noFill/>
        </p:spPr>
        <p:txBody>
          <a:bodyPr wrap="square" rtlCol="0">
            <a:spAutoFit/>
          </a:bodyPr>
          <a:lstStyle/>
          <a:p>
            <a:r>
              <a:rPr lang="de-DE">
                <a:solidFill>
                  <a:schemeClr val="accent1"/>
                </a:solidFill>
              </a:rPr>
              <a:t>O</a:t>
            </a:r>
            <a:r>
              <a:rPr lang="de-DE" baseline="-25000">
                <a:solidFill>
                  <a:schemeClr val="accent1"/>
                </a:solidFill>
              </a:rPr>
              <a:t>3</a:t>
            </a:r>
          </a:p>
        </p:txBody>
      </p:sp>
      <p:sp>
        <p:nvSpPr>
          <p:cNvPr id="11" name="Textfeld 10">
            <a:extLst>
              <a:ext uri="{FF2B5EF4-FFF2-40B4-BE49-F238E27FC236}">
                <a16:creationId xmlns:a16="http://schemas.microsoft.com/office/drawing/2014/main" id="{DF0C8E54-561D-D5BB-52D7-8342AFB427B6}"/>
              </a:ext>
            </a:extLst>
          </p:cNvPr>
          <p:cNvSpPr txBox="1"/>
          <p:nvPr/>
        </p:nvSpPr>
        <p:spPr>
          <a:xfrm>
            <a:off x="6650358" y="4809128"/>
            <a:ext cx="543389" cy="369332"/>
          </a:xfrm>
          <a:prstGeom prst="rect">
            <a:avLst/>
          </a:prstGeom>
          <a:noFill/>
        </p:spPr>
        <p:txBody>
          <a:bodyPr wrap="square" rtlCol="0">
            <a:spAutoFit/>
          </a:bodyPr>
          <a:lstStyle/>
          <a:p>
            <a:r>
              <a:rPr lang="de-DE">
                <a:solidFill>
                  <a:schemeClr val="accent1"/>
                </a:solidFill>
              </a:rPr>
              <a:t>O</a:t>
            </a:r>
            <a:r>
              <a:rPr lang="de-DE" baseline="-25000">
                <a:solidFill>
                  <a:schemeClr val="accent1"/>
                </a:solidFill>
              </a:rPr>
              <a:t>3</a:t>
            </a:r>
          </a:p>
        </p:txBody>
      </p:sp>
      <p:sp>
        <p:nvSpPr>
          <p:cNvPr id="12" name="Textfeld 11">
            <a:extLst>
              <a:ext uri="{FF2B5EF4-FFF2-40B4-BE49-F238E27FC236}">
                <a16:creationId xmlns:a16="http://schemas.microsoft.com/office/drawing/2014/main" id="{A9196ED3-7C48-AC8E-D21F-5261B91B1E47}"/>
              </a:ext>
            </a:extLst>
          </p:cNvPr>
          <p:cNvSpPr txBox="1"/>
          <p:nvPr/>
        </p:nvSpPr>
        <p:spPr>
          <a:xfrm>
            <a:off x="7258944" y="5178460"/>
            <a:ext cx="543389" cy="369332"/>
          </a:xfrm>
          <a:prstGeom prst="rect">
            <a:avLst/>
          </a:prstGeom>
          <a:noFill/>
        </p:spPr>
        <p:txBody>
          <a:bodyPr wrap="square" rtlCol="0">
            <a:spAutoFit/>
          </a:bodyPr>
          <a:lstStyle/>
          <a:p>
            <a:r>
              <a:rPr lang="de-DE">
                <a:solidFill>
                  <a:schemeClr val="accent1"/>
                </a:solidFill>
              </a:rPr>
              <a:t>O</a:t>
            </a:r>
            <a:r>
              <a:rPr lang="de-DE" baseline="-25000">
                <a:solidFill>
                  <a:schemeClr val="accent1"/>
                </a:solidFill>
              </a:rPr>
              <a:t>3</a:t>
            </a:r>
          </a:p>
        </p:txBody>
      </p:sp>
      <p:sp>
        <p:nvSpPr>
          <p:cNvPr id="13" name="Textfeld 12">
            <a:extLst>
              <a:ext uri="{FF2B5EF4-FFF2-40B4-BE49-F238E27FC236}">
                <a16:creationId xmlns:a16="http://schemas.microsoft.com/office/drawing/2014/main" id="{58B0EF58-FD41-80A0-78BA-F984A87033A8}"/>
              </a:ext>
            </a:extLst>
          </p:cNvPr>
          <p:cNvSpPr txBox="1"/>
          <p:nvPr/>
        </p:nvSpPr>
        <p:spPr>
          <a:xfrm>
            <a:off x="7802333" y="2812350"/>
            <a:ext cx="543389" cy="369332"/>
          </a:xfrm>
          <a:prstGeom prst="rect">
            <a:avLst/>
          </a:prstGeom>
          <a:noFill/>
        </p:spPr>
        <p:txBody>
          <a:bodyPr wrap="square" rtlCol="0">
            <a:spAutoFit/>
          </a:bodyPr>
          <a:lstStyle/>
          <a:p>
            <a:r>
              <a:rPr lang="de-DE">
                <a:solidFill>
                  <a:schemeClr val="accent1"/>
                </a:solidFill>
              </a:rPr>
              <a:t>O</a:t>
            </a:r>
            <a:r>
              <a:rPr lang="de-DE" baseline="-25000">
                <a:solidFill>
                  <a:schemeClr val="accent1"/>
                </a:solidFill>
              </a:rPr>
              <a:t>3</a:t>
            </a:r>
          </a:p>
        </p:txBody>
      </p:sp>
      <p:cxnSp>
        <p:nvCxnSpPr>
          <p:cNvPr id="18" name="Gerade Verbindung mit Pfeil 17">
            <a:extLst>
              <a:ext uri="{FF2B5EF4-FFF2-40B4-BE49-F238E27FC236}">
                <a16:creationId xmlns:a16="http://schemas.microsoft.com/office/drawing/2014/main" id="{B3BC76FE-E12C-C3F1-1D47-666015487263}"/>
              </a:ext>
            </a:extLst>
          </p:cNvPr>
          <p:cNvCxnSpPr>
            <a:cxnSpLocks/>
          </p:cNvCxnSpPr>
          <p:nvPr/>
        </p:nvCxnSpPr>
        <p:spPr>
          <a:xfrm flipV="1">
            <a:off x="7949406" y="3456263"/>
            <a:ext cx="646362" cy="673993"/>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6B888A01-EF07-A5FC-44B9-8AAED71D3F34}"/>
              </a:ext>
            </a:extLst>
          </p:cNvPr>
          <p:cNvSpPr txBox="1"/>
          <p:nvPr/>
        </p:nvSpPr>
        <p:spPr>
          <a:xfrm>
            <a:off x="8506106" y="3139053"/>
            <a:ext cx="971550" cy="369332"/>
          </a:xfrm>
          <a:prstGeom prst="rect">
            <a:avLst/>
          </a:prstGeom>
          <a:noFill/>
        </p:spPr>
        <p:txBody>
          <a:bodyPr wrap="square" rtlCol="0">
            <a:spAutoFit/>
          </a:bodyPr>
          <a:lstStyle/>
          <a:p>
            <a:r>
              <a:rPr lang="de-DE"/>
              <a:t>CO</a:t>
            </a:r>
            <a:r>
              <a:rPr lang="de-DE" baseline="-25000"/>
              <a:t>2</a:t>
            </a:r>
          </a:p>
        </p:txBody>
      </p:sp>
      <p:sp>
        <p:nvSpPr>
          <p:cNvPr id="21" name="Textfeld 20">
            <a:extLst>
              <a:ext uri="{FF2B5EF4-FFF2-40B4-BE49-F238E27FC236}">
                <a16:creationId xmlns:a16="http://schemas.microsoft.com/office/drawing/2014/main" id="{49FF88C7-4687-E25A-AB0F-E7502269036B}"/>
              </a:ext>
            </a:extLst>
          </p:cNvPr>
          <p:cNvSpPr txBox="1"/>
          <p:nvPr/>
        </p:nvSpPr>
        <p:spPr>
          <a:xfrm>
            <a:off x="7435949" y="4000266"/>
            <a:ext cx="971550" cy="369332"/>
          </a:xfrm>
          <a:prstGeom prst="rect">
            <a:avLst/>
          </a:prstGeom>
          <a:noFill/>
        </p:spPr>
        <p:txBody>
          <a:bodyPr wrap="square" rtlCol="0">
            <a:spAutoFit/>
          </a:bodyPr>
          <a:lstStyle/>
          <a:p>
            <a:r>
              <a:rPr lang="de-DE"/>
              <a:t>H</a:t>
            </a:r>
            <a:r>
              <a:rPr lang="de-DE" baseline="-25000"/>
              <a:t>2</a:t>
            </a:r>
            <a:r>
              <a:rPr lang="de-DE"/>
              <a:t>O</a:t>
            </a:r>
          </a:p>
        </p:txBody>
      </p:sp>
      <p:cxnSp>
        <p:nvCxnSpPr>
          <p:cNvPr id="22" name="Gerade Verbindung mit Pfeil 21">
            <a:extLst>
              <a:ext uri="{FF2B5EF4-FFF2-40B4-BE49-F238E27FC236}">
                <a16:creationId xmlns:a16="http://schemas.microsoft.com/office/drawing/2014/main" id="{A50C7F61-290A-82FF-7933-E749B103EA84}"/>
              </a:ext>
            </a:extLst>
          </p:cNvPr>
          <p:cNvCxnSpPr>
            <a:cxnSpLocks/>
          </p:cNvCxnSpPr>
          <p:nvPr/>
        </p:nvCxnSpPr>
        <p:spPr>
          <a:xfrm>
            <a:off x="7949406" y="4316764"/>
            <a:ext cx="385306" cy="52624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A65B4D83-D458-480B-1C71-911E8361584C}"/>
              </a:ext>
            </a:extLst>
          </p:cNvPr>
          <p:cNvSpPr txBox="1"/>
          <p:nvPr/>
        </p:nvSpPr>
        <p:spPr>
          <a:xfrm>
            <a:off x="8050651" y="4836947"/>
            <a:ext cx="1351894" cy="369332"/>
          </a:xfrm>
          <a:prstGeom prst="rect">
            <a:avLst/>
          </a:prstGeom>
          <a:noFill/>
        </p:spPr>
        <p:txBody>
          <a:bodyPr wrap="square" rtlCol="0">
            <a:spAutoFit/>
          </a:bodyPr>
          <a:lstStyle/>
          <a:p>
            <a:r>
              <a:rPr lang="de-DE" err="1"/>
              <a:t>isoprene</a:t>
            </a:r>
            <a:endParaRPr lang="de-DE"/>
          </a:p>
        </p:txBody>
      </p:sp>
      <p:sp>
        <p:nvSpPr>
          <p:cNvPr id="26" name="Textfeld 25">
            <a:extLst>
              <a:ext uri="{FF2B5EF4-FFF2-40B4-BE49-F238E27FC236}">
                <a16:creationId xmlns:a16="http://schemas.microsoft.com/office/drawing/2014/main" id="{845E74BA-6AE3-FC72-3D87-3654181EE2A0}"/>
              </a:ext>
            </a:extLst>
          </p:cNvPr>
          <p:cNvSpPr txBox="1"/>
          <p:nvPr/>
        </p:nvSpPr>
        <p:spPr>
          <a:xfrm>
            <a:off x="2175753" y="2096248"/>
            <a:ext cx="1463125" cy="400110"/>
          </a:xfrm>
          <a:prstGeom prst="rect">
            <a:avLst/>
          </a:prstGeom>
          <a:noFill/>
        </p:spPr>
        <p:txBody>
          <a:bodyPr wrap="square">
            <a:spAutoFit/>
          </a:bodyPr>
          <a:lstStyle/>
          <a:p>
            <a:r>
              <a:rPr lang="fr-FR" sz="2000" err="1"/>
              <a:t>Drought</a:t>
            </a:r>
            <a:endParaRPr lang="de-DE" sz="2000"/>
          </a:p>
        </p:txBody>
      </p:sp>
      <p:sp>
        <p:nvSpPr>
          <p:cNvPr id="27" name="Textfeld 26">
            <a:extLst>
              <a:ext uri="{FF2B5EF4-FFF2-40B4-BE49-F238E27FC236}">
                <a16:creationId xmlns:a16="http://schemas.microsoft.com/office/drawing/2014/main" id="{04E51CEC-E6C8-E5D5-8A10-95CFA7B5C85A}"/>
              </a:ext>
            </a:extLst>
          </p:cNvPr>
          <p:cNvSpPr txBox="1"/>
          <p:nvPr/>
        </p:nvSpPr>
        <p:spPr>
          <a:xfrm>
            <a:off x="6296233" y="2091077"/>
            <a:ext cx="3106312" cy="400110"/>
          </a:xfrm>
          <a:prstGeom prst="rect">
            <a:avLst/>
          </a:prstGeom>
          <a:noFill/>
        </p:spPr>
        <p:txBody>
          <a:bodyPr wrap="square">
            <a:spAutoFit/>
          </a:bodyPr>
          <a:lstStyle/>
          <a:p>
            <a:r>
              <a:rPr lang="fr-FR" sz="2000" err="1"/>
              <a:t>Drought</a:t>
            </a:r>
            <a:r>
              <a:rPr lang="fr-FR" sz="2000"/>
              <a:t> and ozone</a:t>
            </a:r>
            <a:endParaRPr lang="de-DE" sz="2000"/>
          </a:p>
        </p:txBody>
      </p:sp>
    </p:spTree>
    <p:extLst>
      <p:ext uri="{BB962C8B-B14F-4D97-AF65-F5344CB8AC3E}">
        <p14:creationId xmlns:p14="http://schemas.microsoft.com/office/powerpoint/2010/main" val="21708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8"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E7A6F-B5DB-61AA-8AB5-DE77B5115FC5}"/>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28A49C51-84A2-B7CF-B8AC-5ED32B007216}"/>
              </a:ext>
            </a:extLst>
          </p:cNvPr>
          <p:cNvSpPr>
            <a:spLocks noGrp="1"/>
          </p:cNvSpPr>
          <p:nvPr>
            <p:ph type="dt" sz="half" idx="10"/>
          </p:nvPr>
        </p:nvSpPr>
        <p:spPr/>
        <p:txBody>
          <a:bodyPr/>
          <a:lstStyle/>
          <a:p>
            <a:fld id="{EFE00704-2F49-47CC-B63A-E4E1D57A13D2}" type="datetime1">
              <a:rPr lang="en-US" smtClean="0"/>
              <a:t>5/24/23</a:t>
            </a:fld>
            <a:endParaRPr lang="de-DE"/>
          </a:p>
        </p:txBody>
      </p:sp>
      <p:sp>
        <p:nvSpPr>
          <p:cNvPr id="5" name="Fußzeilenplatzhalter 4">
            <a:extLst>
              <a:ext uri="{FF2B5EF4-FFF2-40B4-BE49-F238E27FC236}">
                <a16:creationId xmlns:a16="http://schemas.microsoft.com/office/drawing/2014/main" id="{A420126A-28AF-8F5E-7432-B0858E9007D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5A33E8-87A0-7A31-54C9-DF0F9AE95031}"/>
              </a:ext>
            </a:extLst>
          </p:cNvPr>
          <p:cNvSpPr>
            <a:spLocks noGrp="1"/>
          </p:cNvSpPr>
          <p:nvPr>
            <p:ph type="sldNum" sz="quarter" idx="12"/>
          </p:nvPr>
        </p:nvSpPr>
        <p:spPr/>
        <p:txBody>
          <a:bodyPr/>
          <a:lstStyle/>
          <a:p>
            <a:fld id="{5A005A3D-A187-4DA6-AEE4-3F8906483E9C}" type="slidenum">
              <a:rPr lang="de-DE" smtClean="0"/>
              <a:t>42</a:t>
            </a:fld>
            <a:endParaRPr lang="de-DE"/>
          </a:p>
        </p:txBody>
      </p:sp>
      <p:pic>
        <p:nvPicPr>
          <p:cNvPr id="7" name="Inhaltsplatzhalter 6" descr="Ein Bild, das Text enthält.&#10;&#10;Automatisch generierte Beschreibung">
            <a:extLst>
              <a:ext uri="{FF2B5EF4-FFF2-40B4-BE49-F238E27FC236}">
                <a16:creationId xmlns:a16="http://schemas.microsoft.com/office/drawing/2014/main" id="{D99A8C92-D3AA-346F-96F2-E88C7BD09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137" y="266614"/>
            <a:ext cx="10223984" cy="5910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a:extLst>
              <a:ext uri="{FF2B5EF4-FFF2-40B4-BE49-F238E27FC236}">
                <a16:creationId xmlns:a16="http://schemas.microsoft.com/office/drawing/2014/main" id="{3E5545B4-0A4C-AC91-EB61-2808A3AB6756}"/>
              </a:ext>
            </a:extLst>
          </p:cNvPr>
          <p:cNvSpPr txBox="1"/>
          <p:nvPr/>
        </p:nvSpPr>
        <p:spPr>
          <a:xfrm>
            <a:off x="8989535" y="3252546"/>
            <a:ext cx="1889546" cy="369332"/>
          </a:xfrm>
          <a:prstGeom prst="rect">
            <a:avLst/>
          </a:prstGeom>
          <a:noFill/>
        </p:spPr>
        <p:txBody>
          <a:bodyPr wrap="square" rtlCol="0">
            <a:spAutoFit/>
          </a:bodyPr>
          <a:lstStyle/>
          <a:p>
            <a:r>
              <a:rPr lang="de-DE"/>
              <a:t>Arianna Peron</a:t>
            </a:r>
          </a:p>
        </p:txBody>
      </p:sp>
      <p:pic>
        <p:nvPicPr>
          <p:cNvPr id="8" name="Picture 2" descr="Arianna PERON | Master of Science | University of Innsbruck, Innsbruck |  UIBK | Institute of Atmospheric and Cryospheric Sciences">
            <a:extLst>
              <a:ext uri="{FF2B5EF4-FFF2-40B4-BE49-F238E27FC236}">
                <a16:creationId xmlns:a16="http://schemas.microsoft.com/office/drawing/2014/main" id="{2275C337-4B70-F9ED-F6B0-364D531C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354" y="1870075"/>
            <a:ext cx="1382471" cy="13824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06048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FE25531C-4B81-7F0D-2E5F-A9BBBCB86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84" y="3050562"/>
            <a:ext cx="3735106" cy="2921000"/>
          </a:xfrm>
          <a:prstGeom prst="rect">
            <a:avLst/>
          </a:prstGeom>
        </p:spPr>
      </p:pic>
      <p:sp>
        <p:nvSpPr>
          <p:cNvPr id="2" name="Titel 1">
            <a:extLst>
              <a:ext uri="{FF2B5EF4-FFF2-40B4-BE49-F238E27FC236}">
                <a16:creationId xmlns:a16="http://schemas.microsoft.com/office/drawing/2014/main" id="{47120CF0-4B39-6B35-26E8-0BF0F235DA35}"/>
              </a:ext>
            </a:extLst>
          </p:cNvPr>
          <p:cNvSpPr>
            <a:spLocks noGrp="1"/>
          </p:cNvSpPr>
          <p:nvPr>
            <p:ph type="title"/>
          </p:nvPr>
        </p:nvSpPr>
        <p:spPr/>
        <p:txBody>
          <a:bodyPr/>
          <a:lstStyle/>
          <a:p>
            <a:r>
              <a:rPr lang="de-DE" err="1"/>
              <a:t>What</a:t>
            </a:r>
            <a:r>
              <a:rPr lang="de-DE"/>
              <a:t> </a:t>
            </a:r>
            <a:r>
              <a:rPr lang="de-DE" err="1"/>
              <a:t>is</a:t>
            </a:r>
            <a:r>
              <a:rPr lang="de-DE"/>
              <a:t> a PTR-</a:t>
            </a:r>
            <a:r>
              <a:rPr lang="de-DE" err="1"/>
              <a:t>Tof</a:t>
            </a:r>
            <a:r>
              <a:rPr lang="de-DE"/>
              <a:t>-MS?</a:t>
            </a:r>
          </a:p>
        </p:txBody>
      </p:sp>
      <p:sp>
        <p:nvSpPr>
          <p:cNvPr id="4" name="Datumsplatzhalter 3">
            <a:extLst>
              <a:ext uri="{FF2B5EF4-FFF2-40B4-BE49-F238E27FC236}">
                <a16:creationId xmlns:a16="http://schemas.microsoft.com/office/drawing/2014/main" id="{95502D23-ABC2-1633-B7C0-758A8F18C166}"/>
              </a:ext>
            </a:extLst>
          </p:cNvPr>
          <p:cNvSpPr>
            <a:spLocks noGrp="1"/>
          </p:cNvSpPr>
          <p:nvPr>
            <p:ph type="dt" sz="half" idx="10"/>
          </p:nvPr>
        </p:nvSpPr>
        <p:spPr/>
        <p:txBody>
          <a:bodyPr/>
          <a:lstStyle/>
          <a:p>
            <a:fld id="{EFE00704-2F49-47CC-B63A-E4E1D57A13D2}" type="datetime1">
              <a:rPr lang="en-US" smtClean="0"/>
              <a:t>5/24/23</a:t>
            </a:fld>
            <a:endParaRPr lang="de-DE"/>
          </a:p>
        </p:txBody>
      </p:sp>
      <p:sp>
        <p:nvSpPr>
          <p:cNvPr id="5" name="Fußzeilenplatzhalter 4">
            <a:extLst>
              <a:ext uri="{FF2B5EF4-FFF2-40B4-BE49-F238E27FC236}">
                <a16:creationId xmlns:a16="http://schemas.microsoft.com/office/drawing/2014/main" id="{35BB7338-7ED0-64A2-4430-B0304D5CAF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314E380-A3AB-AF27-F3D7-D25B9C9F7A08}"/>
              </a:ext>
            </a:extLst>
          </p:cNvPr>
          <p:cNvSpPr>
            <a:spLocks noGrp="1"/>
          </p:cNvSpPr>
          <p:nvPr>
            <p:ph type="sldNum" sz="quarter" idx="12"/>
          </p:nvPr>
        </p:nvSpPr>
        <p:spPr/>
        <p:txBody>
          <a:bodyPr/>
          <a:lstStyle/>
          <a:p>
            <a:fld id="{5A005A3D-A187-4DA6-AEE4-3F8906483E9C}" type="slidenum">
              <a:rPr lang="de-DE" smtClean="0"/>
              <a:t>43</a:t>
            </a:fld>
            <a:endParaRPr lang="de-DE"/>
          </a:p>
        </p:txBody>
      </p:sp>
      <p:sp>
        <p:nvSpPr>
          <p:cNvPr id="9" name="Inhaltsplatzhalter 8">
            <a:extLst>
              <a:ext uri="{FF2B5EF4-FFF2-40B4-BE49-F238E27FC236}">
                <a16:creationId xmlns:a16="http://schemas.microsoft.com/office/drawing/2014/main" id="{8A2D246C-A498-61FC-1AB6-6813CB02C02E}"/>
              </a:ext>
            </a:extLst>
          </p:cNvPr>
          <p:cNvSpPr>
            <a:spLocks noGrp="1"/>
          </p:cNvSpPr>
          <p:nvPr>
            <p:ph idx="1"/>
          </p:nvPr>
        </p:nvSpPr>
        <p:spPr>
          <a:xfrm>
            <a:off x="838200" y="1563074"/>
            <a:ext cx="10515600" cy="4351338"/>
          </a:xfrm>
        </p:spPr>
        <p:txBody>
          <a:bodyPr/>
          <a:lstStyle/>
          <a:p>
            <a:pPr marL="0" indent="0">
              <a:buNone/>
            </a:pPr>
            <a:r>
              <a:rPr lang="de-DE"/>
              <a:t>Proton Transfer </a:t>
            </a:r>
            <a:r>
              <a:rPr lang="de-DE" err="1"/>
              <a:t>Reaction</a:t>
            </a:r>
            <a:r>
              <a:rPr lang="de-DE"/>
              <a:t> – Time </a:t>
            </a:r>
            <a:r>
              <a:rPr lang="de-DE" err="1"/>
              <a:t>of</a:t>
            </a:r>
            <a:r>
              <a:rPr lang="de-DE"/>
              <a:t> Flight – </a:t>
            </a:r>
            <a:r>
              <a:rPr lang="de-DE" err="1"/>
              <a:t>Mass</a:t>
            </a:r>
            <a:r>
              <a:rPr lang="de-DE"/>
              <a:t> </a:t>
            </a:r>
            <a:r>
              <a:rPr lang="de-DE" err="1"/>
              <a:t>Spectrometry</a:t>
            </a:r>
            <a:endParaRPr lang="de-DE"/>
          </a:p>
        </p:txBody>
      </p:sp>
      <p:pic>
        <p:nvPicPr>
          <p:cNvPr id="10" name="Picture 5">
            <a:extLst>
              <a:ext uri="{FF2B5EF4-FFF2-40B4-BE49-F238E27FC236}">
                <a16:creationId xmlns:a16="http://schemas.microsoft.com/office/drawing/2014/main" id="{2EC82D1D-1588-5F8B-C86C-1A70BCECB5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6" r="8006"/>
          <a:stretch/>
        </p:blipFill>
        <p:spPr>
          <a:xfrm>
            <a:off x="578183" y="2095500"/>
            <a:ext cx="2476501" cy="4203700"/>
          </a:xfrm>
          <a:prstGeom prst="rect">
            <a:avLst/>
          </a:prstGeom>
        </p:spPr>
      </p:pic>
      <p:pic>
        <p:nvPicPr>
          <p:cNvPr id="12" name="Picture 7">
            <a:extLst>
              <a:ext uri="{FF2B5EF4-FFF2-40B4-BE49-F238E27FC236}">
                <a16:creationId xmlns:a16="http://schemas.microsoft.com/office/drawing/2014/main" id="{24E3E8A4-3F97-3803-F435-3DF5216603F7}"/>
              </a:ext>
            </a:extLst>
          </p:cNvPr>
          <p:cNvPicPr>
            <a:picLocks noChangeAspect="1"/>
          </p:cNvPicPr>
          <p:nvPr/>
        </p:nvPicPr>
        <p:blipFill rotWithShape="1">
          <a:blip r:embed="rId5">
            <a:extLst>
              <a:ext uri="{28A0092B-C50C-407E-A947-70E740481C1C}">
                <a14:useLocalDpi xmlns:a14="http://schemas.microsoft.com/office/drawing/2010/main" val="0"/>
              </a:ext>
            </a:extLst>
          </a:blip>
          <a:srcRect l="9063" t="17037" r="44479" b="12222"/>
          <a:stretch/>
        </p:blipFill>
        <p:spPr>
          <a:xfrm>
            <a:off x="7116225" y="2132626"/>
            <a:ext cx="4771855" cy="4087105"/>
          </a:xfrm>
          <a:prstGeom prst="rect">
            <a:avLst/>
          </a:prstGeom>
        </p:spPr>
      </p:pic>
      <p:sp>
        <p:nvSpPr>
          <p:cNvPr id="13" name="Right Arrow 9">
            <a:extLst>
              <a:ext uri="{FF2B5EF4-FFF2-40B4-BE49-F238E27FC236}">
                <a16:creationId xmlns:a16="http://schemas.microsoft.com/office/drawing/2014/main" id="{3D32F443-AABF-13BC-6D0E-6D0D3592099C}"/>
              </a:ext>
            </a:extLst>
          </p:cNvPr>
          <p:cNvSpPr/>
          <p:nvPr/>
        </p:nvSpPr>
        <p:spPr>
          <a:xfrm>
            <a:off x="2100404" y="3371516"/>
            <a:ext cx="867049" cy="27338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ent-Up Arrow 13">
            <a:extLst>
              <a:ext uri="{FF2B5EF4-FFF2-40B4-BE49-F238E27FC236}">
                <a16:creationId xmlns:a16="http://schemas.microsoft.com/office/drawing/2014/main" id="{607AF31A-3FC6-B074-8919-B415CF119C64}"/>
              </a:ext>
            </a:extLst>
          </p:cNvPr>
          <p:cNvSpPr/>
          <p:nvPr/>
        </p:nvSpPr>
        <p:spPr>
          <a:xfrm rot="5400000" flipH="1">
            <a:off x="6270011" y="2494901"/>
            <a:ext cx="850232" cy="787471"/>
          </a:xfrm>
          <a:prstGeom prst="bentUpArrow">
            <a:avLst>
              <a:gd name="adj1" fmla="val 15800"/>
              <a:gd name="adj2" fmla="val 20283"/>
              <a:gd name="adj3" fmla="val 2582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89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E00704-2F49-47CC-B63A-E4E1D57A13D2}" type="datetime1">
              <a:rPr lang="en-US" smtClean="0"/>
              <a:t>5/24/23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005A3D-A187-4DA6-AEE4-3F8906483E9C}" type="slidenum">
              <a:rPr lang="de-DE" smtClean="0"/>
              <a:t>44</a:t>
            </a:fld>
            <a:endParaRPr lang="de-DE"/>
          </a:p>
        </p:txBody>
      </p:sp>
      <p:pic>
        <p:nvPicPr>
          <p:cNvPr id="9" name="Picture 8"/>
          <p:cNvPicPr>
            <a:picLocks noChangeAspect="1"/>
          </p:cNvPicPr>
          <p:nvPr/>
        </p:nvPicPr>
        <p:blipFill>
          <a:blip r:embed="rId2"/>
          <a:stretch>
            <a:fillRect/>
          </a:stretch>
        </p:blipFill>
        <p:spPr>
          <a:xfrm>
            <a:off x="1143000" y="76200"/>
            <a:ext cx="9906000" cy="6692900"/>
          </a:xfrm>
          <a:prstGeom prst="rect">
            <a:avLst/>
          </a:prstGeom>
        </p:spPr>
      </p:pic>
    </p:spTree>
    <p:extLst>
      <p:ext uri="{BB962C8B-B14F-4D97-AF65-F5344CB8AC3E}">
        <p14:creationId xmlns:p14="http://schemas.microsoft.com/office/powerpoint/2010/main" val="201043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76" y="365125"/>
            <a:ext cx="11861789" cy="1325563"/>
          </a:xfrm>
        </p:spPr>
        <p:txBody>
          <a:bodyPr>
            <a:normAutofit/>
          </a:bodyPr>
          <a:lstStyle/>
          <a:p>
            <a:r>
              <a:rPr lang="de-AT" sz="4100"/>
              <a:t>...</a:t>
            </a:r>
            <a:r>
              <a:rPr lang="de-AT" sz="4100" err="1"/>
              <a:t>because</a:t>
            </a:r>
            <a:r>
              <a:rPr lang="de-AT" sz="4100"/>
              <a:t> </a:t>
            </a:r>
            <a:r>
              <a:rPr lang="de-AT" sz="4100" err="1"/>
              <a:t>they</a:t>
            </a:r>
            <a:r>
              <a:rPr lang="de-AT" sz="4100"/>
              <a:t> </a:t>
            </a:r>
            <a:r>
              <a:rPr lang="de-AT" sz="4100" err="1"/>
              <a:t>are</a:t>
            </a:r>
            <a:r>
              <a:rPr lang="de-AT" sz="4100"/>
              <a:t> </a:t>
            </a:r>
            <a:r>
              <a:rPr lang="de-AT" sz="4100" err="1"/>
              <a:t>synthezised</a:t>
            </a:r>
            <a:r>
              <a:rPr lang="de-AT" sz="4100"/>
              <a:t> </a:t>
            </a:r>
            <a:r>
              <a:rPr lang="de-AT" sz="4100" err="1"/>
              <a:t>by</a:t>
            </a:r>
            <a:r>
              <a:rPr lang="de-AT" sz="4100"/>
              <a:t> </a:t>
            </a:r>
            <a:r>
              <a:rPr lang="de-AT" sz="4100" err="1"/>
              <a:t>connected</a:t>
            </a:r>
            <a:r>
              <a:rPr lang="de-AT" sz="4100"/>
              <a:t> </a:t>
            </a:r>
            <a:r>
              <a:rPr lang="de-AT" sz="4100" err="1"/>
              <a:t>pathways</a:t>
            </a:r>
            <a:endParaRPr lang="en-US" sz="4100"/>
          </a:p>
        </p:txBody>
      </p:sp>
      <p:sp>
        <p:nvSpPr>
          <p:cNvPr id="3" name="Inhaltsplatzhalter 2"/>
          <p:cNvSpPr>
            <a:spLocks noGrp="1"/>
          </p:cNvSpPr>
          <p:nvPr>
            <p:ph idx="1"/>
          </p:nvPr>
        </p:nvSpPr>
        <p:spPr>
          <a:xfrm>
            <a:off x="768531" y="2101826"/>
            <a:ext cx="5310052" cy="3982103"/>
          </a:xfrm>
        </p:spPr>
        <p:txBody>
          <a:bodyPr>
            <a:normAutofit/>
          </a:bodyPr>
          <a:lstStyle/>
          <a:p>
            <a:r>
              <a:rPr lang="de-AT"/>
              <a:t>Main </a:t>
            </a:r>
            <a:r>
              <a:rPr lang="de-AT" err="1"/>
              <a:t>pathways</a:t>
            </a:r>
            <a:r>
              <a:rPr lang="de-AT"/>
              <a:t>:</a:t>
            </a:r>
          </a:p>
          <a:p>
            <a:pPr lvl="1"/>
            <a:r>
              <a:rPr lang="de-AT"/>
              <a:t>MEP </a:t>
            </a:r>
            <a:r>
              <a:rPr lang="de-AT" sz="1800"/>
              <a:t>(methylerythritol </a:t>
            </a:r>
            <a:r>
              <a:rPr lang="de-AT" sz="1800" err="1"/>
              <a:t>phosphate</a:t>
            </a:r>
            <a:r>
              <a:rPr lang="de-AT" sz="1800"/>
              <a:t>)</a:t>
            </a:r>
          </a:p>
          <a:p>
            <a:pPr lvl="1"/>
            <a:r>
              <a:rPr lang="de-AT"/>
              <a:t>MVA </a:t>
            </a:r>
            <a:r>
              <a:rPr lang="de-AT" sz="1800"/>
              <a:t>(</a:t>
            </a:r>
            <a:r>
              <a:rPr lang="de-AT" sz="1800" err="1"/>
              <a:t>mevalonate</a:t>
            </a:r>
            <a:r>
              <a:rPr lang="de-AT" sz="1800"/>
              <a:t>)</a:t>
            </a:r>
          </a:p>
          <a:p>
            <a:pPr lvl="1"/>
            <a:r>
              <a:rPr lang="de-AT"/>
              <a:t>LOX </a:t>
            </a:r>
            <a:r>
              <a:rPr lang="de-AT" sz="1800"/>
              <a:t>(</a:t>
            </a:r>
            <a:r>
              <a:rPr lang="de-AT" sz="1800" err="1"/>
              <a:t>lipoxygenase</a:t>
            </a:r>
            <a:r>
              <a:rPr lang="de-AT" sz="1800"/>
              <a:t>)</a:t>
            </a:r>
          </a:p>
          <a:p>
            <a:pPr lvl="1"/>
            <a:r>
              <a:rPr lang="de-AT" err="1"/>
              <a:t>Shikimate</a:t>
            </a:r>
            <a:endParaRPr lang="de-AT"/>
          </a:p>
          <a:p>
            <a:pPr lvl="1"/>
            <a:endParaRPr lang="de-AT"/>
          </a:p>
          <a:p>
            <a:r>
              <a:rPr lang="de-AT" err="1"/>
              <a:t>Excess</a:t>
            </a:r>
            <a:r>
              <a:rPr lang="de-AT"/>
              <a:t> </a:t>
            </a:r>
            <a:r>
              <a:rPr lang="de-AT" err="1"/>
              <a:t>products</a:t>
            </a:r>
            <a:endParaRPr lang="de-AT"/>
          </a:p>
          <a:p>
            <a:endParaRPr lang="de-AT"/>
          </a:p>
          <a:p>
            <a:endParaRPr lang="de-AT"/>
          </a:p>
        </p:txBody>
      </p:sp>
      <p:sp>
        <p:nvSpPr>
          <p:cNvPr id="29" name="Titel 1"/>
          <p:cNvSpPr txBox="1">
            <a:spLocks/>
          </p:cNvSpPr>
          <p:nvPr/>
        </p:nvSpPr>
        <p:spPr>
          <a:xfrm>
            <a:off x="838200" y="17811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a:t> </a:t>
            </a:r>
            <a:endParaRPr lang="en-US"/>
          </a:p>
        </p:txBody>
      </p:sp>
      <p:sp>
        <p:nvSpPr>
          <p:cNvPr id="11" name="Foliennummernplatzhalter 10">
            <a:extLst>
              <a:ext uri="{FF2B5EF4-FFF2-40B4-BE49-F238E27FC236}">
                <a16:creationId xmlns:a16="http://schemas.microsoft.com/office/drawing/2014/main" id="{FC5DCB50-DA9A-6B02-A230-AC2D59798E48}"/>
              </a:ext>
            </a:extLst>
          </p:cNvPr>
          <p:cNvSpPr>
            <a:spLocks noGrp="1"/>
          </p:cNvSpPr>
          <p:nvPr>
            <p:ph type="sldNum" sz="quarter" idx="12"/>
          </p:nvPr>
        </p:nvSpPr>
        <p:spPr/>
        <p:txBody>
          <a:bodyPr/>
          <a:lstStyle/>
          <a:p>
            <a:fld id="{5A005A3D-A187-4DA6-AEE4-3F8906483E9C}" type="slidenum">
              <a:rPr lang="de-DE" smtClean="0"/>
              <a:t>45</a:t>
            </a:fld>
            <a:endParaRPr lang="de-DE"/>
          </a:p>
        </p:txBody>
      </p:sp>
      <p:sp>
        <p:nvSpPr>
          <p:cNvPr id="8" name="Textfeld 7">
            <a:extLst>
              <a:ext uri="{FF2B5EF4-FFF2-40B4-BE49-F238E27FC236}">
                <a16:creationId xmlns:a16="http://schemas.microsoft.com/office/drawing/2014/main" id="{1513A36E-3289-D3FF-F2AA-6558AC79F363}"/>
              </a:ext>
            </a:extLst>
          </p:cNvPr>
          <p:cNvSpPr txBox="1"/>
          <p:nvPr/>
        </p:nvSpPr>
        <p:spPr>
          <a:xfrm>
            <a:off x="-971732" y="6811158"/>
            <a:ext cx="6709837" cy="369332"/>
          </a:xfrm>
          <a:prstGeom prst="rect">
            <a:avLst/>
          </a:prstGeom>
          <a:noFill/>
        </p:spPr>
        <p:txBody>
          <a:bodyPr wrap="square" rtlCol="0">
            <a:spAutoFit/>
          </a:bodyPr>
          <a:lstStyle/>
          <a:p>
            <a:r>
              <a:rPr lang="de-DE" err="1"/>
              <a:t>Connecting</a:t>
            </a:r>
            <a:r>
              <a:rPr lang="de-DE"/>
              <a:t> </a:t>
            </a:r>
            <a:r>
              <a:rPr lang="de-DE" err="1"/>
              <a:t>functions</a:t>
            </a:r>
            <a:r>
              <a:rPr lang="de-DE"/>
              <a:t> </a:t>
            </a:r>
            <a:r>
              <a:rPr lang="de-DE" err="1"/>
              <a:t>to</a:t>
            </a:r>
            <a:r>
              <a:rPr lang="de-DE"/>
              <a:t> BVOCs </a:t>
            </a:r>
            <a:r>
              <a:rPr lang="de-DE" err="1"/>
              <a:t>groups</a:t>
            </a:r>
            <a:r>
              <a:rPr lang="de-DE"/>
              <a:t>/</a:t>
            </a:r>
            <a:r>
              <a:rPr lang="de-DE" err="1"/>
              <a:t>blends</a:t>
            </a:r>
            <a:endParaRPr lang="de-DE"/>
          </a:p>
        </p:txBody>
      </p:sp>
      <p:sp>
        <p:nvSpPr>
          <p:cNvPr id="4" name="Datumsplatzhalter 3">
            <a:extLst>
              <a:ext uri="{FF2B5EF4-FFF2-40B4-BE49-F238E27FC236}">
                <a16:creationId xmlns:a16="http://schemas.microsoft.com/office/drawing/2014/main" id="{99ECB3F3-BD5A-9C6A-F43B-C12AAAA7AAC0}"/>
              </a:ext>
            </a:extLst>
          </p:cNvPr>
          <p:cNvSpPr>
            <a:spLocks noGrp="1"/>
          </p:cNvSpPr>
          <p:nvPr>
            <p:ph type="dt" sz="half" idx="10"/>
          </p:nvPr>
        </p:nvSpPr>
        <p:spPr/>
        <p:txBody>
          <a:bodyPr/>
          <a:lstStyle/>
          <a:p>
            <a:fld id="{1B2BDDB6-F7F6-4859-8A60-891A0C9023E4}" type="datetime1">
              <a:rPr lang="en-US" smtClean="0"/>
              <a:t>5/24/23</a:t>
            </a:fld>
            <a:endParaRPr lang="de-DE"/>
          </a:p>
        </p:txBody>
      </p:sp>
      <p:sp>
        <p:nvSpPr>
          <p:cNvPr id="9" name="Fußzeilenplatzhalter 8">
            <a:extLst>
              <a:ext uri="{FF2B5EF4-FFF2-40B4-BE49-F238E27FC236}">
                <a16:creationId xmlns:a16="http://schemas.microsoft.com/office/drawing/2014/main" id="{E2BC8CAE-5B6B-9227-BA60-08A5A923FC17}"/>
              </a:ext>
            </a:extLst>
          </p:cNvPr>
          <p:cNvSpPr>
            <a:spLocks noGrp="1"/>
          </p:cNvSpPr>
          <p:nvPr>
            <p:ph type="ftr" sz="quarter" idx="11"/>
          </p:nvPr>
        </p:nvSpPr>
        <p:spPr/>
        <p:txBody>
          <a:bodyPr/>
          <a:lstStyle/>
          <a:p>
            <a:endParaRPr lang="de-DE"/>
          </a:p>
        </p:txBody>
      </p:sp>
      <p:pic>
        <p:nvPicPr>
          <p:cNvPr id="12" name="Picture 2">
            <a:extLst>
              <a:ext uri="{FF2B5EF4-FFF2-40B4-BE49-F238E27FC236}">
                <a16:creationId xmlns:a16="http://schemas.microsoft.com/office/drawing/2014/main" id="{753DBB3E-68F6-B1B4-EF26-2A47B0729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4" t="1632" r="1958"/>
          <a:stretch/>
        </p:blipFill>
        <p:spPr bwMode="auto">
          <a:xfrm>
            <a:off x="5397720" y="1903480"/>
            <a:ext cx="5826573" cy="386085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feld 14">
            <a:extLst>
              <a:ext uri="{FF2B5EF4-FFF2-40B4-BE49-F238E27FC236}">
                <a16:creationId xmlns:a16="http://schemas.microsoft.com/office/drawing/2014/main" id="{BA64783D-EBCA-E81B-7696-FE56730527D6}"/>
              </a:ext>
            </a:extLst>
          </p:cNvPr>
          <p:cNvSpPr txBox="1"/>
          <p:nvPr/>
        </p:nvSpPr>
        <p:spPr>
          <a:xfrm>
            <a:off x="9548388" y="5665137"/>
            <a:ext cx="1475715" cy="307777"/>
          </a:xfrm>
          <a:prstGeom prst="rect">
            <a:avLst/>
          </a:prstGeom>
          <a:noFill/>
        </p:spPr>
        <p:txBody>
          <a:bodyPr wrap="square" rtlCol="0">
            <a:spAutoFit/>
          </a:bodyPr>
          <a:lstStyle/>
          <a:p>
            <a:r>
              <a:rPr lang="de-DE" sz="1400"/>
              <a:t>Grote et al. 2019</a:t>
            </a:r>
          </a:p>
        </p:txBody>
      </p:sp>
    </p:spTree>
    <p:extLst>
      <p:ext uri="{BB962C8B-B14F-4D97-AF65-F5344CB8AC3E}">
        <p14:creationId xmlns:p14="http://schemas.microsoft.com/office/powerpoint/2010/main" val="32089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BVOCs and </a:t>
            </a:r>
            <a:r>
              <a:rPr lang="de-AT" err="1"/>
              <a:t>ozone</a:t>
            </a:r>
            <a:endParaRPr lang="en-US"/>
          </a:p>
        </p:txBody>
      </p:sp>
      <p:pic>
        <p:nvPicPr>
          <p:cNvPr id="4"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22" y="2473423"/>
            <a:ext cx="6550565" cy="4214176"/>
          </a:xfrm>
          <a:prstGeom prst="rect">
            <a:avLst/>
          </a:prstGeom>
        </p:spPr>
      </p:pic>
      <p:sp>
        <p:nvSpPr>
          <p:cNvPr id="5" name="Bogen 4"/>
          <p:cNvSpPr/>
          <p:nvPr/>
        </p:nvSpPr>
        <p:spPr>
          <a:xfrm rot="2844771">
            <a:off x="3372022" y="1986721"/>
            <a:ext cx="2756079" cy="2794715"/>
          </a:xfrm>
          <a:prstGeom prst="arc">
            <a:avLst>
              <a:gd name="adj1" fmla="val 16202073"/>
              <a:gd name="adj2" fmla="val 0"/>
            </a:avLst>
          </a:prstGeom>
          <a:ln w="19050">
            <a:solidFill>
              <a:schemeClr val="accent1">
                <a:lumMod val="75000"/>
              </a:schemeClr>
            </a:solidFill>
            <a:prstDash val="lg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Bogen 5"/>
          <p:cNvSpPr/>
          <p:nvPr/>
        </p:nvSpPr>
        <p:spPr>
          <a:xfrm rot="13368234">
            <a:off x="6254743" y="1985770"/>
            <a:ext cx="2756079" cy="2794715"/>
          </a:xfrm>
          <a:prstGeom prst="arc">
            <a:avLst>
              <a:gd name="adj1" fmla="val 16202073"/>
              <a:gd name="adj2" fmla="val 0"/>
            </a:avLst>
          </a:prstGeom>
          <a:ln>
            <a:prstDash val="lg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feld 6"/>
          <p:cNvSpPr txBox="1"/>
          <p:nvPr/>
        </p:nvSpPr>
        <p:spPr>
          <a:xfrm>
            <a:off x="6652661" y="2163808"/>
            <a:ext cx="837127" cy="369332"/>
          </a:xfrm>
          <a:prstGeom prst="rect">
            <a:avLst/>
          </a:prstGeom>
          <a:noFill/>
          <a:ln>
            <a:solidFill>
              <a:srgbClr val="92D050"/>
            </a:solidFill>
          </a:ln>
        </p:spPr>
        <p:txBody>
          <a:bodyPr wrap="square" rtlCol="0">
            <a:spAutoFit/>
          </a:bodyPr>
          <a:lstStyle/>
          <a:p>
            <a:pPr algn="ctr"/>
            <a:r>
              <a:rPr lang="de-AT"/>
              <a:t>BVOCs</a:t>
            </a:r>
            <a:endParaRPr lang="en-US"/>
          </a:p>
        </p:txBody>
      </p:sp>
      <p:sp>
        <p:nvSpPr>
          <p:cNvPr id="8" name="Textfeld 7"/>
          <p:cNvSpPr txBox="1"/>
          <p:nvPr/>
        </p:nvSpPr>
        <p:spPr>
          <a:xfrm>
            <a:off x="5274648" y="2196051"/>
            <a:ext cx="470079" cy="369332"/>
          </a:xfrm>
          <a:prstGeom prst="rect">
            <a:avLst/>
          </a:prstGeom>
          <a:noFill/>
          <a:ln>
            <a:solidFill>
              <a:schemeClr val="tx1"/>
            </a:solidFill>
          </a:ln>
        </p:spPr>
        <p:txBody>
          <a:bodyPr wrap="square" rtlCol="0">
            <a:spAutoFit/>
          </a:bodyPr>
          <a:lstStyle/>
          <a:p>
            <a:pPr algn="ctr"/>
            <a:r>
              <a:rPr lang="de-AT">
                <a:solidFill>
                  <a:schemeClr val="accent1">
                    <a:lumMod val="75000"/>
                  </a:schemeClr>
                </a:solidFill>
              </a:rPr>
              <a:t>O</a:t>
            </a:r>
            <a:r>
              <a:rPr lang="de-AT" baseline="-25000">
                <a:solidFill>
                  <a:schemeClr val="accent1">
                    <a:lumMod val="75000"/>
                  </a:schemeClr>
                </a:solidFill>
              </a:rPr>
              <a:t>3</a:t>
            </a:r>
            <a:endParaRPr lang="en-US" baseline="-25000">
              <a:solidFill>
                <a:schemeClr val="accent1">
                  <a:lumMod val="75000"/>
                </a:schemeClr>
              </a:solidFill>
            </a:endParaRPr>
          </a:p>
        </p:txBody>
      </p:sp>
      <p:cxnSp>
        <p:nvCxnSpPr>
          <p:cNvPr id="9" name="Gerade Verbindung mit Pfeil 8"/>
          <p:cNvCxnSpPr>
            <a:stCxn id="5" idx="2"/>
          </p:cNvCxnSpPr>
          <p:nvPr/>
        </p:nvCxnSpPr>
        <p:spPr>
          <a:xfrm flipH="1" flipV="1">
            <a:off x="4529271" y="4164750"/>
            <a:ext cx="1153324" cy="233909"/>
          </a:xfrm>
          <a:prstGeom prst="straightConnector1">
            <a:avLst/>
          </a:prstGeom>
          <a:ln w="19050">
            <a:prstDash val="lgDash"/>
            <a:tailEnd type="triangle"/>
          </a:ln>
        </p:spPr>
        <p:style>
          <a:lnRef idx="1">
            <a:schemeClr val="accent5"/>
          </a:lnRef>
          <a:fillRef idx="0">
            <a:schemeClr val="accent5"/>
          </a:fillRef>
          <a:effectRef idx="0">
            <a:schemeClr val="accent5"/>
          </a:effectRef>
          <a:fontRef idx="minor">
            <a:schemeClr val="tx1"/>
          </a:fontRef>
        </p:style>
      </p:cxnSp>
      <p:cxnSp>
        <p:nvCxnSpPr>
          <p:cNvPr id="10" name="Gerade Verbindung mit Pfeil 9"/>
          <p:cNvCxnSpPr>
            <a:stCxn id="5" idx="2"/>
          </p:cNvCxnSpPr>
          <p:nvPr/>
        </p:nvCxnSpPr>
        <p:spPr>
          <a:xfrm flipH="1">
            <a:off x="4400481" y="4398659"/>
            <a:ext cx="1282114" cy="551702"/>
          </a:xfrm>
          <a:prstGeom prst="straightConnector1">
            <a:avLst/>
          </a:prstGeom>
          <a:ln w="19050">
            <a:prstDash val="lgDash"/>
            <a:tailEnd type="triangle"/>
          </a:ln>
        </p:spPr>
        <p:style>
          <a:lnRef idx="1">
            <a:schemeClr val="accent5"/>
          </a:lnRef>
          <a:fillRef idx="0">
            <a:schemeClr val="accent5"/>
          </a:fillRef>
          <a:effectRef idx="0">
            <a:schemeClr val="accent5"/>
          </a:effectRef>
          <a:fontRef idx="minor">
            <a:schemeClr val="tx1"/>
          </a:fontRef>
        </p:style>
      </p:cxnSp>
      <p:sp>
        <p:nvSpPr>
          <p:cNvPr id="11" name="Textfeld 10"/>
          <p:cNvSpPr txBox="1"/>
          <p:nvPr/>
        </p:nvSpPr>
        <p:spPr>
          <a:xfrm>
            <a:off x="5809804" y="4795599"/>
            <a:ext cx="1144556" cy="369332"/>
          </a:xfrm>
          <a:prstGeom prst="rect">
            <a:avLst/>
          </a:prstGeom>
          <a:noFill/>
          <a:ln>
            <a:noFill/>
          </a:ln>
        </p:spPr>
        <p:txBody>
          <a:bodyPr wrap="square" rtlCol="0">
            <a:spAutoFit/>
          </a:bodyPr>
          <a:lstStyle/>
          <a:p>
            <a:pPr algn="ctr"/>
            <a:r>
              <a:rPr lang="de-AT" err="1"/>
              <a:t>isoprene</a:t>
            </a:r>
            <a:endParaRPr lang="en-US"/>
          </a:p>
        </p:txBody>
      </p:sp>
      <p:sp>
        <p:nvSpPr>
          <p:cNvPr id="12" name="Textfeld 11"/>
          <p:cNvSpPr txBox="1"/>
          <p:nvPr/>
        </p:nvSpPr>
        <p:spPr>
          <a:xfrm>
            <a:off x="6199169" y="4387699"/>
            <a:ext cx="1517849" cy="369332"/>
          </a:xfrm>
          <a:prstGeom prst="rect">
            <a:avLst/>
          </a:prstGeom>
          <a:noFill/>
          <a:ln>
            <a:noFill/>
          </a:ln>
        </p:spPr>
        <p:txBody>
          <a:bodyPr wrap="square" rtlCol="0">
            <a:spAutoFit/>
          </a:bodyPr>
          <a:lstStyle/>
          <a:p>
            <a:pPr algn="ctr"/>
            <a:r>
              <a:rPr lang="de-AT" err="1"/>
              <a:t>monoterpene</a:t>
            </a:r>
            <a:endParaRPr lang="en-US"/>
          </a:p>
        </p:txBody>
      </p:sp>
      <p:sp>
        <p:nvSpPr>
          <p:cNvPr id="13" name="Textfeld 12"/>
          <p:cNvSpPr txBox="1"/>
          <p:nvPr/>
        </p:nvSpPr>
        <p:spPr>
          <a:xfrm>
            <a:off x="6656017" y="3742461"/>
            <a:ext cx="1025108" cy="369332"/>
          </a:xfrm>
          <a:prstGeom prst="rect">
            <a:avLst/>
          </a:prstGeom>
          <a:noFill/>
          <a:ln>
            <a:noFill/>
          </a:ln>
        </p:spPr>
        <p:txBody>
          <a:bodyPr wrap="square" rtlCol="0">
            <a:spAutoFit/>
          </a:bodyPr>
          <a:lstStyle/>
          <a:p>
            <a:pPr algn="ctr"/>
            <a:r>
              <a:rPr lang="de-AT" err="1"/>
              <a:t>isoprene</a:t>
            </a:r>
            <a:endParaRPr lang="en-US"/>
          </a:p>
        </p:txBody>
      </p:sp>
      <p:sp>
        <p:nvSpPr>
          <p:cNvPr id="14" name="Textfeld 13"/>
          <p:cNvSpPr txBox="1"/>
          <p:nvPr/>
        </p:nvSpPr>
        <p:spPr>
          <a:xfrm>
            <a:off x="8106913" y="2386430"/>
            <a:ext cx="1006019" cy="400110"/>
          </a:xfrm>
          <a:prstGeom prst="rect">
            <a:avLst/>
          </a:prstGeom>
          <a:noFill/>
        </p:spPr>
        <p:txBody>
          <a:bodyPr wrap="square" rtlCol="0">
            <a:spAutoFit/>
          </a:bodyPr>
          <a:lstStyle/>
          <a:p>
            <a:r>
              <a:rPr lang="de-AT" sz="2000" b="1" err="1">
                <a:ln>
                  <a:solidFill>
                    <a:schemeClr val="bg1"/>
                  </a:solidFill>
                </a:ln>
              </a:rPr>
              <a:t>cuticle</a:t>
            </a:r>
            <a:endParaRPr lang="en-US" sz="2000" b="1">
              <a:ln>
                <a:solidFill>
                  <a:schemeClr val="bg1"/>
                </a:solidFill>
              </a:ln>
            </a:endParaRPr>
          </a:p>
        </p:txBody>
      </p:sp>
      <p:sp>
        <p:nvSpPr>
          <p:cNvPr id="15" name="Textfeld 14"/>
          <p:cNvSpPr txBox="1"/>
          <p:nvPr/>
        </p:nvSpPr>
        <p:spPr>
          <a:xfrm>
            <a:off x="7906076" y="2800165"/>
            <a:ext cx="1363673" cy="400110"/>
          </a:xfrm>
          <a:prstGeom prst="rect">
            <a:avLst/>
          </a:prstGeom>
          <a:noFill/>
        </p:spPr>
        <p:txBody>
          <a:bodyPr wrap="square" rtlCol="0">
            <a:spAutoFit/>
          </a:bodyPr>
          <a:lstStyle/>
          <a:p>
            <a:r>
              <a:rPr lang="de-AT" sz="2000" b="1" err="1">
                <a:ln>
                  <a:solidFill>
                    <a:schemeClr val="bg1"/>
                  </a:solidFill>
                </a:ln>
              </a:rPr>
              <a:t>epidermis</a:t>
            </a:r>
            <a:endParaRPr lang="en-US" sz="2000" b="1">
              <a:ln>
                <a:solidFill>
                  <a:schemeClr val="bg1"/>
                </a:solidFill>
              </a:ln>
            </a:endParaRPr>
          </a:p>
        </p:txBody>
      </p:sp>
      <p:sp>
        <p:nvSpPr>
          <p:cNvPr id="16" name="Textfeld 15"/>
          <p:cNvSpPr txBox="1"/>
          <p:nvPr/>
        </p:nvSpPr>
        <p:spPr>
          <a:xfrm>
            <a:off x="7906076" y="3865571"/>
            <a:ext cx="1363673" cy="400110"/>
          </a:xfrm>
          <a:prstGeom prst="rect">
            <a:avLst/>
          </a:prstGeom>
          <a:noFill/>
        </p:spPr>
        <p:txBody>
          <a:bodyPr wrap="square" rtlCol="0">
            <a:spAutoFit/>
          </a:bodyPr>
          <a:lstStyle/>
          <a:p>
            <a:r>
              <a:rPr lang="de-AT" sz="2000" b="1" err="1">
                <a:ln>
                  <a:solidFill>
                    <a:schemeClr val="bg1"/>
                  </a:solidFill>
                </a:ln>
              </a:rPr>
              <a:t>mesophyll</a:t>
            </a:r>
            <a:endParaRPr lang="en-US" sz="2000" b="1">
              <a:ln>
                <a:solidFill>
                  <a:schemeClr val="bg1"/>
                </a:solidFill>
              </a:ln>
            </a:endParaRPr>
          </a:p>
        </p:txBody>
      </p:sp>
      <p:sp>
        <p:nvSpPr>
          <p:cNvPr id="17" name="Textfeld 16"/>
          <p:cNvSpPr txBox="1"/>
          <p:nvPr/>
        </p:nvSpPr>
        <p:spPr>
          <a:xfrm>
            <a:off x="5544827" y="2835451"/>
            <a:ext cx="1119377" cy="400110"/>
          </a:xfrm>
          <a:prstGeom prst="rect">
            <a:avLst/>
          </a:prstGeom>
          <a:noFill/>
        </p:spPr>
        <p:txBody>
          <a:bodyPr wrap="square" rtlCol="0">
            <a:spAutoFit/>
          </a:bodyPr>
          <a:lstStyle/>
          <a:p>
            <a:r>
              <a:rPr lang="de-AT" sz="2000" b="1" err="1">
                <a:ln>
                  <a:solidFill>
                    <a:schemeClr val="bg1"/>
                  </a:solidFill>
                </a:ln>
              </a:rPr>
              <a:t>stomata</a:t>
            </a:r>
            <a:endParaRPr lang="en-US" sz="2000" b="1">
              <a:ln>
                <a:solidFill>
                  <a:schemeClr val="bg1"/>
                </a:solidFill>
              </a:ln>
            </a:endParaRPr>
          </a:p>
        </p:txBody>
      </p:sp>
      <p:sp>
        <p:nvSpPr>
          <p:cNvPr id="18" name="Textfeld 17"/>
          <p:cNvSpPr txBox="1"/>
          <p:nvPr/>
        </p:nvSpPr>
        <p:spPr>
          <a:xfrm>
            <a:off x="3857344" y="3621865"/>
            <a:ext cx="1248589" cy="646331"/>
          </a:xfrm>
          <a:prstGeom prst="rect">
            <a:avLst/>
          </a:prstGeom>
          <a:noFill/>
          <a:ln>
            <a:noFill/>
          </a:ln>
        </p:spPr>
        <p:txBody>
          <a:bodyPr wrap="square" rtlCol="0">
            <a:spAutoFit/>
          </a:bodyPr>
          <a:lstStyle/>
          <a:p>
            <a:pPr algn="ctr"/>
            <a:r>
              <a:rPr lang="de-AT" b="1" err="1">
                <a:ln>
                  <a:solidFill>
                    <a:schemeClr val="bg1"/>
                  </a:solidFill>
                </a:ln>
              </a:rPr>
              <a:t>cell</a:t>
            </a:r>
            <a:r>
              <a:rPr lang="de-AT" b="1">
                <a:ln>
                  <a:solidFill>
                    <a:schemeClr val="bg1"/>
                  </a:solidFill>
                </a:ln>
              </a:rPr>
              <a:t> </a:t>
            </a:r>
            <a:r>
              <a:rPr lang="de-AT" b="1" err="1">
                <a:ln>
                  <a:solidFill>
                    <a:schemeClr val="bg1"/>
                  </a:solidFill>
                </a:ln>
              </a:rPr>
              <a:t>membrane</a:t>
            </a:r>
            <a:endParaRPr lang="en-US" b="1">
              <a:ln>
                <a:solidFill>
                  <a:schemeClr val="bg1"/>
                </a:solidFill>
              </a:ln>
            </a:endParaRPr>
          </a:p>
        </p:txBody>
      </p:sp>
      <p:sp>
        <p:nvSpPr>
          <p:cNvPr id="19" name="Textfeld 18"/>
          <p:cNvSpPr txBox="1"/>
          <p:nvPr/>
        </p:nvSpPr>
        <p:spPr>
          <a:xfrm>
            <a:off x="3274061" y="4664545"/>
            <a:ext cx="1592306" cy="646331"/>
          </a:xfrm>
          <a:prstGeom prst="rect">
            <a:avLst/>
          </a:prstGeom>
          <a:noFill/>
          <a:ln>
            <a:noFill/>
          </a:ln>
        </p:spPr>
        <p:txBody>
          <a:bodyPr wrap="square" rtlCol="0">
            <a:spAutoFit/>
          </a:bodyPr>
          <a:lstStyle/>
          <a:p>
            <a:pPr algn="ctr"/>
            <a:r>
              <a:rPr lang="de-AT" b="1" err="1">
                <a:ln>
                  <a:solidFill>
                    <a:schemeClr val="bg1"/>
                  </a:solidFill>
                </a:ln>
              </a:rPr>
              <a:t>cell</a:t>
            </a:r>
            <a:r>
              <a:rPr lang="de-AT" b="1">
                <a:ln>
                  <a:solidFill>
                    <a:schemeClr val="bg1"/>
                  </a:solidFill>
                </a:ln>
              </a:rPr>
              <a:t> </a:t>
            </a:r>
            <a:r>
              <a:rPr lang="de-AT" b="1" err="1">
                <a:ln>
                  <a:solidFill>
                    <a:schemeClr val="bg1"/>
                  </a:solidFill>
                </a:ln>
              </a:rPr>
              <a:t>compartments</a:t>
            </a:r>
            <a:endParaRPr lang="en-US" b="1">
              <a:ln>
                <a:solidFill>
                  <a:schemeClr val="bg1"/>
                </a:solidFill>
              </a:ln>
            </a:endParaRPr>
          </a:p>
        </p:txBody>
      </p:sp>
      <p:cxnSp>
        <p:nvCxnSpPr>
          <p:cNvPr id="20" name="Gerader Verbinder 19"/>
          <p:cNvCxnSpPr>
            <a:endCxn id="11" idx="2"/>
          </p:cNvCxnSpPr>
          <p:nvPr/>
        </p:nvCxnSpPr>
        <p:spPr>
          <a:xfrm flipV="1">
            <a:off x="6182584" y="5164931"/>
            <a:ext cx="199498" cy="513091"/>
          </a:xfrm>
          <a:prstGeom prst="line">
            <a:avLst/>
          </a:prstGeom>
          <a:ln>
            <a:solidFill>
              <a:schemeClr val="tx1"/>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endCxn id="12" idx="3"/>
          </p:cNvCxnSpPr>
          <p:nvPr/>
        </p:nvCxnSpPr>
        <p:spPr>
          <a:xfrm flipH="1" flipV="1">
            <a:off x="7717018" y="4572365"/>
            <a:ext cx="464254" cy="314216"/>
          </a:xfrm>
          <a:prstGeom prst="line">
            <a:avLst/>
          </a:prstGeom>
          <a:ln>
            <a:solidFill>
              <a:schemeClr val="tx1"/>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endCxn id="13" idx="3"/>
          </p:cNvCxnSpPr>
          <p:nvPr/>
        </p:nvCxnSpPr>
        <p:spPr>
          <a:xfrm flipH="1">
            <a:off x="7681125" y="3681792"/>
            <a:ext cx="852570" cy="245335"/>
          </a:xfrm>
          <a:prstGeom prst="line">
            <a:avLst/>
          </a:prstGeom>
          <a:ln>
            <a:solidFill>
              <a:schemeClr val="tx1"/>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stCxn id="8" idx="3"/>
            <a:endCxn id="25" idx="2"/>
          </p:cNvCxnSpPr>
          <p:nvPr/>
        </p:nvCxnSpPr>
        <p:spPr>
          <a:xfrm flipV="1">
            <a:off x="5744727" y="2026950"/>
            <a:ext cx="464451" cy="353767"/>
          </a:xfrm>
          <a:prstGeom prst="line">
            <a:avLst/>
          </a:prstGeom>
          <a:ln>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stCxn id="7" idx="1"/>
            <a:endCxn id="25" idx="2"/>
          </p:cNvCxnSpPr>
          <p:nvPr/>
        </p:nvCxnSpPr>
        <p:spPr>
          <a:xfrm flipH="1" flipV="1">
            <a:off x="6209178" y="2026950"/>
            <a:ext cx="443483" cy="32152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4656097" y="1795368"/>
            <a:ext cx="3106161" cy="2315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a:solidFill>
                  <a:sysClr val="windowText" lastClr="000000"/>
                </a:solidFill>
              </a:rPr>
              <a:t>O</a:t>
            </a:r>
            <a:r>
              <a:rPr lang="de-AT" sz="1500" baseline="-25000">
                <a:solidFill>
                  <a:sysClr val="windowText" lastClr="000000"/>
                </a:solidFill>
              </a:rPr>
              <a:t>3</a:t>
            </a:r>
            <a:r>
              <a:rPr lang="de-AT" sz="1500">
                <a:solidFill>
                  <a:sysClr val="windowText" lastClr="000000"/>
                </a:solidFill>
              </a:rPr>
              <a:t> + </a:t>
            </a:r>
            <a:r>
              <a:rPr lang="de-AT" sz="1500" err="1">
                <a:solidFill>
                  <a:sysClr val="windowText" lastClr="000000"/>
                </a:solidFill>
              </a:rPr>
              <a:t>isoprene</a:t>
            </a:r>
            <a:r>
              <a:rPr lang="de-AT" sz="1500">
                <a:solidFill>
                  <a:sysClr val="windowText" lastClr="000000"/>
                </a:solidFill>
              </a:rPr>
              <a:t> </a:t>
            </a:r>
            <a:r>
              <a:rPr lang="de-AT" sz="1200">
                <a:solidFill>
                  <a:sysClr val="windowText" lastClr="000000"/>
                </a:solidFill>
                <a:sym typeface="Wingdings" panose="05000000000000000000" pitchFamily="2" charset="2"/>
              </a:rPr>
              <a:t></a:t>
            </a:r>
            <a:r>
              <a:rPr lang="de-AT" sz="1500">
                <a:solidFill>
                  <a:sysClr val="windowText" lastClr="000000"/>
                </a:solidFill>
              </a:rPr>
              <a:t> O</a:t>
            </a:r>
            <a:r>
              <a:rPr lang="de-AT" sz="1500" baseline="-25000">
                <a:solidFill>
                  <a:sysClr val="windowText" lastClr="000000"/>
                </a:solidFill>
              </a:rPr>
              <a:t>3</a:t>
            </a:r>
            <a:r>
              <a:rPr lang="de-AT" sz="1500">
                <a:solidFill>
                  <a:sysClr val="windowText" lastClr="000000"/>
                </a:solidFill>
              </a:rPr>
              <a:t> + HO</a:t>
            </a:r>
            <a:r>
              <a:rPr lang="de-AT" sz="1500" baseline="-25000">
                <a:solidFill>
                  <a:sysClr val="windowText" lastClr="000000"/>
                </a:solidFill>
              </a:rPr>
              <a:t>2</a:t>
            </a:r>
            <a:r>
              <a:rPr lang="de-AT" sz="1500">
                <a:solidFill>
                  <a:sysClr val="windowText" lastClr="000000"/>
                </a:solidFill>
              </a:rPr>
              <a:t>, RO</a:t>
            </a:r>
            <a:r>
              <a:rPr lang="de-AT" sz="1500" baseline="-25000">
                <a:solidFill>
                  <a:sysClr val="windowText" lastClr="000000"/>
                </a:solidFill>
              </a:rPr>
              <a:t>2</a:t>
            </a:r>
            <a:r>
              <a:rPr lang="de-AT" sz="1500">
                <a:solidFill>
                  <a:sysClr val="windowText" lastClr="000000"/>
                </a:solidFill>
              </a:rPr>
              <a:t>, HO </a:t>
            </a:r>
            <a:endParaRPr lang="en-US" sz="1500">
              <a:solidFill>
                <a:sysClr val="windowText" lastClr="000000"/>
              </a:solidFill>
            </a:endParaRPr>
          </a:p>
        </p:txBody>
      </p:sp>
      <p:sp>
        <p:nvSpPr>
          <p:cNvPr id="26" name="Rechteck 25"/>
          <p:cNvSpPr/>
          <p:nvPr/>
        </p:nvSpPr>
        <p:spPr>
          <a:xfrm>
            <a:off x="3247822" y="1439926"/>
            <a:ext cx="5634507" cy="27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00">
                <a:solidFill>
                  <a:sysClr val="windowText" lastClr="000000"/>
                </a:solidFill>
              </a:rPr>
              <a:t>O</a:t>
            </a:r>
            <a:r>
              <a:rPr lang="de-AT" sz="1500" baseline="-25000">
                <a:solidFill>
                  <a:sysClr val="windowText" lastClr="000000"/>
                </a:solidFill>
              </a:rPr>
              <a:t>3</a:t>
            </a:r>
            <a:r>
              <a:rPr lang="de-AT" sz="1500">
                <a:solidFill>
                  <a:sysClr val="windowText" lastClr="000000"/>
                </a:solidFill>
              </a:rPr>
              <a:t> + </a:t>
            </a:r>
            <a:r>
              <a:rPr lang="de-AT" sz="1500" err="1">
                <a:solidFill>
                  <a:sysClr val="windowText" lastClr="000000"/>
                </a:solidFill>
              </a:rPr>
              <a:t>monoterpene</a:t>
            </a:r>
            <a:r>
              <a:rPr lang="de-AT" sz="1500">
                <a:solidFill>
                  <a:sysClr val="windowText" lastClr="000000"/>
                </a:solidFill>
              </a:rPr>
              <a:t> </a:t>
            </a:r>
            <a:r>
              <a:rPr lang="de-AT" sz="1200">
                <a:solidFill>
                  <a:sysClr val="windowText" lastClr="000000"/>
                </a:solidFill>
                <a:sym typeface="Wingdings" panose="05000000000000000000" pitchFamily="2" charset="2"/>
              </a:rPr>
              <a:t></a:t>
            </a:r>
            <a:r>
              <a:rPr lang="de-AT" sz="1500">
                <a:solidFill>
                  <a:sysClr val="windowText" lastClr="000000"/>
                </a:solidFill>
              </a:rPr>
              <a:t> (O</a:t>
            </a:r>
            <a:r>
              <a:rPr lang="de-AT" sz="1500" baseline="-25000">
                <a:solidFill>
                  <a:sysClr val="windowText" lastClr="000000"/>
                </a:solidFill>
              </a:rPr>
              <a:t>3</a:t>
            </a:r>
            <a:r>
              <a:rPr lang="de-AT" sz="1500">
                <a:solidFill>
                  <a:sysClr val="windowText" lastClr="000000"/>
                </a:solidFill>
              </a:rPr>
              <a:t>) +  HNO</a:t>
            </a:r>
            <a:r>
              <a:rPr lang="de-AT" sz="1500" baseline="-25000">
                <a:solidFill>
                  <a:sysClr val="windowText" lastClr="000000"/>
                </a:solidFill>
              </a:rPr>
              <a:t>3</a:t>
            </a:r>
            <a:r>
              <a:rPr lang="de-AT" sz="1500">
                <a:solidFill>
                  <a:sysClr val="windowText" lastClr="000000"/>
                </a:solidFill>
              </a:rPr>
              <a:t>, ROOH, </a:t>
            </a:r>
            <a:r>
              <a:rPr lang="de-AT" sz="1500" err="1">
                <a:solidFill>
                  <a:sysClr val="windowText" lastClr="000000"/>
                </a:solidFill>
              </a:rPr>
              <a:t>peroxides</a:t>
            </a:r>
            <a:r>
              <a:rPr lang="de-AT" sz="1500">
                <a:solidFill>
                  <a:sysClr val="windowText" lastClr="000000"/>
                </a:solidFill>
              </a:rPr>
              <a:t>, </a:t>
            </a:r>
            <a:r>
              <a:rPr lang="de-AT" sz="1500" err="1">
                <a:solidFill>
                  <a:sysClr val="windowText" lastClr="000000"/>
                </a:solidFill>
              </a:rPr>
              <a:t>organic</a:t>
            </a:r>
            <a:r>
              <a:rPr lang="de-AT" sz="1500">
                <a:solidFill>
                  <a:sysClr val="windowText" lastClr="000000"/>
                </a:solidFill>
              </a:rPr>
              <a:t> </a:t>
            </a:r>
            <a:r>
              <a:rPr lang="de-AT" sz="1500" err="1">
                <a:solidFill>
                  <a:sysClr val="windowText" lastClr="000000"/>
                </a:solidFill>
              </a:rPr>
              <a:t>nitrates</a:t>
            </a:r>
            <a:endParaRPr lang="en-US" sz="1500">
              <a:solidFill>
                <a:sysClr val="windowText" lastClr="000000"/>
              </a:solidFill>
            </a:endParaRPr>
          </a:p>
        </p:txBody>
      </p:sp>
    </p:spTree>
    <p:extLst>
      <p:ext uri="{BB962C8B-B14F-4D97-AF65-F5344CB8AC3E}">
        <p14:creationId xmlns:p14="http://schemas.microsoft.com/office/powerpoint/2010/main" val="1210884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BA8602B-8050-7ECC-5736-7AB760CD408C}"/>
              </a:ext>
            </a:extLst>
          </p:cNvPr>
          <p:cNvSpPr>
            <a:spLocks noGrp="1"/>
          </p:cNvSpPr>
          <p:nvPr>
            <p:ph type="sldNum" sz="quarter" idx="12"/>
          </p:nvPr>
        </p:nvSpPr>
        <p:spPr/>
        <p:txBody>
          <a:bodyPr/>
          <a:lstStyle/>
          <a:p>
            <a:fld id="{5A005A3D-A187-4DA6-AEE4-3F8906483E9C}" type="slidenum">
              <a:rPr lang="de-DE" smtClean="0"/>
              <a:t>47</a:t>
            </a:fld>
            <a:endParaRPr lang="de-DE"/>
          </a:p>
        </p:txBody>
      </p:sp>
      <p:pic>
        <p:nvPicPr>
          <p:cNvPr id="6" name="Grafik 5" descr="Ein Bild, das Text, Schreibgerät, Briefpapier enthält.&#10;&#10;Automatisch generierte Beschreibung">
            <a:extLst>
              <a:ext uri="{FF2B5EF4-FFF2-40B4-BE49-F238E27FC236}">
                <a16:creationId xmlns:a16="http://schemas.microsoft.com/office/drawing/2014/main" id="{2F52154F-F0EF-7547-2AC5-2B1C0C1B4B36}"/>
              </a:ext>
            </a:extLst>
          </p:cNvPr>
          <p:cNvPicPr>
            <a:picLocks noChangeAspect="1"/>
          </p:cNvPicPr>
          <p:nvPr/>
        </p:nvPicPr>
        <p:blipFill rotWithShape="1">
          <a:blip r:embed="rId2">
            <a:extLst>
              <a:ext uri="{28A0092B-C50C-407E-A947-70E740481C1C}">
                <a14:useLocalDpi xmlns:a14="http://schemas.microsoft.com/office/drawing/2010/main" val="0"/>
              </a:ext>
            </a:extLst>
          </a:blip>
          <a:srcRect b="48196"/>
          <a:stretch/>
        </p:blipFill>
        <p:spPr>
          <a:xfrm>
            <a:off x="305254" y="2136888"/>
            <a:ext cx="7030821" cy="3711779"/>
          </a:xfrm>
          <a:prstGeom prst="rect">
            <a:avLst/>
          </a:prstGeom>
        </p:spPr>
      </p:pic>
      <p:pic>
        <p:nvPicPr>
          <p:cNvPr id="8" name="Grafik 7" descr="Ein Bild, das Text, Schreibgerät, Briefpapier enthält.&#10;&#10;Automatisch generierte Beschreibung">
            <a:extLst>
              <a:ext uri="{FF2B5EF4-FFF2-40B4-BE49-F238E27FC236}">
                <a16:creationId xmlns:a16="http://schemas.microsoft.com/office/drawing/2014/main" id="{612B9460-2357-17C1-04DC-EBDEF987D9DE}"/>
              </a:ext>
            </a:extLst>
          </p:cNvPr>
          <p:cNvPicPr>
            <a:picLocks noChangeAspect="1"/>
          </p:cNvPicPr>
          <p:nvPr/>
        </p:nvPicPr>
        <p:blipFill rotWithShape="1">
          <a:blip r:embed="rId2">
            <a:extLst>
              <a:ext uri="{28A0092B-C50C-407E-A947-70E740481C1C}">
                <a14:useLocalDpi xmlns:a14="http://schemas.microsoft.com/office/drawing/2010/main" val="0"/>
              </a:ext>
            </a:extLst>
          </a:blip>
          <a:srcRect t="53409" r="39633"/>
          <a:stretch/>
        </p:blipFill>
        <p:spPr>
          <a:xfrm>
            <a:off x="7336075" y="2224119"/>
            <a:ext cx="4608275" cy="3624548"/>
          </a:xfrm>
          <a:prstGeom prst="rect">
            <a:avLst/>
          </a:prstGeom>
        </p:spPr>
      </p:pic>
      <p:sp>
        <p:nvSpPr>
          <p:cNvPr id="9" name="Textfeld 8">
            <a:extLst>
              <a:ext uri="{FF2B5EF4-FFF2-40B4-BE49-F238E27FC236}">
                <a16:creationId xmlns:a16="http://schemas.microsoft.com/office/drawing/2014/main" id="{4BADC799-8866-D1C3-5705-B1F569733933}"/>
              </a:ext>
            </a:extLst>
          </p:cNvPr>
          <p:cNvSpPr txBox="1"/>
          <p:nvPr/>
        </p:nvSpPr>
        <p:spPr>
          <a:xfrm>
            <a:off x="4589225" y="2117838"/>
            <a:ext cx="2746850" cy="369332"/>
          </a:xfrm>
          <a:prstGeom prst="rect">
            <a:avLst/>
          </a:prstGeom>
          <a:noFill/>
        </p:spPr>
        <p:txBody>
          <a:bodyPr wrap="square" rtlCol="0">
            <a:spAutoFit/>
          </a:bodyPr>
          <a:lstStyle/>
          <a:p>
            <a:r>
              <a:rPr lang="de-DE"/>
              <a:t>Leaf </a:t>
            </a:r>
            <a:r>
              <a:rPr lang="de-DE" err="1"/>
              <a:t>water</a:t>
            </a:r>
            <a:r>
              <a:rPr lang="de-DE"/>
              <a:t> potential</a:t>
            </a:r>
          </a:p>
        </p:txBody>
      </p:sp>
      <p:sp>
        <p:nvSpPr>
          <p:cNvPr id="10" name="Textfeld 9">
            <a:extLst>
              <a:ext uri="{FF2B5EF4-FFF2-40B4-BE49-F238E27FC236}">
                <a16:creationId xmlns:a16="http://schemas.microsoft.com/office/drawing/2014/main" id="{F4A48F49-AE1B-C657-2BC6-E3E1258CA627}"/>
              </a:ext>
            </a:extLst>
          </p:cNvPr>
          <p:cNvSpPr txBox="1"/>
          <p:nvPr/>
        </p:nvSpPr>
        <p:spPr>
          <a:xfrm>
            <a:off x="8047712" y="2117838"/>
            <a:ext cx="3039388" cy="369332"/>
          </a:xfrm>
          <a:prstGeom prst="rect">
            <a:avLst/>
          </a:prstGeom>
          <a:noFill/>
        </p:spPr>
        <p:txBody>
          <a:bodyPr wrap="square" rtlCol="0">
            <a:spAutoFit/>
          </a:bodyPr>
          <a:lstStyle/>
          <a:p>
            <a:r>
              <a:rPr lang="de-DE"/>
              <a:t>Chloride </a:t>
            </a:r>
            <a:r>
              <a:rPr lang="de-DE" err="1"/>
              <a:t>content</a:t>
            </a:r>
            <a:r>
              <a:rPr lang="de-DE"/>
              <a:t> </a:t>
            </a:r>
            <a:r>
              <a:rPr lang="de-DE" err="1"/>
              <a:t>of</a:t>
            </a:r>
            <a:r>
              <a:rPr lang="de-DE"/>
              <a:t> </a:t>
            </a:r>
            <a:r>
              <a:rPr lang="de-DE" err="1"/>
              <a:t>leaves</a:t>
            </a:r>
            <a:endParaRPr lang="de-DE"/>
          </a:p>
        </p:txBody>
      </p:sp>
      <p:sp>
        <p:nvSpPr>
          <p:cNvPr id="11" name="Textfeld 10">
            <a:extLst>
              <a:ext uri="{FF2B5EF4-FFF2-40B4-BE49-F238E27FC236}">
                <a16:creationId xmlns:a16="http://schemas.microsoft.com/office/drawing/2014/main" id="{E375E1B7-7C7F-15DA-68D1-BF296EBEC6DD}"/>
              </a:ext>
            </a:extLst>
          </p:cNvPr>
          <p:cNvSpPr txBox="1"/>
          <p:nvPr/>
        </p:nvSpPr>
        <p:spPr>
          <a:xfrm>
            <a:off x="838200" y="2117838"/>
            <a:ext cx="2746850" cy="369332"/>
          </a:xfrm>
          <a:prstGeom prst="rect">
            <a:avLst/>
          </a:prstGeom>
          <a:noFill/>
        </p:spPr>
        <p:txBody>
          <a:bodyPr wrap="square" rtlCol="0">
            <a:spAutoFit/>
          </a:bodyPr>
          <a:lstStyle/>
          <a:p>
            <a:r>
              <a:rPr lang="de-DE"/>
              <a:t>Stomatal conductance</a:t>
            </a:r>
          </a:p>
        </p:txBody>
      </p:sp>
      <p:sp>
        <p:nvSpPr>
          <p:cNvPr id="12" name="Textfeld 11">
            <a:extLst>
              <a:ext uri="{FF2B5EF4-FFF2-40B4-BE49-F238E27FC236}">
                <a16:creationId xmlns:a16="http://schemas.microsoft.com/office/drawing/2014/main" id="{3B9ECFB3-FA77-1A66-C982-CEFE95D8340F}"/>
              </a:ext>
            </a:extLst>
          </p:cNvPr>
          <p:cNvSpPr txBox="1"/>
          <p:nvPr/>
        </p:nvSpPr>
        <p:spPr>
          <a:xfrm>
            <a:off x="11229974" y="3695700"/>
            <a:ext cx="1647825" cy="830997"/>
          </a:xfrm>
          <a:prstGeom prst="rect">
            <a:avLst/>
          </a:prstGeom>
          <a:solidFill>
            <a:schemeClr val="bg1"/>
          </a:solidFill>
        </p:spPr>
        <p:txBody>
          <a:bodyPr wrap="square" rtlCol="0">
            <a:spAutoFit/>
          </a:bodyPr>
          <a:lstStyle/>
          <a:p>
            <a:r>
              <a:rPr lang="de-DE" sz="1600" err="1"/>
              <a:t>control</a:t>
            </a:r>
            <a:r>
              <a:rPr lang="de-DE" sz="1600"/>
              <a:t> </a:t>
            </a:r>
          </a:p>
          <a:p>
            <a:r>
              <a:rPr lang="de-DE" sz="1600" err="1"/>
              <a:t>drought</a:t>
            </a:r>
            <a:r>
              <a:rPr lang="de-DE" sz="1600"/>
              <a:t> </a:t>
            </a:r>
          </a:p>
          <a:p>
            <a:r>
              <a:rPr lang="de-DE" sz="1600" err="1"/>
              <a:t>salt</a:t>
            </a:r>
            <a:endParaRPr lang="de-DE" sz="1600"/>
          </a:p>
        </p:txBody>
      </p:sp>
      <p:pic>
        <p:nvPicPr>
          <p:cNvPr id="27" name="Grafik 26">
            <a:extLst>
              <a:ext uri="{FF2B5EF4-FFF2-40B4-BE49-F238E27FC236}">
                <a16:creationId xmlns:a16="http://schemas.microsoft.com/office/drawing/2014/main" id="{67C4214B-D5D2-62DD-8455-56B04DF2C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269" y="260080"/>
            <a:ext cx="1353463" cy="1804618"/>
          </a:xfrm>
          <a:prstGeom prst="rect">
            <a:avLst/>
          </a:prstGeom>
        </p:spPr>
      </p:pic>
      <p:pic>
        <p:nvPicPr>
          <p:cNvPr id="1026" name="Picture 2" descr="Schöne Traurige Verwelkte Pflanze in Einem Topf. Phasen Des Verwelkenden  Verlassenen Und Verängstigten Houseplant Ohne Wasser Und Vektor Abbildung -  Illustration von sterben, potentiometer: 213057540">
            <a:extLst>
              <a:ext uri="{FF2B5EF4-FFF2-40B4-BE49-F238E27FC236}">
                <a16:creationId xmlns:a16="http://schemas.microsoft.com/office/drawing/2014/main" id="{5458A5FD-C0D0-F662-A950-66836992B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436" y="367390"/>
            <a:ext cx="3538994" cy="1769498"/>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feld 27">
            <a:extLst>
              <a:ext uri="{FF2B5EF4-FFF2-40B4-BE49-F238E27FC236}">
                <a16:creationId xmlns:a16="http://schemas.microsoft.com/office/drawing/2014/main" id="{2E0B4A00-09CD-C4BA-785F-520962FBC811}"/>
              </a:ext>
            </a:extLst>
          </p:cNvPr>
          <p:cNvSpPr txBox="1"/>
          <p:nvPr/>
        </p:nvSpPr>
        <p:spPr>
          <a:xfrm>
            <a:off x="9188068" y="640001"/>
            <a:ext cx="690664" cy="369332"/>
          </a:xfrm>
          <a:prstGeom prst="rect">
            <a:avLst/>
          </a:prstGeom>
          <a:noFill/>
        </p:spPr>
        <p:txBody>
          <a:bodyPr wrap="square" rtlCol="0">
            <a:spAutoFit/>
          </a:bodyPr>
          <a:lstStyle/>
          <a:p>
            <a:r>
              <a:rPr lang="de-DE">
                <a:solidFill>
                  <a:schemeClr val="bg1"/>
                </a:solidFill>
              </a:rPr>
              <a:t>Cl</a:t>
            </a:r>
            <a:r>
              <a:rPr lang="de-DE" baseline="30000">
                <a:solidFill>
                  <a:schemeClr val="bg1"/>
                </a:solidFill>
              </a:rPr>
              <a:t>-</a:t>
            </a:r>
          </a:p>
        </p:txBody>
      </p:sp>
      <p:sp>
        <p:nvSpPr>
          <p:cNvPr id="29" name="Textfeld 28">
            <a:extLst>
              <a:ext uri="{FF2B5EF4-FFF2-40B4-BE49-F238E27FC236}">
                <a16:creationId xmlns:a16="http://schemas.microsoft.com/office/drawing/2014/main" id="{AF96ADD2-D8B4-17D5-A469-FAD26B4B2B52}"/>
              </a:ext>
            </a:extLst>
          </p:cNvPr>
          <p:cNvSpPr txBox="1"/>
          <p:nvPr/>
        </p:nvSpPr>
        <p:spPr>
          <a:xfrm>
            <a:off x="8856668" y="861234"/>
            <a:ext cx="690664" cy="369332"/>
          </a:xfrm>
          <a:prstGeom prst="rect">
            <a:avLst/>
          </a:prstGeom>
          <a:noFill/>
        </p:spPr>
        <p:txBody>
          <a:bodyPr wrap="square" rtlCol="0">
            <a:spAutoFit/>
          </a:bodyPr>
          <a:lstStyle/>
          <a:p>
            <a:r>
              <a:rPr lang="de-DE">
                <a:solidFill>
                  <a:schemeClr val="bg1"/>
                </a:solidFill>
              </a:rPr>
              <a:t>Cl</a:t>
            </a:r>
            <a:r>
              <a:rPr lang="de-DE" baseline="30000">
                <a:solidFill>
                  <a:schemeClr val="bg1"/>
                </a:solidFill>
              </a:rPr>
              <a:t>-</a:t>
            </a:r>
          </a:p>
        </p:txBody>
      </p:sp>
      <p:sp>
        <p:nvSpPr>
          <p:cNvPr id="30" name="Textfeld 29">
            <a:extLst>
              <a:ext uri="{FF2B5EF4-FFF2-40B4-BE49-F238E27FC236}">
                <a16:creationId xmlns:a16="http://schemas.microsoft.com/office/drawing/2014/main" id="{4665AE79-27B7-A0A7-CDF6-44D765579B93}"/>
              </a:ext>
            </a:extLst>
          </p:cNvPr>
          <p:cNvSpPr txBox="1"/>
          <p:nvPr/>
        </p:nvSpPr>
        <p:spPr>
          <a:xfrm>
            <a:off x="9092362" y="1152181"/>
            <a:ext cx="690664" cy="369332"/>
          </a:xfrm>
          <a:prstGeom prst="rect">
            <a:avLst/>
          </a:prstGeom>
          <a:noFill/>
        </p:spPr>
        <p:txBody>
          <a:bodyPr wrap="square" rtlCol="0">
            <a:spAutoFit/>
          </a:bodyPr>
          <a:lstStyle/>
          <a:p>
            <a:r>
              <a:rPr lang="de-DE">
                <a:solidFill>
                  <a:schemeClr val="bg1"/>
                </a:solidFill>
              </a:rPr>
              <a:t>Cl</a:t>
            </a:r>
            <a:r>
              <a:rPr lang="de-DE" baseline="30000">
                <a:solidFill>
                  <a:schemeClr val="bg1"/>
                </a:solidFill>
              </a:rPr>
              <a:t>-</a:t>
            </a:r>
          </a:p>
        </p:txBody>
      </p:sp>
      <p:sp>
        <p:nvSpPr>
          <p:cNvPr id="31" name="Textfeld 30">
            <a:extLst>
              <a:ext uri="{FF2B5EF4-FFF2-40B4-BE49-F238E27FC236}">
                <a16:creationId xmlns:a16="http://schemas.microsoft.com/office/drawing/2014/main" id="{52945602-7895-72FE-36EE-D831DE2B2E55}"/>
              </a:ext>
            </a:extLst>
          </p:cNvPr>
          <p:cNvSpPr txBox="1"/>
          <p:nvPr/>
        </p:nvSpPr>
        <p:spPr>
          <a:xfrm>
            <a:off x="1023026" y="5683051"/>
            <a:ext cx="570400" cy="369332"/>
          </a:xfrm>
          <a:prstGeom prst="rect">
            <a:avLst/>
          </a:prstGeom>
          <a:solidFill>
            <a:schemeClr val="bg1"/>
          </a:solidFill>
        </p:spPr>
        <p:txBody>
          <a:bodyPr wrap="square" rtlCol="0">
            <a:spAutoFit/>
          </a:bodyPr>
          <a:lstStyle/>
          <a:p>
            <a:r>
              <a:rPr lang="de-DE"/>
              <a:t>oak</a:t>
            </a:r>
          </a:p>
        </p:txBody>
      </p:sp>
      <p:sp>
        <p:nvSpPr>
          <p:cNvPr id="32" name="Textfeld 31">
            <a:extLst>
              <a:ext uri="{FF2B5EF4-FFF2-40B4-BE49-F238E27FC236}">
                <a16:creationId xmlns:a16="http://schemas.microsoft.com/office/drawing/2014/main" id="{2CD84935-0AFA-8483-ACF7-81EF013724F3}"/>
              </a:ext>
            </a:extLst>
          </p:cNvPr>
          <p:cNvSpPr txBox="1"/>
          <p:nvPr/>
        </p:nvSpPr>
        <p:spPr>
          <a:xfrm>
            <a:off x="1624524" y="5683051"/>
            <a:ext cx="776141" cy="369332"/>
          </a:xfrm>
          <a:prstGeom prst="rect">
            <a:avLst/>
          </a:prstGeom>
          <a:solidFill>
            <a:schemeClr val="bg1"/>
          </a:solidFill>
        </p:spPr>
        <p:txBody>
          <a:bodyPr wrap="square" rtlCol="0">
            <a:spAutoFit/>
          </a:bodyPr>
          <a:lstStyle/>
          <a:p>
            <a:r>
              <a:rPr lang="de-DE"/>
              <a:t>beech</a:t>
            </a:r>
          </a:p>
        </p:txBody>
      </p:sp>
      <p:sp>
        <p:nvSpPr>
          <p:cNvPr id="33" name="Textfeld 32">
            <a:extLst>
              <a:ext uri="{FF2B5EF4-FFF2-40B4-BE49-F238E27FC236}">
                <a16:creationId xmlns:a16="http://schemas.microsoft.com/office/drawing/2014/main" id="{E2B1059C-C6D8-6E54-8713-CE246198B3EA}"/>
              </a:ext>
            </a:extLst>
          </p:cNvPr>
          <p:cNvSpPr txBox="1"/>
          <p:nvPr/>
        </p:nvSpPr>
        <p:spPr>
          <a:xfrm>
            <a:off x="2367569" y="5683051"/>
            <a:ext cx="776141" cy="369332"/>
          </a:xfrm>
          <a:prstGeom prst="rect">
            <a:avLst/>
          </a:prstGeom>
          <a:solidFill>
            <a:schemeClr val="bg1"/>
          </a:solidFill>
        </p:spPr>
        <p:txBody>
          <a:bodyPr wrap="square" rtlCol="0">
            <a:spAutoFit/>
          </a:bodyPr>
          <a:lstStyle/>
          <a:p>
            <a:r>
              <a:rPr lang="de-DE"/>
              <a:t>birch</a:t>
            </a:r>
          </a:p>
        </p:txBody>
      </p:sp>
      <p:sp>
        <p:nvSpPr>
          <p:cNvPr id="34" name="Textfeld 33">
            <a:extLst>
              <a:ext uri="{FF2B5EF4-FFF2-40B4-BE49-F238E27FC236}">
                <a16:creationId xmlns:a16="http://schemas.microsoft.com/office/drawing/2014/main" id="{523DDD6D-596A-855A-9483-9927C6C7C5CE}"/>
              </a:ext>
            </a:extLst>
          </p:cNvPr>
          <p:cNvSpPr txBox="1"/>
          <p:nvPr/>
        </p:nvSpPr>
        <p:spPr>
          <a:xfrm>
            <a:off x="2977519" y="5677583"/>
            <a:ext cx="1215877" cy="369332"/>
          </a:xfrm>
          <a:prstGeom prst="rect">
            <a:avLst/>
          </a:prstGeom>
          <a:solidFill>
            <a:schemeClr val="bg1"/>
          </a:solidFill>
        </p:spPr>
        <p:txBody>
          <a:bodyPr wrap="square" rtlCol="0">
            <a:spAutoFit/>
          </a:bodyPr>
          <a:lstStyle/>
          <a:p>
            <a:r>
              <a:rPr lang="de-DE"/>
              <a:t>hornbeam</a:t>
            </a:r>
          </a:p>
        </p:txBody>
      </p:sp>
      <p:sp>
        <p:nvSpPr>
          <p:cNvPr id="35" name="Textfeld 34">
            <a:extLst>
              <a:ext uri="{FF2B5EF4-FFF2-40B4-BE49-F238E27FC236}">
                <a16:creationId xmlns:a16="http://schemas.microsoft.com/office/drawing/2014/main" id="{1D666579-AE9E-5BD9-8C81-4D5C4065CC95}"/>
              </a:ext>
            </a:extLst>
          </p:cNvPr>
          <p:cNvSpPr txBox="1"/>
          <p:nvPr/>
        </p:nvSpPr>
        <p:spPr>
          <a:xfrm>
            <a:off x="4631100" y="5639530"/>
            <a:ext cx="570400" cy="369332"/>
          </a:xfrm>
          <a:prstGeom prst="rect">
            <a:avLst/>
          </a:prstGeom>
          <a:solidFill>
            <a:schemeClr val="bg1"/>
          </a:solidFill>
        </p:spPr>
        <p:txBody>
          <a:bodyPr wrap="square" rtlCol="0">
            <a:spAutoFit/>
          </a:bodyPr>
          <a:lstStyle/>
          <a:p>
            <a:r>
              <a:rPr lang="de-DE"/>
              <a:t>oak</a:t>
            </a:r>
          </a:p>
        </p:txBody>
      </p:sp>
      <p:sp>
        <p:nvSpPr>
          <p:cNvPr id="36" name="Textfeld 35">
            <a:extLst>
              <a:ext uri="{FF2B5EF4-FFF2-40B4-BE49-F238E27FC236}">
                <a16:creationId xmlns:a16="http://schemas.microsoft.com/office/drawing/2014/main" id="{B499A6E6-2D23-33D5-72CB-545D7D3BEABE}"/>
              </a:ext>
            </a:extLst>
          </p:cNvPr>
          <p:cNvSpPr txBox="1"/>
          <p:nvPr/>
        </p:nvSpPr>
        <p:spPr>
          <a:xfrm>
            <a:off x="5232598" y="5639530"/>
            <a:ext cx="776141" cy="369332"/>
          </a:xfrm>
          <a:prstGeom prst="rect">
            <a:avLst/>
          </a:prstGeom>
          <a:solidFill>
            <a:schemeClr val="bg1"/>
          </a:solidFill>
        </p:spPr>
        <p:txBody>
          <a:bodyPr wrap="square" rtlCol="0">
            <a:spAutoFit/>
          </a:bodyPr>
          <a:lstStyle/>
          <a:p>
            <a:r>
              <a:rPr lang="de-DE"/>
              <a:t>beech</a:t>
            </a:r>
          </a:p>
        </p:txBody>
      </p:sp>
      <p:sp>
        <p:nvSpPr>
          <p:cNvPr id="37" name="Textfeld 36">
            <a:extLst>
              <a:ext uri="{FF2B5EF4-FFF2-40B4-BE49-F238E27FC236}">
                <a16:creationId xmlns:a16="http://schemas.microsoft.com/office/drawing/2014/main" id="{30193762-7F3F-3419-FDCE-86A105CE3334}"/>
              </a:ext>
            </a:extLst>
          </p:cNvPr>
          <p:cNvSpPr txBox="1"/>
          <p:nvPr/>
        </p:nvSpPr>
        <p:spPr>
          <a:xfrm>
            <a:off x="5975643" y="5639530"/>
            <a:ext cx="776141" cy="369332"/>
          </a:xfrm>
          <a:prstGeom prst="rect">
            <a:avLst/>
          </a:prstGeom>
          <a:solidFill>
            <a:schemeClr val="bg1"/>
          </a:solidFill>
        </p:spPr>
        <p:txBody>
          <a:bodyPr wrap="square" rtlCol="0">
            <a:spAutoFit/>
          </a:bodyPr>
          <a:lstStyle/>
          <a:p>
            <a:r>
              <a:rPr lang="de-DE"/>
              <a:t>birch</a:t>
            </a:r>
          </a:p>
        </p:txBody>
      </p:sp>
      <p:sp>
        <p:nvSpPr>
          <p:cNvPr id="38" name="Textfeld 37">
            <a:extLst>
              <a:ext uri="{FF2B5EF4-FFF2-40B4-BE49-F238E27FC236}">
                <a16:creationId xmlns:a16="http://schemas.microsoft.com/office/drawing/2014/main" id="{9455CCD1-92AD-76CB-9796-966012F94E58}"/>
              </a:ext>
            </a:extLst>
          </p:cNvPr>
          <p:cNvSpPr txBox="1"/>
          <p:nvPr/>
        </p:nvSpPr>
        <p:spPr>
          <a:xfrm>
            <a:off x="6585593" y="5634062"/>
            <a:ext cx="1215877" cy="369332"/>
          </a:xfrm>
          <a:prstGeom prst="rect">
            <a:avLst/>
          </a:prstGeom>
          <a:solidFill>
            <a:schemeClr val="bg1"/>
          </a:solidFill>
        </p:spPr>
        <p:txBody>
          <a:bodyPr wrap="square" rtlCol="0">
            <a:spAutoFit/>
          </a:bodyPr>
          <a:lstStyle/>
          <a:p>
            <a:r>
              <a:rPr lang="de-DE"/>
              <a:t>hornbeam</a:t>
            </a:r>
          </a:p>
        </p:txBody>
      </p:sp>
      <p:sp>
        <p:nvSpPr>
          <p:cNvPr id="39" name="Textfeld 38">
            <a:extLst>
              <a:ext uri="{FF2B5EF4-FFF2-40B4-BE49-F238E27FC236}">
                <a16:creationId xmlns:a16="http://schemas.microsoft.com/office/drawing/2014/main" id="{822D9423-0C4B-EB64-3BF8-0E3D8CBF50CD}"/>
              </a:ext>
            </a:extLst>
          </p:cNvPr>
          <p:cNvSpPr txBox="1"/>
          <p:nvPr/>
        </p:nvSpPr>
        <p:spPr>
          <a:xfrm>
            <a:off x="8135877" y="5606782"/>
            <a:ext cx="570400" cy="369332"/>
          </a:xfrm>
          <a:prstGeom prst="rect">
            <a:avLst/>
          </a:prstGeom>
          <a:solidFill>
            <a:schemeClr val="bg1"/>
          </a:solidFill>
        </p:spPr>
        <p:txBody>
          <a:bodyPr wrap="square" rtlCol="0">
            <a:spAutoFit/>
          </a:bodyPr>
          <a:lstStyle/>
          <a:p>
            <a:r>
              <a:rPr lang="de-DE"/>
              <a:t>oak</a:t>
            </a:r>
          </a:p>
        </p:txBody>
      </p:sp>
      <p:sp>
        <p:nvSpPr>
          <p:cNvPr id="40" name="Textfeld 39">
            <a:extLst>
              <a:ext uri="{FF2B5EF4-FFF2-40B4-BE49-F238E27FC236}">
                <a16:creationId xmlns:a16="http://schemas.microsoft.com/office/drawing/2014/main" id="{94ADC785-2440-2796-4A8F-9964DB7D5448}"/>
              </a:ext>
            </a:extLst>
          </p:cNvPr>
          <p:cNvSpPr txBox="1"/>
          <p:nvPr/>
        </p:nvSpPr>
        <p:spPr>
          <a:xfrm>
            <a:off x="8737375" y="5606782"/>
            <a:ext cx="776141" cy="369332"/>
          </a:xfrm>
          <a:prstGeom prst="rect">
            <a:avLst/>
          </a:prstGeom>
          <a:solidFill>
            <a:schemeClr val="bg1"/>
          </a:solidFill>
        </p:spPr>
        <p:txBody>
          <a:bodyPr wrap="square" rtlCol="0">
            <a:spAutoFit/>
          </a:bodyPr>
          <a:lstStyle/>
          <a:p>
            <a:r>
              <a:rPr lang="de-DE"/>
              <a:t>beech</a:t>
            </a:r>
          </a:p>
        </p:txBody>
      </p:sp>
      <p:sp>
        <p:nvSpPr>
          <p:cNvPr id="41" name="Textfeld 40">
            <a:extLst>
              <a:ext uri="{FF2B5EF4-FFF2-40B4-BE49-F238E27FC236}">
                <a16:creationId xmlns:a16="http://schemas.microsoft.com/office/drawing/2014/main" id="{FE78541F-ACF2-EF9C-0D48-246EADF9BA10}"/>
              </a:ext>
            </a:extLst>
          </p:cNvPr>
          <p:cNvSpPr txBox="1"/>
          <p:nvPr/>
        </p:nvSpPr>
        <p:spPr>
          <a:xfrm>
            <a:off x="9480420" y="5606782"/>
            <a:ext cx="776141" cy="369332"/>
          </a:xfrm>
          <a:prstGeom prst="rect">
            <a:avLst/>
          </a:prstGeom>
          <a:solidFill>
            <a:schemeClr val="bg1"/>
          </a:solidFill>
        </p:spPr>
        <p:txBody>
          <a:bodyPr wrap="square" rtlCol="0">
            <a:spAutoFit/>
          </a:bodyPr>
          <a:lstStyle/>
          <a:p>
            <a:r>
              <a:rPr lang="de-DE"/>
              <a:t>birch</a:t>
            </a:r>
          </a:p>
        </p:txBody>
      </p:sp>
      <p:sp>
        <p:nvSpPr>
          <p:cNvPr id="42" name="Textfeld 41">
            <a:extLst>
              <a:ext uri="{FF2B5EF4-FFF2-40B4-BE49-F238E27FC236}">
                <a16:creationId xmlns:a16="http://schemas.microsoft.com/office/drawing/2014/main" id="{385125F9-AB3F-2780-7E56-679640A7F848}"/>
              </a:ext>
            </a:extLst>
          </p:cNvPr>
          <p:cNvSpPr txBox="1"/>
          <p:nvPr/>
        </p:nvSpPr>
        <p:spPr>
          <a:xfrm>
            <a:off x="10090370" y="5601314"/>
            <a:ext cx="1215877" cy="369332"/>
          </a:xfrm>
          <a:prstGeom prst="rect">
            <a:avLst/>
          </a:prstGeom>
          <a:solidFill>
            <a:schemeClr val="bg1"/>
          </a:solidFill>
        </p:spPr>
        <p:txBody>
          <a:bodyPr wrap="square" rtlCol="0">
            <a:spAutoFit/>
          </a:bodyPr>
          <a:lstStyle/>
          <a:p>
            <a:r>
              <a:rPr lang="de-DE"/>
              <a:t>hornbeam</a:t>
            </a:r>
          </a:p>
        </p:txBody>
      </p:sp>
      <p:sp>
        <p:nvSpPr>
          <p:cNvPr id="43" name="Rechteck 42">
            <a:extLst>
              <a:ext uri="{FF2B5EF4-FFF2-40B4-BE49-F238E27FC236}">
                <a16:creationId xmlns:a16="http://schemas.microsoft.com/office/drawing/2014/main" id="{0DCB2962-0E3D-1C1B-9383-3C0BAC98951F}"/>
              </a:ext>
            </a:extLst>
          </p:cNvPr>
          <p:cNvSpPr/>
          <p:nvPr/>
        </p:nvSpPr>
        <p:spPr>
          <a:xfrm>
            <a:off x="5638800" y="1152181"/>
            <a:ext cx="266700" cy="237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72D1E763-E62A-9CBE-946B-2B1933CC5D34}"/>
              </a:ext>
            </a:extLst>
          </p:cNvPr>
          <p:cNvSpPr/>
          <p:nvPr/>
        </p:nvSpPr>
        <p:spPr>
          <a:xfrm>
            <a:off x="376517" y="2687340"/>
            <a:ext cx="505482" cy="304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17C630D6-A18E-5996-C847-698F27F86E9A}"/>
              </a:ext>
            </a:extLst>
          </p:cNvPr>
          <p:cNvSpPr/>
          <p:nvPr/>
        </p:nvSpPr>
        <p:spPr>
          <a:xfrm>
            <a:off x="3975803" y="2668648"/>
            <a:ext cx="505482" cy="304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57B95E75-F6F4-4C1F-8188-6A551C54AE58}"/>
              </a:ext>
            </a:extLst>
          </p:cNvPr>
          <p:cNvSpPr txBox="1"/>
          <p:nvPr/>
        </p:nvSpPr>
        <p:spPr>
          <a:xfrm rot="16200000">
            <a:off x="-918365" y="3925937"/>
            <a:ext cx="3042978" cy="307777"/>
          </a:xfrm>
          <a:prstGeom prst="rect">
            <a:avLst/>
          </a:prstGeom>
          <a:noFill/>
        </p:spPr>
        <p:txBody>
          <a:bodyPr wrap="square" rtlCol="0">
            <a:spAutoFit/>
          </a:bodyPr>
          <a:lstStyle/>
          <a:p>
            <a:r>
              <a:rPr lang="de-DE" sz="1400"/>
              <a:t>Stomatal conductance (mmol m</a:t>
            </a:r>
            <a:r>
              <a:rPr lang="de-DE" sz="1400" baseline="30000"/>
              <a:t>-2</a:t>
            </a:r>
            <a:r>
              <a:rPr lang="de-DE" sz="1400"/>
              <a:t> s</a:t>
            </a:r>
            <a:r>
              <a:rPr lang="de-DE" sz="1400" baseline="30000"/>
              <a:t>-1</a:t>
            </a:r>
            <a:r>
              <a:rPr lang="de-DE" sz="1400"/>
              <a:t>)</a:t>
            </a:r>
          </a:p>
        </p:txBody>
      </p:sp>
      <p:sp>
        <p:nvSpPr>
          <p:cNvPr id="51" name="Textfeld 50">
            <a:extLst>
              <a:ext uri="{FF2B5EF4-FFF2-40B4-BE49-F238E27FC236}">
                <a16:creationId xmlns:a16="http://schemas.microsoft.com/office/drawing/2014/main" id="{77107C55-9CE6-36DD-12BB-5D52878B94D1}"/>
              </a:ext>
            </a:extLst>
          </p:cNvPr>
          <p:cNvSpPr txBox="1"/>
          <p:nvPr/>
        </p:nvSpPr>
        <p:spPr>
          <a:xfrm>
            <a:off x="4097414" y="2659407"/>
            <a:ext cx="491811" cy="307777"/>
          </a:xfrm>
          <a:prstGeom prst="rect">
            <a:avLst/>
          </a:prstGeom>
          <a:noFill/>
        </p:spPr>
        <p:txBody>
          <a:bodyPr wrap="square" rtlCol="0">
            <a:spAutoFit/>
          </a:bodyPr>
          <a:lstStyle/>
          <a:p>
            <a:r>
              <a:rPr lang="de-DE" sz="1400"/>
              <a:t>-2.0</a:t>
            </a:r>
          </a:p>
        </p:txBody>
      </p:sp>
      <p:sp>
        <p:nvSpPr>
          <p:cNvPr id="52" name="Textfeld 51">
            <a:extLst>
              <a:ext uri="{FF2B5EF4-FFF2-40B4-BE49-F238E27FC236}">
                <a16:creationId xmlns:a16="http://schemas.microsoft.com/office/drawing/2014/main" id="{522D79FE-4CCC-5DC7-11CE-3423E2234E92}"/>
              </a:ext>
            </a:extLst>
          </p:cNvPr>
          <p:cNvSpPr txBox="1"/>
          <p:nvPr/>
        </p:nvSpPr>
        <p:spPr>
          <a:xfrm>
            <a:off x="4106939" y="3316632"/>
            <a:ext cx="491811" cy="307777"/>
          </a:xfrm>
          <a:prstGeom prst="rect">
            <a:avLst/>
          </a:prstGeom>
          <a:noFill/>
        </p:spPr>
        <p:txBody>
          <a:bodyPr wrap="square" rtlCol="0">
            <a:spAutoFit/>
          </a:bodyPr>
          <a:lstStyle/>
          <a:p>
            <a:r>
              <a:rPr lang="de-DE" sz="1400"/>
              <a:t>-1.5</a:t>
            </a:r>
          </a:p>
        </p:txBody>
      </p:sp>
      <p:sp>
        <p:nvSpPr>
          <p:cNvPr id="53" name="Textfeld 52">
            <a:extLst>
              <a:ext uri="{FF2B5EF4-FFF2-40B4-BE49-F238E27FC236}">
                <a16:creationId xmlns:a16="http://schemas.microsoft.com/office/drawing/2014/main" id="{9B2BFC8F-398E-3FD3-8B1E-B0E0C7B584AA}"/>
              </a:ext>
            </a:extLst>
          </p:cNvPr>
          <p:cNvSpPr txBox="1"/>
          <p:nvPr/>
        </p:nvSpPr>
        <p:spPr>
          <a:xfrm>
            <a:off x="4106939" y="3984351"/>
            <a:ext cx="491811" cy="307777"/>
          </a:xfrm>
          <a:prstGeom prst="rect">
            <a:avLst/>
          </a:prstGeom>
          <a:noFill/>
        </p:spPr>
        <p:txBody>
          <a:bodyPr wrap="square" rtlCol="0">
            <a:spAutoFit/>
          </a:bodyPr>
          <a:lstStyle/>
          <a:p>
            <a:r>
              <a:rPr lang="de-DE" sz="1400"/>
              <a:t>-1.0</a:t>
            </a:r>
          </a:p>
        </p:txBody>
      </p:sp>
      <p:sp>
        <p:nvSpPr>
          <p:cNvPr id="54" name="Textfeld 53">
            <a:extLst>
              <a:ext uri="{FF2B5EF4-FFF2-40B4-BE49-F238E27FC236}">
                <a16:creationId xmlns:a16="http://schemas.microsoft.com/office/drawing/2014/main" id="{2E943AF9-DCB3-FC4F-E2D3-750A30BD5B04}"/>
              </a:ext>
            </a:extLst>
          </p:cNvPr>
          <p:cNvSpPr txBox="1"/>
          <p:nvPr/>
        </p:nvSpPr>
        <p:spPr>
          <a:xfrm>
            <a:off x="4108942" y="4637307"/>
            <a:ext cx="491811" cy="307777"/>
          </a:xfrm>
          <a:prstGeom prst="rect">
            <a:avLst/>
          </a:prstGeom>
          <a:noFill/>
        </p:spPr>
        <p:txBody>
          <a:bodyPr wrap="square" rtlCol="0">
            <a:spAutoFit/>
          </a:bodyPr>
          <a:lstStyle/>
          <a:p>
            <a:r>
              <a:rPr lang="de-DE" sz="1400"/>
              <a:t>-0.5</a:t>
            </a:r>
          </a:p>
        </p:txBody>
      </p:sp>
      <p:sp>
        <p:nvSpPr>
          <p:cNvPr id="55" name="Textfeld 54">
            <a:extLst>
              <a:ext uri="{FF2B5EF4-FFF2-40B4-BE49-F238E27FC236}">
                <a16:creationId xmlns:a16="http://schemas.microsoft.com/office/drawing/2014/main" id="{310A577B-2476-2EB6-5569-0C455D9A1C26}"/>
              </a:ext>
            </a:extLst>
          </p:cNvPr>
          <p:cNvSpPr txBox="1"/>
          <p:nvPr/>
        </p:nvSpPr>
        <p:spPr>
          <a:xfrm>
            <a:off x="4158339" y="5284608"/>
            <a:ext cx="491811" cy="307777"/>
          </a:xfrm>
          <a:prstGeom prst="rect">
            <a:avLst/>
          </a:prstGeom>
          <a:noFill/>
        </p:spPr>
        <p:txBody>
          <a:bodyPr wrap="square" rtlCol="0">
            <a:spAutoFit/>
          </a:bodyPr>
          <a:lstStyle/>
          <a:p>
            <a:r>
              <a:rPr lang="de-DE" sz="1400"/>
              <a:t>0.0</a:t>
            </a:r>
          </a:p>
        </p:txBody>
      </p:sp>
      <p:sp>
        <p:nvSpPr>
          <p:cNvPr id="57" name="Textfeld 56">
            <a:extLst>
              <a:ext uri="{FF2B5EF4-FFF2-40B4-BE49-F238E27FC236}">
                <a16:creationId xmlns:a16="http://schemas.microsoft.com/office/drawing/2014/main" id="{8E8BBFCF-03CE-709D-7780-DA9D582C5113}"/>
              </a:ext>
            </a:extLst>
          </p:cNvPr>
          <p:cNvSpPr txBox="1"/>
          <p:nvPr/>
        </p:nvSpPr>
        <p:spPr>
          <a:xfrm>
            <a:off x="599050" y="3049488"/>
            <a:ext cx="491811" cy="307777"/>
          </a:xfrm>
          <a:prstGeom prst="rect">
            <a:avLst/>
          </a:prstGeom>
          <a:noFill/>
        </p:spPr>
        <p:txBody>
          <a:bodyPr wrap="square" rtlCol="0">
            <a:spAutoFit/>
          </a:bodyPr>
          <a:lstStyle/>
          <a:p>
            <a:r>
              <a:rPr lang="de-DE" sz="1400"/>
              <a:t>90</a:t>
            </a:r>
          </a:p>
        </p:txBody>
      </p:sp>
      <p:sp>
        <p:nvSpPr>
          <p:cNvPr id="58" name="Textfeld 57">
            <a:extLst>
              <a:ext uri="{FF2B5EF4-FFF2-40B4-BE49-F238E27FC236}">
                <a16:creationId xmlns:a16="http://schemas.microsoft.com/office/drawing/2014/main" id="{C5701F54-42BA-6F4F-13FF-8631EFE85700}"/>
              </a:ext>
            </a:extLst>
          </p:cNvPr>
          <p:cNvSpPr txBox="1"/>
          <p:nvPr/>
        </p:nvSpPr>
        <p:spPr>
          <a:xfrm>
            <a:off x="618100" y="3811488"/>
            <a:ext cx="491811" cy="307777"/>
          </a:xfrm>
          <a:prstGeom prst="rect">
            <a:avLst/>
          </a:prstGeom>
          <a:noFill/>
        </p:spPr>
        <p:txBody>
          <a:bodyPr wrap="square" rtlCol="0">
            <a:spAutoFit/>
          </a:bodyPr>
          <a:lstStyle/>
          <a:p>
            <a:r>
              <a:rPr lang="de-DE" sz="1400"/>
              <a:t>60</a:t>
            </a:r>
          </a:p>
        </p:txBody>
      </p:sp>
      <p:sp>
        <p:nvSpPr>
          <p:cNvPr id="59" name="Textfeld 58">
            <a:extLst>
              <a:ext uri="{FF2B5EF4-FFF2-40B4-BE49-F238E27FC236}">
                <a16:creationId xmlns:a16="http://schemas.microsoft.com/office/drawing/2014/main" id="{21F86027-6155-20B7-A079-DCE5514EB597}"/>
              </a:ext>
            </a:extLst>
          </p:cNvPr>
          <p:cNvSpPr txBox="1"/>
          <p:nvPr/>
        </p:nvSpPr>
        <p:spPr>
          <a:xfrm>
            <a:off x="618100" y="4583013"/>
            <a:ext cx="491811" cy="307777"/>
          </a:xfrm>
          <a:prstGeom prst="rect">
            <a:avLst/>
          </a:prstGeom>
          <a:noFill/>
        </p:spPr>
        <p:txBody>
          <a:bodyPr wrap="square" rtlCol="0">
            <a:spAutoFit/>
          </a:bodyPr>
          <a:lstStyle/>
          <a:p>
            <a:r>
              <a:rPr lang="de-DE" sz="1400"/>
              <a:t>30</a:t>
            </a:r>
          </a:p>
        </p:txBody>
      </p:sp>
      <p:sp>
        <p:nvSpPr>
          <p:cNvPr id="60" name="Textfeld 59">
            <a:extLst>
              <a:ext uri="{FF2B5EF4-FFF2-40B4-BE49-F238E27FC236}">
                <a16:creationId xmlns:a16="http://schemas.microsoft.com/office/drawing/2014/main" id="{83745CFF-73B0-9544-A6FC-F8D973FD84EC}"/>
              </a:ext>
            </a:extLst>
          </p:cNvPr>
          <p:cNvSpPr txBox="1"/>
          <p:nvPr/>
        </p:nvSpPr>
        <p:spPr>
          <a:xfrm>
            <a:off x="703825" y="5345013"/>
            <a:ext cx="491811" cy="307777"/>
          </a:xfrm>
          <a:prstGeom prst="rect">
            <a:avLst/>
          </a:prstGeom>
          <a:noFill/>
        </p:spPr>
        <p:txBody>
          <a:bodyPr wrap="square" rtlCol="0">
            <a:spAutoFit/>
          </a:bodyPr>
          <a:lstStyle/>
          <a:p>
            <a:r>
              <a:rPr lang="de-DE" sz="1400"/>
              <a:t>0</a:t>
            </a:r>
          </a:p>
        </p:txBody>
      </p:sp>
      <p:sp>
        <p:nvSpPr>
          <p:cNvPr id="2" name="Datumsplatzhalter 1">
            <a:extLst>
              <a:ext uri="{FF2B5EF4-FFF2-40B4-BE49-F238E27FC236}">
                <a16:creationId xmlns:a16="http://schemas.microsoft.com/office/drawing/2014/main" id="{52DAC4ED-2CF7-3BAA-A2D2-7B38DD96A0EB}"/>
              </a:ext>
            </a:extLst>
          </p:cNvPr>
          <p:cNvSpPr>
            <a:spLocks noGrp="1"/>
          </p:cNvSpPr>
          <p:nvPr>
            <p:ph type="dt" sz="half" idx="10"/>
          </p:nvPr>
        </p:nvSpPr>
        <p:spPr/>
        <p:txBody>
          <a:bodyPr/>
          <a:lstStyle/>
          <a:p>
            <a:fld id="{8BB6DBC4-8715-410E-BC39-70E2B0ACDBAF}" type="datetime1">
              <a:rPr lang="en-US" smtClean="0"/>
              <a:t>5/24/23</a:t>
            </a:fld>
            <a:endParaRPr lang="de-DE"/>
          </a:p>
        </p:txBody>
      </p:sp>
      <p:sp>
        <p:nvSpPr>
          <p:cNvPr id="3" name="Fußzeilenplatzhalter 2">
            <a:extLst>
              <a:ext uri="{FF2B5EF4-FFF2-40B4-BE49-F238E27FC236}">
                <a16:creationId xmlns:a16="http://schemas.microsoft.com/office/drawing/2014/main" id="{57D148CE-4F72-578A-4A7F-F8152670F0A4}"/>
              </a:ext>
            </a:extLst>
          </p:cNvPr>
          <p:cNvSpPr>
            <a:spLocks noGrp="1"/>
          </p:cNvSpPr>
          <p:nvPr>
            <p:ph type="ftr" sz="quarter" idx="11"/>
          </p:nvPr>
        </p:nvSpPr>
        <p:spPr/>
        <p:txBody>
          <a:bodyPr/>
          <a:lstStyle/>
          <a:p>
            <a:endParaRPr lang="de-DE"/>
          </a:p>
        </p:txBody>
      </p:sp>
      <p:pic>
        <p:nvPicPr>
          <p:cNvPr id="13" name="Grafik 12" descr="Ein Bild, das draußen, Pflanze, Gemüse enthält.&#10;&#10;Automatisch generierte Beschreibung">
            <a:extLst>
              <a:ext uri="{FF2B5EF4-FFF2-40B4-BE49-F238E27FC236}">
                <a16:creationId xmlns:a16="http://schemas.microsoft.com/office/drawing/2014/main" id="{6CFD3CED-2378-9AF3-BE51-DE82C4ABCCA4}"/>
              </a:ext>
            </a:extLst>
          </p:cNvPr>
          <p:cNvPicPr>
            <a:picLocks noChangeAspect="1"/>
          </p:cNvPicPr>
          <p:nvPr/>
        </p:nvPicPr>
        <p:blipFill rotWithShape="1">
          <a:blip r:embed="rId5">
            <a:extLst>
              <a:ext uri="{28A0092B-C50C-407E-A947-70E740481C1C}">
                <a14:useLocalDpi xmlns:a14="http://schemas.microsoft.com/office/drawing/2010/main" val="0"/>
              </a:ext>
            </a:extLst>
          </a:blip>
          <a:srcRect l="28890" t="37538" r="54156" b="37332"/>
          <a:stretch/>
        </p:blipFill>
        <p:spPr>
          <a:xfrm>
            <a:off x="503261" y="364194"/>
            <a:ext cx="1550285" cy="1723383"/>
          </a:xfrm>
          <a:prstGeom prst="rect">
            <a:avLst/>
          </a:prstGeom>
        </p:spPr>
      </p:pic>
      <p:sp>
        <p:nvSpPr>
          <p:cNvPr id="14" name="Gleichschenkliges Dreieck 13">
            <a:extLst>
              <a:ext uri="{FF2B5EF4-FFF2-40B4-BE49-F238E27FC236}">
                <a16:creationId xmlns:a16="http://schemas.microsoft.com/office/drawing/2014/main" id="{044AA930-375C-7C8C-402B-006CF0A2C0C9}"/>
              </a:ext>
            </a:extLst>
          </p:cNvPr>
          <p:cNvSpPr/>
          <p:nvPr/>
        </p:nvSpPr>
        <p:spPr>
          <a:xfrm rot="15912899">
            <a:off x="1350782" y="700780"/>
            <a:ext cx="1267468" cy="118177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7BAB9C45-88BF-8342-6332-0EB17ACFC962}"/>
              </a:ext>
            </a:extLst>
          </p:cNvPr>
          <p:cNvPicPr>
            <a:picLocks noChangeAspect="1"/>
          </p:cNvPicPr>
          <p:nvPr/>
        </p:nvPicPr>
        <p:blipFill rotWithShape="1">
          <a:blip r:embed="rId6">
            <a:extLst>
              <a:ext uri="{28A0092B-C50C-407E-A947-70E740481C1C}">
                <a14:useLocalDpi xmlns:a14="http://schemas.microsoft.com/office/drawing/2010/main" val="0"/>
              </a:ext>
            </a:extLst>
          </a:blip>
          <a:srcRect l="33738" t="29822" r="38538" b="20340"/>
          <a:stretch/>
        </p:blipFill>
        <p:spPr>
          <a:xfrm>
            <a:off x="2177467" y="525101"/>
            <a:ext cx="1353464" cy="13890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9" name="Rechteck 48">
            <a:extLst>
              <a:ext uri="{FF2B5EF4-FFF2-40B4-BE49-F238E27FC236}">
                <a16:creationId xmlns:a16="http://schemas.microsoft.com/office/drawing/2014/main" id="{2EF5ADD8-C2DB-8824-8870-20E9C3FCECA4}"/>
              </a:ext>
            </a:extLst>
          </p:cNvPr>
          <p:cNvSpPr/>
          <p:nvPr/>
        </p:nvSpPr>
        <p:spPr>
          <a:xfrm>
            <a:off x="7455849" y="2554040"/>
            <a:ext cx="505482" cy="304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E84F215B-F156-00B3-D823-722E963B49EF}"/>
              </a:ext>
            </a:extLst>
          </p:cNvPr>
          <p:cNvSpPr txBox="1"/>
          <p:nvPr/>
        </p:nvSpPr>
        <p:spPr>
          <a:xfrm>
            <a:off x="2931122" y="722734"/>
            <a:ext cx="623572" cy="276999"/>
          </a:xfrm>
          <a:prstGeom prst="rect">
            <a:avLst/>
          </a:prstGeom>
          <a:noFill/>
        </p:spPr>
        <p:txBody>
          <a:bodyPr wrap="square" rtlCol="0">
            <a:spAutoFit/>
          </a:bodyPr>
          <a:lstStyle/>
          <a:p>
            <a:r>
              <a:rPr lang="de-DE" sz="1200"/>
              <a:t>CO</a:t>
            </a:r>
            <a:r>
              <a:rPr lang="de-DE" sz="1200" baseline="-25000"/>
              <a:t>2</a:t>
            </a:r>
          </a:p>
        </p:txBody>
      </p:sp>
      <p:sp>
        <p:nvSpPr>
          <p:cNvPr id="17" name="Textfeld 16">
            <a:extLst>
              <a:ext uri="{FF2B5EF4-FFF2-40B4-BE49-F238E27FC236}">
                <a16:creationId xmlns:a16="http://schemas.microsoft.com/office/drawing/2014/main" id="{C72E85D2-8203-13C1-0231-F9AF4BB86F1D}"/>
              </a:ext>
            </a:extLst>
          </p:cNvPr>
          <p:cNvSpPr txBox="1"/>
          <p:nvPr/>
        </p:nvSpPr>
        <p:spPr>
          <a:xfrm>
            <a:off x="2346450" y="1368916"/>
            <a:ext cx="623572" cy="276999"/>
          </a:xfrm>
          <a:prstGeom prst="rect">
            <a:avLst/>
          </a:prstGeom>
          <a:noFill/>
        </p:spPr>
        <p:txBody>
          <a:bodyPr wrap="square" rtlCol="0">
            <a:spAutoFit/>
          </a:bodyPr>
          <a:lstStyle/>
          <a:p>
            <a:r>
              <a:rPr lang="de-DE" sz="1200"/>
              <a:t>H</a:t>
            </a:r>
            <a:r>
              <a:rPr lang="de-DE" sz="1200" baseline="-25000"/>
              <a:t>2</a:t>
            </a:r>
            <a:r>
              <a:rPr lang="de-DE" sz="1200"/>
              <a:t>O</a:t>
            </a:r>
          </a:p>
        </p:txBody>
      </p:sp>
      <p:pic>
        <p:nvPicPr>
          <p:cNvPr id="19" name="Grafik 18">
            <a:extLst>
              <a:ext uri="{FF2B5EF4-FFF2-40B4-BE49-F238E27FC236}">
                <a16:creationId xmlns:a16="http://schemas.microsoft.com/office/drawing/2014/main" id="{A2CA6545-3A2D-C655-6667-EC2D36EFA618}"/>
              </a:ext>
            </a:extLst>
          </p:cNvPr>
          <p:cNvPicPr>
            <a:picLocks noChangeAspect="1"/>
          </p:cNvPicPr>
          <p:nvPr/>
        </p:nvPicPr>
        <p:blipFill rotWithShape="1">
          <a:blip r:embed="rId7">
            <a:extLst>
              <a:ext uri="{28A0092B-C50C-407E-A947-70E740481C1C}">
                <a14:useLocalDpi xmlns:a14="http://schemas.microsoft.com/office/drawing/2010/main" val="0"/>
              </a:ext>
            </a:extLst>
          </a:blip>
          <a:srcRect l="3559" r="87752" b="79680"/>
          <a:stretch/>
        </p:blipFill>
        <p:spPr>
          <a:xfrm>
            <a:off x="9934587" y="719650"/>
            <a:ext cx="769669" cy="1012484"/>
          </a:xfrm>
          <a:prstGeom prst="rect">
            <a:avLst/>
          </a:prstGeom>
        </p:spPr>
      </p:pic>
      <p:sp>
        <p:nvSpPr>
          <p:cNvPr id="20" name="Textfeld 19">
            <a:extLst>
              <a:ext uri="{FF2B5EF4-FFF2-40B4-BE49-F238E27FC236}">
                <a16:creationId xmlns:a16="http://schemas.microsoft.com/office/drawing/2014/main" id="{38A202EB-98B0-BF2E-BFDC-600F27437FA5}"/>
              </a:ext>
            </a:extLst>
          </p:cNvPr>
          <p:cNvSpPr txBox="1"/>
          <p:nvPr/>
        </p:nvSpPr>
        <p:spPr>
          <a:xfrm rot="16200000">
            <a:off x="3302694" y="3449807"/>
            <a:ext cx="1497886" cy="307777"/>
          </a:xfrm>
          <a:prstGeom prst="rect">
            <a:avLst/>
          </a:prstGeom>
          <a:noFill/>
        </p:spPr>
        <p:txBody>
          <a:bodyPr wrap="square" rtlCol="0">
            <a:spAutoFit/>
          </a:bodyPr>
          <a:lstStyle/>
          <a:p>
            <a:r>
              <a:rPr lang="de-DE" sz="1400"/>
              <a:t>LWP (</a:t>
            </a:r>
            <a:r>
              <a:rPr lang="de-DE" sz="1400" err="1"/>
              <a:t>Mpa</a:t>
            </a:r>
            <a:r>
              <a:rPr lang="de-DE" sz="1400"/>
              <a:t>)</a:t>
            </a:r>
          </a:p>
        </p:txBody>
      </p:sp>
      <p:sp>
        <p:nvSpPr>
          <p:cNvPr id="44" name="Textfeld 43">
            <a:extLst>
              <a:ext uri="{FF2B5EF4-FFF2-40B4-BE49-F238E27FC236}">
                <a16:creationId xmlns:a16="http://schemas.microsoft.com/office/drawing/2014/main" id="{CD533F5A-E852-8E0A-9156-338DBA5DE6D1}"/>
              </a:ext>
            </a:extLst>
          </p:cNvPr>
          <p:cNvSpPr txBox="1"/>
          <p:nvPr/>
        </p:nvSpPr>
        <p:spPr>
          <a:xfrm>
            <a:off x="7753845" y="2905125"/>
            <a:ext cx="334407" cy="307777"/>
          </a:xfrm>
          <a:prstGeom prst="rect">
            <a:avLst/>
          </a:prstGeom>
          <a:noFill/>
        </p:spPr>
        <p:txBody>
          <a:bodyPr wrap="square" rtlCol="0">
            <a:spAutoFit/>
          </a:bodyPr>
          <a:lstStyle/>
          <a:p>
            <a:r>
              <a:rPr lang="de-DE" sz="1400"/>
              <a:t>4</a:t>
            </a:r>
          </a:p>
        </p:txBody>
      </p:sp>
      <p:sp>
        <p:nvSpPr>
          <p:cNvPr id="46" name="Textfeld 45">
            <a:extLst>
              <a:ext uri="{FF2B5EF4-FFF2-40B4-BE49-F238E27FC236}">
                <a16:creationId xmlns:a16="http://schemas.microsoft.com/office/drawing/2014/main" id="{63D9E6F3-57FE-0BA3-DE49-730B3BAB91DC}"/>
              </a:ext>
            </a:extLst>
          </p:cNvPr>
          <p:cNvSpPr txBox="1"/>
          <p:nvPr/>
        </p:nvSpPr>
        <p:spPr>
          <a:xfrm>
            <a:off x="7744320" y="4076700"/>
            <a:ext cx="334407" cy="307777"/>
          </a:xfrm>
          <a:prstGeom prst="rect">
            <a:avLst/>
          </a:prstGeom>
          <a:noFill/>
        </p:spPr>
        <p:txBody>
          <a:bodyPr wrap="square" rtlCol="0">
            <a:spAutoFit/>
          </a:bodyPr>
          <a:lstStyle/>
          <a:p>
            <a:r>
              <a:rPr lang="de-DE" sz="1400"/>
              <a:t>2</a:t>
            </a:r>
          </a:p>
        </p:txBody>
      </p:sp>
      <p:sp>
        <p:nvSpPr>
          <p:cNvPr id="50" name="Textfeld 49">
            <a:extLst>
              <a:ext uri="{FF2B5EF4-FFF2-40B4-BE49-F238E27FC236}">
                <a16:creationId xmlns:a16="http://schemas.microsoft.com/office/drawing/2014/main" id="{CB387C02-EA90-A7E1-7BD5-F8691CBD727C}"/>
              </a:ext>
            </a:extLst>
          </p:cNvPr>
          <p:cNvSpPr txBox="1"/>
          <p:nvPr/>
        </p:nvSpPr>
        <p:spPr>
          <a:xfrm>
            <a:off x="7753845" y="5270302"/>
            <a:ext cx="334407" cy="307777"/>
          </a:xfrm>
          <a:prstGeom prst="rect">
            <a:avLst/>
          </a:prstGeom>
          <a:noFill/>
        </p:spPr>
        <p:txBody>
          <a:bodyPr wrap="square" rtlCol="0">
            <a:spAutoFit/>
          </a:bodyPr>
          <a:lstStyle/>
          <a:p>
            <a:r>
              <a:rPr lang="de-DE" sz="1400"/>
              <a:t>0</a:t>
            </a:r>
          </a:p>
        </p:txBody>
      </p:sp>
      <p:sp>
        <p:nvSpPr>
          <p:cNvPr id="45" name="Textfeld 44">
            <a:extLst>
              <a:ext uri="{FF2B5EF4-FFF2-40B4-BE49-F238E27FC236}">
                <a16:creationId xmlns:a16="http://schemas.microsoft.com/office/drawing/2014/main" id="{ED47F79B-CC27-06F6-CB03-6559B2171BD5}"/>
              </a:ext>
            </a:extLst>
          </p:cNvPr>
          <p:cNvSpPr txBox="1"/>
          <p:nvPr/>
        </p:nvSpPr>
        <p:spPr>
          <a:xfrm>
            <a:off x="7744320" y="3495675"/>
            <a:ext cx="334407" cy="307777"/>
          </a:xfrm>
          <a:prstGeom prst="rect">
            <a:avLst/>
          </a:prstGeom>
          <a:noFill/>
        </p:spPr>
        <p:txBody>
          <a:bodyPr wrap="square" rtlCol="0">
            <a:spAutoFit/>
          </a:bodyPr>
          <a:lstStyle/>
          <a:p>
            <a:r>
              <a:rPr lang="de-DE" sz="1400"/>
              <a:t>3</a:t>
            </a:r>
          </a:p>
        </p:txBody>
      </p:sp>
      <p:sp>
        <p:nvSpPr>
          <p:cNvPr id="47" name="Textfeld 46">
            <a:extLst>
              <a:ext uri="{FF2B5EF4-FFF2-40B4-BE49-F238E27FC236}">
                <a16:creationId xmlns:a16="http://schemas.microsoft.com/office/drawing/2014/main" id="{490F47E0-DF74-DB8F-39A4-25C7301787C9}"/>
              </a:ext>
            </a:extLst>
          </p:cNvPr>
          <p:cNvSpPr txBox="1"/>
          <p:nvPr/>
        </p:nvSpPr>
        <p:spPr>
          <a:xfrm>
            <a:off x="7744320" y="4667250"/>
            <a:ext cx="334407" cy="307777"/>
          </a:xfrm>
          <a:prstGeom prst="rect">
            <a:avLst/>
          </a:prstGeom>
          <a:noFill/>
        </p:spPr>
        <p:txBody>
          <a:bodyPr wrap="square" rtlCol="0">
            <a:spAutoFit/>
          </a:bodyPr>
          <a:lstStyle/>
          <a:p>
            <a:r>
              <a:rPr lang="de-DE" sz="1400"/>
              <a:t>1</a:t>
            </a:r>
          </a:p>
        </p:txBody>
      </p:sp>
      <p:sp>
        <p:nvSpPr>
          <p:cNvPr id="21" name="Textfeld 20">
            <a:extLst>
              <a:ext uri="{FF2B5EF4-FFF2-40B4-BE49-F238E27FC236}">
                <a16:creationId xmlns:a16="http://schemas.microsoft.com/office/drawing/2014/main" id="{3A06CB10-B266-DF4A-6DE2-74BE9226A492}"/>
              </a:ext>
            </a:extLst>
          </p:cNvPr>
          <p:cNvSpPr txBox="1"/>
          <p:nvPr/>
        </p:nvSpPr>
        <p:spPr>
          <a:xfrm rot="16200000">
            <a:off x="6078553" y="3084036"/>
            <a:ext cx="3042978" cy="307777"/>
          </a:xfrm>
          <a:prstGeom prst="rect">
            <a:avLst/>
          </a:prstGeom>
          <a:noFill/>
        </p:spPr>
        <p:txBody>
          <a:bodyPr wrap="square" rtlCol="0">
            <a:spAutoFit/>
          </a:bodyPr>
          <a:lstStyle/>
          <a:p>
            <a:r>
              <a:rPr lang="de-DE" sz="1400"/>
              <a:t>Chloride (mg g</a:t>
            </a:r>
            <a:r>
              <a:rPr lang="de-DE" sz="1400" baseline="-25000"/>
              <a:t>FW</a:t>
            </a:r>
            <a:r>
              <a:rPr lang="de-DE" sz="1400" baseline="30000"/>
              <a:t>-1</a:t>
            </a:r>
            <a:r>
              <a:rPr lang="de-DE" sz="1400"/>
              <a:t>)</a:t>
            </a:r>
          </a:p>
        </p:txBody>
      </p:sp>
      <p:pic>
        <p:nvPicPr>
          <p:cNvPr id="23" name="Grafik 22">
            <a:extLst>
              <a:ext uri="{FF2B5EF4-FFF2-40B4-BE49-F238E27FC236}">
                <a16:creationId xmlns:a16="http://schemas.microsoft.com/office/drawing/2014/main" id="{C9A3633B-85F0-1D23-2A78-26D77E1B47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01928" y="737509"/>
            <a:ext cx="3945179" cy="5934629"/>
          </a:xfrm>
          <a:prstGeom prst="rect">
            <a:avLst/>
          </a:prstGeom>
        </p:spPr>
      </p:pic>
    </p:spTree>
    <p:extLst>
      <p:ext uri="{BB962C8B-B14F-4D97-AF65-F5344CB8AC3E}">
        <p14:creationId xmlns:p14="http://schemas.microsoft.com/office/powerpoint/2010/main" val="1754213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FDBD-97B6-19BF-CE24-C98FD4F45231}"/>
              </a:ext>
            </a:extLst>
          </p:cNvPr>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a:extLst>
              <a:ext uri="{FF2B5EF4-FFF2-40B4-BE49-F238E27FC236}">
                <a16:creationId xmlns:a16="http://schemas.microsoft.com/office/drawing/2014/main" id="{57ED68FB-C364-6156-E733-49F73F1067F2}"/>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0BCBCBEA-A90E-40C8-5A93-7CE74AD19F59}"/>
              </a:ext>
            </a:extLst>
          </p:cNvPr>
          <p:cNvSpPr>
            <a:spLocks noGrp="1"/>
          </p:cNvSpPr>
          <p:nvPr>
            <p:ph type="sldNum" sz="quarter" idx="12"/>
          </p:nvPr>
        </p:nvSpPr>
        <p:spPr/>
        <p:txBody>
          <a:bodyPr/>
          <a:lstStyle/>
          <a:p>
            <a:fld id="{5A005A3D-A187-4DA6-AEE4-3F8906483E9C}" type="slidenum">
              <a:rPr lang="de-DE" smtClean="0"/>
              <a:t>48</a:t>
            </a:fld>
            <a:endParaRPr lang="de-DE"/>
          </a:p>
        </p:txBody>
      </p:sp>
      <p:pic>
        <p:nvPicPr>
          <p:cNvPr id="5" name="Picture 5" descr="Diagram&#10;&#10;Description automatically generated">
            <a:extLst>
              <a:ext uri="{FF2B5EF4-FFF2-40B4-BE49-F238E27FC236}">
                <a16:creationId xmlns:a16="http://schemas.microsoft.com/office/drawing/2014/main" id="{E82C483B-9904-B35B-8AF1-6E5DC2D8431B}"/>
              </a:ext>
            </a:extLst>
          </p:cNvPr>
          <p:cNvPicPr>
            <a:picLocks noChangeAspect="1"/>
          </p:cNvPicPr>
          <p:nvPr/>
        </p:nvPicPr>
        <p:blipFill>
          <a:blip r:embed="rId2"/>
          <a:stretch>
            <a:fillRect/>
          </a:stretch>
        </p:blipFill>
        <p:spPr>
          <a:xfrm>
            <a:off x="0" y="1914260"/>
            <a:ext cx="5368350" cy="4189805"/>
          </a:xfrm>
          <a:prstGeom prst="rect">
            <a:avLst/>
          </a:prstGeom>
        </p:spPr>
      </p:pic>
      <p:sp>
        <p:nvSpPr>
          <p:cNvPr id="7" name="TextBox 6">
            <a:extLst>
              <a:ext uri="{FF2B5EF4-FFF2-40B4-BE49-F238E27FC236}">
                <a16:creationId xmlns:a16="http://schemas.microsoft.com/office/drawing/2014/main" id="{49A0A61B-6706-B40E-22B2-B6DF03F7086A}"/>
              </a:ext>
            </a:extLst>
          </p:cNvPr>
          <p:cNvSpPr txBox="1"/>
          <p:nvPr/>
        </p:nvSpPr>
        <p:spPr>
          <a:xfrm>
            <a:off x="815515" y="338537"/>
            <a:ext cx="974661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cs typeface="Arial"/>
              </a:rPr>
              <a:t>Deposition von Luftschafstoffen (PM und Gase inkl. Ozon)​</a:t>
            </a:r>
            <a:endParaRPr lang="en-US" sz="4000">
              <a:cs typeface="Calibri"/>
            </a:endParaRPr>
          </a:p>
        </p:txBody>
      </p:sp>
      <p:sp>
        <p:nvSpPr>
          <p:cNvPr id="11" name="TextBox 10">
            <a:extLst>
              <a:ext uri="{FF2B5EF4-FFF2-40B4-BE49-F238E27FC236}">
                <a16:creationId xmlns:a16="http://schemas.microsoft.com/office/drawing/2014/main" id="{5C09CBB7-E74B-3EA7-4EAB-AE6C180E477C}"/>
              </a:ext>
            </a:extLst>
          </p:cNvPr>
          <p:cNvSpPr txBox="1"/>
          <p:nvPr/>
        </p:nvSpPr>
        <p:spPr>
          <a:xfrm>
            <a:off x="8172569" y="908022"/>
            <a:ext cx="2389565" cy="523220"/>
          </a:xfrm>
          <a:prstGeom prst="rect">
            <a:avLst/>
          </a:prstGeom>
          <a:noFill/>
        </p:spPr>
        <p:txBody>
          <a:bodyPr wrap="none" rtlCol="0">
            <a:spAutoFit/>
          </a:bodyPr>
          <a:lstStyle/>
          <a:p>
            <a:r>
              <a:rPr lang="en-GB" sz="2800"/>
              <a:t>PM (</a:t>
            </a:r>
            <a:r>
              <a:rPr lang="en-GB" sz="2800" err="1"/>
              <a:t>Feinstaub</a:t>
            </a:r>
            <a:r>
              <a:rPr lang="en-GB" sz="2800"/>
              <a:t>)</a:t>
            </a:r>
          </a:p>
        </p:txBody>
      </p:sp>
      <p:pic>
        <p:nvPicPr>
          <p:cNvPr id="10" name="Picture 9" descr="A picture containing text, diagram, plot, line&#10;&#10;Description automatically generated">
            <a:extLst>
              <a:ext uri="{FF2B5EF4-FFF2-40B4-BE49-F238E27FC236}">
                <a16:creationId xmlns:a16="http://schemas.microsoft.com/office/drawing/2014/main" id="{BAB7393B-FFE9-7CA9-BEB9-9B8DDD9FA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169632"/>
            <a:ext cx="7772400" cy="5119368"/>
          </a:xfrm>
          <a:prstGeom prst="rect">
            <a:avLst/>
          </a:prstGeom>
        </p:spPr>
      </p:pic>
    </p:spTree>
    <p:extLst>
      <p:ext uri="{BB962C8B-B14F-4D97-AF65-F5344CB8AC3E}">
        <p14:creationId xmlns:p14="http://schemas.microsoft.com/office/powerpoint/2010/main" val="443740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49</a:t>
            </a:fld>
            <a:endParaRPr lang="de-DE"/>
          </a:p>
        </p:txBody>
      </p:sp>
      <p:sp>
        <p:nvSpPr>
          <p:cNvPr id="5" name="TextBox 4"/>
          <p:cNvSpPr txBox="1"/>
          <p:nvPr/>
        </p:nvSpPr>
        <p:spPr>
          <a:xfrm>
            <a:off x="1427490" y="723531"/>
            <a:ext cx="9337019" cy="2677656"/>
          </a:xfrm>
          <a:prstGeom prst="rect">
            <a:avLst/>
          </a:prstGeom>
          <a:noFill/>
        </p:spPr>
        <p:txBody>
          <a:bodyPr wrap="square" rtlCol="0">
            <a:spAutoFit/>
          </a:bodyPr>
          <a:lstStyle/>
          <a:p>
            <a:pPr marL="457200" indent="-457200">
              <a:buFont typeface="Arial" panose="020B0604020202020204" pitchFamily="34" charset="0"/>
              <a:buChar char="•"/>
            </a:pPr>
            <a:r>
              <a:rPr lang="de-DE" sz="2800" err="1"/>
              <a:t>Isohydrische</a:t>
            </a:r>
            <a:r>
              <a:rPr lang="de-DE" sz="2800"/>
              <a:t> Arten : Sie schließen ihre Spaltöffnungen früh, um sich vor einer möglicherweise lang anhaltenden Trockenheit zu schützen.</a:t>
            </a:r>
          </a:p>
          <a:p>
            <a:pPr marL="457200" indent="-457200">
              <a:buFont typeface="Arial" panose="020B0604020202020204" pitchFamily="34" charset="0"/>
              <a:buChar char="•"/>
            </a:pPr>
            <a:r>
              <a:rPr lang="de-DE" sz="2800" err="1"/>
              <a:t>Anisohydrische</a:t>
            </a:r>
            <a:r>
              <a:rPr lang="de-DE" sz="2800"/>
              <a:t> Arten: Sie halten die Spaltöffnungen offen, wenn es trocken wird, und hoffen auf Regen</a:t>
            </a:r>
          </a:p>
          <a:p>
            <a:pPr marL="457200" indent="-457200">
              <a:buFont typeface="Arial" panose="020B0604020202020204" pitchFamily="34" charset="0"/>
              <a:buChar char="•"/>
            </a:pPr>
            <a:endParaRPr lang="de-DE" sz="2800"/>
          </a:p>
        </p:txBody>
      </p:sp>
    </p:spTree>
    <p:extLst>
      <p:ext uri="{BB962C8B-B14F-4D97-AF65-F5344CB8AC3E}">
        <p14:creationId xmlns:p14="http://schemas.microsoft.com/office/powerpoint/2010/main" val="234340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254D-B5A0-0325-7D39-206E553F36FB}"/>
              </a:ext>
            </a:extLst>
          </p:cNvPr>
          <p:cNvSpPr>
            <a:spLocks noGrp="1"/>
          </p:cNvSpPr>
          <p:nvPr>
            <p:ph type="title"/>
          </p:nvPr>
        </p:nvSpPr>
        <p:spPr>
          <a:xfrm>
            <a:off x="427361" y="65125"/>
            <a:ext cx="10806439" cy="1073196"/>
          </a:xfrm>
        </p:spPr>
        <p:txBody>
          <a:bodyPr/>
          <a:lstStyle/>
          <a:p>
            <a:r>
              <a:rPr lang="en-GB">
                <a:cs typeface="Calibri Light"/>
              </a:rPr>
              <a:t>Was </a:t>
            </a:r>
            <a:r>
              <a:rPr lang="en-GB" err="1">
                <a:cs typeface="Calibri Light"/>
              </a:rPr>
              <a:t>haben</a:t>
            </a:r>
            <a:r>
              <a:rPr lang="en-GB">
                <a:cs typeface="Calibri Light"/>
              </a:rPr>
              <a:t> </a:t>
            </a:r>
            <a:r>
              <a:rPr lang="en-GB" err="1">
                <a:cs typeface="Calibri Light"/>
              </a:rPr>
              <a:t>Bäume</a:t>
            </a:r>
            <a:r>
              <a:rPr lang="en-GB">
                <a:cs typeface="Calibri Light"/>
              </a:rPr>
              <a:t> </a:t>
            </a:r>
            <a:r>
              <a:rPr lang="en-GB" err="1">
                <a:cs typeface="Calibri Light"/>
              </a:rPr>
              <a:t>mit</a:t>
            </a:r>
            <a:r>
              <a:rPr lang="en-GB">
                <a:cs typeface="Calibri Light"/>
              </a:rPr>
              <a:t> Ozon </a:t>
            </a:r>
            <a:r>
              <a:rPr lang="en-GB" err="1">
                <a:cs typeface="Calibri Light"/>
              </a:rPr>
              <a:t>zu</a:t>
            </a:r>
            <a:r>
              <a:rPr lang="en-GB">
                <a:cs typeface="Calibri Light"/>
              </a:rPr>
              <a:t> tun?</a:t>
            </a:r>
            <a:endParaRPr lang="en-US"/>
          </a:p>
        </p:txBody>
      </p:sp>
      <p:sp>
        <p:nvSpPr>
          <p:cNvPr id="3" name="Content Placeholder 2">
            <a:extLst>
              <a:ext uri="{FF2B5EF4-FFF2-40B4-BE49-F238E27FC236}">
                <a16:creationId xmlns:a16="http://schemas.microsoft.com/office/drawing/2014/main" id="{CA46214D-C130-9048-38B2-15A066CB1511}"/>
              </a:ext>
            </a:extLst>
          </p:cNvPr>
          <p:cNvSpPr>
            <a:spLocks noGrp="1"/>
          </p:cNvSpPr>
          <p:nvPr>
            <p:ph idx="1"/>
          </p:nvPr>
        </p:nvSpPr>
        <p:spPr>
          <a:xfrm>
            <a:off x="291055" y="1417625"/>
            <a:ext cx="4379387" cy="3739338"/>
          </a:xfrm>
        </p:spPr>
        <p:txBody>
          <a:bodyPr vert="horz" lIns="91440" tIns="45720" rIns="91440" bIns="45720" rtlCol="0" anchor="t">
            <a:normAutofit fontScale="77500" lnSpcReduction="20000"/>
          </a:bodyPr>
          <a:lstStyle/>
          <a:p>
            <a:pPr marL="0" indent="0">
              <a:buNone/>
            </a:pPr>
            <a:r>
              <a:rPr lang="en-GB" b="1">
                <a:cs typeface="Calibri"/>
              </a:rPr>
              <a:t>Ozon </a:t>
            </a:r>
            <a:r>
              <a:rPr lang="en-GB" b="1" err="1">
                <a:cs typeface="Calibri"/>
              </a:rPr>
              <a:t>Produktionsfaktoren</a:t>
            </a:r>
            <a:endParaRPr lang="en-GB" b="1">
              <a:cs typeface="Calibri"/>
            </a:endParaRPr>
          </a:p>
          <a:p>
            <a:pPr marL="0" indent="0">
              <a:buNone/>
            </a:pPr>
            <a:endParaRPr lang="en-GB" b="1">
              <a:cs typeface="Calibri"/>
            </a:endParaRPr>
          </a:p>
          <a:p>
            <a:r>
              <a:rPr lang="en-GB" err="1">
                <a:cs typeface="Calibri"/>
              </a:rPr>
              <a:t>Sonneneinstrahlung</a:t>
            </a:r>
            <a:r>
              <a:rPr lang="en-GB">
                <a:cs typeface="Calibri"/>
              </a:rPr>
              <a:t> (</a:t>
            </a:r>
            <a:r>
              <a:rPr lang="en-GB" i="1">
                <a:cs typeface="Calibri"/>
              </a:rPr>
              <a:t>hv</a:t>
            </a:r>
            <a:r>
              <a:rPr lang="en-GB">
                <a:cs typeface="Calibri"/>
              </a:rPr>
              <a:t>)</a:t>
            </a:r>
          </a:p>
          <a:p>
            <a:r>
              <a:rPr lang="en-GB" err="1">
                <a:cs typeface="Calibri"/>
              </a:rPr>
              <a:t>Stickoxide</a:t>
            </a:r>
            <a:r>
              <a:rPr lang="en-GB">
                <a:cs typeface="Calibri"/>
              </a:rPr>
              <a:t> (NO</a:t>
            </a:r>
            <a:r>
              <a:rPr lang="en-GB" baseline="-25000">
                <a:cs typeface="Calibri"/>
              </a:rPr>
              <a:t>x</a:t>
            </a:r>
            <a:r>
              <a:rPr lang="en-GB">
                <a:cs typeface="Calibri"/>
              </a:rPr>
              <a:t>)</a:t>
            </a:r>
          </a:p>
          <a:p>
            <a:r>
              <a:rPr lang="en-GB" err="1">
                <a:cs typeface="Calibri"/>
              </a:rPr>
              <a:t>Flüchtige</a:t>
            </a:r>
            <a:r>
              <a:rPr lang="en-GB">
                <a:cs typeface="Calibri"/>
              </a:rPr>
              <a:t> </a:t>
            </a:r>
            <a:r>
              <a:rPr lang="en-GB" err="1">
                <a:cs typeface="Calibri"/>
              </a:rPr>
              <a:t>organische</a:t>
            </a:r>
            <a:r>
              <a:rPr lang="en-GB">
                <a:cs typeface="Calibri"/>
              </a:rPr>
              <a:t> </a:t>
            </a:r>
            <a:r>
              <a:rPr lang="en-GB" err="1">
                <a:cs typeface="Calibri"/>
              </a:rPr>
              <a:t>Versbindungen</a:t>
            </a:r>
            <a:r>
              <a:rPr lang="en-GB">
                <a:cs typeface="Calibri"/>
              </a:rPr>
              <a:t> (VOCs -  volatile organic compounds)</a:t>
            </a:r>
          </a:p>
          <a:p>
            <a:pPr marL="457200" lvl="1" indent="0">
              <a:buNone/>
            </a:pPr>
            <a:r>
              <a:rPr lang="en-GB">
                <a:cs typeface="Calibri"/>
              </a:rPr>
              <a:t>-&gt; </a:t>
            </a:r>
            <a:r>
              <a:rPr lang="en-GB" err="1">
                <a:cs typeface="Calibri"/>
              </a:rPr>
              <a:t>anthropogen</a:t>
            </a:r>
            <a:r>
              <a:rPr lang="en-GB">
                <a:cs typeface="Calibri"/>
              </a:rPr>
              <a:t> (</a:t>
            </a:r>
            <a:r>
              <a:rPr lang="en-GB" err="1">
                <a:cs typeface="Calibri"/>
              </a:rPr>
              <a:t>zB</a:t>
            </a:r>
            <a:r>
              <a:rPr lang="en-GB">
                <a:cs typeface="Calibri"/>
              </a:rPr>
              <a:t>. </a:t>
            </a:r>
            <a:r>
              <a:rPr lang="en-GB" err="1">
                <a:cs typeface="Calibri"/>
              </a:rPr>
              <a:t>fossile</a:t>
            </a:r>
            <a:r>
              <a:rPr lang="en-GB">
                <a:cs typeface="Calibri"/>
              </a:rPr>
              <a:t> </a:t>
            </a:r>
            <a:r>
              <a:rPr lang="en-GB" err="1">
                <a:cs typeface="Calibri"/>
              </a:rPr>
              <a:t>Treibst</a:t>
            </a:r>
            <a:r>
              <a:rPr lang="en-GB">
                <a:cs typeface="Calibri"/>
              </a:rPr>
              <a:t>.)</a:t>
            </a:r>
          </a:p>
          <a:p>
            <a:pPr marL="457200" lvl="1" indent="0">
              <a:buNone/>
            </a:pPr>
            <a:r>
              <a:rPr lang="en-GB">
                <a:cs typeface="Calibri"/>
              </a:rPr>
              <a:t>-&gt; </a:t>
            </a:r>
            <a:r>
              <a:rPr lang="en-GB" err="1">
                <a:cs typeface="Calibri"/>
              </a:rPr>
              <a:t>biogen</a:t>
            </a:r>
            <a:r>
              <a:rPr lang="en-GB">
                <a:cs typeface="Calibri"/>
              </a:rPr>
              <a:t> (</a:t>
            </a:r>
            <a:r>
              <a:rPr lang="de-DE" b="1">
                <a:ea typeface="+mn-lt"/>
                <a:cs typeface="+mn-lt"/>
              </a:rPr>
              <a:t>B</a:t>
            </a:r>
            <a:r>
              <a:rPr lang="de-DE">
                <a:ea typeface="+mn-lt"/>
                <a:cs typeface="+mn-lt"/>
              </a:rPr>
              <a:t>VOC) </a:t>
            </a:r>
            <a:endParaRPr lang="en-GB">
              <a:ea typeface="+mn-lt"/>
              <a:cs typeface="+mn-lt"/>
            </a:endParaRPr>
          </a:p>
          <a:p>
            <a:pPr marL="914400" lvl="2">
              <a:buNone/>
            </a:pPr>
            <a:r>
              <a:rPr lang="de-DE" sz="2400">
                <a:cs typeface="Calibri"/>
              </a:rPr>
              <a:t> -&gt; emittiert von Bäumen</a:t>
            </a:r>
          </a:p>
          <a:p>
            <a:pPr marL="914400" lvl="2">
              <a:buNone/>
            </a:pPr>
            <a:r>
              <a:rPr lang="de-DE" sz="2400">
                <a:cs typeface="Calibri"/>
              </a:rPr>
              <a:t> -&gt; Zerfallsprozesse</a:t>
            </a:r>
            <a:endParaRPr lang="de-DE">
              <a:cs typeface="Calibri"/>
            </a:endParaRPr>
          </a:p>
          <a:p>
            <a:pPr marL="914400" lvl="2">
              <a:buNone/>
            </a:pPr>
            <a:r>
              <a:rPr lang="de-DE" sz="2400">
                <a:cs typeface="Calibri"/>
              </a:rPr>
              <a:t> …</a:t>
            </a:r>
          </a:p>
          <a:p>
            <a:pPr marL="914400" lvl="2">
              <a:buNone/>
            </a:pPr>
            <a:endParaRPr lang="de-DE" sz="2400">
              <a:cs typeface="Calibri"/>
            </a:endParaRPr>
          </a:p>
          <a:p>
            <a:pPr marL="0">
              <a:buNone/>
            </a:pPr>
            <a:endParaRPr lang="de-DE"/>
          </a:p>
          <a:p>
            <a:pPr marL="457200" lvl="1" indent="0">
              <a:buNone/>
            </a:pPr>
            <a:endParaRPr lang="en-GB">
              <a:cs typeface="Calibri"/>
            </a:endParaRPr>
          </a:p>
        </p:txBody>
      </p:sp>
      <p:sp>
        <p:nvSpPr>
          <p:cNvPr id="5" name="Footer Placeholder 4">
            <a:extLst>
              <a:ext uri="{FF2B5EF4-FFF2-40B4-BE49-F238E27FC236}">
                <a16:creationId xmlns:a16="http://schemas.microsoft.com/office/drawing/2014/main" id="{2C11DEE9-037A-7436-BF5A-2EB27F28EDAC}"/>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F53B1706-D7AA-C632-72EB-B7FD54852F7D}"/>
              </a:ext>
            </a:extLst>
          </p:cNvPr>
          <p:cNvSpPr>
            <a:spLocks noGrp="1"/>
          </p:cNvSpPr>
          <p:nvPr>
            <p:ph type="sldNum" sz="quarter" idx="12"/>
          </p:nvPr>
        </p:nvSpPr>
        <p:spPr/>
        <p:txBody>
          <a:bodyPr/>
          <a:lstStyle/>
          <a:p>
            <a:fld id="{5A005A3D-A187-4DA6-AEE4-3F8906483E9C}" type="slidenum">
              <a:rPr lang="de-DE" smtClean="0"/>
              <a:t>5</a:t>
            </a:fld>
            <a:endParaRPr lang="de-DE"/>
          </a:p>
        </p:txBody>
      </p:sp>
      <p:pic>
        <p:nvPicPr>
          <p:cNvPr id="9" name="Picture 2" descr="Figure 1">
            <a:extLst>
              <a:ext uri="{FF2B5EF4-FFF2-40B4-BE49-F238E27FC236}">
                <a16:creationId xmlns:a16="http://schemas.microsoft.com/office/drawing/2014/main" id="{1A2AB172-5663-B470-13AE-AF2E746CB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035" y="937812"/>
            <a:ext cx="7396853" cy="556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22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50</a:t>
            </a:fld>
            <a:endParaRPr lang="de-DE"/>
          </a:p>
        </p:txBody>
      </p:sp>
      <p:sp>
        <p:nvSpPr>
          <p:cNvPr id="5" name="TextBox 4"/>
          <p:cNvSpPr txBox="1"/>
          <p:nvPr/>
        </p:nvSpPr>
        <p:spPr>
          <a:xfrm>
            <a:off x="1427490" y="723531"/>
            <a:ext cx="9337019" cy="2677656"/>
          </a:xfrm>
          <a:prstGeom prst="rect">
            <a:avLst/>
          </a:prstGeom>
          <a:noFill/>
        </p:spPr>
        <p:txBody>
          <a:bodyPr wrap="square" rtlCol="0">
            <a:spAutoFit/>
          </a:bodyPr>
          <a:lstStyle/>
          <a:p>
            <a:pPr marL="457200" indent="-457200">
              <a:buFont typeface="Arial" panose="020B0604020202020204" pitchFamily="34" charset="0"/>
              <a:buChar char="•"/>
            </a:pPr>
            <a:r>
              <a:rPr lang="de-DE" sz="2800" err="1"/>
              <a:t>Isohydrische</a:t>
            </a:r>
            <a:r>
              <a:rPr lang="de-DE" sz="2800"/>
              <a:t> Arten : Sie schließen ihre Spaltöffnungen früh, um sich vor einer möglicherweise lang anhaltenden Trockenheit zu schützen.</a:t>
            </a:r>
          </a:p>
          <a:p>
            <a:pPr marL="457200" indent="-457200">
              <a:buFont typeface="Arial" panose="020B0604020202020204" pitchFamily="34" charset="0"/>
              <a:buChar char="•"/>
            </a:pPr>
            <a:r>
              <a:rPr lang="de-DE" sz="2800" err="1"/>
              <a:t>Anisohydrische</a:t>
            </a:r>
            <a:r>
              <a:rPr lang="de-DE" sz="2800"/>
              <a:t> Arten: Sie halten die Spaltöffnungen offen, wenn es trocken wird, und hoffen auf Regen</a:t>
            </a:r>
          </a:p>
          <a:p>
            <a:pPr marL="457200" indent="-457200">
              <a:buFont typeface="Arial" panose="020B0604020202020204" pitchFamily="34" charset="0"/>
              <a:buChar char="•"/>
            </a:pPr>
            <a:endParaRPr lang="de-DE" sz="2800"/>
          </a:p>
        </p:txBody>
      </p:sp>
      <p:sp>
        <p:nvSpPr>
          <p:cNvPr id="6" name="TextBox 5">
            <a:extLst>
              <a:ext uri="{FF2B5EF4-FFF2-40B4-BE49-F238E27FC236}">
                <a16:creationId xmlns:a16="http://schemas.microsoft.com/office/drawing/2014/main" id="{CAD299D2-F1C2-A7EF-9111-2F4A07AC89BF}"/>
              </a:ext>
            </a:extLst>
          </p:cNvPr>
          <p:cNvSpPr txBox="1"/>
          <p:nvPr/>
        </p:nvSpPr>
        <p:spPr>
          <a:xfrm>
            <a:off x="2968053" y="3429000"/>
            <a:ext cx="8580682" cy="2308324"/>
          </a:xfrm>
          <a:prstGeom prst="rect">
            <a:avLst/>
          </a:prstGeom>
          <a:noFill/>
        </p:spPr>
        <p:txBody>
          <a:bodyPr wrap="none" rtlCol="0">
            <a:spAutoFit/>
          </a:bodyPr>
          <a:lstStyle/>
          <a:p>
            <a:r>
              <a:rPr lang="en-GB" sz="3600" err="1"/>
              <a:t>Isohydrich</a:t>
            </a:r>
            <a:r>
              <a:rPr lang="en-GB" sz="3600"/>
              <a:t>: Birke, </a:t>
            </a:r>
            <a:r>
              <a:rPr lang="en-GB" sz="3600" err="1"/>
              <a:t>Ahorn</a:t>
            </a:r>
            <a:endParaRPr lang="en-GB" sz="3600"/>
          </a:p>
          <a:p>
            <a:endParaRPr lang="en-GB" sz="3600"/>
          </a:p>
          <a:p>
            <a:r>
              <a:rPr lang="en-GB" sz="3600" err="1"/>
              <a:t>Anisohydrich</a:t>
            </a:r>
            <a:r>
              <a:rPr lang="en-GB" sz="3600"/>
              <a:t>: </a:t>
            </a:r>
            <a:r>
              <a:rPr lang="en-GB" sz="3600" err="1"/>
              <a:t>Buche</a:t>
            </a:r>
            <a:r>
              <a:rPr lang="en-GB" sz="3600"/>
              <a:t>, </a:t>
            </a:r>
            <a:r>
              <a:rPr lang="en-GB" sz="3600" err="1"/>
              <a:t>Ahornblättrige</a:t>
            </a:r>
            <a:r>
              <a:rPr lang="en-GB" sz="3600"/>
              <a:t> </a:t>
            </a:r>
            <a:r>
              <a:rPr lang="en-GB" sz="3600" err="1"/>
              <a:t>Platane</a:t>
            </a:r>
            <a:endParaRPr lang="en-GB" sz="3600"/>
          </a:p>
          <a:p>
            <a:endParaRPr lang="en-GB" sz="3600"/>
          </a:p>
        </p:txBody>
      </p:sp>
    </p:spTree>
    <p:extLst>
      <p:ext uri="{BB962C8B-B14F-4D97-AF65-F5344CB8AC3E}">
        <p14:creationId xmlns:p14="http://schemas.microsoft.com/office/powerpoint/2010/main" val="3091377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51</a:t>
            </a:fld>
            <a:endParaRPr lang="de-DE"/>
          </a:p>
        </p:txBody>
      </p:sp>
      <p:sp>
        <p:nvSpPr>
          <p:cNvPr id="5" name="TextBox 4"/>
          <p:cNvSpPr txBox="1"/>
          <p:nvPr/>
        </p:nvSpPr>
        <p:spPr>
          <a:xfrm>
            <a:off x="1427490" y="723531"/>
            <a:ext cx="9337019" cy="4832092"/>
          </a:xfrm>
          <a:prstGeom prst="rect">
            <a:avLst/>
          </a:prstGeom>
          <a:noFill/>
        </p:spPr>
        <p:txBody>
          <a:bodyPr wrap="square" rtlCol="0">
            <a:spAutoFit/>
          </a:bodyPr>
          <a:lstStyle/>
          <a:p>
            <a:pPr marL="457200" indent="-457200">
              <a:buFont typeface="Arial" panose="020B0604020202020204" pitchFamily="34" charset="0"/>
              <a:buChar char="•"/>
            </a:pPr>
            <a:r>
              <a:rPr lang="de-DE" sz="2800" err="1">
                <a:solidFill>
                  <a:schemeClr val="bg1">
                    <a:lumMod val="65000"/>
                  </a:schemeClr>
                </a:solidFill>
              </a:rPr>
              <a:t>Isohydrische</a:t>
            </a:r>
            <a:r>
              <a:rPr lang="de-DE" sz="2800">
                <a:solidFill>
                  <a:schemeClr val="bg1">
                    <a:lumMod val="65000"/>
                  </a:schemeClr>
                </a:solidFill>
              </a:rPr>
              <a:t> Arten : Sie schließen ihre Spaltöffnungen früh, um sich vor einer möglicherweise lang anhaltenden Trockenheit zu schützen.</a:t>
            </a:r>
          </a:p>
          <a:p>
            <a:pPr marL="457200" indent="-457200">
              <a:buFont typeface="Arial" panose="020B0604020202020204" pitchFamily="34" charset="0"/>
              <a:buChar char="•"/>
            </a:pPr>
            <a:r>
              <a:rPr lang="de-DE" sz="2800" err="1">
                <a:solidFill>
                  <a:schemeClr val="bg1">
                    <a:lumMod val="65000"/>
                  </a:schemeClr>
                </a:solidFill>
              </a:rPr>
              <a:t>Anisohydrische</a:t>
            </a:r>
            <a:r>
              <a:rPr lang="de-DE" sz="2800">
                <a:solidFill>
                  <a:schemeClr val="bg1">
                    <a:lumMod val="65000"/>
                  </a:schemeClr>
                </a:solidFill>
              </a:rPr>
              <a:t> Arten: Sie halten die Spaltöffnungen offen, wenn es trocken wird, und hoffen auf Regen</a:t>
            </a:r>
          </a:p>
          <a:p>
            <a:pPr marL="457200" indent="-457200">
              <a:buFont typeface="Arial" panose="020B0604020202020204" pitchFamily="34" charset="0"/>
              <a:buChar char="•"/>
            </a:pPr>
            <a:endParaRPr lang="de-DE" sz="2800"/>
          </a:p>
          <a:p>
            <a:pPr marL="457200" indent="-457200">
              <a:buFont typeface="Arial" panose="020B0604020202020204" pitchFamily="34" charset="0"/>
              <a:buChar char="•"/>
            </a:pPr>
            <a:r>
              <a:rPr lang="de-DE" sz="2800" err="1"/>
              <a:t>Isohydrische</a:t>
            </a:r>
            <a:r>
              <a:rPr lang="de-DE" sz="2800"/>
              <a:t> Arten: Stellen bei Trockenheit die meisten Dienste ein, überleben aber</a:t>
            </a:r>
          </a:p>
          <a:p>
            <a:pPr marL="457200" indent="-457200">
              <a:buFont typeface="Arial" panose="020B0604020202020204" pitchFamily="34" charset="0"/>
              <a:buChar char="•"/>
            </a:pPr>
            <a:r>
              <a:rPr lang="de-DE" sz="2800" err="1"/>
              <a:t>Anisohydrische</a:t>
            </a:r>
            <a:r>
              <a:rPr lang="de-DE" sz="2800"/>
              <a:t> Arten: Erbringen ihre Leistungen, wenn es heiß und trocken ist, aber wenn die Trockenheit lange anhält, sterben sie</a:t>
            </a:r>
          </a:p>
        </p:txBody>
      </p:sp>
    </p:spTree>
    <p:extLst>
      <p:ext uri="{BB962C8B-B14F-4D97-AF65-F5344CB8AC3E}">
        <p14:creationId xmlns:p14="http://schemas.microsoft.com/office/powerpoint/2010/main" val="4163829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CCC14A9C-A4E5-D4CA-F24A-8AE0D16E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75" y="2754138"/>
            <a:ext cx="8934450" cy="4103862"/>
          </a:xfrm>
          <a:prstGeom prst="rect">
            <a:avLst/>
          </a:prstGeom>
        </p:spPr>
      </p:pic>
      <p:sp>
        <p:nvSpPr>
          <p:cNvPr id="2" name="Titel 1">
            <a:extLst>
              <a:ext uri="{FF2B5EF4-FFF2-40B4-BE49-F238E27FC236}">
                <a16:creationId xmlns:a16="http://schemas.microsoft.com/office/drawing/2014/main" id="{5074C858-544F-FCD7-110B-3C0885424257}"/>
              </a:ext>
            </a:extLst>
          </p:cNvPr>
          <p:cNvSpPr>
            <a:spLocks noGrp="1"/>
          </p:cNvSpPr>
          <p:nvPr>
            <p:ph type="title"/>
          </p:nvPr>
        </p:nvSpPr>
        <p:spPr/>
        <p:txBody>
          <a:bodyPr/>
          <a:lstStyle/>
          <a:p>
            <a:r>
              <a:rPr lang="de-DE"/>
              <a:t>Mögliche Auswirkungen von Trockenheit und Salzstress auf die </a:t>
            </a:r>
            <a:r>
              <a:rPr lang="de-DE" err="1"/>
              <a:t>Herbivorenabwehr</a:t>
            </a:r>
            <a:endParaRPr lang="de-DE"/>
          </a:p>
        </p:txBody>
      </p:sp>
      <p:sp>
        <p:nvSpPr>
          <p:cNvPr id="4" name="Foliennummernplatzhalter 3">
            <a:extLst>
              <a:ext uri="{FF2B5EF4-FFF2-40B4-BE49-F238E27FC236}">
                <a16:creationId xmlns:a16="http://schemas.microsoft.com/office/drawing/2014/main" id="{A2AC38A8-9248-D7D0-1D5C-5FBB6E9D93CE}"/>
              </a:ext>
            </a:extLst>
          </p:cNvPr>
          <p:cNvSpPr>
            <a:spLocks noGrp="1"/>
          </p:cNvSpPr>
          <p:nvPr>
            <p:ph type="sldNum" sz="quarter" idx="12"/>
          </p:nvPr>
        </p:nvSpPr>
        <p:spPr/>
        <p:txBody>
          <a:bodyPr/>
          <a:lstStyle/>
          <a:p>
            <a:fld id="{5A005A3D-A187-4DA6-AEE4-3F8906483E9C}" type="slidenum">
              <a:rPr lang="de-DE" smtClean="0"/>
              <a:t>52</a:t>
            </a:fld>
            <a:endParaRPr lang="de-DE"/>
          </a:p>
        </p:txBody>
      </p:sp>
      <p:sp>
        <p:nvSpPr>
          <p:cNvPr id="19" name="Textfeld 18">
            <a:extLst>
              <a:ext uri="{FF2B5EF4-FFF2-40B4-BE49-F238E27FC236}">
                <a16:creationId xmlns:a16="http://schemas.microsoft.com/office/drawing/2014/main" id="{6432F89E-85F6-7DD5-75F0-E10D326A02DA}"/>
              </a:ext>
            </a:extLst>
          </p:cNvPr>
          <p:cNvSpPr txBox="1"/>
          <p:nvPr/>
        </p:nvSpPr>
        <p:spPr>
          <a:xfrm>
            <a:off x="838200" y="2052271"/>
            <a:ext cx="7923972" cy="523220"/>
          </a:xfrm>
          <a:prstGeom prst="rect">
            <a:avLst/>
          </a:prstGeom>
          <a:noFill/>
        </p:spPr>
        <p:txBody>
          <a:bodyPr wrap="square">
            <a:spAutoFit/>
          </a:bodyPr>
          <a:lstStyle/>
          <a:p>
            <a:r>
              <a:rPr lang="fr-FR" sz="2800" err="1"/>
              <a:t>Herbivoren-bezogene</a:t>
            </a:r>
            <a:r>
              <a:rPr lang="fr-FR" sz="2800"/>
              <a:t> BVOC-</a:t>
            </a:r>
            <a:r>
              <a:rPr lang="fr-FR" sz="2800" err="1"/>
              <a:t>Mischung</a:t>
            </a:r>
            <a:r>
              <a:rPr lang="fr-FR" sz="1200"/>
              <a:t>(</a:t>
            </a:r>
            <a:r>
              <a:rPr lang="fr-FR" sz="1200" err="1"/>
              <a:t>Copolovici</a:t>
            </a:r>
            <a:r>
              <a:rPr lang="fr-FR" sz="1200"/>
              <a:t> et al., 2014)</a:t>
            </a:r>
            <a:endParaRPr lang="de-DE" sz="1200"/>
          </a:p>
        </p:txBody>
      </p:sp>
      <p:sp>
        <p:nvSpPr>
          <p:cNvPr id="20" name="Textfeld 19">
            <a:extLst>
              <a:ext uri="{FF2B5EF4-FFF2-40B4-BE49-F238E27FC236}">
                <a16:creationId xmlns:a16="http://schemas.microsoft.com/office/drawing/2014/main" id="{B88731E8-88D2-A59D-F96F-AC9AF878335C}"/>
              </a:ext>
            </a:extLst>
          </p:cNvPr>
          <p:cNvSpPr txBox="1"/>
          <p:nvPr/>
        </p:nvSpPr>
        <p:spPr>
          <a:xfrm>
            <a:off x="569627" y="2754138"/>
            <a:ext cx="2446074" cy="523220"/>
          </a:xfrm>
          <a:prstGeom prst="rect">
            <a:avLst/>
          </a:prstGeom>
          <a:solidFill>
            <a:schemeClr val="bg1"/>
          </a:solidFill>
        </p:spPr>
        <p:txBody>
          <a:bodyPr wrap="square">
            <a:spAutoFit/>
          </a:bodyPr>
          <a:lstStyle/>
          <a:p>
            <a:r>
              <a:rPr lang="fr-FR" sz="2800" err="1"/>
              <a:t>Trockenstress</a:t>
            </a:r>
            <a:endParaRPr lang="de-DE" sz="1200"/>
          </a:p>
        </p:txBody>
      </p:sp>
      <p:sp>
        <p:nvSpPr>
          <p:cNvPr id="21" name="Textfeld 20">
            <a:extLst>
              <a:ext uri="{FF2B5EF4-FFF2-40B4-BE49-F238E27FC236}">
                <a16:creationId xmlns:a16="http://schemas.microsoft.com/office/drawing/2014/main" id="{A2D392EA-D4DB-90AF-804F-E6046EBECB82}"/>
              </a:ext>
            </a:extLst>
          </p:cNvPr>
          <p:cNvSpPr txBox="1"/>
          <p:nvPr/>
        </p:nvSpPr>
        <p:spPr>
          <a:xfrm>
            <a:off x="6096000" y="2754138"/>
            <a:ext cx="1463125" cy="954107"/>
          </a:xfrm>
          <a:prstGeom prst="rect">
            <a:avLst/>
          </a:prstGeom>
          <a:solidFill>
            <a:schemeClr val="bg1"/>
          </a:solidFill>
        </p:spPr>
        <p:txBody>
          <a:bodyPr wrap="square">
            <a:spAutoFit/>
          </a:bodyPr>
          <a:lstStyle/>
          <a:p>
            <a:r>
              <a:rPr lang="fr-FR" sz="2800" err="1"/>
              <a:t>Salzstress</a:t>
            </a:r>
            <a:endParaRPr lang="de-DE" sz="1200"/>
          </a:p>
        </p:txBody>
      </p:sp>
      <p:sp>
        <p:nvSpPr>
          <p:cNvPr id="26" name="Rechteck 25">
            <a:extLst>
              <a:ext uri="{FF2B5EF4-FFF2-40B4-BE49-F238E27FC236}">
                <a16:creationId xmlns:a16="http://schemas.microsoft.com/office/drawing/2014/main" id="{13E8B404-32C0-35B0-04BB-4F273AB9AD4B}"/>
              </a:ext>
            </a:extLst>
          </p:cNvPr>
          <p:cNvSpPr/>
          <p:nvPr/>
        </p:nvSpPr>
        <p:spPr>
          <a:xfrm>
            <a:off x="1778005" y="3874618"/>
            <a:ext cx="1400175" cy="5232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120A4D9D-9991-2897-0F6E-E6BA0B14193F}"/>
              </a:ext>
            </a:extLst>
          </p:cNvPr>
          <p:cNvSpPr/>
          <p:nvPr/>
        </p:nvSpPr>
        <p:spPr>
          <a:xfrm>
            <a:off x="1778004" y="4440591"/>
            <a:ext cx="1400175" cy="5232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EE05DA1E-188C-74E6-8535-A9710E100169}"/>
              </a:ext>
            </a:extLst>
          </p:cNvPr>
          <p:cNvSpPr/>
          <p:nvPr/>
        </p:nvSpPr>
        <p:spPr>
          <a:xfrm>
            <a:off x="1778004" y="5020962"/>
            <a:ext cx="1400175" cy="5232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0E0D3F88-F877-8A89-4B93-E2BB28B56CE8}"/>
              </a:ext>
            </a:extLst>
          </p:cNvPr>
          <p:cNvSpPr/>
          <p:nvPr/>
        </p:nvSpPr>
        <p:spPr>
          <a:xfrm>
            <a:off x="6187525" y="4157873"/>
            <a:ext cx="1400175" cy="5232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3774CBBC-5F99-5D06-9246-3FF5FBF9E4AE}"/>
              </a:ext>
            </a:extLst>
          </p:cNvPr>
          <p:cNvSpPr/>
          <p:nvPr/>
        </p:nvSpPr>
        <p:spPr>
          <a:xfrm>
            <a:off x="6187525" y="4733036"/>
            <a:ext cx="1400175" cy="5232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PB">
            <a:extLst>
              <a:ext uri="{FF2B5EF4-FFF2-40B4-BE49-F238E27FC236}">
                <a16:creationId xmlns:a16="http://schemas.microsoft.com/office/drawing/2014/main" id="{DA4C9897-8D28-776F-C0FC-7804BD84A5D5}"/>
              </a:ext>
            </a:extLst>
          </p:cNvPr>
          <p:cNvSpPr/>
          <p:nvPr/>
        </p:nvSpPr>
        <p:spPr>
          <a:xfrm>
            <a:off x="0" y="6756400"/>
            <a:ext cx="9236363" cy="101600"/>
          </a:xfrm>
          <a:prstGeom prst="rect">
            <a:avLst/>
          </a:prstGeom>
          <a:solidFill>
            <a:srgbClr val="78C8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B6006500-6614-E731-EECE-D7127E7DBE2F}"/>
              </a:ext>
            </a:extLst>
          </p:cNvPr>
          <p:cNvSpPr>
            <a:spLocks noGrp="1"/>
          </p:cNvSpPr>
          <p:nvPr>
            <p:ph type="dt" sz="half" idx="10"/>
          </p:nvPr>
        </p:nvSpPr>
        <p:spPr/>
        <p:txBody>
          <a:bodyPr/>
          <a:lstStyle/>
          <a:p>
            <a:fld id="{12DEAE82-27A0-4BBE-AA07-C731C6EB4AC2}" type="datetime1">
              <a:rPr lang="en-US" smtClean="0"/>
              <a:t>5/24/23</a:t>
            </a:fld>
            <a:endParaRPr lang="de-DE"/>
          </a:p>
        </p:txBody>
      </p:sp>
      <p:sp>
        <p:nvSpPr>
          <p:cNvPr id="5" name="Fußzeilenplatzhalter 4">
            <a:extLst>
              <a:ext uri="{FF2B5EF4-FFF2-40B4-BE49-F238E27FC236}">
                <a16:creationId xmlns:a16="http://schemas.microsoft.com/office/drawing/2014/main" id="{F141471C-9D33-C2D0-ABF6-0FC5DAC834CD}"/>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213666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69995-1229-459A-8C59-E1CF5CEFEAD3}" type="datetime1">
              <a:rPr lang="en-US" smtClean="0"/>
              <a:t>5/24/23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005A3D-A187-4DA6-AEE4-3F8906483E9C}" type="slidenum">
              <a:rPr lang="de-DE" smtClean="0"/>
              <a:t>53</a:t>
            </a:fld>
            <a:endParaRPr lang="de-DE"/>
          </a:p>
        </p:txBody>
      </p:sp>
      <p:sp>
        <p:nvSpPr>
          <p:cNvPr id="5" name="TextBox 4"/>
          <p:cNvSpPr txBox="1"/>
          <p:nvPr/>
        </p:nvSpPr>
        <p:spPr>
          <a:xfrm>
            <a:off x="435122" y="437987"/>
            <a:ext cx="11506868" cy="5786199"/>
          </a:xfrm>
          <a:prstGeom prst="rect">
            <a:avLst/>
          </a:prstGeom>
          <a:noFill/>
        </p:spPr>
        <p:txBody>
          <a:bodyPr wrap="none" lIns="91440" tIns="45720" rIns="91440" bIns="45720" rtlCol="0" anchor="t">
            <a:spAutoFit/>
          </a:bodyPr>
          <a:lstStyle/>
          <a:p>
            <a:r>
              <a:rPr lang="de-DE" sz="4000"/>
              <a:t>Welche Fähigkeiten sollte ein guter Stadtbaum haben?</a:t>
            </a:r>
            <a:endParaRPr lang="de-DE" sz="4000">
              <a:cs typeface="Calibri"/>
            </a:endParaRPr>
          </a:p>
          <a:p>
            <a:endParaRPr lang="de-DE" sz="2400"/>
          </a:p>
          <a:p>
            <a:pPr marL="457200" indent="-457200">
              <a:buFont typeface="Arial,Sans-Serif"/>
              <a:buChar char="•"/>
            </a:pPr>
            <a:r>
              <a:rPr lang="de-DE" sz="2400">
                <a:latin typeface="Arial"/>
                <a:cs typeface="Arial"/>
              </a:rPr>
              <a:t>Lange leben und groß werden </a:t>
            </a:r>
            <a:r>
              <a:rPr lang="de-DE" sz="2400">
                <a:latin typeface="Calibri"/>
                <a:cs typeface="Calibri"/>
              </a:rPr>
              <a:t> </a:t>
            </a:r>
          </a:p>
          <a:p>
            <a:pPr marL="742950" lvl="1" indent="-285750">
              <a:buFont typeface="Calibri,Sans-Serif"/>
              <a:buChar char="-"/>
            </a:pPr>
            <a:r>
              <a:rPr lang="en-GB">
                <a:latin typeface="Calibri Light"/>
                <a:cs typeface="Arial"/>
              </a:rPr>
              <a:t>Hohe </a:t>
            </a:r>
            <a:r>
              <a:rPr lang="en-GB" err="1">
                <a:latin typeface="Calibri Light"/>
                <a:cs typeface="Arial"/>
              </a:rPr>
              <a:t>Blattflächendichte</a:t>
            </a:r>
            <a:r>
              <a:rPr lang="en-GB">
                <a:latin typeface="Calibri Light"/>
                <a:cs typeface="Arial"/>
              </a:rPr>
              <a:t> (</a:t>
            </a:r>
            <a:r>
              <a:rPr lang="en-GB" err="1">
                <a:latin typeface="Calibri Light"/>
                <a:cs typeface="Arial"/>
              </a:rPr>
              <a:t>groß</a:t>
            </a:r>
            <a:r>
              <a:rPr lang="en-GB">
                <a:latin typeface="Calibri Light"/>
                <a:cs typeface="Arial"/>
              </a:rPr>
              <a:t>, </a:t>
            </a:r>
            <a:r>
              <a:rPr lang="en-GB" err="1">
                <a:latin typeface="Calibri Light"/>
                <a:cs typeface="Arial"/>
              </a:rPr>
              <a:t>breite</a:t>
            </a:r>
            <a:r>
              <a:rPr lang="en-GB">
                <a:latin typeface="Calibri Light"/>
                <a:cs typeface="Arial"/>
              </a:rPr>
              <a:t> und </a:t>
            </a:r>
            <a:r>
              <a:rPr lang="en-GB" err="1">
                <a:latin typeface="Calibri Light"/>
                <a:cs typeface="Arial"/>
              </a:rPr>
              <a:t>vielschichtige</a:t>
            </a:r>
            <a:r>
              <a:rPr lang="en-GB">
                <a:latin typeface="Calibri Light"/>
                <a:cs typeface="Arial"/>
              </a:rPr>
              <a:t> Krone, </a:t>
            </a:r>
            <a:r>
              <a:rPr lang="en-GB" err="1">
                <a:latin typeface="Calibri Light"/>
                <a:cs typeface="Arial"/>
              </a:rPr>
              <a:t>breite</a:t>
            </a:r>
            <a:r>
              <a:rPr lang="en-GB">
                <a:latin typeface="Calibri Light"/>
                <a:cs typeface="Arial"/>
              </a:rPr>
              <a:t> und/</a:t>
            </a:r>
            <a:r>
              <a:rPr lang="en-GB" err="1">
                <a:latin typeface="Calibri Light"/>
                <a:cs typeface="Arial"/>
              </a:rPr>
              <a:t>oder</a:t>
            </a:r>
            <a:r>
              <a:rPr lang="en-GB">
                <a:latin typeface="Calibri Light"/>
                <a:cs typeface="Arial"/>
              </a:rPr>
              <a:t> </a:t>
            </a:r>
            <a:r>
              <a:rPr lang="en-GB" err="1">
                <a:latin typeface="Calibri Light"/>
                <a:cs typeface="Arial"/>
              </a:rPr>
              <a:t>viele</a:t>
            </a:r>
            <a:r>
              <a:rPr lang="en-GB">
                <a:latin typeface="Calibri Light"/>
                <a:cs typeface="Arial"/>
              </a:rPr>
              <a:t> </a:t>
            </a:r>
            <a:r>
              <a:rPr lang="en-GB" err="1">
                <a:latin typeface="Calibri Light"/>
                <a:cs typeface="Arial"/>
              </a:rPr>
              <a:t>Blätter</a:t>
            </a:r>
            <a:r>
              <a:rPr lang="en-GB">
                <a:latin typeface="Calibri Light"/>
                <a:cs typeface="Arial"/>
              </a:rPr>
              <a:t>)</a:t>
            </a:r>
            <a:endParaRPr lang="en-US">
              <a:latin typeface="Calibri Light"/>
              <a:cs typeface="Arial"/>
            </a:endParaRPr>
          </a:p>
          <a:p>
            <a:pPr marL="742950" lvl="1" indent="-285750">
              <a:buFont typeface="Calibri,Sans-Serif"/>
              <a:buChar char="-"/>
            </a:pPr>
            <a:r>
              <a:rPr lang="en-GB">
                <a:latin typeface="Calibri Light"/>
                <a:cs typeface="Arial"/>
              </a:rPr>
              <a:t>Gute </a:t>
            </a:r>
            <a:r>
              <a:rPr lang="en-GB" err="1">
                <a:latin typeface="Calibri Light"/>
                <a:cs typeface="Arial"/>
              </a:rPr>
              <a:t>Wasserversorgung</a:t>
            </a:r>
            <a:endParaRPr lang="en-GB">
              <a:latin typeface="Calibri Light"/>
              <a:cs typeface="Arial"/>
            </a:endParaRPr>
          </a:p>
          <a:p>
            <a:pPr marL="457200" indent="-457200">
              <a:buFont typeface="Arial"/>
              <a:buChar char="•"/>
            </a:pPr>
            <a:r>
              <a:rPr lang="de-DE" sz="2400"/>
              <a:t>Artenwahl </a:t>
            </a:r>
          </a:p>
          <a:p>
            <a:pPr marL="742950" lvl="1" indent="-285750">
              <a:buFont typeface="Calibri"/>
              <a:buChar char="-"/>
            </a:pPr>
            <a:r>
              <a:rPr lang="de-DE">
                <a:latin typeface="Calibri Light"/>
                <a:cs typeface="Calibri Light"/>
              </a:rPr>
              <a:t>eher Laubbäume</a:t>
            </a:r>
          </a:p>
          <a:p>
            <a:pPr marL="742950" lvl="1" indent="-285750">
              <a:buFont typeface="Calibri"/>
              <a:buChar char="-"/>
            </a:pPr>
            <a:r>
              <a:rPr lang="de-DE">
                <a:latin typeface="Calibri Light"/>
                <a:cs typeface="Calibri Light"/>
              </a:rPr>
              <a:t>geringe Emittenten von BVOCs  </a:t>
            </a:r>
            <a:endParaRPr lang="de-DE">
              <a:latin typeface="Calibri"/>
              <a:cs typeface="Calibri"/>
            </a:endParaRPr>
          </a:p>
          <a:p>
            <a:pPr marL="742950" lvl="1" indent="-285750">
              <a:buFont typeface="Calibri"/>
              <a:buChar char="-"/>
            </a:pPr>
            <a:r>
              <a:rPr lang="de-DE">
                <a:latin typeface="Calibri Light"/>
                <a:cs typeface="Calibri Light"/>
              </a:rPr>
              <a:t>salz-, trocken- und druckresistent </a:t>
            </a:r>
          </a:p>
          <a:p>
            <a:pPr marL="457200" indent="-457200">
              <a:buFont typeface="Arial"/>
              <a:buChar char="•"/>
            </a:pPr>
            <a:r>
              <a:rPr lang="de-DE" sz="2400"/>
              <a:t>Schön </a:t>
            </a:r>
            <a:endParaRPr lang="de-DE" sz="2400">
              <a:cs typeface="Calibri"/>
            </a:endParaRPr>
          </a:p>
          <a:p>
            <a:pPr marL="457200" indent="-457200">
              <a:buFont typeface="Arial"/>
              <a:buChar char="•"/>
            </a:pPr>
            <a:endParaRPr lang="de-DE" sz="2400">
              <a:cs typeface="Calibri"/>
            </a:endParaRPr>
          </a:p>
          <a:p>
            <a:pPr marL="342900" indent="-342900">
              <a:buFont typeface="Wingdings"/>
              <a:buChar char="ü"/>
            </a:pPr>
            <a:r>
              <a:rPr lang="de-DE" sz="2400">
                <a:latin typeface="Calibri Light"/>
                <a:cs typeface="Arial"/>
              </a:rPr>
              <a:t> </a:t>
            </a:r>
            <a:r>
              <a:rPr lang="de-DE" sz="2400">
                <a:latin typeface="Calibri Light"/>
                <a:ea typeface="+mn-lt"/>
                <a:cs typeface="+mn-lt"/>
              </a:rPr>
              <a:t>Kühlung an heißen Sommertagen</a:t>
            </a:r>
          </a:p>
          <a:p>
            <a:pPr marL="342900" indent="-342900">
              <a:buFont typeface="Wingdings"/>
              <a:buChar char="ü"/>
            </a:pPr>
            <a:r>
              <a:rPr lang="de-DE" sz="2400">
                <a:latin typeface="Calibri Light"/>
                <a:cs typeface="Calibri"/>
              </a:rPr>
              <a:t> Schutz vor Wind und rascher Abkühlung in der Nacht</a:t>
            </a:r>
          </a:p>
          <a:p>
            <a:pPr marL="342900" indent="-342900">
              <a:buFont typeface="Wingdings"/>
              <a:buChar char="ü"/>
            </a:pPr>
            <a:r>
              <a:rPr lang="de-DE" sz="2400">
                <a:latin typeface="Calibri Light"/>
                <a:cs typeface="Calibri"/>
              </a:rPr>
              <a:t> Kaum Schattenwurf im Winter</a:t>
            </a:r>
          </a:p>
          <a:p>
            <a:pPr marL="342900" indent="-342900">
              <a:buFont typeface="Wingdings"/>
              <a:buChar char="ü"/>
            </a:pPr>
            <a:r>
              <a:rPr lang="de-DE" sz="2400">
                <a:latin typeface="Calibri Light"/>
                <a:cs typeface="Calibri"/>
              </a:rPr>
              <a:t> </a:t>
            </a:r>
            <a:r>
              <a:rPr lang="de-DE" sz="2400">
                <a:latin typeface="Calibri Light"/>
                <a:cs typeface="Arial"/>
              </a:rPr>
              <a:t>Maximale Deposition von Luftschafstoffen (PM und Gase inkl. Ozon)</a:t>
            </a:r>
          </a:p>
          <a:p>
            <a:pPr marL="342900" indent="-342900">
              <a:buFont typeface="Wingdings"/>
              <a:buChar char="ü"/>
            </a:pPr>
            <a:r>
              <a:rPr lang="de-DE" sz="2400">
                <a:latin typeface="Calibri Light"/>
                <a:cs typeface="Arial"/>
              </a:rPr>
              <a:t> Maximaler Erholungsnutzen </a:t>
            </a:r>
          </a:p>
        </p:txBody>
      </p:sp>
    </p:spTree>
    <p:extLst>
      <p:ext uri="{BB962C8B-B14F-4D97-AF65-F5344CB8AC3E}">
        <p14:creationId xmlns:p14="http://schemas.microsoft.com/office/powerpoint/2010/main" val="4104034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254D-B5A0-0325-7D39-206E553F36FB}"/>
              </a:ext>
            </a:extLst>
          </p:cNvPr>
          <p:cNvSpPr>
            <a:spLocks noGrp="1"/>
          </p:cNvSpPr>
          <p:nvPr>
            <p:ph type="title"/>
          </p:nvPr>
        </p:nvSpPr>
        <p:spPr>
          <a:xfrm>
            <a:off x="547361" y="365125"/>
            <a:ext cx="10806439" cy="1337196"/>
          </a:xfrm>
        </p:spPr>
        <p:txBody>
          <a:bodyPr/>
          <a:lstStyle/>
          <a:p>
            <a:r>
              <a:rPr lang="en-GB">
                <a:cs typeface="Calibri Light"/>
              </a:rPr>
              <a:t>Ozon Regimes</a:t>
            </a:r>
          </a:p>
        </p:txBody>
      </p:sp>
      <p:sp>
        <p:nvSpPr>
          <p:cNvPr id="3" name="Content Placeholder 2">
            <a:extLst>
              <a:ext uri="{FF2B5EF4-FFF2-40B4-BE49-F238E27FC236}">
                <a16:creationId xmlns:a16="http://schemas.microsoft.com/office/drawing/2014/main" id="{CA46214D-C130-9048-38B2-15A066CB1511}"/>
              </a:ext>
            </a:extLst>
          </p:cNvPr>
          <p:cNvSpPr>
            <a:spLocks noGrp="1"/>
          </p:cNvSpPr>
          <p:nvPr>
            <p:ph idx="1"/>
          </p:nvPr>
        </p:nvSpPr>
        <p:spPr>
          <a:xfrm>
            <a:off x="303055" y="1825625"/>
            <a:ext cx="5315387" cy="4351338"/>
          </a:xfrm>
        </p:spPr>
        <p:txBody>
          <a:bodyPr vert="horz" lIns="91440" tIns="45720" rIns="91440" bIns="45720" rtlCol="0" anchor="t">
            <a:normAutofit/>
          </a:bodyPr>
          <a:lstStyle/>
          <a:p>
            <a:pPr marL="0" indent="0">
              <a:buNone/>
            </a:pPr>
            <a:endParaRPr lang="en-GB">
              <a:cs typeface="Calibri"/>
            </a:endParaRPr>
          </a:p>
          <a:p>
            <a:pPr marL="0">
              <a:buNone/>
            </a:pPr>
            <a:r>
              <a:rPr lang="de-DE">
                <a:cs typeface="Calibri"/>
              </a:rPr>
              <a:t>Verhältnis </a:t>
            </a:r>
            <a:r>
              <a:rPr lang="de-DE" err="1">
                <a:cs typeface="Calibri"/>
              </a:rPr>
              <a:t>NO</a:t>
            </a:r>
            <a:r>
              <a:rPr lang="de-DE" baseline="-25000" err="1">
                <a:cs typeface="Calibri"/>
              </a:rPr>
              <a:t>x</a:t>
            </a:r>
            <a:r>
              <a:rPr lang="de-DE">
                <a:cs typeface="Calibri"/>
              </a:rPr>
              <a:t> zu VOC ausschlaggebend für produzierte Ozonmenge </a:t>
            </a:r>
          </a:p>
          <a:p>
            <a:pPr marL="0">
              <a:buNone/>
            </a:pPr>
            <a:endParaRPr lang="de-DE">
              <a:cs typeface="Calibri"/>
            </a:endParaRPr>
          </a:p>
          <a:p>
            <a:pPr marL="0">
              <a:buNone/>
            </a:pPr>
            <a:r>
              <a:rPr lang="de-DE">
                <a:cs typeface="Calibri"/>
              </a:rPr>
              <a:t>-&gt; VOC limitiertes Regime</a:t>
            </a:r>
          </a:p>
          <a:p>
            <a:pPr marL="0">
              <a:buNone/>
            </a:pPr>
            <a:r>
              <a:rPr lang="de-DE">
                <a:cs typeface="Calibri"/>
              </a:rPr>
              <a:t>vs.</a:t>
            </a:r>
          </a:p>
          <a:p>
            <a:pPr marL="0">
              <a:buNone/>
            </a:pPr>
            <a:r>
              <a:rPr lang="de-DE">
                <a:cs typeface="Calibri"/>
              </a:rPr>
              <a:t>-&gt; </a:t>
            </a:r>
            <a:r>
              <a:rPr lang="de-DE" err="1">
                <a:cs typeface="Calibri"/>
              </a:rPr>
              <a:t>NO</a:t>
            </a:r>
            <a:r>
              <a:rPr lang="de-DE" baseline="-25000" err="1">
                <a:cs typeface="Calibri"/>
              </a:rPr>
              <a:t>x</a:t>
            </a:r>
            <a:r>
              <a:rPr lang="de-DE">
                <a:cs typeface="Calibri"/>
              </a:rPr>
              <a:t> limitiertes Regime </a:t>
            </a:r>
          </a:p>
          <a:p>
            <a:pPr marL="457200" lvl="1" indent="0">
              <a:buNone/>
            </a:pPr>
            <a:endParaRPr lang="en-GB">
              <a:cs typeface="Calibri"/>
            </a:endParaRPr>
          </a:p>
        </p:txBody>
      </p:sp>
      <p:sp>
        <p:nvSpPr>
          <p:cNvPr id="5" name="Footer Placeholder 4">
            <a:extLst>
              <a:ext uri="{FF2B5EF4-FFF2-40B4-BE49-F238E27FC236}">
                <a16:creationId xmlns:a16="http://schemas.microsoft.com/office/drawing/2014/main" id="{2C11DEE9-037A-7436-BF5A-2EB27F28EDAC}"/>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F53B1706-D7AA-C632-72EB-B7FD54852F7D}"/>
              </a:ext>
            </a:extLst>
          </p:cNvPr>
          <p:cNvSpPr>
            <a:spLocks noGrp="1"/>
          </p:cNvSpPr>
          <p:nvPr>
            <p:ph type="sldNum" sz="quarter" idx="12"/>
          </p:nvPr>
        </p:nvSpPr>
        <p:spPr/>
        <p:txBody>
          <a:bodyPr/>
          <a:lstStyle/>
          <a:p>
            <a:fld id="{5A005A3D-A187-4DA6-AEE4-3F8906483E9C}" type="slidenum">
              <a:rPr lang="de-DE" smtClean="0"/>
              <a:t>6</a:t>
            </a:fld>
            <a:endParaRPr lang="de-DE"/>
          </a:p>
        </p:txBody>
      </p:sp>
      <p:grpSp>
        <p:nvGrpSpPr>
          <p:cNvPr id="12" name="Group 11">
            <a:extLst>
              <a:ext uri="{FF2B5EF4-FFF2-40B4-BE49-F238E27FC236}">
                <a16:creationId xmlns:a16="http://schemas.microsoft.com/office/drawing/2014/main" id="{FF5E95BB-6B70-CBB7-951E-47E86D2B61EC}"/>
              </a:ext>
            </a:extLst>
          </p:cNvPr>
          <p:cNvGrpSpPr/>
          <p:nvPr/>
        </p:nvGrpSpPr>
        <p:grpSpPr>
          <a:xfrm>
            <a:off x="6991938" y="261271"/>
            <a:ext cx="5047927" cy="5771602"/>
            <a:chOff x="5495992" y="1776454"/>
            <a:chExt cx="5088109" cy="5817542"/>
          </a:xfrm>
        </p:grpSpPr>
        <p:pic>
          <p:nvPicPr>
            <p:cNvPr id="13" name="Picture 12">
              <a:extLst>
                <a:ext uri="{FF2B5EF4-FFF2-40B4-BE49-F238E27FC236}">
                  <a16:creationId xmlns:a16="http://schemas.microsoft.com/office/drawing/2014/main" id="{CF12F5A0-9980-629D-99E8-11331B58351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3168" y="1776454"/>
              <a:ext cx="4030494" cy="4115837"/>
            </a:xfrm>
            <a:prstGeom prst="rect">
              <a:avLst/>
            </a:prstGeom>
            <a:noFill/>
            <a:ln>
              <a:noFill/>
            </a:ln>
          </p:spPr>
        </p:pic>
        <p:sp>
          <p:nvSpPr>
            <p:cNvPr id="14" name="Text Box 6">
              <a:extLst>
                <a:ext uri="{FF2B5EF4-FFF2-40B4-BE49-F238E27FC236}">
                  <a16:creationId xmlns:a16="http://schemas.microsoft.com/office/drawing/2014/main" id="{56ADB7DC-01C7-684B-3A2B-8A16F45B340F}"/>
                </a:ext>
              </a:extLst>
            </p:cNvPr>
            <p:cNvSpPr txBox="1"/>
            <p:nvPr/>
          </p:nvSpPr>
          <p:spPr>
            <a:xfrm>
              <a:off x="5495992" y="6035332"/>
              <a:ext cx="5088109" cy="1558664"/>
            </a:xfrm>
            <a:prstGeom prst="rect">
              <a:avLst/>
            </a:prstGeom>
            <a:noFill/>
            <a:ln>
              <a:noFill/>
            </a:ln>
            <a:effectLst/>
            <a:extLst>
              <a:ext uri="{C572A759-6A51-4108-AA02-DFA0A04FC94B}">
                <ma14:wrappingTextBoxFlag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lc="http://schemas.openxmlformats.org/drawingml/2006/lockedCanvas"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defPPr>
                <a:defRPr lang="de-DE"/>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400">
                  <a:solidFill>
                    <a:srgbClr val="000000"/>
                  </a:solidFill>
                  <a:effectLst/>
                  <a:latin typeface="Times"/>
                  <a:ea typeface="Times New Roman" panose="02020603050405020304" pitchFamily="18" charset="0"/>
                  <a:cs typeface="Times"/>
                </a:rPr>
                <a:t>Figure 1. Ozone isopleths (ppb) as a function of the average </a:t>
              </a:r>
              <a:endParaRPr lang="en-US" sz="1400">
                <a:solidFill>
                  <a:srgbClr val="000000"/>
                </a:solidFill>
                <a:latin typeface="Times" pitchFamily="2" charset="0"/>
                <a:ea typeface="Times New Roman" panose="02020603050405020304" pitchFamily="18" charset="0"/>
                <a:cs typeface="Times"/>
              </a:endParaRPr>
            </a:p>
            <a:p>
              <a:r>
                <a:rPr lang="en-US" sz="1400">
                  <a:solidFill>
                    <a:srgbClr val="000000"/>
                  </a:solidFill>
                  <a:effectLst/>
                  <a:latin typeface="Times"/>
                  <a:ea typeface="Times New Roman" panose="02020603050405020304" pitchFamily="18" charset="0"/>
                  <a:cs typeface="Times"/>
                </a:rPr>
                <a:t>emission rate for NO</a:t>
              </a:r>
              <a:r>
                <a:rPr lang="en-US" sz="1400" baseline="-25000">
                  <a:solidFill>
                    <a:srgbClr val="000000"/>
                  </a:solidFill>
                  <a:effectLst/>
                  <a:latin typeface="Times"/>
                  <a:ea typeface="Times New Roman" panose="02020603050405020304" pitchFamily="18" charset="0"/>
                  <a:cs typeface="Times"/>
                </a:rPr>
                <a:t>x</a:t>
              </a:r>
              <a:r>
                <a:rPr lang="en-US" sz="1400">
                  <a:solidFill>
                    <a:srgbClr val="000000"/>
                  </a:solidFill>
                  <a:effectLst/>
                  <a:latin typeface="Times"/>
                  <a:ea typeface="Times New Roman" panose="02020603050405020304" pitchFamily="18" charset="0"/>
                  <a:cs typeface="Times"/>
                </a:rPr>
                <a:t> and</a:t>
              </a:r>
              <a:r>
                <a:rPr lang="en-US" sz="1400">
                  <a:solidFill>
                    <a:srgbClr val="000000"/>
                  </a:solidFill>
                  <a:latin typeface="Times"/>
                  <a:ea typeface="Times New Roman" panose="02020603050405020304" pitchFamily="18" charset="0"/>
                  <a:cs typeface="Times"/>
                </a:rPr>
                <a:t> </a:t>
              </a:r>
              <a:r>
                <a:rPr lang="en-US" sz="1400">
                  <a:solidFill>
                    <a:srgbClr val="000000"/>
                  </a:solidFill>
                  <a:effectLst/>
                  <a:latin typeface="Times"/>
                  <a:ea typeface="Times New Roman" panose="02020603050405020304" pitchFamily="18" charset="0"/>
                  <a:cs typeface="Times"/>
                </a:rPr>
                <a:t>VOC (10</a:t>
              </a:r>
              <a:r>
                <a:rPr lang="en-US" sz="1400" baseline="30000">
                  <a:solidFill>
                    <a:srgbClr val="000000"/>
                  </a:solidFill>
                  <a:effectLst/>
                  <a:latin typeface="Times"/>
                  <a:ea typeface="Times New Roman" panose="02020603050405020304" pitchFamily="18" charset="0"/>
                  <a:cs typeface="Times"/>
                </a:rPr>
                <a:t>12</a:t>
              </a:r>
              <a:r>
                <a:rPr lang="en-US" sz="1400">
                  <a:solidFill>
                    <a:srgbClr val="000000"/>
                  </a:solidFill>
                  <a:effectLst/>
                  <a:latin typeface="Times"/>
                  <a:ea typeface="Times New Roman" panose="02020603050405020304" pitchFamily="18" charset="0"/>
                  <a:cs typeface="Times"/>
                </a:rPr>
                <a:t> </a:t>
              </a:r>
              <a:r>
                <a:rPr lang="en-US" sz="1400" err="1">
                  <a:solidFill>
                    <a:srgbClr val="000000"/>
                  </a:solidFill>
                  <a:effectLst/>
                  <a:latin typeface="Times"/>
                  <a:ea typeface="Times New Roman" panose="02020603050405020304" pitchFamily="18" charset="0"/>
                  <a:cs typeface="Times"/>
                </a:rPr>
                <a:t>molec</a:t>
              </a:r>
              <a:r>
                <a:rPr lang="en-US" sz="1400">
                  <a:solidFill>
                    <a:srgbClr val="000000"/>
                  </a:solidFill>
                  <a:effectLst/>
                  <a:latin typeface="Times"/>
                  <a:ea typeface="Times New Roman" panose="02020603050405020304" pitchFamily="18" charset="0"/>
                  <a:cs typeface="Times"/>
                </a:rPr>
                <a:t>. cm</a:t>
              </a:r>
              <a:r>
                <a:rPr lang="en-US" sz="1400" baseline="30000">
                  <a:solidFill>
                    <a:srgbClr val="000000"/>
                  </a:solidFill>
                  <a:effectLst/>
                  <a:latin typeface="Times"/>
                  <a:ea typeface="Times New Roman" panose="02020603050405020304" pitchFamily="18" charset="0"/>
                  <a:cs typeface="Times"/>
                </a:rPr>
                <a:t>-2</a:t>
              </a:r>
              <a:r>
                <a:rPr lang="en-US" sz="1400">
                  <a:solidFill>
                    <a:srgbClr val="000000"/>
                  </a:solidFill>
                  <a:effectLst/>
                  <a:latin typeface="Times"/>
                  <a:ea typeface="Times New Roman" panose="02020603050405020304" pitchFamily="18" charset="0"/>
                  <a:cs typeface="Times"/>
                </a:rPr>
                <a:t>s</a:t>
              </a:r>
              <a:r>
                <a:rPr lang="en-US" sz="1400" baseline="30000">
                  <a:solidFill>
                    <a:srgbClr val="000000"/>
                  </a:solidFill>
                  <a:effectLst/>
                  <a:latin typeface="Times"/>
                  <a:ea typeface="Times New Roman" panose="02020603050405020304" pitchFamily="18" charset="0"/>
                  <a:cs typeface="Times"/>
                </a:rPr>
                <a:t>-1</a:t>
              </a:r>
              <a:r>
                <a:rPr lang="en-US" sz="1400">
                  <a:solidFill>
                    <a:srgbClr val="000000"/>
                  </a:solidFill>
                  <a:effectLst/>
                  <a:latin typeface="Times"/>
                  <a:ea typeface="Times New Roman" panose="02020603050405020304" pitchFamily="18" charset="0"/>
                  <a:cs typeface="Times"/>
                </a:rPr>
                <a:t>) in 0-d</a:t>
              </a:r>
              <a:r>
                <a:rPr lang="en-US" sz="1400">
                  <a:solidFill>
                    <a:srgbClr val="000000"/>
                  </a:solidFill>
                  <a:latin typeface="Times"/>
                  <a:ea typeface="Times New Roman" panose="02020603050405020304" pitchFamily="18" charset="0"/>
                  <a:cs typeface="Times"/>
                </a:rPr>
                <a:t> </a:t>
              </a:r>
              <a:endParaRPr lang="en-US" sz="1400">
                <a:solidFill>
                  <a:srgbClr val="000000"/>
                </a:solidFill>
                <a:latin typeface="Times" pitchFamily="2" charset="0"/>
                <a:ea typeface="Times New Roman" panose="02020603050405020304" pitchFamily="18" charset="0"/>
                <a:cs typeface="Times"/>
              </a:endParaRPr>
            </a:p>
            <a:p>
              <a:r>
                <a:rPr lang="en-US" sz="1400">
                  <a:solidFill>
                    <a:srgbClr val="000000"/>
                  </a:solidFill>
                  <a:effectLst/>
                  <a:latin typeface="Times"/>
                  <a:ea typeface="Times New Roman" panose="02020603050405020304" pitchFamily="18" charset="0"/>
                  <a:cs typeface="Times"/>
                </a:rPr>
                <a:t>calculations. The isopleths (solid</a:t>
              </a:r>
              <a:r>
                <a:rPr lang="en-US" sz="1400">
                  <a:solidFill>
                    <a:srgbClr val="000000"/>
                  </a:solidFill>
                  <a:latin typeface="Times"/>
                  <a:ea typeface="Times New Roman" panose="02020603050405020304" pitchFamily="18" charset="0"/>
                  <a:cs typeface="Times"/>
                </a:rPr>
                <a:t> </a:t>
              </a:r>
              <a:r>
                <a:rPr lang="en-US" sz="1400">
                  <a:solidFill>
                    <a:srgbClr val="000000"/>
                  </a:solidFill>
                  <a:effectLst/>
                  <a:latin typeface="Times"/>
                  <a:ea typeface="Times New Roman" panose="02020603050405020304" pitchFamily="18" charset="0"/>
                  <a:cs typeface="Times"/>
                </a:rPr>
                <a:t> lines) represent conditions</a:t>
              </a:r>
              <a:endParaRPr lang="en-US" sz="1400">
                <a:solidFill>
                  <a:srgbClr val="000000"/>
                </a:solidFill>
                <a:effectLst/>
                <a:latin typeface="Times" pitchFamily="2" charset="0"/>
                <a:ea typeface="Times New Roman" panose="02020603050405020304" pitchFamily="18" charset="0"/>
                <a:cs typeface="Times"/>
              </a:endParaRPr>
            </a:p>
            <a:p>
              <a:r>
                <a:rPr lang="en-US" sz="1400">
                  <a:solidFill>
                    <a:srgbClr val="000000"/>
                  </a:solidFill>
                  <a:effectLst/>
                  <a:latin typeface="Times"/>
                  <a:ea typeface="Times New Roman" panose="02020603050405020304" pitchFamily="18" charset="0"/>
                  <a:cs typeface="Times"/>
                </a:rPr>
                <a:t>during the afternoon following 3-day calculations with a constant</a:t>
              </a:r>
              <a:endParaRPr lang="en-US" sz="1400">
                <a:solidFill>
                  <a:srgbClr val="000000"/>
                </a:solidFill>
                <a:latin typeface="Times"/>
                <a:ea typeface="Times New Roman" panose="02020603050405020304" pitchFamily="18" charset="0"/>
                <a:cs typeface="Times"/>
              </a:endParaRPr>
            </a:p>
            <a:p>
              <a:r>
                <a:rPr lang="en-US" sz="1400">
                  <a:solidFill>
                    <a:srgbClr val="000000"/>
                  </a:solidFill>
                  <a:effectLst/>
                  <a:latin typeface="Times"/>
                  <a:ea typeface="Times New Roman" panose="02020603050405020304" pitchFamily="18" charset="0"/>
                  <a:cs typeface="Times"/>
                </a:rPr>
                <a:t>emission rate, at the </a:t>
              </a:r>
              <a:r>
                <a:rPr lang="en-US" sz="1400">
                  <a:solidFill>
                    <a:srgbClr val="000000"/>
                  </a:solidFill>
                  <a:latin typeface="Times"/>
                  <a:ea typeface="Times New Roman" panose="02020603050405020304" pitchFamily="18" charset="0"/>
                  <a:cs typeface="Times"/>
                </a:rPr>
                <a:t>hour corresponding</a:t>
              </a:r>
              <a:r>
                <a:rPr lang="en-US" sz="1400">
                  <a:solidFill>
                    <a:srgbClr val="000000"/>
                  </a:solidFill>
                  <a:effectLst/>
                  <a:latin typeface="Times"/>
                  <a:ea typeface="Times New Roman" panose="02020603050405020304" pitchFamily="18" charset="0"/>
                  <a:cs typeface="Times"/>
                </a:rPr>
                <a:t> to maximum O</a:t>
              </a:r>
              <a:r>
                <a:rPr lang="en-US" sz="1400" baseline="-25000">
                  <a:solidFill>
                    <a:srgbClr val="000000"/>
                  </a:solidFill>
                  <a:effectLst/>
                  <a:latin typeface="Times"/>
                  <a:ea typeface="Times New Roman" panose="02020603050405020304" pitchFamily="18" charset="0"/>
                  <a:cs typeface="Times"/>
                </a:rPr>
                <a:t>3</a:t>
              </a:r>
              <a:r>
                <a:rPr lang="en-US" sz="1400">
                  <a:solidFill>
                    <a:srgbClr val="000000"/>
                  </a:solidFill>
                  <a:effectLst/>
                  <a:latin typeface="Times"/>
                  <a:ea typeface="Times New Roman" panose="02020603050405020304" pitchFamily="18" charset="0"/>
                  <a:cs typeface="Times"/>
                </a:rPr>
                <a:t>. The </a:t>
              </a:r>
              <a:endParaRPr lang="en-US">
                <a:solidFill>
                  <a:srgbClr val="000000"/>
                </a:solidFill>
                <a:latin typeface="Calibri"/>
                <a:ea typeface="Times New Roman" panose="02020603050405020304" pitchFamily="18" charset="0"/>
                <a:cs typeface="Calibri"/>
              </a:endParaRPr>
            </a:p>
            <a:p>
              <a:r>
                <a:rPr lang="en-US" sz="1400">
                  <a:solidFill>
                    <a:srgbClr val="000000"/>
                  </a:solidFill>
                  <a:effectLst/>
                  <a:latin typeface="Times"/>
                  <a:ea typeface="Times New Roman" panose="02020603050405020304" pitchFamily="18" charset="0"/>
                  <a:cs typeface="Times"/>
                </a:rPr>
                <a:t>dashed line represents the transition from VOC-sensitive</a:t>
              </a:r>
              <a:r>
                <a:rPr lang="en-US" sz="1400">
                  <a:solidFill>
                    <a:srgbClr val="000000"/>
                  </a:solidFill>
                  <a:latin typeface="Times"/>
                  <a:ea typeface="Times New Roman" panose="02020603050405020304" pitchFamily="18" charset="0"/>
                  <a:cs typeface="Times"/>
                </a:rPr>
                <a:t> </a:t>
              </a:r>
              <a:r>
                <a:rPr lang="en-US" sz="1400">
                  <a:solidFill>
                    <a:srgbClr val="000000"/>
                  </a:solidFill>
                  <a:effectLst/>
                  <a:latin typeface="Times"/>
                  <a:ea typeface="Times New Roman" panose="02020603050405020304" pitchFamily="18" charset="0"/>
                  <a:cs typeface="Times"/>
                </a:rPr>
                <a:t>to </a:t>
              </a:r>
              <a:endParaRPr lang="en-AT" sz="1400">
                <a:solidFill>
                  <a:srgbClr val="00000A"/>
                </a:solidFill>
                <a:latin typeface="Times"/>
                <a:ea typeface="Times New Roman" panose="02020603050405020304" pitchFamily="18" charset="0"/>
                <a:cs typeface="Times"/>
              </a:endParaRPr>
            </a:p>
            <a:p>
              <a:r>
                <a:rPr lang="en-US" sz="1400">
                  <a:solidFill>
                    <a:srgbClr val="000000"/>
                  </a:solidFill>
                  <a:effectLst/>
                  <a:latin typeface="Times"/>
                  <a:ea typeface="Times New Roman" panose="02020603050405020304" pitchFamily="18" charset="0"/>
                  <a:cs typeface="Times"/>
                </a:rPr>
                <a:t>NO</a:t>
              </a:r>
              <a:r>
                <a:rPr lang="en-US" sz="1400" baseline="-25000">
                  <a:solidFill>
                    <a:srgbClr val="000000"/>
                  </a:solidFill>
                  <a:effectLst/>
                  <a:latin typeface="Times"/>
                  <a:ea typeface="Times New Roman" panose="02020603050405020304" pitchFamily="18" charset="0"/>
                  <a:cs typeface="Times"/>
                </a:rPr>
                <a:t>x</a:t>
              </a:r>
              <a:r>
                <a:rPr lang="en-US" sz="1400">
                  <a:solidFill>
                    <a:srgbClr val="000000"/>
                  </a:solidFill>
                  <a:effectLst/>
                  <a:latin typeface="Times"/>
                  <a:ea typeface="Times New Roman" panose="02020603050405020304" pitchFamily="18" charset="0"/>
                  <a:cs typeface="Times"/>
                </a:rPr>
                <a:t>-sensitive conditions. From Sillman and He (2002).</a:t>
              </a:r>
              <a:endParaRPr lang="en-AT" sz="1400">
                <a:solidFill>
                  <a:srgbClr val="00000A"/>
                </a:solidFill>
                <a:effectLst/>
                <a:latin typeface="Times"/>
                <a:ea typeface="Droid Sans Fallback"/>
                <a:cs typeface="Times"/>
              </a:endParaRPr>
            </a:p>
            <a:p>
              <a:endParaRPr lang="en-AT" sz="1400">
                <a:solidFill>
                  <a:srgbClr val="00000A"/>
                </a:solidFill>
                <a:effectLst/>
                <a:latin typeface="Times New Roman" panose="02020603050405020304" pitchFamily="18" charset="0"/>
                <a:ea typeface="Droid Sans Fallback"/>
                <a:cs typeface="Times New Roman"/>
              </a:endParaRPr>
            </a:p>
          </p:txBody>
        </p:sp>
      </p:grpSp>
      <p:sp>
        <p:nvSpPr>
          <p:cNvPr id="8" name="Textfeld 24">
            <a:extLst>
              <a:ext uri="{FF2B5EF4-FFF2-40B4-BE49-F238E27FC236}">
                <a16:creationId xmlns:a16="http://schemas.microsoft.com/office/drawing/2014/main" id="{188E19C0-7CC2-EC02-C88F-C4576EBC392C}"/>
              </a:ext>
            </a:extLst>
          </p:cNvPr>
          <p:cNvSpPr txBox="1"/>
          <p:nvPr/>
        </p:nvSpPr>
        <p:spPr>
          <a:xfrm>
            <a:off x="8035671" y="2342295"/>
            <a:ext cx="1071310" cy="307777"/>
          </a:xfrm>
          <a:prstGeom prst="rect">
            <a:avLst/>
          </a:prstGeom>
          <a:solidFill>
            <a:srgbClr val="EEEEEE"/>
          </a:solidFill>
          <a:ln>
            <a:solidFill>
              <a:srgbClr val="8E8E8E"/>
            </a:solidFill>
          </a:ln>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t>SUBURBS</a:t>
            </a:r>
            <a:endParaRPr lang="de-DE" sz="1400">
              <a:cs typeface="Calibri"/>
            </a:endParaRPr>
          </a:p>
        </p:txBody>
      </p:sp>
      <p:sp>
        <p:nvSpPr>
          <p:cNvPr id="10" name="Textfeld 24">
            <a:extLst>
              <a:ext uri="{FF2B5EF4-FFF2-40B4-BE49-F238E27FC236}">
                <a16:creationId xmlns:a16="http://schemas.microsoft.com/office/drawing/2014/main" id="{A0664E17-44D5-27C2-FAB8-7D80C1F89632}"/>
              </a:ext>
            </a:extLst>
          </p:cNvPr>
          <p:cNvSpPr txBox="1"/>
          <p:nvPr/>
        </p:nvSpPr>
        <p:spPr>
          <a:xfrm>
            <a:off x="8527671" y="998295"/>
            <a:ext cx="927310" cy="523220"/>
          </a:xfrm>
          <a:prstGeom prst="rect">
            <a:avLst/>
          </a:prstGeom>
          <a:solidFill>
            <a:srgbClr val="EEEEEE"/>
          </a:solidFill>
          <a:ln>
            <a:solidFill>
              <a:srgbClr val="8E8E8E"/>
            </a:solidFill>
          </a:ln>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solidFill>
                  <a:srgbClr val="C00000"/>
                </a:solidFill>
              </a:rPr>
              <a:t>URBAN high </a:t>
            </a:r>
            <a:r>
              <a:rPr lang="de-DE" sz="1400" err="1">
                <a:solidFill>
                  <a:srgbClr val="C00000"/>
                </a:solidFill>
              </a:rPr>
              <a:t>NOx</a:t>
            </a:r>
            <a:endParaRPr lang="en-US" sz="1400">
              <a:solidFill>
                <a:srgbClr val="C00000"/>
              </a:solidFill>
              <a:cs typeface="Calibri"/>
            </a:endParaRPr>
          </a:p>
        </p:txBody>
      </p:sp>
      <p:sp>
        <p:nvSpPr>
          <p:cNvPr id="11" name="Textfeld 24">
            <a:extLst>
              <a:ext uri="{FF2B5EF4-FFF2-40B4-BE49-F238E27FC236}">
                <a16:creationId xmlns:a16="http://schemas.microsoft.com/office/drawing/2014/main" id="{011D7CE5-D457-A68D-A233-279F9FD12397}"/>
              </a:ext>
            </a:extLst>
          </p:cNvPr>
          <p:cNvSpPr txBox="1"/>
          <p:nvPr/>
        </p:nvSpPr>
        <p:spPr>
          <a:xfrm>
            <a:off x="9265670" y="3278294"/>
            <a:ext cx="1167310" cy="523220"/>
          </a:xfrm>
          <a:prstGeom prst="rect">
            <a:avLst/>
          </a:prstGeom>
          <a:solidFill>
            <a:srgbClr val="EEEEEE"/>
          </a:solidFill>
          <a:ln>
            <a:solidFill>
              <a:srgbClr val="8E8E8E"/>
            </a:solidFill>
          </a:ln>
        </p:spPr>
        <p:txBody>
          <a:bodyPr wrap="square" lIns="91440" tIns="45720" rIns="91440" bIns="4572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400">
                <a:solidFill>
                  <a:schemeClr val="accent6">
                    <a:lumMod val="75000"/>
                  </a:schemeClr>
                </a:solidFill>
              </a:rPr>
              <a:t>RURAL – high BVOC</a:t>
            </a:r>
            <a:endParaRPr lang="en-US" sz="1400">
              <a:solidFill>
                <a:schemeClr val="accent6">
                  <a:lumMod val="75000"/>
                </a:schemeClr>
              </a:solidFill>
              <a:cs typeface="Calibri"/>
            </a:endParaRPr>
          </a:p>
        </p:txBody>
      </p:sp>
    </p:spTree>
    <p:extLst>
      <p:ext uri="{BB962C8B-B14F-4D97-AF65-F5344CB8AC3E}">
        <p14:creationId xmlns:p14="http://schemas.microsoft.com/office/powerpoint/2010/main" val="350423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a:xfrm>
            <a:off x="838200" y="1825625"/>
            <a:ext cx="10515600" cy="4667250"/>
          </a:xfrm>
        </p:spPr>
        <p:txBody>
          <a:bodyPr>
            <a:normAutofit lnSpcReduction="10000"/>
          </a:bodyPr>
          <a:lstStyle/>
          <a:p>
            <a:r>
              <a:rPr lang="de-AT" err="1"/>
              <a:t>Isoprenoids</a:t>
            </a:r>
            <a:endParaRPr lang="de-AT"/>
          </a:p>
          <a:p>
            <a:pPr marL="0" indent="0">
              <a:buNone/>
            </a:pPr>
            <a:endParaRPr lang="de-AT"/>
          </a:p>
          <a:p>
            <a:r>
              <a:rPr lang="de-AT" err="1"/>
              <a:t>Oxygenated</a:t>
            </a:r>
            <a:r>
              <a:rPr lang="de-AT"/>
              <a:t> VOCs </a:t>
            </a:r>
            <a:r>
              <a:rPr lang="de-AT" sz="1900"/>
              <a:t>(OVOC)</a:t>
            </a:r>
          </a:p>
          <a:p>
            <a:pPr marL="0" indent="0">
              <a:buNone/>
            </a:pPr>
            <a:endParaRPr lang="de-AT"/>
          </a:p>
          <a:p>
            <a:r>
              <a:rPr lang="de-AT"/>
              <a:t>Green </a:t>
            </a:r>
            <a:r>
              <a:rPr lang="de-AT" err="1"/>
              <a:t>leaf</a:t>
            </a:r>
            <a:r>
              <a:rPr lang="de-AT"/>
              <a:t> volatiles </a:t>
            </a:r>
            <a:r>
              <a:rPr lang="de-AT" sz="1900"/>
              <a:t>(GLV)</a:t>
            </a:r>
          </a:p>
          <a:p>
            <a:endParaRPr lang="de-AT"/>
          </a:p>
          <a:p>
            <a:r>
              <a:rPr lang="de-AT" err="1"/>
              <a:t>Aromatics</a:t>
            </a:r>
            <a:r>
              <a:rPr lang="de-AT"/>
              <a:t> </a:t>
            </a:r>
          </a:p>
          <a:p>
            <a:endParaRPr lang="de-AT"/>
          </a:p>
          <a:p>
            <a:pPr marL="0" indent="0">
              <a:buNone/>
            </a:pPr>
            <a:r>
              <a:rPr lang="de-AT" b="1">
                <a:sym typeface="Wingdings" panose="05000000000000000000" pitchFamily="2" charset="2"/>
              </a:rPr>
              <a:t> </a:t>
            </a:r>
            <a:r>
              <a:rPr lang="de-AT" b="1"/>
              <a:t>Blätter, </a:t>
            </a:r>
            <a:r>
              <a:rPr lang="de-AT"/>
              <a:t>Knospen, Blüten, Früchte, Wurzeln</a:t>
            </a:r>
          </a:p>
          <a:p>
            <a:pPr marL="457200" lvl="1" indent="0">
              <a:buNone/>
            </a:pPr>
            <a:r>
              <a:rPr lang="en-US" sz="1900"/>
              <a:t>(</a:t>
            </a:r>
            <a:r>
              <a:rPr lang="en-US" sz="1900" err="1"/>
              <a:t>Kesselmeier</a:t>
            </a:r>
            <a:r>
              <a:rPr lang="en-US" sz="1900"/>
              <a:t> and Staudt, 1999)</a:t>
            </a:r>
            <a:endParaRPr lang="de-AT" sz="1900"/>
          </a:p>
        </p:txBody>
      </p:sp>
      <p:pic>
        <p:nvPicPr>
          <p:cNvPr id="26" name="Grafik 25">
            <a:extLst>
              <a:ext uri="{FF2B5EF4-FFF2-40B4-BE49-F238E27FC236}">
                <a16:creationId xmlns:a16="http://schemas.microsoft.com/office/drawing/2014/main" id="{050A0605-3BF9-C066-86A0-172D532B0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161" y="4394098"/>
            <a:ext cx="1517732" cy="585351"/>
          </a:xfrm>
          <a:prstGeom prst="rect">
            <a:avLst/>
          </a:prstGeom>
        </p:spPr>
      </p:pic>
      <p:pic>
        <p:nvPicPr>
          <p:cNvPr id="10"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094" y="1597025"/>
            <a:ext cx="1438275" cy="742950"/>
          </a:xfrm>
          <a:prstGeom prst="rect">
            <a:avLst/>
          </a:prstGeom>
        </p:spPr>
      </p:pic>
      <p:sp>
        <p:nvSpPr>
          <p:cNvPr id="15" name="Textfeld 14"/>
          <p:cNvSpPr txBox="1"/>
          <p:nvPr/>
        </p:nvSpPr>
        <p:spPr>
          <a:xfrm>
            <a:off x="7322612" y="1686288"/>
            <a:ext cx="2108981" cy="369332"/>
          </a:xfrm>
          <a:prstGeom prst="rect">
            <a:avLst/>
          </a:prstGeom>
          <a:noFill/>
        </p:spPr>
        <p:txBody>
          <a:bodyPr wrap="square" rtlCol="0">
            <a:spAutoFit/>
          </a:bodyPr>
          <a:lstStyle/>
          <a:p>
            <a:r>
              <a:rPr lang="de-AT">
                <a:solidFill>
                  <a:schemeClr val="accent1">
                    <a:lumMod val="50000"/>
                  </a:schemeClr>
                </a:solidFill>
              </a:rPr>
              <a:t>C</a:t>
            </a:r>
            <a:r>
              <a:rPr lang="de-AT" baseline="-25000">
                <a:solidFill>
                  <a:schemeClr val="accent1">
                    <a:lumMod val="50000"/>
                  </a:schemeClr>
                </a:solidFill>
              </a:rPr>
              <a:t>5</a:t>
            </a:r>
            <a:r>
              <a:rPr lang="de-AT">
                <a:solidFill>
                  <a:schemeClr val="accent1">
                    <a:lumMod val="50000"/>
                  </a:schemeClr>
                </a:solidFill>
              </a:rPr>
              <a:t> – </a:t>
            </a:r>
            <a:r>
              <a:rPr lang="de-AT" err="1">
                <a:solidFill>
                  <a:schemeClr val="accent1">
                    <a:lumMod val="50000"/>
                  </a:schemeClr>
                </a:solidFill>
              </a:rPr>
              <a:t>isoprene</a:t>
            </a:r>
            <a:r>
              <a:rPr lang="de-AT">
                <a:solidFill>
                  <a:schemeClr val="accent1">
                    <a:lumMod val="50000"/>
                  </a:schemeClr>
                </a:solidFill>
              </a:rPr>
              <a:t> (ISO)</a:t>
            </a:r>
            <a:endParaRPr lang="en-US">
              <a:solidFill>
                <a:schemeClr val="accent1">
                  <a:lumMod val="50000"/>
                </a:schemeClr>
              </a:solidFill>
            </a:endParaRPr>
          </a:p>
        </p:txBody>
      </p:sp>
      <p:sp>
        <p:nvSpPr>
          <p:cNvPr id="16" name="Textfeld 15"/>
          <p:cNvSpPr txBox="1"/>
          <p:nvPr/>
        </p:nvSpPr>
        <p:spPr>
          <a:xfrm>
            <a:off x="7322612" y="2014179"/>
            <a:ext cx="2705651" cy="369332"/>
          </a:xfrm>
          <a:prstGeom prst="rect">
            <a:avLst/>
          </a:prstGeom>
          <a:noFill/>
        </p:spPr>
        <p:txBody>
          <a:bodyPr wrap="square" rtlCol="0">
            <a:spAutoFit/>
          </a:bodyPr>
          <a:lstStyle/>
          <a:p>
            <a:r>
              <a:rPr lang="de-AT">
                <a:solidFill>
                  <a:schemeClr val="accent1">
                    <a:lumMod val="50000"/>
                  </a:schemeClr>
                </a:solidFill>
              </a:rPr>
              <a:t>C</a:t>
            </a:r>
            <a:r>
              <a:rPr lang="de-AT" baseline="-25000">
                <a:solidFill>
                  <a:schemeClr val="accent1">
                    <a:lumMod val="50000"/>
                  </a:schemeClr>
                </a:solidFill>
              </a:rPr>
              <a:t>10</a:t>
            </a:r>
            <a:r>
              <a:rPr lang="de-AT">
                <a:solidFill>
                  <a:schemeClr val="accent1">
                    <a:lumMod val="50000"/>
                  </a:schemeClr>
                </a:solidFill>
              </a:rPr>
              <a:t> – </a:t>
            </a:r>
            <a:r>
              <a:rPr lang="de-AT" err="1">
                <a:solidFill>
                  <a:schemeClr val="accent1">
                    <a:lumMod val="50000"/>
                  </a:schemeClr>
                </a:solidFill>
              </a:rPr>
              <a:t>monoterpenes</a:t>
            </a:r>
            <a:r>
              <a:rPr lang="de-AT">
                <a:solidFill>
                  <a:schemeClr val="accent1">
                    <a:lumMod val="50000"/>
                  </a:schemeClr>
                </a:solidFill>
              </a:rPr>
              <a:t> (MT)</a:t>
            </a:r>
            <a:endParaRPr lang="en-US">
              <a:solidFill>
                <a:schemeClr val="accent1">
                  <a:lumMod val="50000"/>
                </a:schemeClr>
              </a:solidFill>
            </a:endParaRPr>
          </a:p>
        </p:txBody>
      </p:sp>
      <p:sp>
        <p:nvSpPr>
          <p:cNvPr id="17" name="Textfeld 16"/>
          <p:cNvSpPr txBox="1"/>
          <p:nvPr/>
        </p:nvSpPr>
        <p:spPr>
          <a:xfrm>
            <a:off x="7328938" y="2356530"/>
            <a:ext cx="2865146" cy="369332"/>
          </a:xfrm>
          <a:prstGeom prst="rect">
            <a:avLst/>
          </a:prstGeom>
          <a:noFill/>
        </p:spPr>
        <p:txBody>
          <a:bodyPr wrap="square" rtlCol="0">
            <a:spAutoFit/>
          </a:bodyPr>
          <a:lstStyle/>
          <a:p>
            <a:r>
              <a:rPr lang="de-AT">
                <a:solidFill>
                  <a:schemeClr val="accent1">
                    <a:lumMod val="50000"/>
                  </a:schemeClr>
                </a:solidFill>
              </a:rPr>
              <a:t>C</a:t>
            </a:r>
            <a:r>
              <a:rPr lang="de-AT" baseline="-25000">
                <a:solidFill>
                  <a:schemeClr val="accent1">
                    <a:lumMod val="50000"/>
                  </a:schemeClr>
                </a:solidFill>
              </a:rPr>
              <a:t>15</a:t>
            </a:r>
            <a:r>
              <a:rPr lang="de-AT">
                <a:solidFill>
                  <a:schemeClr val="accent1">
                    <a:lumMod val="50000"/>
                  </a:schemeClr>
                </a:solidFill>
              </a:rPr>
              <a:t> – </a:t>
            </a:r>
            <a:r>
              <a:rPr lang="de-AT" err="1">
                <a:solidFill>
                  <a:schemeClr val="accent1">
                    <a:lumMod val="50000"/>
                  </a:schemeClr>
                </a:solidFill>
              </a:rPr>
              <a:t>sesquiterpenes</a:t>
            </a:r>
            <a:r>
              <a:rPr lang="de-AT">
                <a:solidFill>
                  <a:schemeClr val="accent1">
                    <a:lumMod val="50000"/>
                  </a:schemeClr>
                </a:solidFill>
              </a:rPr>
              <a:t> (SQT)</a:t>
            </a:r>
            <a:endParaRPr lang="en-US">
              <a:solidFill>
                <a:schemeClr val="accent1">
                  <a:lumMod val="50000"/>
                </a:schemeClr>
              </a:solidFill>
            </a:endParaRPr>
          </a:p>
        </p:txBody>
      </p:sp>
      <p:sp>
        <p:nvSpPr>
          <p:cNvPr id="19" name="Textfeld 18"/>
          <p:cNvSpPr txBox="1"/>
          <p:nvPr/>
        </p:nvSpPr>
        <p:spPr>
          <a:xfrm>
            <a:off x="5194640" y="3331099"/>
            <a:ext cx="1651518" cy="373336"/>
          </a:xfrm>
          <a:prstGeom prst="rect">
            <a:avLst/>
          </a:prstGeom>
          <a:noFill/>
        </p:spPr>
        <p:txBody>
          <a:bodyPr wrap="square" rtlCol="0">
            <a:spAutoFit/>
          </a:bodyPr>
          <a:lstStyle/>
          <a:p>
            <a:r>
              <a:rPr lang="de-AT" err="1">
                <a:solidFill>
                  <a:schemeClr val="accent1">
                    <a:lumMod val="50000"/>
                  </a:schemeClr>
                </a:solidFill>
              </a:rPr>
              <a:t>methanol</a:t>
            </a:r>
            <a:endParaRPr lang="en-US">
              <a:solidFill>
                <a:schemeClr val="accent1">
                  <a:lumMod val="50000"/>
                </a:schemeClr>
              </a:solidFill>
            </a:endParaRPr>
          </a:p>
        </p:txBody>
      </p:sp>
      <p:pic>
        <p:nvPicPr>
          <p:cNvPr id="28" name="Grafik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232" y="2785672"/>
            <a:ext cx="712180" cy="627684"/>
          </a:xfrm>
          <a:prstGeom prst="rect">
            <a:avLst/>
          </a:prstGeom>
        </p:spPr>
      </p:pic>
      <p:pic>
        <p:nvPicPr>
          <p:cNvPr id="21" name="Grafik 20" descr="Ein Bild, das Baum, draußen, Himmel, Gras enthält.&#10;&#10;Automatisch generierte Beschreibung">
            <a:extLst>
              <a:ext uri="{FF2B5EF4-FFF2-40B4-BE49-F238E27FC236}">
                <a16:creationId xmlns:a16="http://schemas.microsoft.com/office/drawing/2014/main" id="{6B1424F2-E122-594F-8E6A-27DC1C1529B9}"/>
              </a:ext>
            </a:extLst>
          </p:cNvPr>
          <p:cNvPicPr>
            <a:picLocks noChangeAspect="1"/>
          </p:cNvPicPr>
          <p:nvPr/>
        </p:nvPicPr>
        <p:blipFill rotWithShape="1">
          <a:blip r:embed="rId6">
            <a:extLst>
              <a:ext uri="{28A0092B-C50C-407E-A947-70E740481C1C}">
                <a14:useLocalDpi xmlns:a14="http://schemas.microsoft.com/office/drawing/2010/main" val="0"/>
              </a:ext>
            </a:extLst>
          </a:blip>
          <a:srcRect b="15002"/>
          <a:stretch/>
        </p:blipFill>
        <p:spPr>
          <a:xfrm>
            <a:off x="7680582" y="2769678"/>
            <a:ext cx="3267998" cy="3703620"/>
          </a:xfrm>
          <a:prstGeom prst="rect">
            <a:avLst/>
          </a:prstGeom>
        </p:spPr>
      </p:pic>
      <p:sp>
        <p:nvSpPr>
          <p:cNvPr id="22" name="Textfeld 21">
            <a:extLst>
              <a:ext uri="{FF2B5EF4-FFF2-40B4-BE49-F238E27FC236}">
                <a16:creationId xmlns:a16="http://schemas.microsoft.com/office/drawing/2014/main" id="{48AEAE87-780F-0FCE-65C3-0C523F34DF57}"/>
              </a:ext>
            </a:extLst>
          </p:cNvPr>
          <p:cNvSpPr txBox="1"/>
          <p:nvPr/>
        </p:nvSpPr>
        <p:spPr>
          <a:xfrm>
            <a:off x="8349036" y="6243303"/>
            <a:ext cx="2280864" cy="276999"/>
          </a:xfrm>
          <a:prstGeom prst="rect">
            <a:avLst/>
          </a:prstGeom>
          <a:noFill/>
        </p:spPr>
        <p:txBody>
          <a:bodyPr wrap="square" rtlCol="0">
            <a:spAutoFit/>
          </a:bodyPr>
          <a:lstStyle/>
          <a:p>
            <a:r>
              <a:rPr lang="de-DE" sz="1200">
                <a:solidFill>
                  <a:schemeClr val="bg1"/>
                </a:solidFill>
              </a:rPr>
              <a:t>Grünbach at Schneeberg, Austria</a:t>
            </a:r>
          </a:p>
        </p:txBody>
      </p:sp>
      <p:sp>
        <p:nvSpPr>
          <p:cNvPr id="25" name="Textfeld 24">
            <a:extLst>
              <a:ext uri="{FF2B5EF4-FFF2-40B4-BE49-F238E27FC236}">
                <a16:creationId xmlns:a16="http://schemas.microsoft.com/office/drawing/2014/main" id="{6063E666-8B14-8251-A8DB-D1176DDDB43C}"/>
              </a:ext>
            </a:extLst>
          </p:cNvPr>
          <p:cNvSpPr txBox="1"/>
          <p:nvPr/>
        </p:nvSpPr>
        <p:spPr>
          <a:xfrm>
            <a:off x="5297880" y="4225909"/>
            <a:ext cx="1651518" cy="373336"/>
          </a:xfrm>
          <a:prstGeom prst="rect">
            <a:avLst/>
          </a:prstGeom>
          <a:noFill/>
        </p:spPr>
        <p:txBody>
          <a:bodyPr wrap="square" rtlCol="0">
            <a:spAutoFit/>
          </a:bodyPr>
          <a:lstStyle/>
          <a:p>
            <a:r>
              <a:rPr lang="de-AT" err="1">
                <a:solidFill>
                  <a:schemeClr val="accent1">
                    <a:lumMod val="50000"/>
                  </a:schemeClr>
                </a:solidFill>
              </a:rPr>
              <a:t>hexanal</a:t>
            </a:r>
            <a:endParaRPr lang="en-US">
              <a:solidFill>
                <a:schemeClr val="accent1">
                  <a:lumMod val="50000"/>
                </a:schemeClr>
              </a:solidFill>
            </a:endParaRPr>
          </a:p>
        </p:txBody>
      </p:sp>
      <p:sp>
        <p:nvSpPr>
          <p:cNvPr id="27" name="Foliennummernplatzhalter 3">
            <a:extLst>
              <a:ext uri="{FF2B5EF4-FFF2-40B4-BE49-F238E27FC236}">
                <a16:creationId xmlns:a16="http://schemas.microsoft.com/office/drawing/2014/main" id="{954B3893-7B68-83C0-BA38-9200B3729859}"/>
              </a:ext>
            </a:extLst>
          </p:cNvPr>
          <p:cNvSpPr>
            <a:spLocks noGrp="1"/>
          </p:cNvSpPr>
          <p:nvPr>
            <p:ph type="sldNum" sz="quarter" idx="12"/>
          </p:nvPr>
        </p:nvSpPr>
        <p:spPr>
          <a:xfrm>
            <a:off x="8610600" y="6356350"/>
            <a:ext cx="2743200" cy="365125"/>
          </a:xfrm>
        </p:spPr>
        <p:txBody>
          <a:bodyPr/>
          <a:lstStyle/>
          <a:p>
            <a:fld id="{5A005A3D-A187-4DA6-AEE4-3F8906483E9C}" type="slidenum">
              <a:rPr lang="de-DE" smtClean="0"/>
              <a:t>7</a:t>
            </a:fld>
            <a:endParaRPr lang="de-DE"/>
          </a:p>
        </p:txBody>
      </p:sp>
      <p:sp>
        <p:nvSpPr>
          <p:cNvPr id="5" name="Fußzeilenplatzhalter 4">
            <a:extLst>
              <a:ext uri="{FF2B5EF4-FFF2-40B4-BE49-F238E27FC236}">
                <a16:creationId xmlns:a16="http://schemas.microsoft.com/office/drawing/2014/main" id="{BE786A05-0148-37BB-9C99-DA5AD3758F2E}"/>
              </a:ext>
            </a:extLst>
          </p:cNvPr>
          <p:cNvSpPr>
            <a:spLocks noGrp="1"/>
          </p:cNvSpPr>
          <p:nvPr>
            <p:ph type="ftr" sz="quarter" idx="11"/>
          </p:nvPr>
        </p:nvSpPr>
        <p:spPr/>
        <p:txBody>
          <a:bodyPr/>
          <a:lstStyle/>
          <a:p>
            <a:endParaRPr lang="de-DE"/>
          </a:p>
        </p:txBody>
      </p:sp>
      <p:sp>
        <p:nvSpPr>
          <p:cNvPr id="4" name="Titel 1">
            <a:extLst>
              <a:ext uri="{FF2B5EF4-FFF2-40B4-BE49-F238E27FC236}">
                <a16:creationId xmlns:a16="http://schemas.microsoft.com/office/drawing/2014/main" id="{AC825997-47BF-4126-FFF9-74B32513CE13}"/>
              </a:ext>
            </a:extLst>
          </p:cNvPr>
          <p:cNvSpPr txBox="1">
            <a:spLocks/>
          </p:cNvSpPr>
          <p:nvPr/>
        </p:nvSpPr>
        <p:spPr>
          <a:xfrm>
            <a:off x="479096" y="342377"/>
            <a:ext cx="11235590" cy="1325563"/>
          </a:xfrm>
          <a:prstGeom prst="rect">
            <a:avLst/>
          </a:prstGeom>
        </p:spPr>
        <p:txBody>
          <a:bodyPr vert="horz" lIns="91440" tIns="45720" rIns="91440" bIns="45720" rtlCol="0" anchor="ctr">
            <a:normAutofit lnSpcReduction="10000"/>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t> BVOCs </a:t>
            </a:r>
            <a:r>
              <a:rPr lang="de-AT" sz="4400" err="1">
                <a:ea typeface="+mn-lt"/>
                <a:cs typeface="+mn-lt"/>
              </a:rPr>
              <a:t>Biogenic</a:t>
            </a:r>
            <a:r>
              <a:rPr lang="de-AT" sz="4400">
                <a:ea typeface="+mn-lt"/>
                <a:cs typeface="+mn-lt"/>
              </a:rPr>
              <a:t> volatile </a:t>
            </a:r>
            <a:r>
              <a:rPr lang="de-AT" sz="4400" err="1">
                <a:ea typeface="+mn-lt"/>
                <a:cs typeface="+mn-lt"/>
              </a:rPr>
              <a:t>organic</a:t>
            </a:r>
            <a:r>
              <a:rPr lang="de-AT" sz="4400">
                <a:ea typeface="+mn-lt"/>
                <a:cs typeface="+mn-lt"/>
              </a:rPr>
              <a:t> compounds -  Biogene flüchtige organische Stoffe</a:t>
            </a:r>
            <a:endParaRPr lang="en-US" sz="4400">
              <a:ea typeface="+mn-lt"/>
              <a:cs typeface="+mn-lt"/>
            </a:endParaRPr>
          </a:p>
          <a:p>
            <a:endParaRPr lang="en-US" sz="4000">
              <a:cs typeface="Calibri"/>
            </a:endParaRPr>
          </a:p>
        </p:txBody>
      </p:sp>
    </p:spTree>
    <p:extLst>
      <p:ext uri="{BB962C8B-B14F-4D97-AF65-F5344CB8AC3E}">
        <p14:creationId xmlns:p14="http://schemas.microsoft.com/office/powerpoint/2010/main" val="24178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0991-29BF-84E2-1EBE-3B67F1A8E4E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F5E5274F-B4D4-2BFA-D236-E8B2A0EF3BDC}"/>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834AF0-52DB-91C8-E5B3-6CBE5CA63F66}"/>
              </a:ext>
            </a:extLst>
          </p:cNvPr>
          <p:cNvSpPr>
            <a:spLocks noGrp="1"/>
          </p:cNvSpPr>
          <p:nvPr>
            <p:ph type="sldNum" sz="quarter" idx="12"/>
          </p:nvPr>
        </p:nvSpPr>
        <p:spPr/>
        <p:txBody>
          <a:bodyPr/>
          <a:lstStyle/>
          <a:p>
            <a:fld id="{5A005A3D-A187-4DA6-AEE4-3F8906483E9C}" type="slidenum">
              <a:rPr lang="de-DE" smtClean="0"/>
              <a:t>8</a:t>
            </a:fld>
            <a:endParaRPr lang="de-DE"/>
          </a:p>
        </p:txBody>
      </p:sp>
      <p:pic>
        <p:nvPicPr>
          <p:cNvPr id="6" name="Grafik 5">
            <a:extLst>
              <a:ext uri="{FF2B5EF4-FFF2-40B4-BE49-F238E27FC236}">
                <a16:creationId xmlns:a16="http://schemas.microsoft.com/office/drawing/2014/main" id="{F7934A44-238A-25B2-EE37-D2E20A979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6726"/>
            <a:ext cx="12325350" cy="7843406"/>
          </a:xfrm>
          <a:prstGeom prst="rect">
            <a:avLst/>
          </a:prstGeom>
          <a:ln>
            <a:solidFill>
              <a:schemeClr val="bg1">
                <a:lumMod val="95000"/>
              </a:schemeClr>
            </a:solidFill>
          </a:ln>
        </p:spPr>
      </p:pic>
      <p:sp>
        <p:nvSpPr>
          <p:cNvPr id="5" name="Rechteck 4">
            <a:extLst>
              <a:ext uri="{FF2B5EF4-FFF2-40B4-BE49-F238E27FC236}">
                <a16:creationId xmlns:a16="http://schemas.microsoft.com/office/drawing/2014/main" id="{ADFA0049-8B09-524A-FBC2-77DBA130458A}"/>
              </a:ext>
            </a:extLst>
          </p:cNvPr>
          <p:cNvSpPr/>
          <p:nvPr/>
        </p:nvSpPr>
        <p:spPr>
          <a:xfrm>
            <a:off x="6963200" y="6034816"/>
            <a:ext cx="11006490" cy="369332"/>
          </a:xfrm>
          <a:prstGeom prst="rect">
            <a:avLst/>
          </a:prstGeom>
        </p:spPr>
        <p:txBody>
          <a:bodyPr wrap="square">
            <a:spAutoFit/>
          </a:bodyPr>
          <a:lstStyle/>
          <a:p>
            <a:r>
              <a:rPr lang="en-US" err="1">
                <a:solidFill>
                  <a:schemeClr val="bg1"/>
                </a:solidFill>
              </a:rPr>
              <a:t>Isopren</a:t>
            </a:r>
            <a:r>
              <a:rPr lang="en-US">
                <a:solidFill>
                  <a:schemeClr val="bg1"/>
                </a:solidFill>
              </a:rPr>
              <a:t>-Emission </a:t>
            </a:r>
            <a:r>
              <a:rPr lang="en-US" err="1">
                <a:solidFill>
                  <a:schemeClr val="bg1"/>
                </a:solidFill>
              </a:rPr>
              <a:t>über</a:t>
            </a:r>
            <a:r>
              <a:rPr lang="en-US">
                <a:solidFill>
                  <a:schemeClr val="bg1"/>
                </a:solidFill>
              </a:rPr>
              <a:t> Blue Ridge Mountains</a:t>
            </a:r>
          </a:p>
        </p:txBody>
      </p:sp>
      <p:sp>
        <p:nvSpPr>
          <p:cNvPr id="8" name="Textfeld 7">
            <a:extLst>
              <a:ext uri="{FF2B5EF4-FFF2-40B4-BE49-F238E27FC236}">
                <a16:creationId xmlns:a16="http://schemas.microsoft.com/office/drawing/2014/main" id="{3EBAC33E-B197-8695-4A80-720D8C0DA37F}"/>
              </a:ext>
            </a:extLst>
          </p:cNvPr>
          <p:cNvSpPr txBox="1"/>
          <p:nvPr/>
        </p:nvSpPr>
        <p:spPr>
          <a:xfrm>
            <a:off x="8067675" y="6335516"/>
            <a:ext cx="6172200" cy="276999"/>
          </a:xfrm>
          <a:prstGeom prst="rect">
            <a:avLst/>
          </a:prstGeom>
          <a:noFill/>
        </p:spPr>
        <p:txBody>
          <a:bodyPr wrap="square">
            <a:spAutoFit/>
          </a:bodyPr>
          <a:lstStyle/>
          <a:p>
            <a:r>
              <a:rPr lang="en-US" sz="1200">
                <a:solidFill>
                  <a:schemeClr val="bg1"/>
                </a:solidFill>
              </a:rPr>
              <a:t>Photo by Pacific Northwest National Laboratory 2016</a:t>
            </a:r>
          </a:p>
        </p:txBody>
      </p:sp>
      <p:sp>
        <p:nvSpPr>
          <p:cNvPr id="9" name="Fußzeilenplatzhalter 8">
            <a:extLst>
              <a:ext uri="{FF2B5EF4-FFF2-40B4-BE49-F238E27FC236}">
                <a16:creationId xmlns:a16="http://schemas.microsoft.com/office/drawing/2014/main" id="{83B0877A-C253-F4BE-8F40-ADB7EDB4D910}"/>
              </a:ext>
            </a:extLst>
          </p:cNvPr>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95427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Funktionen der BVOC Emissionen</a:t>
            </a:r>
            <a:endParaRPr lang="de-AT">
              <a:cs typeface="Calibri Light"/>
            </a:endParaRPr>
          </a:p>
        </p:txBody>
      </p:sp>
      <p:sp>
        <p:nvSpPr>
          <p:cNvPr id="3" name="Inhaltsplatzhalter 2"/>
          <p:cNvSpPr>
            <a:spLocks noGrp="1"/>
          </p:cNvSpPr>
          <p:nvPr>
            <p:ph sz="half" idx="1"/>
          </p:nvPr>
        </p:nvSpPr>
        <p:spPr/>
        <p:txBody>
          <a:bodyPr vert="horz" lIns="91440" tIns="45720" rIns="91440" bIns="45720" rtlCol="0" anchor="t">
            <a:normAutofit/>
          </a:bodyPr>
          <a:lstStyle/>
          <a:p>
            <a:r>
              <a:rPr lang="de-AT" dirty="0"/>
              <a:t>Kommunikation </a:t>
            </a:r>
            <a:r>
              <a:rPr lang="de-AT" sz="1800" dirty="0"/>
              <a:t>(Ueda et al. 2012)</a:t>
            </a:r>
          </a:p>
          <a:p>
            <a:endParaRPr lang="de-AT" dirty="0"/>
          </a:p>
        </p:txBody>
      </p:sp>
      <p:sp>
        <p:nvSpPr>
          <p:cNvPr id="13" name="Inhaltsplatzhalter 12">
            <a:extLst>
              <a:ext uri="{FF2B5EF4-FFF2-40B4-BE49-F238E27FC236}">
                <a16:creationId xmlns:a16="http://schemas.microsoft.com/office/drawing/2014/main" id="{92966791-B154-9399-57CB-63D384FD945B}"/>
              </a:ext>
            </a:extLst>
          </p:cNvPr>
          <p:cNvSpPr>
            <a:spLocks noGrp="1"/>
          </p:cNvSpPr>
          <p:nvPr>
            <p:ph sz="half" idx="2"/>
          </p:nvPr>
        </p:nvSpPr>
        <p:spPr/>
        <p:txBody>
          <a:bodyPr vert="horz" lIns="91440" tIns="45720" rIns="91440" bIns="45720" rtlCol="0" anchor="t">
            <a:normAutofit/>
          </a:bodyPr>
          <a:lstStyle/>
          <a:p>
            <a:r>
              <a:rPr lang="fr-FR" err="1"/>
              <a:t>Attraktion</a:t>
            </a:r>
            <a:r>
              <a:rPr lang="fr-FR"/>
              <a:t> </a:t>
            </a:r>
            <a:r>
              <a:rPr lang="fr-FR" sz="1800"/>
              <a:t>(</a:t>
            </a:r>
            <a:r>
              <a:rPr lang="fr-FR" sz="1800" err="1"/>
              <a:t>Kergunteuil</a:t>
            </a:r>
            <a:r>
              <a:rPr lang="fr-FR" sz="1800"/>
              <a:t> et al. 2020)</a:t>
            </a:r>
          </a:p>
          <a:p>
            <a:r>
              <a:rPr lang="de-AT"/>
              <a:t>Toleranz abiotischen Stresses </a:t>
            </a:r>
            <a:r>
              <a:rPr lang="de-AT" sz="1800"/>
              <a:t>(Li et al. 2019)</a:t>
            </a:r>
            <a:endParaRPr lang="en-US" sz="1800"/>
          </a:p>
          <a:p>
            <a:pPr marL="0" indent="0">
              <a:buNone/>
            </a:pPr>
            <a:endParaRPr lang="de-AT"/>
          </a:p>
          <a:p>
            <a:endParaRPr lang="de-AT"/>
          </a:p>
          <a:p>
            <a:endParaRPr lang="de-DE"/>
          </a:p>
        </p:txBody>
      </p:sp>
      <p:sp>
        <p:nvSpPr>
          <p:cNvPr id="10" name="Foliennummernplatzhalter 9">
            <a:extLst>
              <a:ext uri="{FF2B5EF4-FFF2-40B4-BE49-F238E27FC236}">
                <a16:creationId xmlns:a16="http://schemas.microsoft.com/office/drawing/2014/main" id="{E269906F-656A-90BA-10BD-B7A4A6E9B531}"/>
              </a:ext>
            </a:extLst>
          </p:cNvPr>
          <p:cNvSpPr>
            <a:spLocks noGrp="1"/>
          </p:cNvSpPr>
          <p:nvPr>
            <p:ph type="sldNum" sz="quarter" idx="12"/>
          </p:nvPr>
        </p:nvSpPr>
        <p:spPr/>
        <p:txBody>
          <a:bodyPr/>
          <a:lstStyle/>
          <a:p>
            <a:fld id="{5A005A3D-A187-4DA6-AEE4-3F8906483E9C}" type="slidenum">
              <a:rPr lang="de-DE" smtClean="0"/>
              <a:t>9</a:t>
            </a:fld>
            <a:endParaRPr lang="de-DE"/>
          </a:p>
        </p:txBody>
      </p:sp>
      <p:sp>
        <p:nvSpPr>
          <p:cNvPr id="29" name="Titel 1"/>
          <p:cNvSpPr txBox="1">
            <a:spLocks/>
          </p:cNvSpPr>
          <p:nvPr/>
        </p:nvSpPr>
        <p:spPr>
          <a:xfrm>
            <a:off x="838200" y="17811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a:t> </a:t>
            </a:r>
            <a:endParaRPr lang="en-US"/>
          </a:p>
        </p:txBody>
      </p:sp>
      <p:sp>
        <p:nvSpPr>
          <p:cNvPr id="6" name="Fußzeilenplatzhalter 5">
            <a:extLst>
              <a:ext uri="{FF2B5EF4-FFF2-40B4-BE49-F238E27FC236}">
                <a16:creationId xmlns:a16="http://schemas.microsoft.com/office/drawing/2014/main" id="{0E9CABAC-5E9C-E345-F5CA-09CF6A944DEB}"/>
              </a:ext>
            </a:extLst>
          </p:cNvPr>
          <p:cNvSpPr>
            <a:spLocks noGrp="1"/>
          </p:cNvSpPr>
          <p:nvPr>
            <p:ph type="ftr" sz="quarter" idx="11"/>
          </p:nvPr>
        </p:nvSpPr>
        <p:spPr/>
        <p:txBody>
          <a:bodyPr/>
          <a:lstStyle/>
          <a:p>
            <a:endParaRPr lang="de-DE"/>
          </a:p>
        </p:txBody>
      </p:sp>
      <p:grpSp>
        <p:nvGrpSpPr>
          <p:cNvPr id="15" name="Gruppieren 14">
            <a:extLst>
              <a:ext uri="{FF2B5EF4-FFF2-40B4-BE49-F238E27FC236}">
                <a16:creationId xmlns:a16="http://schemas.microsoft.com/office/drawing/2014/main" id="{20498FAB-9AA4-0FE8-FBFF-1AE201E59F40}"/>
              </a:ext>
            </a:extLst>
          </p:cNvPr>
          <p:cNvGrpSpPr/>
          <p:nvPr/>
        </p:nvGrpSpPr>
        <p:grpSpPr>
          <a:xfrm>
            <a:off x="838200" y="2819518"/>
            <a:ext cx="5334000" cy="3252681"/>
            <a:chOff x="838200" y="2819518"/>
            <a:chExt cx="5334000" cy="3252681"/>
          </a:xfrm>
        </p:grpSpPr>
        <p:pic>
          <p:nvPicPr>
            <p:cNvPr id="28" name="Grafik 27"/>
            <p:cNvPicPr>
              <a:picLocks noChangeAspect="1"/>
            </p:cNvPicPr>
            <p:nvPr/>
          </p:nvPicPr>
          <p:blipFill rotWithShape="1">
            <a:blip r:embed="rId3">
              <a:extLst>
                <a:ext uri="{28A0092B-C50C-407E-A947-70E740481C1C}">
                  <a14:useLocalDpi xmlns:a14="http://schemas.microsoft.com/office/drawing/2010/main" val="0"/>
                </a:ext>
              </a:extLst>
            </a:blip>
            <a:srcRect r="47678" b="7371"/>
            <a:stretch/>
          </p:blipFill>
          <p:spPr>
            <a:xfrm>
              <a:off x="838200" y="2819518"/>
              <a:ext cx="4642163" cy="2992807"/>
            </a:xfrm>
            <a:prstGeom prst="rect">
              <a:avLst/>
            </a:prstGeom>
          </p:spPr>
        </p:pic>
        <p:sp>
          <p:nvSpPr>
            <p:cNvPr id="32" name="Textfeld 31"/>
            <p:cNvSpPr txBox="1"/>
            <p:nvPr/>
          </p:nvSpPr>
          <p:spPr>
            <a:xfrm>
              <a:off x="3942347" y="5764422"/>
              <a:ext cx="2229853" cy="307777"/>
            </a:xfrm>
            <a:prstGeom prst="rect">
              <a:avLst/>
            </a:prstGeom>
            <a:noFill/>
          </p:spPr>
          <p:txBody>
            <a:bodyPr wrap="square" rtlCol="0">
              <a:spAutoFit/>
            </a:bodyPr>
            <a:lstStyle/>
            <a:p>
              <a:r>
                <a:rPr lang="de-AT" sz="1400" err="1"/>
                <a:t>Sharafi</a:t>
              </a:r>
              <a:r>
                <a:rPr lang="de-AT" sz="1400"/>
                <a:t> et al. 2018</a:t>
              </a:r>
              <a:endParaRPr lang="en-US" sz="1400"/>
            </a:p>
          </p:txBody>
        </p:sp>
        <p:sp>
          <p:nvSpPr>
            <p:cNvPr id="7" name="Rechteck 6">
              <a:extLst>
                <a:ext uri="{FF2B5EF4-FFF2-40B4-BE49-F238E27FC236}">
                  <a16:creationId xmlns:a16="http://schemas.microsoft.com/office/drawing/2014/main" id="{692515E6-6D06-15EB-97E8-A9A15FC20C66}"/>
                </a:ext>
              </a:extLst>
            </p:cNvPr>
            <p:cNvSpPr/>
            <p:nvPr/>
          </p:nvSpPr>
          <p:spPr>
            <a:xfrm>
              <a:off x="1739586" y="2945948"/>
              <a:ext cx="2000816" cy="821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 name="Rechteck 7">
              <a:extLst>
                <a:ext uri="{FF2B5EF4-FFF2-40B4-BE49-F238E27FC236}">
                  <a16:creationId xmlns:a16="http://schemas.microsoft.com/office/drawing/2014/main" id="{2BA3567F-7C98-C56B-7962-BEE2019D869D}"/>
                </a:ext>
              </a:extLst>
            </p:cNvPr>
            <p:cNvSpPr/>
            <p:nvPr/>
          </p:nvSpPr>
          <p:spPr>
            <a:xfrm>
              <a:off x="4479955" y="3572560"/>
              <a:ext cx="1000408" cy="58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Textfeld 8">
              <a:extLst>
                <a:ext uri="{FF2B5EF4-FFF2-40B4-BE49-F238E27FC236}">
                  <a16:creationId xmlns:a16="http://schemas.microsoft.com/office/drawing/2014/main" id="{EF074A81-FD7C-4DC8-A06F-DA9A7ECF02CF}"/>
                </a:ext>
              </a:extLst>
            </p:cNvPr>
            <p:cNvSpPr txBox="1"/>
            <p:nvPr/>
          </p:nvSpPr>
          <p:spPr>
            <a:xfrm>
              <a:off x="2598531" y="3442373"/>
              <a:ext cx="879607" cy="369332"/>
            </a:xfrm>
            <a:prstGeom prst="rect">
              <a:avLst/>
            </a:prstGeom>
            <a:noFill/>
          </p:spPr>
          <p:txBody>
            <a:bodyPr wrap="square" rtlCol="0">
              <a:spAutoFit/>
            </a:bodyPr>
            <a:lstStyle/>
            <a:p>
              <a:r>
                <a:rPr lang="de-DE"/>
                <a:t>BVOCs</a:t>
              </a:r>
            </a:p>
          </p:txBody>
        </p:sp>
        <p:sp>
          <p:nvSpPr>
            <p:cNvPr id="11" name="Textfeld 10">
              <a:extLst>
                <a:ext uri="{FF2B5EF4-FFF2-40B4-BE49-F238E27FC236}">
                  <a16:creationId xmlns:a16="http://schemas.microsoft.com/office/drawing/2014/main" id="{405690D0-14C4-E80E-3312-6E622FDFF2D9}"/>
                </a:ext>
              </a:extLst>
            </p:cNvPr>
            <p:cNvSpPr txBox="1"/>
            <p:nvPr/>
          </p:nvSpPr>
          <p:spPr>
            <a:xfrm>
              <a:off x="4331703" y="3573588"/>
              <a:ext cx="776335" cy="369332"/>
            </a:xfrm>
            <a:prstGeom prst="rect">
              <a:avLst/>
            </a:prstGeom>
            <a:noFill/>
          </p:spPr>
          <p:txBody>
            <a:bodyPr wrap="square" rtlCol="0">
              <a:spAutoFit/>
            </a:bodyPr>
            <a:lstStyle/>
            <a:p>
              <a:r>
                <a:rPr lang="de-DE"/>
                <a:t>BVOC</a:t>
              </a:r>
            </a:p>
          </p:txBody>
        </p:sp>
      </p:grpSp>
      <p:pic>
        <p:nvPicPr>
          <p:cNvPr id="17" name="Grafik 16" descr="Ein Bild, das Pflanze, Blume, Glattstängelige Mentzelie enthält.&#10;&#10;Automatisch generierte Beschreibung">
            <a:extLst>
              <a:ext uri="{FF2B5EF4-FFF2-40B4-BE49-F238E27FC236}">
                <a16:creationId xmlns:a16="http://schemas.microsoft.com/office/drawing/2014/main" id="{475BB383-BFFD-C6B2-EAF7-6082DD832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45111" y="3541490"/>
            <a:ext cx="3037699" cy="2022163"/>
          </a:xfrm>
          <a:prstGeom prst="rect">
            <a:avLst/>
          </a:prstGeom>
        </p:spPr>
      </p:pic>
      <p:sp>
        <p:nvSpPr>
          <p:cNvPr id="19" name="Textfeld 18">
            <a:extLst>
              <a:ext uri="{FF2B5EF4-FFF2-40B4-BE49-F238E27FC236}">
                <a16:creationId xmlns:a16="http://schemas.microsoft.com/office/drawing/2014/main" id="{4FE5BFD4-05A5-B16D-B890-F3BAEC0AD408}"/>
              </a:ext>
            </a:extLst>
          </p:cNvPr>
          <p:cNvSpPr txBox="1"/>
          <p:nvPr/>
        </p:nvSpPr>
        <p:spPr>
          <a:xfrm>
            <a:off x="10609187" y="4986562"/>
            <a:ext cx="6097508" cy="369332"/>
          </a:xfrm>
          <a:prstGeom prst="rect">
            <a:avLst/>
          </a:prstGeom>
          <a:noFill/>
        </p:spPr>
        <p:txBody>
          <a:bodyPr wrap="square">
            <a:spAutoFit/>
          </a:bodyPr>
          <a:lstStyle/>
          <a:p>
            <a:r>
              <a:rPr lang="de-DE" b="0" i="0">
                <a:solidFill>
                  <a:srgbClr val="707070"/>
                </a:solidFill>
                <a:effectLst/>
                <a:latin typeface="Arial" panose="020B0604020202020204" pitchFamily="34" charset="0"/>
              </a:rPr>
              <a:t> </a:t>
            </a:r>
            <a:r>
              <a:rPr lang="de-DE" sz="1050" b="0" i="0">
                <a:solidFill>
                  <a:schemeClr val="bg1"/>
                </a:solidFill>
                <a:effectLst/>
                <a:latin typeface="Arial" panose="020B0604020202020204" pitchFamily="34" charset="0"/>
              </a:rPr>
              <a:t>taz.de</a:t>
            </a:r>
            <a:endParaRPr lang="de-DE" sz="1050">
              <a:solidFill>
                <a:schemeClr val="bg1"/>
              </a:solidFill>
            </a:endParaRPr>
          </a:p>
        </p:txBody>
      </p:sp>
    </p:spTree>
    <p:extLst>
      <p:ext uri="{BB962C8B-B14F-4D97-AF65-F5344CB8AC3E}">
        <p14:creationId xmlns:p14="http://schemas.microsoft.com/office/powerpoint/2010/main" val="36943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2666</Words>
  <Application>Microsoft Macintosh PowerPoint</Application>
  <PresentationFormat>Widescreen</PresentationFormat>
  <Paragraphs>546</Paragraphs>
  <Slides>53</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Arial,Sans-Serif</vt:lpstr>
      <vt:lpstr>Calibri</vt:lpstr>
      <vt:lpstr>Calibri Light</vt:lpstr>
      <vt:lpstr>Calibri,Sans-Serif</vt:lpstr>
      <vt:lpstr>Times</vt:lpstr>
      <vt:lpstr>Times New Roman</vt:lpstr>
      <vt:lpstr>Wingdings</vt:lpstr>
      <vt:lpstr>Office</vt:lpstr>
      <vt:lpstr>Office Theme</vt:lpstr>
      <vt:lpstr>PowerPoint Presentation</vt:lpstr>
      <vt:lpstr>PowerPoint Presentation</vt:lpstr>
      <vt:lpstr>Agenda</vt:lpstr>
      <vt:lpstr>PowerPoint Presentation</vt:lpstr>
      <vt:lpstr>Was haben Bäume mit Ozon zu tun?</vt:lpstr>
      <vt:lpstr>Ozon Regimes</vt:lpstr>
      <vt:lpstr>PowerPoint Presentation</vt:lpstr>
      <vt:lpstr>PowerPoint Presentation</vt:lpstr>
      <vt:lpstr>Funktionen der BVOC Emissionen</vt:lpstr>
      <vt:lpstr>PowerPoint Presentation</vt:lpstr>
      <vt:lpstr>Studiensubjekte</vt:lpstr>
      <vt:lpstr>Spezies-spezifische konstitutive BVOC Profile</vt:lpstr>
      <vt:lpstr>PowerPoint Presentation</vt:lpstr>
      <vt:lpstr>Stress</vt:lpstr>
      <vt:lpstr>Trockenstress</vt:lpstr>
      <vt:lpstr>PowerPoint Presentation</vt:lpstr>
      <vt:lpstr>Salzstress</vt:lpstr>
      <vt:lpstr>Salzstress</vt:lpstr>
      <vt:lpstr>BVOC-Emissionen unter Trockenstress</vt:lpstr>
      <vt:lpstr>PowerPoint Presentation</vt:lpstr>
      <vt:lpstr>BVOC-Emissionen unter Trockenstress</vt:lpstr>
      <vt:lpstr>BVOC-Emissionen unter Salzstress</vt:lpstr>
      <vt:lpstr>PowerPoint Presentation</vt:lpstr>
      <vt:lpstr>PowerPoint Presentation</vt:lpstr>
      <vt:lpstr>PowerPoint Presentation</vt:lpstr>
      <vt:lpstr>Einfluss von Trockenheit auf BVOC -&gt; O3 Wien </vt:lpstr>
      <vt:lpstr>Einfluss von Trockenheit auf BVOC -&gt; O3 Wien </vt:lpstr>
      <vt:lpstr>Analyse der Beobachtungsdaten Einfluss von Veränderungen von BVOC Emissionen durch Metabolismus der Vegetation und Photosyntheseaktivität auf HCHO und O3 – im speziellen Trockenheit.</vt:lpstr>
      <vt:lpstr>PowerPoint Presentation</vt:lpstr>
      <vt:lpstr>PowerPoint Presentation</vt:lpstr>
      <vt:lpstr>Fazit 1: Einfluss von Trockenheit auf Luftqualität im Großraum Wien </vt:lpstr>
      <vt:lpstr>Mögliche Gefahr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Isoprene emissions under combined stress</vt:lpstr>
      <vt:lpstr>PowerPoint Presentation</vt:lpstr>
      <vt:lpstr>What is a PTR-Tof-MS?</vt:lpstr>
      <vt:lpstr>PowerPoint Presentation</vt:lpstr>
      <vt:lpstr>...because they are synthezised by connected pathways</vt:lpstr>
      <vt:lpstr>BVOCs and ozone</vt:lpstr>
      <vt:lpstr>PowerPoint Presentation</vt:lpstr>
      <vt:lpstr>PowerPoint Presentation</vt:lpstr>
      <vt:lpstr>PowerPoint Presentation</vt:lpstr>
      <vt:lpstr>PowerPoint Presentation</vt:lpstr>
      <vt:lpstr>PowerPoint Presentation</vt:lpstr>
      <vt:lpstr>Mögliche Auswirkungen von Trockenheit und Salzstress auf die Herbivorenabwehr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drought and salt stress on BVOC emissions from four European urban tree species</dc:title>
  <dc:creator>Anne Charlott Fitzky</dc:creator>
  <cp:lastModifiedBy>Heidi Trimmel</cp:lastModifiedBy>
  <cp:revision>86</cp:revision>
  <dcterms:created xsi:type="dcterms:W3CDTF">2022-11-14T09:49:42Z</dcterms:created>
  <dcterms:modified xsi:type="dcterms:W3CDTF">2023-05-24T19:43:14Z</dcterms:modified>
</cp:coreProperties>
</file>