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Lst>
  <p:sldSz cy="6858000" cx="12192000"/>
  <p:notesSz cx="6858000" cy="9144000"/>
  <p:embeddedFontLst>
    <p:embeddedFont>
      <p:font typeface="Tahoma"/>
      <p:regular r:id="rId13"/>
      <p:bold r:id="rId1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15" roundtripDataSignature="AMtx7mhyN4XoleERDbNbYPIy22qKPjAda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font" Target="fonts/Tahoma-regular.fntdata"/><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customschemas.google.com/relationships/presentationmetadata" Target="metadata"/><Relationship Id="rId14" Type="http://schemas.openxmlformats.org/officeDocument/2006/relationships/font" Target="fonts/Tahoma-bold.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
        <p:nvSpPr>
          <p:cNvPr id="94" name="Google Shape;94;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4" name="Google Shape;114;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95250" lvl="0" marL="171450" rtl="0" algn="l">
              <a:spcBef>
                <a:spcPts val="0"/>
              </a:spcBef>
              <a:spcAft>
                <a:spcPts val="0"/>
              </a:spcAft>
              <a:buClr>
                <a:schemeClr val="dk1"/>
              </a:buClr>
              <a:buSzPts val="1200"/>
              <a:buFont typeface="Arial"/>
              <a:buNone/>
            </a:pPr>
            <a:r>
              <a:t/>
            </a:r>
            <a:endParaRPr>
              <a:latin typeface="Tahoma"/>
              <a:ea typeface="Tahoma"/>
              <a:cs typeface="Tahoma"/>
              <a:sym typeface="Tahoma"/>
            </a:endParaRPr>
          </a:p>
        </p:txBody>
      </p:sp>
      <p:sp>
        <p:nvSpPr>
          <p:cNvPr id="115" name="Google Shape;115;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4" name="Google Shape;124;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800"/>
          </a:p>
        </p:txBody>
      </p:sp>
      <p:sp>
        <p:nvSpPr>
          <p:cNvPr id="125" name="Google Shape;125;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0" name="Google Shape;140;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1" name="Google Shape;141;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0" name="Google Shape;150;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95250" lvl="0" marL="171450" rtl="0" algn="l">
              <a:spcBef>
                <a:spcPts val="0"/>
              </a:spcBef>
              <a:spcAft>
                <a:spcPts val="0"/>
              </a:spcAft>
              <a:buClr>
                <a:schemeClr val="dk1"/>
              </a:buClr>
              <a:buSzPts val="1200"/>
              <a:buFont typeface="Arial"/>
              <a:buNone/>
            </a:pPr>
            <a:r>
              <a:t/>
            </a:r>
            <a:endParaRPr sz="1200">
              <a:latin typeface="Tahoma"/>
              <a:ea typeface="Tahoma"/>
              <a:cs typeface="Tahoma"/>
              <a:sym typeface="Tahoma"/>
            </a:endParaRPr>
          </a:p>
        </p:txBody>
      </p:sp>
      <p:sp>
        <p:nvSpPr>
          <p:cNvPr id="151" name="Google Shape;151;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8" name="Google Shape;158;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95250" lvl="0" marL="171450" rtl="0" algn="just">
              <a:spcBef>
                <a:spcPts val="0"/>
              </a:spcBef>
              <a:spcAft>
                <a:spcPts val="0"/>
              </a:spcAft>
              <a:buClr>
                <a:schemeClr val="dk1"/>
              </a:buClr>
              <a:buSzPts val="1200"/>
              <a:buFont typeface="Arial"/>
              <a:buNone/>
            </a:pPr>
            <a:r>
              <a:t/>
            </a:r>
            <a:endParaRPr/>
          </a:p>
        </p:txBody>
      </p:sp>
      <p:sp>
        <p:nvSpPr>
          <p:cNvPr id="159" name="Google Shape;159;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7" name="Google Shape;167;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000"/>
              <a:buFont typeface="Calibri"/>
              <a:buNone/>
            </a:pPr>
            <a:r>
              <a:t/>
            </a:r>
            <a:endParaRPr sz="1000">
              <a:latin typeface="Tahoma"/>
              <a:ea typeface="Tahoma"/>
              <a:cs typeface="Tahoma"/>
              <a:sym typeface="Tahoma"/>
            </a:endParaRPr>
          </a:p>
        </p:txBody>
      </p:sp>
      <p:sp>
        <p:nvSpPr>
          <p:cNvPr id="168" name="Google Shape;168;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6" name="Google Shape;186;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10"/>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10"/>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3" name="Shape 73"/>
        <p:cNvGrpSpPr/>
        <p:nvPr/>
      </p:nvGrpSpPr>
      <p:grpSpPr>
        <a:xfrm>
          <a:off x="0" y="0"/>
          <a:ext cx="0" cy="0"/>
          <a:chOff x="0" y="0"/>
          <a:chExt cx="0" cy="0"/>
        </a:xfrm>
      </p:grpSpPr>
      <p:sp>
        <p:nvSpPr>
          <p:cNvPr id="74" name="Google Shape;74;p1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5" name="Google Shape;75;p19"/>
          <p:cNvSpPr/>
          <p:nvPr>
            <p:ph idx="2" type="pic"/>
          </p:nvPr>
        </p:nvSpPr>
        <p:spPr>
          <a:xfrm>
            <a:off x="5183188" y="987425"/>
            <a:ext cx="6172200" cy="4873625"/>
          </a:xfrm>
          <a:prstGeom prst="rect">
            <a:avLst/>
          </a:prstGeom>
          <a:noFill/>
          <a:ln>
            <a:noFill/>
          </a:ln>
        </p:spPr>
      </p:sp>
      <p:sp>
        <p:nvSpPr>
          <p:cNvPr id="76" name="Google Shape;76;p19"/>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7" name="Google Shape;77;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80" name="Shape 80"/>
        <p:cNvGrpSpPr/>
        <p:nvPr/>
      </p:nvGrpSpPr>
      <p:grpSpPr>
        <a:xfrm>
          <a:off x="0" y="0"/>
          <a:ext cx="0" cy="0"/>
          <a:chOff x="0" y="0"/>
          <a:chExt cx="0" cy="0"/>
        </a:xfrm>
      </p:grpSpPr>
      <p:sp>
        <p:nvSpPr>
          <p:cNvPr id="81" name="Google Shape;81;p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2" name="Google Shape;82;p20"/>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3" name="Google Shape;83;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6" name="Shape 86"/>
        <p:cNvGrpSpPr/>
        <p:nvPr/>
      </p:nvGrpSpPr>
      <p:grpSpPr>
        <a:xfrm>
          <a:off x="0" y="0"/>
          <a:ext cx="0" cy="0"/>
          <a:chOff x="0" y="0"/>
          <a:chExt cx="0" cy="0"/>
        </a:xfrm>
      </p:grpSpPr>
      <p:sp>
        <p:nvSpPr>
          <p:cNvPr id="87" name="Google Shape;87;p21"/>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8" name="Google Shape;88;p21"/>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9" name="Google Shape;89;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 name="Google Shape;90;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 name="Google Shape;91;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1" name="Shape 21"/>
        <p:cNvGrpSpPr/>
        <p:nvPr/>
      </p:nvGrpSpPr>
      <p:grpSpPr>
        <a:xfrm>
          <a:off x="0" y="0"/>
          <a:ext cx="0" cy="0"/>
          <a:chOff x="0" y="0"/>
          <a:chExt cx="0" cy="0"/>
        </a:xfrm>
      </p:grpSpPr>
      <p:sp>
        <p:nvSpPr>
          <p:cNvPr id="22" name="Google Shape;22;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5" name="Shape 25"/>
        <p:cNvGrpSpPr/>
        <p:nvPr/>
      </p:nvGrpSpPr>
      <p:grpSpPr>
        <a:xfrm>
          <a:off x="0" y="0"/>
          <a:ext cx="0" cy="0"/>
          <a:chOff x="0" y="0"/>
          <a:chExt cx="0" cy="0"/>
        </a:xfrm>
      </p:grpSpPr>
      <p:sp>
        <p:nvSpPr>
          <p:cNvPr id="26" name="Google Shape;26;p1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1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 name="Google Shape;28;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1" name="Shape 31"/>
        <p:cNvGrpSpPr/>
        <p:nvPr/>
      </p:nvGrpSpPr>
      <p:grpSpPr>
        <a:xfrm>
          <a:off x="0" y="0"/>
          <a:ext cx="0" cy="0"/>
          <a:chOff x="0" y="0"/>
          <a:chExt cx="0" cy="0"/>
        </a:xfrm>
      </p:grpSpPr>
      <p:sp>
        <p:nvSpPr>
          <p:cNvPr id="32" name="Google Shape;32;p1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columns - Top">
  <p:cSld name="2 columns - Top">
    <p:spTree>
      <p:nvGrpSpPr>
        <p:cNvPr id="36" name="Shape 36"/>
        <p:cNvGrpSpPr/>
        <p:nvPr/>
      </p:nvGrpSpPr>
      <p:grpSpPr>
        <a:xfrm>
          <a:off x="0" y="0"/>
          <a:ext cx="0" cy="0"/>
          <a:chOff x="0" y="0"/>
          <a:chExt cx="0" cy="0"/>
        </a:xfrm>
      </p:grpSpPr>
      <p:sp>
        <p:nvSpPr>
          <p:cNvPr id="37" name="Google Shape;37;p14"/>
          <p:cNvSpPr/>
          <p:nvPr/>
        </p:nvSpPr>
        <p:spPr>
          <a:xfrm>
            <a:off x="1" y="5948414"/>
            <a:ext cx="3362425" cy="90958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 name="Google Shape;38;p14"/>
          <p:cNvSpPr txBox="1"/>
          <p:nvPr>
            <p:ph idx="1" type="body"/>
          </p:nvPr>
        </p:nvSpPr>
        <p:spPr>
          <a:xfrm>
            <a:off x="362712" y="1761617"/>
            <a:ext cx="5574792" cy="4351338"/>
          </a:xfrm>
          <a:prstGeom prst="rect">
            <a:avLst/>
          </a:prstGeom>
          <a:noFill/>
          <a:ln>
            <a:noFill/>
          </a:ln>
        </p:spPr>
        <p:txBody>
          <a:bodyPr anchorCtr="0" anchor="t" bIns="45700" lIns="91425" spcFirstLastPara="1" rIns="91425" wrap="square" tIns="45700">
            <a:normAutofit/>
          </a:bodyPr>
          <a:lstStyle>
            <a:lvl1pPr indent="-228600" lvl="0" marL="457200" algn="l">
              <a:lnSpc>
                <a:spcPct val="110000"/>
              </a:lnSpc>
              <a:spcBef>
                <a:spcPts val="1000"/>
              </a:spcBef>
              <a:spcAft>
                <a:spcPts val="0"/>
              </a:spcAft>
              <a:buClr>
                <a:schemeClr val="dk1"/>
              </a:buClr>
              <a:buSzPts val="2000"/>
              <a:buNone/>
              <a:defRPr sz="2000"/>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9" name="Google Shape;39;p14"/>
          <p:cNvSpPr txBox="1"/>
          <p:nvPr>
            <p:ph idx="2" type="body"/>
          </p:nvPr>
        </p:nvSpPr>
        <p:spPr>
          <a:xfrm>
            <a:off x="6254496" y="1761617"/>
            <a:ext cx="5574792" cy="4351338"/>
          </a:xfrm>
          <a:prstGeom prst="rect">
            <a:avLst/>
          </a:prstGeom>
          <a:noFill/>
          <a:ln>
            <a:noFill/>
          </a:ln>
        </p:spPr>
        <p:txBody>
          <a:bodyPr anchorCtr="0" anchor="t" bIns="45700" lIns="91425" spcFirstLastPara="1" rIns="91425" wrap="square" tIns="45700">
            <a:normAutofit/>
          </a:bodyPr>
          <a:lstStyle>
            <a:lvl1pPr indent="-228600" lvl="0" marL="457200" algn="l">
              <a:lnSpc>
                <a:spcPct val="110000"/>
              </a:lnSpc>
              <a:spcBef>
                <a:spcPts val="1000"/>
              </a:spcBef>
              <a:spcAft>
                <a:spcPts val="0"/>
              </a:spcAft>
              <a:buClr>
                <a:schemeClr val="dk1"/>
              </a:buClr>
              <a:buSzPts val="2000"/>
              <a:buNone/>
              <a:defRPr sz="2000"/>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14"/>
          <p:cNvSpPr txBox="1"/>
          <p:nvPr>
            <p:ph idx="12" type="sldNum"/>
          </p:nvPr>
        </p:nvSpPr>
        <p:spPr>
          <a:xfrm>
            <a:off x="258748" y="6352806"/>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rgbClr val="7F7F7F"/>
                </a:solidFill>
                <a:latin typeface="Calibri"/>
                <a:ea typeface="Calibri"/>
                <a:cs typeface="Calibri"/>
                <a:sym typeface="Calibri"/>
              </a:defRPr>
            </a:lvl1pPr>
            <a:lvl2pPr indent="0" lvl="1" marL="0" algn="r">
              <a:spcBef>
                <a:spcPts val="0"/>
              </a:spcBef>
              <a:buNone/>
              <a:defRPr sz="1200">
                <a:solidFill>
                  <a:srgbClr val="7F7F7F"/>
                </a:solidFill>
                <a:latin typeface="Calibri"/>
                <a:ea typeface="Calibri"/>
                <a:cs typeface="Calibri"/>
                <a:sym typeface="Calibri"/>
              </a:defRPr>
            </a:lvl2pPr>
            <a:lvl3pPr indent="0" lvl="2" marL="0" algn="r">
              <a:spcBef>
                <a:spcPts val="0"/>
              </a:spcBef>
              <a:buNone/>
              <a:defRPr sz="1200">
                <a:solidFill>
                  <a:srgbClr val="7F7F7F"/>
                </a:solidFill>
                <a:latin typeface="Calibri"/>
                <a:ea typeface="Calibri"/>
                <a:cs typeface="Calibri"/>
                <a:sym typeface="Calibri"/>
              </a:defRPr>
            </a:lvl3pPr>
            <a:lvl4pPr indent="0" lvl="3" marL="0" algn="r">
              <a:spcBef>
                <a:spcPts val="0"/>
              </a:spcBef>
              <a:buNone/>
              <a:defRPr sz="1200">
                <a:solidFill>
                  <a:srgbClr val="7F7F7F"/>
                </a:solidFill>
                <a:latin typeface="Calibri"/>
                <a:ea typeface="Calibri"/>
                <a:cs typeface="Calibri"/>
                <a:sym typeface="Calibri"/>
              </a:defRPr>
            </a:lvl4pPr>
            <a:lvl5pPr indent="0" lvl="4" marL="0" algn="r">
              <a:spcBef>
                <a:spcPts val="0"/>
              </a:spcBef>
              <a:buNone/>
              <a:defRPr sz="1200">
                <a:solidFill>
                  <a:srgbClr val="7F7F7F"/>
                </a:solidFill>
                <a:latin typeface="Calibri"/>
                <a:ea typeface="Calibri"/>
                <a:cs typeface="Calibri"/>
                <a:sym typeface="Calibri"/>
              </a:defRPr>
            </a:lvl5pPr>
            <a:lvl6pPr indent="0" lvl="5" marL="0" algn="r">
              <a:spcBef>
                <a:spcPts val="0"/>
              </a:spcBef>
              <a:buNone/>
              <a:defRPr sz="1200">
                <a:solidFill>
                  <a:srgbClr val="7F7F7F"/>
                </a:solidFill>
                <a:latin typeface="Calibri"/>
                <a:ea typeface="Calibri"/>
                <a:cs typeface="Calibri"/>
                <a:sym typeface="Calibri"/>
              </a:defRPr>
            </a:lvl6pPr>
            <a:lvl7pPr indent="0" lvl="6" marL="0" algn="r">
              <a:spcBef>
                <a:spcPts val="0"/>
              </a:spcBef>
              <a:buNone/>
              <a:defRPr sz="1200">
                <a:solidFill>
                  <a:srgbClr val="7F7F7F"/>
                </a:solidFill>
                <a:latin typeface="Calibri"/>
                <a:ea typeface="Calibri"/>
                <a:cs typeface="Calibri"/>
                <a:sym typeface="Calibri"/>
              </a:defRPr>
            </a:lvl7pPr>
            <a:lvl8pPr indent="0" lvl="7" marL="0" algn="r">
              <a:spcBef>
                <a:spcPts val="0"/>
              </a:spcBef>
              <a:buNone/>
              <a:defRPr sz="1200">
                <a:solidFill>
                  <a:srgbClr val="7F7F7F"/>
                </a:solidFill>
                <a:latin typeface="Calibri"/>
                <a:ea typeface="Calibri"/>
                <a:cs typeface="Calibri"/>
                <a:sym typeface="Calibri"/>
              </a:defRPr>
            </a:lvl8pPr>
            <a:lvl9pPr indent="0" lvl="8" marL="0" algn="r">
              <a:spcBef>
                <a:spcPts val="0"/>
              </a:spcBef>
              <a:buNone/>
              <a:defRPr sz="1200">
                <a:solidFill>
                  <a:srgbClr val="7F7F7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
        <p:nvSpPr>
          <p:cNvPr id="41" name="Google Shape;41;p14"/>
          <p:cNvSpPr txBox="1"/>
          <p:nvPr>
            <p:ph type="title"/>
          </p:nvPr>
        </p:nvSpPr>
        <p:spPr>
          <a:xfrm>
            <a:off x="362712" y="365127"/>
            <a:ext cx="10991088" cy="1198498"/>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14"/>
          <p:cNvSpPr txBox="1"/>
          <p:nvPr>
            <p:ph idx="11" type="ftr"/>
          </p:nvPr>
        </p:nvSpPr>
        <p:spPr>
          <a:xfrm>
            <a:off x="2712485" y="6514242"/>
            <a:ext cx="9296375" cy="246221"/>
          </a:xfrm>
          <a:prstGeom prst="rect">
            <a:avLst/>
          </a:prstGeom>
          <a:noFill/>
          <a:ln>
            <a:noFill/>
          </a:ln>
        </p:spPr>
        <p:txBody>
          <a:bodyPr anchorCtr="0" anchor="b" bIns="45700" lIns="91425" spcFirstLastPara="1" rIns="91425" wrap="square" tIns="45700">
            <a:normAutofit/>
          </a:bodyPr>
          <a:lstStyle>
            <a:lvl1pPr lvl="0" algn="r">
              <a:spcBef>
                <a:spcPts val="0"/>
              </a:spcBef>
              <a:spcAft>
                <a:spcPts val="0"/>
              </a:spcAft>
              <a:buSzPts val="1400"/>
              <a:buNone/>
              <a:defRPr sz="1000">
                <a:solidFill>
                  <a:srgbClr val="888888"/>
                </a:solidFill>
                <a:latin typeface="Tahoma"/>
                <a:ea typeface="Tahoma"/>
                <a:cs typeface="Tahoma"/>
                <a:sym typeface="Tahoma"/>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14"/>
          <p:cNvSpPr txBox="1"/>
          <p:nvPr>
            <p:ph idx="10" type="dt"/>
          </p:nvPr>
        </p:nvSpPr>
        <p:spPr>
          <a:xfrm>
            <a:off x="2850338" y="6373280"/>
            <a:ext cx="9084295" cy="143061"/>
          </a:xfrm>
          <a:prstGeom prst="rect">
            <a:avLst/>
          </a:prstGeom>
          <a:noFill/>
          <a:ln>
            <a:noFill/>
          </a:ln>
        </p:spPr>
        <p:txBody>
          <a:bodyPr anchorCtr="0" anchor="ctr" bIns="36000" lIns="36000" spcFirstLastPara="1" rIns="36000" wrap="square" tIns="36000">
            <a:noAutofit/>
          </a:bodyPr>
          <a:lstStyle>
            <a:lvl1pPr lvl="0" algn="r">
              <a:spcBef>
                <a:spcPts val="0"/>
              </a:spcBef>
              <a:spcAft>
                <a:spcPts val="0"/>
              </a:spcAft>
              <a:buSzPts val="1400"/>
              <a:buNone/>
              <a:defRPr b="0" i="0" sz="800">
                <a:solidFill>
                  <a:srgbClr val="7F7F7F"/>
                </a:solidFill>
                <a:latin typeface="Tahoma"/>
                <a:ea typeface="Tahoma"/>
                <a:cs typeface="Tahoma"/>
                <a:sym typeface="Tahoma"/>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4" name="Shape 44"/>
        <p:cNvGrpSpPr/>
        <p:nvPr/>
      </p:nvGrpSpPr>
      <p:grpSpPr>
        <a:xfrm>
          <a:off x="0" y="0"/>
          <a:ext cx="0" cy="0"/>
          <a:chOff x="0" y="0"/>
          <a:chExt cx="0" cy="0"/>
        </a:xfrm>
      </p:grpSpPr>
      <p:sp>
        <p:nvSpPr>
          <p:cNvPr id="45" name="Google Shape;45;p15"/>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15"/>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47" name="Google Shape;47;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0" name="Shape 50"/>
        <p:cNvGrpSpPr/>
        <p:nvPr/>
      </p:nvGrpSpPr>
      <p:grpSpPr>
        <a:xfrm>
          <a:off x="0" y="0"/>
          <a:ext cx="0" cy="0"/>
          <a:chOff x="0" y="0"/>
          <a:chExt cx="0" cy="0"/>
        </a:xfrm>
      </p:grpSpPr>
      <p:sp>
        <p:nvSpPr>
          <p:cNvPr id="51" name="Google Shape;51;p1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2" name="Google Shape;52;p16"/>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3" name="Google Shape;53;p16"/>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4" name="Google Shape;54;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7" name="Shape 57"/>
        <p:cNvGrpSpPr/>
        <p:nvPr/>
      </p:nvGrpSpPr>
      <p:grpSpPr>
        <a:xfrm>
          <a:off x="0" y="0"/>
          <a:ext cx="0" cy="0"/>
          <a:chOff x="0" y="0"/>
          <a:chExt cx="0" cy="0"/>
        </a:xfrm>
      </p:grpSpPr>
      <p:sp>
        <p:nvSpPr>
          <p:cNvPr id="58" name="Google Shape;58;p17"/>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9" name="Google Shape;59;p17"/>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60" name="Google Shape;60;p17"/>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1" name="Google Shape;61;p17"/>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62" name="Google Shape;62;p17"/>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3" name="Google Shape;63;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6" name="Shape 66"/>
        <p:cNvGrpSpPr/>
        <p:nvPr/>
      </p:nvGrpSpPr>
      <p:grpSpPr>
        <a:xfrm>
          <a:off x="0" y="0"/>
          <a:ext cx="0" cy="0"/>
          <a:chOff x="0" y="0"/>
          <a:chExt cx="0" cy="0"/>
        </a:xfrm>
      </p:grpSpPr>
      <p:sp>
        <p:nvSpPr>
          <p:cNvPr id="67" name="Google Shape;67;p18"/>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8" name="Google Shape;68;p18"/>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9" name="Google Shape;69;p18"/>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0" name="Google Shape;70;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 Id="rId4" Type="http://schemas.openxmlformats.org/officeDocument/2006/relationships/hyperlink" Target="mailto:fraisl@iiasa.ac.at" TargetMode="External"/><Relationship Id="rId5" Type="http://schemas.openxmlformats.org/officeDocument/2006/relationships/hyperlink" Target="http://www.iiasa.ac.at/"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png"/><Relationship Id="rId4" Type="http://schemas.openxmlformats.org/officeDocument/2006/relationships/image" Target="../media/image6.png"/><Relationship Id="rId5" Type="http://schemas.openxmlformats.org/officeDocument/2006/relationships/image" Target="../media/image3.png"/><Relationship Id="rId6"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9.png"/><Relationship Id="rId4" Type="http://schemas.openxmlformats.org/officeDocument/2006/relationships/image" Target="../media/image1.png"/><Relationship Id="rId5" Type="http://schemas.openxmlformats.org/officeDocument/2006/relationships/image" Target="../media/image11.png"/><Relationship Id="rId6" Type="http://schemas.openxmlformats.org/officeDocument/2006/relationships/image" Target="../media/image16.png"/><Relationship Id="rId7"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0.png"/><Relationship Id="rId4" Type="http://schemas.openxmlformats.org/officeDocument/2006/relationships/image" Target="../media/image19.png"/><Relationship Id="rId5" Type="http://schemas.openxmlformats.org/officeDocument/2006/relationships/image" Target="../media/image1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4.png"/><Relationship Id="rId4" Type="http://schemas.openxmlformats.org/officeDocument/2006/relationships/hyperlink" Target="https://doi.org/10.3389/fpubh.2023.1202188"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21.png"/><Relationship Id="rId4" Type="http://schemas.openxmlformats.org/officeDocument/2006/relationships/image" Target="../media/image2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20.png"/><Relationship Id="rId4" Type="http://schemas.openxmlformats.org/officeDocument/2006/relationships/image" Target="../media/image8.png"/><Relationship Id="rId5" Type="http://schemas.openxmlformats.org/officeDocument/2006/relationships/image" Target="../media/image24.png"/></Relationships>
</file>

<file path=ppt/slides/_rels/slide8.xml.rels><?xml version="1.0" encoding="UTF-8" standalone="yes"?><Relationships xmlns="http://schemas.openxmlformats.org/package/2006/relationships"><Relationship Id="rId11" Type="http://schemas.openxmlformats.org/officeDocument/2006/relationships/image" Target="../media/image23.png"/><Relationship Id="rId10" Type="http://schemas.openxmlformats.org/officeDocument/2006/relationships/image" Target="../media/image26.png"/><Relationship Id="rId13" Type="http://schemas.openxmlformats.org/officeDocument/2006/relationships/image" Target="../media/image25.png"/><Relationship Id="rId12" Type="http://schemas.openxmlformats.org/officeDocument/2006/relationships/image" Target="../media/image17.jpg"/><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3.png"/><Relationship Id="rId4" Type="http://schemas.openxmlformats.org/officeDocument/2006/relationships/hyperlink" Target="mailto:fraisl@iiasa.ac.at" TargetMode="External"/><Relationship Id="rId9" Type="http://schemas.openxmlformats.org/officeDocument/2006/relationships/image" Target="../media/image22.png"/><Relationship Id="rId5" Type="http://schemas.openxmlformats.org/officeDocument/2006/relationships/hyperlink" Target="http://www.iiasa.ac.at/" TargetMode="External"/><Relationship Id="rId6" Type="http://schemas.openxmlformats.org/officeDocument/2006/relationships/image" Target="../media/image13.png"/><Relationship Id="rId7" Type="http://schemas.openxmlformats.org/officeDocument/2006/relationships/image" Target="../media/image12.png"/><Relationship Id="rId8"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1"/>
          <p:cNvSpPr/>
          <p:nvPr/>
        </p:nvSpPr>
        <p:spPr>
          <a:xfrm>
            <a:off x="0" y="0"/>
            <a:ext cx="121917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b="0" i="0" sz="1800" u="none" cap="none" strike="noStrike">
              <a:solidFill>
                <a:schemeClr val="lt1"/>
              </a:solidFill>
              <a:latin typeface="Calibri"/>
              <a:ea typeface="Calibri"/>
              <a:cs typeface="Calibri"/>
              <a:sym typeface="Calibri"/>
            </a:endParaRPr>
          </a:p>
        </p:txBody>
      </p:sp>
      <p:sp>
        <p:nvSpPr>
          <p:cNvPr id="97" name="Google Shape;97;p1"/>
          <p:cNvSpPr/>
          <p:nvPr/>
        </p:nvSpPr>
        <p:spPr>
          <a:xfrm>
            <a:off x="7424" y="464708"/>
            <a:ext cx="121917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b="0" i="0" sz="1800" u="none" cap="none" strike="noStrike">
              <a:solidFill>
                <a:schemeClr val="lt1"/>
              </a:solidFill>
              <a:latin typeface="Calibri"/>
              <a:ea typeface="Calibri"/>
              <a:cs typeface="Calibri"/>
              <a:sym typeface="Calibri"/>
            </a:endParaRPr>
          </a:p>
        </p:txBody>
      </p:sp>
      <p:sp>
        <p:nvSpPr>
          <p:cNvPr id="98" name="Google Shape;98;p1"/>
          <p:cNvSpPr txBox="1"/>
          <p:nvPr>
            <p:ph type="ctrTitle"/>
          </p:nvPr>
        </p:nvSpPr>
        <p:spPr>
          <a:xfrm>
            <a:off x="775500" y="2803688"/>
            <a:ext cx="10640700" cy="1130722"/>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11111"/>
              <a:buFont typeface="Calibri"/>
              <a:buNone/>
            </a:pPr>
            <a:br>
              <a:rPr b="1" lang="en-GB" sz="4000">
                <a:solidFill>
                  <a:schemeClr val="dk2"/>
                </a:solidFill>
              </a:rPr>
            </a:br>
            <a:r>
              <a:rPr b="1" lang="en-GB" sz="4000">
                <a:solidFill>
                  <a:schemeClr val="dk2"/>
                </a:solidFill>
              </a:rPr>
              <a:t>Meaningful engagement of all the actors to build trust in citizen science data and results</a:t>
            </a:r>
            <a:endParaRPr b="1" sz="4000">
              <a:solidFill>
                <a:schemeClr val="dk2"/>
              </a:solidFill>
            </a:endParaRPr>
          </a:p>
        </p:txBody>
      </p:sp>
      <p:grpSp>
        <p:nvGrpSpPr>
          <p:cNvPr id="99" name="Google Shape;99;p1"/>
          <p:cNvGrpSpPr/>
          <p:nvPr/>
        </p:nvGrpSpPr>
        <p:grpSpPr>
          <a:xfrm flipH="1">
            <a:off x="9676747" y="0"/>
            <a:ext cx="2514948" cy="2174333"/>
            <a:chOff x="-305" y="-4155"/>
            <a:chExt cx="2514948" cy="2174333"/>
          </a:xfrm>
        </p:grpSpPr>
        <p:sp>
          <p:nvSpPr>
            <p:cNvPr id="100" name="Google Shape;100;p1"/>
            <p:cNvSpPr/>
            <p:nvPr/>
          </p:nvSpPr>
          <p:spPr>
            <a:xfrm>
              <a:off x="-305" y="0"/>
              <a:ext cx="2514948" cy="2170178"/>
            </a:xfrm>
            <a:custGeom>
              <a:rect b="b" l="l" r="r" t="t"/>
              <a:pathLst>
                <a:path extrusionOk="0" h="2170178" w="251494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0">
                  <a:srgbClr val="FFFFFF">
                    <a:alpha val="9411"/>
                  </a:srgbClr>
                </a:gs>
                <a:gs pos="2000">
                  <a:srgbClr val="FFFFFF">
                    <a:alpha val="9411"/>
                  </a:srgbClr>
                </a:gs>
                <a:gs pos="16000">
                  <a:srgbClr val="70AD47">
                    <a:alpha val="9411"/>
                  </a:srgbClr>
                </a:gs>
                <a:gs pos="85000">
                  <a:srgbClr val="4472C4">
                    <a:alpha val="9411"/>
                  </a:srgbClr>
                </a:gs>
                <a:gs pos="100000">
                  <a:srgbClr val="FFFFFF">
                    <a:alpha val="9411"/>
                  </a:srgbClr>
                </a:gs>
              </a:gsLst>
              <a:lin ang="12000143"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b="0" i="0" sz="1800" u="none" cap="none" strike="noStrike">
                <a:solidFill>
                  <a:schemeClr val="lt1"/>
                </a:solidFill>
                <a:latin typeface="Calibri"/>
                <a:ea typeface="Calibri"/>
                <a:cs typeface="Calibri"/>
                <a:sym typeface="Calibri"/>
              </a:endParaRPr>
            </a:p>
          </p:txBody>
        </p:sp>
        <p:sp>
          <p:nvSpPr>
            <p:cNvPr id="101" name="Google Shape;101;p1"/>
            <p:cNvSpPr/>
            <p:nvPr/>
          </p:nvSpPr>
          <p:spPr>
            <a:xfrm>
              <a:off x="-305" y="-4155"/>
              <a:ext cx="2493062" cy="1947896"/>
            </a:xfrm>
            <a:custGeom>
              <a:rect b="b" l="l" r="r" t="t"/>
              <a:pathLst>
                <a:path extrusionOk="0" h="1947896" w="2493062">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0">
                  <a:srgbClr val="FFFFFF">
                    <a:alpha val="9411"/>
                  </a:srgbClr>
                </a:gs>
                <a:gs pos="2000">
                  <a:srgbClr val="FFFFFF">
                    <a:alpha val="9411"/>
                  </a:srgbClr>
                </a:gs>
                <a:gs pos="16000">
                  <a:srgbClr val="70AD47">
                    <a:alpha val="9411"/>
                  </a:srgbClr>
                </a:gs>
                <a:gs pos="85000">
                  <a:srgbClr val="4472C4">
                    <a:alpha val="9411"/>
                  </a:srgbClr>
                </a:gs>
                <a:gs pos="100000">
                  <a:srgbClr val="FFFFFF">
                    <a:alpha val="9411"/>
                  </a:srgbClr>
                </a:gs>
              </a:gsLst>
              <a:lin ang="12000143"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b="0" i="0" sz="1800" u="none" cap="none" strike="noStrike">
                <a:solidFill>
                  <a:schemeClr val="lt1"/>
                </a:solidFill>
                <a:latin typeface="Calibri"/>
                <a:ea typeface="Calibri"/>
                <a:cs typeface="Calibri"/>
                <a:sym typeface="Calibri"/>
              </a:endParaRPr>
            </a:p>
          </p:txBody>
        </p:sp>
        <p:sp>
          <p:nvSpPr>
            <p:cNvPr id="102" name="Google Shape;102;p1"/>
            <p:cNvSpPr/>
            <p:nvPr/>
          </p:nvSpPr>
          <p:spPr>
            <a:xfrm>
              <a:off x="-305" y="0"/>
              <a:ext cx="2501089" cy="1972702"/>
            </a:xfrm>
            <a:custGeom>
              <a:rect b="b" l="l" r="r" t="t"/>
              <a:pathLst>
                <a:path extrusionOk="0" h="1972702" w="2501089">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0">
                  <a:srgbClr val="FFFFFF">
                    <a:alpha val="9411"/>
                  </a:srgbClr>
                </a:gs>
                <a:gs pos="2000">
                  <a:srgbClr val="FFFFFF">
                    <a:alpha val="9411"/>
                  </a:srgbClr>
                </a:gs>
                <a:gs pos="16000">
                  <a:srgbClr val="70AD47">
                    <a:alpha val="9411"/>
                  </a:srgbClr>
                </a:gs>
                <a:gs pos="85000">
                  <a:srgbClr val="4472C4">
                    <a:alpha val="9411"/>
                  </a:srgbClr>
                </a:gs>
                <a:gs pos="100000">
                  <a:srgbClr val="FFFFFF">
                    <a:alpha val="9411"/>
                  </a:srgbClr>
                </a:gs>
              </a:gsLst>
              <a:lin ang="12000143"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800"/>
                <a:buFont typeface="Calibri"/>
                <a:buNone/>
              </a:pPr>
              <a:r>
                <a:t/>
              </a:r>
              <a:endParaRPr b="0" i="0" sz="800" u="none" cap="none" strike="noStrike">
                <a:solidFill>
                  <a:schemeClr val="lt1"/>
                </a:solidFill>
                <a:latin typeface="Calibri"/>
                <a:ea typeface="Calibri"/>
                <a:cs typeface="Calibri"/>
                <a:sym typeface="Calibri"/>
              </a:endParaRPr>
            </a:p>
          </p:txBody>
        </p:sp>
        <p:sp>
          <p:nvSpPr>
            <p:cNvPr id="103" name="Google Shape;103;p1"/>
            <p:cNvSpPr/>
            <p:nvPr/>
          </p:nvSpPr>
          <p:spPr>
            <a:xfrm>
              <a:off x="305" y="1"/>
              <a:ext cx="2491105" cy="1943661"/>
            </a:xfrm>
            <a:custGeom>
              <a:rect b="b" l="l" r="r" t="t"/>
              <a:pathLst>
                <a:path extrusionOk="0" h="1943661" w="2491105">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0">
                  <a:srgbClr val="FFFFFF">
                    <a:alpha val="9411"/>
                  </a:srgbClr>
                </a:gs>
                <a:gs pos="2000">
                  <a:srgbClr val="FFFFFF">
                    <a:alpha val="9411"/>
                  </a:srgbClr>
                </a:gs>
                <a:gs pos="16000">
                  <a:srgbClr val="70AD47">
                    <a:alpha val="9411"/>
                  </a:srgbClr>
                </a:gs>
                <a:gs pos="85000">
                  <a:srgbClr val="4472C4">
                    <a:alpha val="9411"/>
                  </a:srgbClr>
                </a:gs>
                <a:gs pos="100000">
                  <a:srgbClr val="FFFFFF">
                    <a:alpha val="9411"/>
                  </a:srgbClr>
                </a:gs>
              </a:gsLst>
              <a:lin ang="12000143"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b="0" i="0" sz="1800" u="none" cap="none" strike="noStrike">
                <a:solidFill>
                  <a:schemeClr val="lt1"/>
                </a:solidFill>
                <a:latin typeface="Calibri"/>
                <a:ea typeface="Calibri"/>
                <a:cs typeface="Calibri"/>
                <a:sym typeface="Calibri"/>
              </a:endParaRPr>
            </a:p>
          </p:txBody>
        </p:sp>
      </p:grpSp>
      <p:grpSp>
        <p:nvGrpSpPr>
          <p:cNvPr id="104" name="Google Shape;104;p1"/>
          <p:cNvGrpSpPr/>
          <p:nvPr/>
        </p:nvGrpSpPr>
        <p:grpSpPr>
          <a:xfrm flipH="1" rot="10800000">
            <a:off x="-305" y="4322974"/>
            <a:ext cx="3378300" cy="2535026"/>
            <a:chOff x="-305" y="-1"/>
            <a:chExt cx="3832880" cy="2876136"/>
          </a:xfrm>
        </p:grpSpPr>
        <p:sp>
          <p:nvSpPr>
            <p:cNvPr id="105" name="Google Shape;105;p1"/>
            <p:cNvSpPr/>
            <p:nvPr/>
          </p:nvSpPr>
          <p:spPr>
            <a:xfrm>
              <a:off x="305" y="1"/>
              <a:ext cx="3815424" cy="2653659"/>
            </a:xfrm>
            <a:custGeom>
              <a:rect b="b" l="l" r="r" t="t"/>
              <a:pathLst>
                <a:path extrusionOk="0" h="2653659" w="3815424">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0">
                  <a:srgbClr val="FFFFFF">
                    <a:alpha val="9411"/>
                  </a:srgbClr>
                </a:gs>
                <a:gs pos="2000">
                  <a:srgbClr val="FFFFFF">
                    <a:alpha val="9411"/>
                  </a:srgbClr>
                </a:gs>
                <a:gs pos="16000">
                  <a:srgbClr val="70AD47">
                    <a:alpha val="9411"/>
                  </a:srgbClr>
                </a:gs>
                <a:gs pos="85000">
                  <a:srgbClr val="4472C4">
                    <a:alpha val="9411"/>
                  </a:srgbClr>
                </a:gs>
                <a:gs pos="100000">
                  <a:srgbClr val="FFFFFF">
                    <a:alpha val="9411"/>
                  </a:srgbClr>
                </a:gs>
              </a:gsLst>
              <a:lin ang="12000143"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b="0" i="0" sz="1800" u="none" cap="none" strike="noStrike">
                <a:solidFill>
                  <a:schemeClr val="lt1"/>
                </a:solidFill>
                <a:latin typeface="Calibri"/>
                <a:ea typeface="Calibri"/>
                <a:cs typeface="Calibri"/>
                <a:sym typeface="Calibri"/>
              </a:endParaRPr>
            </a:p>
          </p:txBody>
        </p:sp>
        <p:sp>
          <p:nvSpPr>
            <p:cNvPr id="106" name="Google Shape;106;p1"/>
            <p:cNvSpPr/>
            <p:nvPr/>
          </p:nvSpPr>
          <p:spPr>
            <a:xfrm>
              <a:off x="305" y="-1"/>
              <a:ext cx="3815424" cy="2653660"/>
            </a:xfrm>
            <a:custGeom>
              <a:rect b="b" l="l" r="r" t="t"/>
              <a:pathLst>
                <a:path extrusionOk="0" h="2653660" w="3815424">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0">
                  <a:srgbClr val="FFFFFF">
                    <a:alpha val="9411"/>
                  </a:srgbClr>
                </a:gs>
                <a:gs pos="2000">
                  <a:srgbClr val="FFFFFF">
                    <a:alpha val="9411"/>
                  </a:srgbClr>
                </a:gs>
                <a:gs pos="16000">
                  <a:srgbClr val="70AD47">
                    <a:alpha val="9411"/>
                  </a:srgbClr>
                </a:gs>
                <a:gs pos="85000">
                  <a:srgbClr val="4472C4">
                    <a:alpha val="9411"/>
                  </a:srgbClr>
                </a:gs>
                <a:gs pos="100000">
                  <a:srgbClr val="FFFFFF">
                    <a:alpha val="9411"/>
                  </a:srgbClr>
                </a:gs>
              </a:gsLst>
              <a:lin ang="12000143"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b="0" i="0" sz="1800" u="none" cap="none" strike="noStrike">
                <a:solidFill>
                  <a:schemeClr val="lt1"/>
                </a:solidFill>
                <a:latin typeface="Calibri"/>
                <a:ea typeface="Calibri"/>
                <a:cs typeface="Calibri"/>
                <a:sym typeface="Calibri"/>
              </a:endParaRPr>
            </a:p>
          </p:txBody>
        </p:sp>
        <p:sp>
          <p:nvSpPr>
            <p:cNvPr id="107" name="Google Shape;107;p1"/>
            <p:cNvSpPr/>
            <p:nvPr/>
          </p:nvSpPr>
          <p:spPr>
            <a:xfrm>
              <a:off x="-305" y="1"/>
              <a:ext cx="3815986" cy="2675935"/>
            </a:xfrm>
            <a:custGeom>
              <a:rect b="b" l="l" r="r" t="t"/>
              <a:pathLst>
                <a:path extrusionOk="0" h="2675935" w="3815986">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0">
                  <a:srgbClr val="FFFFFF">
                    <a:alpha val="9411"/>
                  </a:srgbClr>
                </a:gs>
                <a:gs pos="2000">
                  <a:srgbClr val="FFFFFF">
                    <a:alpha val="9411"/>
                  </a:srgbClr>
                </a:gs>
                <a:gs pos="16000">
                  <a:srgbClr val="70AD47">
                    <a:alpha val="9411"/>
                  </a:srgbClr>
                </a:gs>
                <a:gs pos="85000">
                  <a:srgbClr val="4472C4">
                    <a:alpha val="9411"/>
                  </a:srgbClr>
                </a:gs>
                <a:gs pos="100000">
                  <a:srgbClr val="FFFFFF">
                    <a:alpha val="9411"/>
                  </a:srgbClr>
                </a:gs>
              </a:gsLst>
              <a:lin ang="12000143"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b="0" i="0" sz="1800" u="none" cap="none" strike="noStrike">
                <a:solidFill>
                  <a:schemeClr val="lt1"/>
                </a:solidFill>
                <a:latin typeface="Calibri"/>
                <a:ea typeface="Calibri"/>
                <a:cs typeface="Calibri"/>
                <a:sym typeface="Calibri"/>
              </a:endParaRPr>
            </a:p>
          </p:txBody>
        </p:sp>
        <p:sp>
          <p:nvSpPr>
            <p:cNvPr id="108" name="Google Shape;108;p1"/>
            <p:cNvSpPr/>
            <p:nvPr/>
          </p:nvSpPr>
          <p:spPr>
            <a:xfrm>
              <a:off x="305" y="-1"/>
              <a:ext cx="3832270" cy="2876136"/>
            </a:xfrm>
            <a:custGeom>
              <a:rect b="b" l="l" r="r" t="t"/>
              <a:pathLst>
                <a:path extrusionOk="0" h="2876136" w="3832270">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0">
                  <a:srgbClr val="FFFFFF">
                    <a:alpha val="9411"/>
                  </a:srgbClr>
                </a:gs>
                <a:gs pos="2000">
                  <a:srgbClr val="FFFFFF">
                    <a:alpha val="9411"/>
                  </a:srgbClr>
                </a:gs>
                <a:gs pos="16000">
                  <a:srgbClr val="70AD47">
                    <a:alpha val="9411"/>
                  </a:srgbClr>
                </a:gs>
                <a:gs pos="85000">
                  <a:srgbClr val="4472C4">
                    <a:alpha val="9411"/>
                  </a:srgbClr>
                </a:gs>
                <a:gs pos="100000">
                  <a:srgbClr val="FFFFFF">
                    <a:alpha val="9411"/>
                  </a:srgbClr>
                </a:gs>
              </a:gsLst>
              <a:lin ang="12000143"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b="0" i="0" sz="1800" u="none" cap="none" strike="noStrike">
                <a:solidFill>
                  <a:schemeClr val="lt1"/>
                </a:solidFill>
                <a:latin typeface="Calibri"/>
                <a:ea typeface="Calibri"/>
                <a:cs typeface="Calibri"/>
                <a:sym typeface="Calibri"/>
              </a:endParaRPr>
            </a:p>
          </p:txBody>
        </p:sp>
      </p:grpSp>
      <p:pic>
        <p:nvPicPr>
          <p:cNvPr id="109" name="Google Shape;109;p1"/>
          <p:cNvPicPr preferRelativeResize="0"/>
          <p:nvPr/>
        </p:nvPicPr>
        <p:blipFill rotWithShape="1">
          <a:blip r:embed="rId3">
            <a:alphaModFix/>
          </a:blip>
          <a:srcRect b="0" l="0" r="0" t="0"/>
          <a:stretch/>
        </p:blipFill>
        <p:spPr>
          <a:xfrm>
            <a:off x="4025186" y="159268"/>
            <a:ext cx="3759661" cy="2170178"/>
          </a:xfrm>
          <a:prstGeom prst="rect">
            <a:avLst/>
          </a:prstGeom>
          <a:noFill/>
          <a:ln>
            <a:noFill/>
          </a:ln>
        </p:spPr>
      </p:pic>
      <p:sp>
        <p:nvSpPr>
          <p:cNvPr id="110" name="Google Shape;110;p1"/>
          <p:cNvSpPr txBox="1"/>
          <p:nvPr/>
        </p:nvSpPr>
        <p:spPr>
          <a:xfrm>
            <a:off x="5193493" y="5323434"/>
            <a:ext cx="2988841" cy="10772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600"/>
              <a:buFont typeface="Calibri"/>
              <a:buNone/>
            </a:pPr>
            <a:r>
              <a:rPr b="0" i="0" lang="en-GB" sz="1600" u="none" cap="none" strike="noStrike">
                <a:solidFill>
                  <a:schemeClr val="dk1"/>
                </a:solidFill>
                <a:latin typeface="Calibri"/>
                <a:ea typeface="Calibri"/>
                <a:cs typeface="Calibri"/>
                <a:sym typeface="Calibri"/>
              </a:rPr>
              <a:t>Email: </a:t>
            </a:r>
            <a:r>
              <a:rPr b="0" i="0" lang="en-GB" sz="1600" u="sng" cap="none" strike="noStrike">
                <a:solidFill>
                  <a:schemeClr val="dk1"/>
                </a:solidFill>
                <a:latin typeface="Calibri"/>
                <a:ea typeface="Calibri"/>
                <a:cs typeface="Calibri"/>
                <a:sym typeface="Calibri"/>
                <a:hlinkClick r:id="rId4">
                  <a:extLst>
                    <a:ext uri="{A12FA001-AC4F-418D-AE19-62706E023703}">
                      <ahyp:hlinkClr val="tx"/>
                    </a:ext>
                  </a:extLst>
                </a:hlinkClick>
              </a:rPr>
              <a:t>fraisl@iiasa.ac.at</a:t>
            </a:r>
            <a:r>
              <a:rPr b="0" i="0" lang="en-GB" sz="1600" u="none" cap="none" strike="noStrike">
                <a:solidFill>
                  <a:schemeClr val="dk1"/>
                </a:solidFill>
                <a:latin typeface="Calibri"/>
                <a:ea typeface="Calibri"/>
                <a:cs typeface="Calibri"/>
                <a:sym typeface="Calibri"/>
              </a:rPr>
              <a:t> </a:t>
            </a:r>
            <a:endParaRPr/>
          </a:p>
          <a:p>
            <a:pPr indent="0" lvl="0" marL="0" marR="0" rtl="0" algn="l">
              <a:spcBef>
                <a:spcPts val="0"/>
              </a:spcBef>
              <a:spcAft>
                <a:spcPts val="0"/>
              </a:spcAft>
              <a:buClr>
                <a:schemeClr val="dk1"/>
              </a:buClr>
              <a:buSzPts val="1600"/>
              <a:buFont typeface="Calibri"/>
              <a:buNone/>
            </a:pPr>
            <a:r>
              <a:rPr b="0" i="0" lang="en-GB" sz="1600" u="none" cap="none" strike="noStrike">
                <a:solidFill>
                  <a:schemeClr val="dk1"/>
                </a:solidFill>
                <a:latin typeface="Calibri"/>
                <a:ea typeface="Calibri"/>
                <a:cs typeface="Calibri"/>
                <a:sym typeface="Calibri"/>
              </a:rPr>
              <a:t>Twitter: dilekfraisl1 </a:t>
            </a:r>
            <a:endParaRPr/>
          </a:p>
          <a:p>
            <a:pPr indent="0" lvl="0" marL="0" marR="0" rtl="0" algn="l">
              <a:spcBef>
                <a:spcPts val="0"/>
              </a:spcBef>
              <a:spcAft>
                <a:spcPts val="0"/>
              </a:spcAft>
              <a:buClr>
                <a:schemeClr val="dk1"/>
              </a:buClr>
              <a:buSzPts val="1600"/>
              <a:buFont typeface="Calibri"/>
              <a:buNone/>
            </a:pPr>
            <a:r>
              <a:rPr b="0" i="0" lang="en-GB" sz="1600" u="none" cap="none" strike="noStrike">
                <a:solidFill>
                  <a:schemeClr val="dk1"/>
                </a:solidFill>
                <a:latin typeface="Calibri"/>
                <a:ea typeface="Calibri"/>
                <a:cs typeface="Calibri"/>
                <a:sym typeface="Calibri"/>
              </a:rPr>
              <a:t>LinkedIn: dilekfraisl</a:t>
            </a:r>
            <a:endParaRPr b="0" i="0" sz="16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1600"/>
              <a:buFont typeface="Calibri"/>
              <a:buNone/>
            </a:pPr>
            <a:r>
              <a:rPr b="0" i="0" lang="en-GB" sz="1600" u="none" cap="none" strike="noStrike">
                <a:solidFill>
                  <a:schemeClr val="dk1"/>
                </a:solidFill>
                <a:latin typeface="Calibri"/>
                <a:ea typeface="Calibri"/>
                <a:cs typeface="Calibri"/>
                <a:sym typeface="Calibri"/>
              </a:rPr>
              <a:t>Web: </a:t>
            </a:r>
            <a:r>
              <a:rPr b="0" i="0" lang="en-GB" sz="1600" u="sng" cap="none" strike="noStrike">
                <a:solidFill>
                  <a:schemeClr val="dk1"/>
                </a:solidFill>
                <a:latin typeface="Calibri"/>
                <a:ea typeface="Calibri"/>
                <a:cs typeface="Calibri"/>
                <a:sym typeface="Calibri"/>
                <a:hlinkClick r:id="rId5">
                  <a:extLst>
                    <a:ext uri="{A12FA001-AC4F-418D-AE19-62706E023703}">
                      <ahyp:hlinkClr val="tx"/>
                    </a:ext>
                  </a:extLst>
                </a:hlinkClick>
              </a:rPr>
              <a:t>www.iiasa.ac.at</a:t>
            </a:r>
            <a:r>
              <a:rPr b="0" i="0" lang="en-GB" sz="1600" u="none" cap="none" strike="noStrike">
                <a:solidFill>
                  <a:schemeClr val="dk1"/>
                </a:solidFill>
                <a:latin typeface="Calibri"/>
                <a:ea typeface="Calibri"/>
                <a:cs typeface="Calibri"/>
                <a:sym typeface="Calibri"/>
              </a:rPr>
              <a:t> </a:t>
            </a:r>
            <a:endParaRPr b="0" i="0" sz="1600" u="none" cap="none" strike="noStrike">
              <a:solidFill>
                <a:schemeClr val="dk1"/>
              </a:solidFill>
              <a:latin typeface="Calibri"/>
              <a:ea typeface="Calibri"/>
              <a:cs typeface="Calibri"/>
              <a:sym typeface="Calibri"/>
            </a:endParaRPr>
          </a:p>
        </p:txBody>
      </p:sp>
      <p:sp>
        <p:nvSpPr>
          <p:cNvPr id="111" name="Google Shape;111;p1"/>
          <p:cNvSpPr txBox="1"/>
          <p:nvPr>
            <p:ph idx="1" type="subTitle"/>
          </p:nvPr>
        </p:nvSpPr>
        <p:spPr>
          <a:xfrm>
            <a:off x="1523850" y="4258208"/>
            <a:ext cx="9144000" cy="897389"/>
          </a:xfrm>
          <a:prstGeom prst="rect">
            <a:avLst/>
          </a:prstGeom>
          <a:noFill/>
          <a:ln>
            <a:noFill/>
          </a:ln>
        </p:spPr>
        <p:txBody>
          <a:bodyPr anchorCtr="0" anchor="t" bIns="45700" lIns="91425" spcFirstLastPara="1" rIns="91425" wrap="square" tIns="45700">
            <a:normAutofit/>
          </a:bodyPr>
          <a:lstStyle/>
          <a:p>
            <a:pPr indent="0" lvl="0" marL="0" rtl="0" algn="ctr">
              <a:lnSpc>
                <a:spcPct val="100000"/>
              </a:lnSpc>
              <a:spcBef>
                <a:spcPts val="0"/>
              </a:spcBef>
              <a:spcAft>
                <a:spcPts val="0"/>
              </a:spcAft>
              <a:buClr>
                <a:schemeClr val="dk2"/>
              </a:buClr>
              <a:buSzPts val="2400"/>
              <a:buNone/>
            </a:pPr>
            <a:r>
              <a:rPr lang="en-GB">
                <a:solidFill>
                  <a:schemeClr val="dk2"/>
                </a:solidFill>
                <a:latin typeface="Calibri"/>
                <a:ea typeface="Calibri"/>
                <a:cs typeface="Calibri"/>
                <a:sym typeface="Calibri"/>
              </a:rPr>
              <a:t>Dr. Dilek Fraisl</a:t>
            </a:r>
            <a:endParaRPr/>
          </a:p>
          <a:p>
            <a:pPr indent="0" lvl="0" marL="0" rtl="0" algn="ctr">
              <a:lnSpc>
                <a:spcPct val="100000"/>
              </a:lnSpc>
              <a:spcBef>
                <a:spcPts val="0"/>
              </a:spcBef>
              <a:spcAft>
                <a:spcPts val="0"/>
              </a:spcAft>
              <a:buClr>
                <a:schemeClr val="dk2"/>
              </a:buClr>
              <a:buSzPts val="2400"/>
              <a:buNone/>
            </a:pPr>
            <a:r>
              <a:rPr lang="en-GB">
                <a:solidFill>
                  <a:schemeClr val="dk2"/>
                </a:solidFill>
                <a:latin typeface="Calibri"/>
                <a:ea typeface="Calibri"/>
                <a:cs typeface="Calibri"/>
                <a:sym typeface="Calibri"/>
              </a:rPr>
              <a:t>International Institute for Applied Systems Analysis (IIASA)</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pic>
        <p:nvPicPr>
          <p:cNvPr descr="A graph of a bar chart&#10;&#10;Description automatically generated with medium confidence" id="117" name="Google Shape;117;p2"/>
          <p:cNvPicPr preferRelativeResize="0"/>
          <p:nvPr/>
        </p:nvPicPr>
        <p:blipFill rotWithShape="1">
          <a:blip r:embed="rId3">
            <a:alphaModFix/>
          </a:blip>
          <a:srcRect b="0" l="0" r="0" t="0"/>
          <a:stretch/>
        </p:blipFill>
        <p:spPr>
          <a:xfrm>
            <a:off x="6463832" y="1629662"/>
            <a:ext cx="5454818" cy="3995653"/>
          </a:xfrm>
          <a:prstGeom prst="rect">
            <a:avLst/>
          </a:prstGeom>
          <a:noFill/>
          <a:ln>
            <a:noFill/>
          </a:ln>
        </p:spPr>
      </p:pic>
      <p:pic>
        <p:nvPicPr>
          <p:cNvPr descr="A group of colorful squares with symbols&#10;&#10;Description automatically generated" id="118" name="Google Shape;118;p2"/>
          <p:cNvPicPr preferRelativeResize="0"/>
          <p:nvPr/>
        </p:nvPicPr>
        <p:blipFill rotWithShape="1">
          <a:blip r:embed="rId4">
            <a:alphaModFix/>
          </a:blip>
          <a:srcRect b="0" l="0" r="0" t="0"/>
          <a:stretch/>
        </p:blipFill>
        <p:spPr>
          <a:xfrm>
            <a:off x="273350" y="1734339"/>
            <a:ext cx="5956066" cy="2935193"/>
          </a:xfrm>
          <a:prstGeom prst="rect">
            <a:avLst/>
          </a:prstGeom>
          <a:noFill/>
          <a:ln>
            <a:noFill/>
          </a:ln>
        </p:spPr>
      </p:pic>
      <p:pic>
        <p:nvPicPr>
          <p:cNvPr descr="A close up of logos&#10;&#10;Description automatically generated" id="119" name="Google Shape;119;p2"/>
          <p:cNvPicPr preferRelativeResize="0"/>
          <p:nvPr/>
        </p:nvPicPr>
        <p:blipFill rotWithShape="1">
          <a:blip r:embed="rId5">
            <a:alphaModFix/>
          </a:blip>
          <a:srcRect b="0" l="0" r="0" t="0"/>
          <a:stretch/>
        </p:blipFill>
        <p:spPr>
          <a:xfrm>
            <a:off x="0" y="5349875"/>
            <a:ext cx="2134703" cy="1508125"/>
          </a:xfrm>
          <a:prstGeom prst="rect">
            <a:avLst/>
          </a:prstGeom>
          <a:noFill/>
          <a:ln>
            <a:noFill/>
          </a:ln>
        </p:spPr>
      </p:pic>
      <p:pic>
        <p:nvPicPr>
          <p:cNvPr id="120" name="Google Shape;120;p2"/>
          <p:cNvPicPr preferRelativeResize="0"/>
          <p:nvPr/>
        </p:nvPicPr>
        <p:blipFill rotWithShape="1">
          <a:blip r:embed="rId6">
            <a:alphaModFix/>
          </a:blip>
          <a:srcRect b="0" l="0" r="0" t="0"/>
          <a:stretch/>
        </p:blipFill>
        <p:spPr>
          <a:xfrm>
            <a:off x="9533775" y="-151150"/>
            <a:ext cx="2384875" cy="938500"/>
          </a:xfrm>
          <a:prstGeom prst="rect">
            <a:avLst/>
          </a:prstGeom>
          <a:noFill/>
          <a:ln>
            <a:noFill/>
          </a:ln>
        </p:spPr>
      </p:pic>
      <p:sp>
        <p:nvSpPr>
          <p:cNvPr id="121" name="Google Shape;121;p2"/>
          <p:cNvSpPr txBox="1"/>
          <p:nvPr/>
        </p:nvSpPr>
        <p:spPr>
          <a:xfrm>
            <a:off x="6463832" y="5625315"/>
            <a:ext cx="1168910"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sz="800" u="none" cap="none" strike="noStrike">
                <a:solidFill>
                  <a:schemeClr val="dk1"/>
                </a:solidFill>
                <a:latin typeface="Tahoma"/>
                <a:ea typeface="Tahoma"/>
                <a:cs typeface="Tahoma"/>
                <a:sym typeface="Tahoma"/>
              </a:rPr>
              <a:t>UN SDG Report, 2023</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3"/>
          <p:cNvSpPr/>
          <p:nvPr/>
        </p:nvSpPr>
        <p:spPr>
          <a:xfrm>
            <a:off x="20" y="7288880"/>
            <a:ext cx="12191980" cy="217472"/>
          </a:xfrm>
          <a:prstGeom prst="rect">
            <a:avLst/>
          </a:prstGeom>
          <a:solidFill>
            <a:srgbClr val="000000">
              <a:alpha val="4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00">
              <a:solidFill>
                <a:srgbClr val="FFFFFF"/>
              </a:solidFill>
              <a:latin typeface="Calibri"/>
              <a:ea typeface="Calibri"/>
              <a:cs typeface="Calibri"/>
              <a:sym typeface="Calibri"/>
            </a:endParaRPr>
          </a:p>
        </p:txBody>
      </p:sp>
      <p:pic>
        <p:nvPicPr>
          <p:cNvPr descr="A group of children taking a selfie&#10;&#10;Description automatically generated with medium confidence" id="128" name="Google Shape;128;p3"/>
          <p:cNvPicPr preferRelativeResize="0"/>
          <p:nvPr/>
        </p:nvPicPr>
        <p:blipFill rotWithShape="1">
          <a:blip r:embed="rId3">
            <a:alphaModFix/>
          </a:blip>
          <a:srcRect b="5857" l="0" r="0" t="0"/>
          <a:stretch/>
        </p:blipFill>
        <p:spPr>
          <a:xfrm>
            <a:off x="2663849" y="1233641"/>
            <a:ext cx="6288243" cy="3537142"/>
          </a:xfrm>
          <a:prstGeom prst="rect">
            <a:avLst/>
          </a:prstGeom>
          <a:noFill/>
          <a:ln>
            <a:noFill/>
          </a:ln>
        </p:spPr>
      </p:pic>
      <p:sp>
        <p:nvSpPr>
          <p:cNvPr id="129" name="Google Shape;129;p3"/>
          <p:cNvSpPr txBox="1"/>
          <p:nvPr/>
        </p:nvSpPr>
        <p:spPr>
          <a:xfrm>
            <a:off x="5542318" y="4479022"/>
            <a:ext cx="3409774"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100">
                <a:solidFill>
                  <a:schemeClr val="lt1"/>
                </a:solidFill>
                <a:latin typeface="Calibri"/>
                <a:ea typeface="Calibri"/>
                <a:cs typeface="Calibri"/>
                <a:sym typeface="Calibri"/>
              </a:rPr>
              <a:t>Gill Conquest, EXCITES, University College London</a:t>
            </a:r>
            <a:endParaRPr sz="1100">
              <a:solidFill>
                <a:schemeClr val="lt1"/>
              </a:solidFill>
              <a:latin typeface="Calibri"/>
              <a:ea typeface="Calibri"/>
              <a:cs typeface="Calibri"/>
              <a:sym typeface="Calibri"/>
            </a:endParaRPr>
          </a:p>
        </p:txBody>
      </p:sp>
      <p:pic>
        <p:nvPicPr>
          <p:cNvPr descr="Group with solid fill" id="130" name="Google Shape;130;p3"/>
          <p:cNvPicPr preferRelativeResize="0"/>
          <p:nvPr/>
        </p:nvPicPr>
        <p:blipFill rotWithShape="1">
          <a:blip r:embed="rId4">
            <a:alphaModFix/>
          </a:blip>
          <a:srcRect b="0" l="0" r="0" t="0"/>
          <a:stretch/>
        </p:blipFill>
        <p:spPr>
          <a:xfrm>
            <a:off x="2624356" y="4722764"/>
            <a:ext cx="1181190" cy="1181190"/>
          </a:xfrm>
          <a:prstGeom prst="rect">
            <a:avLst/>
          </a:prstGeom>
          <a:noFill/>
          <a:ln>
            <a:noFill/>
          </a:ln>
        </p:spPr>
      </p:pic>
      <p:pic>
        <p:nvPicPr>
          <p:cNvPr descr="Thought bubble with solid fill" id="131" name="Google Shape;131;p3"/>
          <p:cNvPicPr preferRelativeResize="0"/>
          <p:nvPr/>
        </p:nvPicPr>
        <p:blipFill rotWithShape="1">
          <a:blip r:embed="rId5">
            <a:alphaModFix/>
          </a:blip>
          <a:srcRect b="0" l="0" r="0" t="0"/>
          <a:stretch/>
        </p:blipFill>
        <p:spPr>
          <a:xfrm>
            <a:off x="5518989" y="4872700"/>
            <a:ext cx="914400" cy="914400"/>
          </a:xfrm>
          <a:prstGeom prst="rect">
            <a:avLst/>
          </a:prstGeom>
          <a:noFill/>
          <a:ln>
            <a:noFill/>
          </a:ln>
        </p:spPr>
      </p:pic>
      <p:pic>
        <p:nvPicPr>
          <p:cNvPr descr="Cheers with solid fill" id="132" name="Google Shape;132;p3"/>
          <p:cNvPicPr preferRelativeResize="0"/>
          <p:nvPr/>
        </p:nvPicPr>
        <p:blipFill rotWithShape="1">
          <a:blip r:embed="rId6">
            <a:alphaModFix/>
          </a:blip>
          <a:srcRect b="0" l="0" r="0" t="0"/>
          <a:stretch/>
        </p:blipFill>
        <p:spPr>
          <a:xfrm>
            <a:off x="8037692" y="4872700"/>
            <a:ext cx="914400" cy="914400"/>
          </a:xfrm>
          <a:prstGeom prst="rect">
            <a:avLst/>
          </a:prstGeom>
          <a:noFill/>
          <a:ln>
            <a:noFill/>
          </a:ln>
        </p:spPr>
      </p:pic>
      <p:sp>
        <p:nvSpPr>
          <p:cNvPr id="133" name="Google Shape;133;p3"/>
          <p:cNvSpPr txBox="1"/>
          <p:nvPr/>
        </p:nvSpPr>
        <p:spPr>
          <a:xfrm>
            <a:off x="2019246" y="5787100"/>
            <a:ext cx="214674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chemeClr val="dk1"/>
                </a:solidFill>
                <a:latin typeface="Tahoma"/>
                <a:ea typeface="Tahoma"/>
                <a:cs typeface="Tahoma"/>
                <a:sym typeface="Tahoma"/>
              </a:rPr>
              <a:t>Public Participation</a:t>
            </a:r>
            <a:endParaRPr/>
          </a:p>
        </p:txBody>
      </p:sp>
      <p:sp>
        <p:nvSpPr>
          <p:cNvPr id="134" name="Google Shape;134;p3"/>
          <p:cNvSpPr txBox="1"/>
          <p:nvPr/>
        </p:nvSpPr>
        <p:spPr>
          <a:xfrm>
            <a:off x="4687948" y="5787100"/>
            <a:ext cx="246734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chemeClr val="dk1"/>
                </a:solidFill>
                <a:latin typeface="Calibri"/>
                <a:ea typeface="Calibri"/>
                <a:cs typeface="Calibri"/>
                <a:sym typeface="Calibri"/>
              </a:rPr>
              <a:t>Knowledge production</a:t>
            </a:r>
            <a:endParaRPr/>
          </a:p>
        </p:txBody>
      </p:sp>
      <p:sp>
        <p:nvSpPr>
          <p:cNvPr id="135" name="Google Shape;135;p3"/>
          <p:cNvSpPr txBox="1"/>
          <p:nvPr/>
        </p:nvSpPr>
        <p:spPr>
          <a:xfrm>
            <a:off x="7247205" y="5787100"/>
            <a:ext cx="251870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chemeClr val="dk1"/>
                </a:solidFill>
                <a:latin typeface="Calibri"/>
                <a:ea typeface="Calibri"/>
                <a:cs typeface="Calibri"/>
                <a:sym typeface="Calibri"/>
              </a:rPr>
              <a:t>Voluntary </a:t>
            </a:r>
            <a:r>
              <a:rPr lang="en-GB" sz="1800">
                <a:solidFill>
                  <a:schemeClr val="dk1"/>
                </a:solidFill>
                <a:latin typeface="Tahoma"/>
                <a:ea typeface="Tahoma"/>
                <a:cs typeface="Tahoma"/>
                <a:sym typeface="Tahoma"/>
              </a:rPr>
              <a:t>contributions</a:t>
            </a:r>
            <a:endParaRPr/>
          </a:p>
        </p:txBody>
      </p:sp>
      <p:sp>
        <p:nvSpPr>
          <p:cNvPr id="136" name="Google Shape;136;p3"/>
          <p:cNvSpPr txBox="1"/>
          <p:nvPr/>
        </p:nvSpPr>
        <p:spPr>
          <a:xfrm>
            <a:off x="3557447" y="422498"/>
            <a:ext cx="4501046"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4000">
                <a:solidFill>
                  <a:srgbClr val="00579C"/>
                </a:solidFill>
                <a:latin typeface="Tahoma"/>
                <a:ea typeface="Tahoma"/>
                <a:cs typeface="Tahoma"/>
                <a:sym typeface="Tahoma"/>
              </a:rPr>
              <a:t>Citizen</a:t>
            </a:r>
            <a:r>
              <a:rPr b="1" lang="en-GB" sz="4000">
                <a:solidFill>
                  <a:schemeClr val="dk1"/>
                </a:solidFill>
                <a:latin typeface="Tahoma"/>
                <a:ea typeface="Tahoma"/>
                <a:cs typeface="Tahoma"/>
                <a:sym typeface="Tahoma"/>
              </a:rPr>
              <a:t> </a:t>
            </a:r>
            <a:r>
              <a:rPr b="1" lang="en-GB" sz="4000">
                <a:solidFill>
                  <a:srgbClr val="00579C"/>
                </a:solidFill>
                <a:latin typeface="Tahoma"/>
                <a:ea typeface="Tahoma"/>
                <a:cs typeface="Tahoma"/>
                <a:sym typeface="Tahoma"/>
              </a:rPr>
              <a:t>science</a:t>
            </a:r>
            <a:endParaRPr/>
          </a:p>
        </p:txBody>
      </p:sp>
      <p:pic>
        <p:nvPicPr>
          <p:cNvPr id="137" name="Google Shape;137;p3"/>
          <p:cNvPicPr preferRelativeResize="0"/>
          <p:nvPr/>
        </p:nvPicPr>
        <p:blipFill rotWithShape="1">
          <a:blip r:embed="rId7">
            <a:alphaModFix/>
          </a:blip>
          <a:srcRect b="0" l="0" r="0" t="0"/>
          <a:stretch/>
        </p:blipFill>
        <p:spPr>
          <a:xfrm>
            <a:off x="9533775" y="-151150"/>
            <a:ext cx="2384875" cy="9385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4"/>
          <p:cNvSpPr txBox="1"/>
          <p:nvPr/>
        </p:nvSpPr>
        <p:spPr>
          <a:xfrm>
            <a:off x="242550" y="644038"/>
            <a:ext cx="11771100" cy="584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rPr b="1" lang="en-GB" sz="1800">
                <a:solidFill>
                  <a:schemeClr val="dk1"/>
                </a:solidFill>
                <a:latin typeface="Calibri"/>
                <a:ea typeface="Calibri"/>
                <a:cs typeface="Calibri"/>
                <a:sym typeface="Calibri"/>
              </a:rPr>
              <a:t>The SDG indicators where citizen science </a:t>
            </a:r>
            <a:r>
              <a:rPr b="1" i="1" lang="en-GB" sz="1800">
                <a:solidFill>
                  <a:schemeClr val="dk1"/>
                </a:solidFill>
                <a:latin typeface="Calibri"/>
                <a:ea typeface="Calibri"/>
                <a:cs typeface="Calibri"/>
                <a:sym typeface="Calibri"/>
              </a:rPr>
              <a:t>projects</a:t>
            </a:r>
            <a:r>
              <a:rPr b="1" lang="en-GB" sz="1800">
                <a:solidFill>
                  <a:schemeClr val="dk1"/>
                </a:solidFill>
                <a:latin typeface="Calibri"/>
                <a:ea typeface="Calibri"/>
                <a:cs typeface="Calibri"/>
                <a:sym typeface="Calibri"/>
              </a:rPr>
              <a:t> are</a:t>
            </a:r>
            <a:endParaRPr/>
          </a:p>
          <a:p>
            <a:pPr indent="0" lvl="0" marL="0" marR="0" rtl="0" algn="ctr">
              <a:lnSpc>
                <a:spcPct val="100000"/>
              </a:lnSpc>
              <a:spcBef>
                <a:spcPts val="0"/>
              </a:spcBef>
              <a:spcAft>
                <a:spcPts val="0"/>
              </a:spcAft>
              <a:buClr>
                <a:schemeClr val="dk1"/>
              </a:buClr>
              <a:buSzPts val="1800"/>
              <a:buFont typeface="Calibri"/>
              <a:buNone/>
            </a:pPr>
            <a:r>
              <a:rPr b="1" lang="en-GB" sz="1800">
                <a:solidFill>
                  <a:schemeClr val="dk1"/>
                </a:solidFill>
                <a:latin typeface="Calibri"/>
                <a:ea typeface="Calibri"/>
                <a:cs typeface="Calibri"/>
                <a:sym typeface="Calibri"/>
              </a:rPr>
              <a:t>‘already contributing’, ‘could contribute’ or where there is ‘no alignment’</a:t>
            </a:r>
            <a:endParaRPr sz="1800">
              <a:solidFill>
                <a:schemeClr val="dk1"/>
              </a:solidFill>
              <a:latin typeface="Calibri"/>
              <a:ea typeface="Calibri"/>
              <a:cs typeface="Calibri"/>
              <a:sym typeface="Calibri"/>
            </a:endParaRPr>
          </a:p>
        </p:txBody>
      </p:sp>
      <p:pic>
        <p:nvPicPr>
          <p:cNvPr id="144" name="Google Shape;144;p4"/>
          <p:cNvPicPr preferRelativeResize="0"/>
          <p:nvPr/>
        </p:nvPicPr>
        <p:blipFill rotWithShape="1">
          <a:blip r:embed="rId3">
            <a:alphaModFix/>
          </a:blip>
          <a:srcRect b="0" l="0" r="0" t="0"/>
          <a:stretch/>
        </p:blipFill>
        <p:spPr>
          <a:xfrm>
            <a:off x="9722700" y="-170025"/>
            <a:ext cx="2384875" cy="938500"/>
          </a:xfrm>
          <a:prstGeom prst="rect">
            <a:avLst/>
          </a:prstGeom>
          <a:noFill/>
          <a:ln>
            <a:noFill/>
          </a:ln>
        </p:spPr>
      </p:pic>
      <p:pic>
        <p:nvPicPr>
          <p:cNvPr id="145" name="Google Shape;145;p4"/>
          <p:cNvPicPr preferRelativeResize="0"/>
          <p:nvPr/>
        </p:nvPicPr>
        <p:blipFill rotWithShape="1">
          <a:blip r:embed="rId4">
            <a:alphaModFix/>
          </a:blip>
          <a:srcRect b="0" l="0" r="0" t="0"/>
          <a:stretch/>
        </p:blipFill>
        <p:spPr>
          <a:xfrm>
            <a:off x="978242" y="1444500"/>
            <a:ext cx="4921225" cy="4618574"/>
          </a:xfrm>
          <a:prstGeom prst="rect">
            <a:avLst/>
          </a:prstGeom>
          <a:noFill/>
          <a:ln>
            <a:noFill/>
          </a:ln>
        </p:spPr>
      </p:pic>
      <p:pic>
        <p:nvPicPr>
          <p:cNvPr id="146" name="Google Shape;146;p4"/>
          <p:cNvPicPr preferRelativeResize="0"/>
          <p:nvPr/>
        </p:nvPicPr>
        <p:blipFill rotWithShape="1">
          <a:blip r:embed="rId5">
            <a:alphaModFix/>
          </a:blip>
          <a:srcRect b="0" l="0" r="0" t="0"/>
          <a:stretch/>
        </p:blipFill>
        <p:spPr>
          <a:xfrm>
            <a:off x="5899467" y="1632112"/>
            <a:ext cx="4985858" cy="4002525"/>
          </a:xfrm>
          <a:prstGeom prst="rect">
            <a:avLst/>
          </a:prstGeom>
          <a:noFill/>
          <a:ln>
            <a:noFill/>
          </a:ln>
        </p:spPr>
      </p:pic>
      <p:sp>
        <p:nvSpPr>
          <p:cNvPr id="147" name="Google Shape;147;p4"/>
          <p:cNvSpPr txBox="1"/>
          <p:nvPr/>
        </p:nvSpPr>
        <p:spPr>
          <a:xfrm>
            <a:off x="178350" y="6094300"/>
            <a:ext cx="11835300" cy="677078"/>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Clr>
                <a:srgbClr val="333333"/>
              </a:buClr>
              <a:buSzPts val="1600"/>
              <a:buFont typeface="Tahoma"/>
              <a:buNone/>
            </a:pPr>
            <a:r>
              <a:rPr lang="en-GB" sz="1600">
                <a:solidFill>
                  <a:srgbClr val="333333"/>
                </a:solidFill>
                <a:highlight>
                  <a:srgbClr val="FCFCFC"/>
                </a:highlight>
                <a:latin typeface="Tahoma"/>
                <a:ea typeface="Tahoma"/>
                <a:cs typeface="Tahoma"/>
                <a:sym typeface="Tahoma"/>
              </a:rPr>
              <a:t>The SDG indicators where citizen science projects are “already contributing” (in green), “could contribute” (in yellow) or where there is “no alignment” (in grey). The overall citizen science contributions to each SDG are summarized as pie charts. </a:t>
            </a:r>
            <a:endParaRPr sz="1400">
              <a:solidFill>
                <a:schemeClr val="dk1"/>
              </a:solidFill>
              <a:latin typeface="Tahoma"/>
              <a:ea typeface="Tahoma"/>
              <a:cs typeface="Tahoma"/>
              <a:sym typeface="Tahoma"/>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pic>
        <p:nvPicPr>
          <p:cNvPr descr="A screenshot of a chat&#10;&#10;Description automatically generated" id="153" name="Google Shape;153;p5"/>
          <p:cNvPicPr preferRelativeResize="0"/>
          <p:nvPr>
            <p:ph idx="1" type="body"/>
          </p:nvPr>
        </p:nvPicPr>
        <p:blipFill rotWithShape="1">
          <a:blip r:embed="rId3">
            <a:alphaModFix/>
          </a:blip>
          <a:srcRect b="0" l="0" r="0" t="0"/>
          <a:stretch/>
        </p:blipFill>
        <p:spPr>
          <a:xfrm>
            <a:off x="2393997" y="1240470"/>
            <a:ext cx="7403998" cy="4553461"/>
          </a:xfrm>
          <a:prstGeom prst="rect">
            <a:avLst/>
          </a:prstGeom>
          <a:solidFill>
            <a:schemeClr val="lt1"/>
          </a:solidFill>
          <a:ln cap="flat" cmpd="sng" w="12700">
            <a:solidFill>
              <a:schemeClr val="dk1"/>
            </a:solidFill>
            <a:prstDash val="solid"/>
            <a:miter lim="800000"/>
            <a:headEnd len="sm" w="sm" type="none"/>
            <a:tailEnd len="sm" w="sm" type="none"/>
          </a:ln>
        </p:spPr>
      </p:pic>
      <p:sp>
        <p:nvSpPr>
          <p:cNvPr id="154" name="Google Shape;154;p5"/>
          <p:cNvSpPr txBox="1"/>
          <p:nvPr/>
        </p:nvSpPr>
        <p:spPr>
          <a:xfrm>
            <a:off x="294218" y="102295"/>
            <a:ext cx="11603556" cy="738664"/>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0" i="0" lang="en-GB" sz="1400">
                <a:solidFill>
                  <a:srgbClr val="282828"/>
                </a:solidFill>
                <a:latin typeface="Tahoma"/>
                <a:ea typeface="Tahoma"/>
                <a:cs typeface="Tahoma"/>
                <a:sym typeface="Tahoma"/>
              </a:rPr>
              <a:t>The health and well-being related SDG indicators and Triple Billion Targets covered in this study. Indicators where citizen science projects are “already contributing” are in dark blue, “could contribute” are in light blue or where there is “no alignment” are in grey. The values within each box are the indicator numbers or titles.</a:t>
            </a:r>
            <a:endParaRPr sz="1400">
              <a:solidFill>
                <a:schemeClr val="dk1"/>
              </a:solidFill>
              <a:latin typeface="Tahoma"/>
              <a:ea typeface="Tahoma"/>
              <a:cs typeface="Tahoma"/>
              <a:sym typeface="Tahoma"/>
            </a:endParaRPr>
          </a:p>
        </p:txBody>
      </p:sp>
      <p:sp>
        <p:nvSpPr>
          <p:cNvPr id="155" name="Google Shape;155;p5"/>
          <p:cNvSpPr txBox="1"/>
          <p:nvPr/>
        </p:nvSpPr>
        <p:spPr>
          <a:xfrm>
            <a:off x="294219" y="6193443"/>
            <a:ext cx="11603555" cy="52322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0" i="0" lang="en-GB" sz="1400">
                <a:solidFill>
                  <a:srgbClr val="222222"/>
                </a:solidFill>
                <a:latin typeface="Tahoma"/>
                <a:ea typeface="Tahoma"/>
                <a:cs typeface="Tahoma"/>
                <a:sym typeface="Tahoma"/>
              </a:rPr>
              <a:t>Fraisl D, See L, Estevez D et al (2023) Citizen science for monitoring health and wellbeing related sustainable development goals and the World Health Organization’s triple billion targets. Front Public Health 11:1202188 </a:t>
            </a:r>
            <a:r>
              <a:rPr b="0" i="0" lang="en-GB" sz="1400" u="sng" strike="noStrike">
                <a:solidFill>
                  <a:srgbClr val="282828"/>
                </a:solidFill>
                <a:latin typeface="Tahoma"/>
                <a:ea typeface="Tahoma"/>
                <a:cs typeface="Tahoma"/>
                <a:sym typeface="Tahoma"/>
                <a:hlinkClick r:id="rId4">
                  <a:extLst>
                    <a:ext uri="{A12FA001-AC4F-418D-AE19-62706E023703}">
                      <ahyp:hlinkClr val="tx"/>
                    </a:ext>
                  </a:extLst>
                </a:hlinkClick>
              </a:rPr>
              <a:t>https://doi.org/10.3389/fpubh.2023.1202188</a:t>
            </a:r>
            <a:endParaRPr sz="1400">
              <a:solidFill>
                <a:srgbClr val="222222"/>
              </a:solidFill>
              <a:latin typeface="Tahoma"/>
              <a:ea typeface="Tahoma"/>
              <a:cs typeface="Tahoma"/>
              <a:sym typeface="Tahoma"/>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pic>
        <p:nvPicPr>
          <p:cNvPr descr="Logo, company name&#10;&#10;Description automatically generated" id="161" name="Google Shape;161;p6"/>
          <p:cNvPicPr preferRelativeResize="0"/>
          <p:nvPr/>
        </p:nvPicPr>
        <p:blipFill rotWithShape="1">
          <a:blip r:embed="rId3">
            <a:alphaModFix/>
          </a:blip>
          <a:srcRect b="0" l="0" r="0" t="0"/>
          <a:stretch/>
        </p:blipFill>
        <p:spPr>
          <a:xfrm>
            <a:off x="1160462" y="1905000"/>
            <a:ext cx="5334000" cy="3597275"/>
          </a:xfrm>
          <a:prstGeom prst="rect">
            <a:avLst/>
          </a:prstGeom>
          <a:noFill/>
          <a:ln>
            <a:noFill/>
          </a:ln>
        </p:spPr>
      </p:pic>
      <p:pic>
        <p:nvPicPr>
          <p:cNvPr descr="A checklist for a science data report&#10;&#10;Description automatically generated" id="162" name="Google Shape;162;p6"/>
          <p:cNvPicPr preferRelativeResize="0"/>
          <p:nvPr/>
        </p:nvPicPr>
        <p:blipFill rotWithShape="1">
          <a:blip r:embed="rId4">
            <a:alphaModFix/>
          </a:blip>
          <a:srcRect b="0" l="0" r="0" t="0"/>
          <a:stretch/>
        </p:blipFill>
        <p:spPr>
          <a:xfrm>
            <a:off x="6559550" y="1787456"/>
            <a:ext cx="4471988" cy="3597275"/>
          </a:xfrm>
          <a:prstGeom prst="rect">
            <a:avLst/>
          </a:prstGeom>
          <a:noFill/>
          <a:ln>
            <a:noFill/>
          </a:ln>
        </p:spPr>
      </p:pic>
      <p:sp>
        <p:nvSpPr>
          <p:cNvPr id="163" name="Google Shape;163;p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Font typeface="Calibri"/>
              <a:buNone/>
            </a:pPr>
            <a:r>
              <a:rPr lang="en-GB" sz="3100">
                <a:latin typeface="Tahoma"/>
                <a:ea typeface="Tahoma"/>
                <a:cs typeface="Tahoma"/>
                <a:sym typeface="Tahoma"/>
              </a:rPr>
              <a:t>The process of integrating citizen science data on marine litter for SDG indicator 14.1.1b reporting in Ghana </a:t>
            </a:r>
            <a:endParaRPr/>
          </a:p>
        </p:txBody>
      </p:sp>
      <p:sp>
        <p:nvSpPr>
          <p:cNvPr id="164" name="Google Shape;164;p6"/>
          <p:cNvSpPr txBox="1"/>
          <p:nvPr/>
        </p:nvSpPr>
        <p:spPr>
          <a:xfrm>
            <a:off x="521364" y="6231265"/>
            <a:ext cx="11149272"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sz="1400">
                <a:solidFill>
                  <a:srgbClr val="222222"/>
                </a:solidFill>
                <a:latin typeface="Tahoma"/>
                <a:ea typeface="Tahoma"/>
                <a:cs typeface="Tahoma"/>
                <a:sym typeface="Tahoma"/>
              </a:rPr>
              <a:t>Fraisl, D., See, L., Bowers, R. </a:t>
            </a:r>
            <a:r>
              <a:rPr b="0" i="1" lang="en-GB" sz="1400">
                <a:solidFill>
                  <a:srgbClr val="222222"/>
                </a:solidFill>
                <a:latin typeface="Tahoma"/>
                <a:ea typeface="Tahoma"/>
                <a:cs typeface="Tahoma"/>
                <a:sym typeface="Tahoma"/>
              </a:rPr>
              <a:t>et al.</a:t>
            </a:r>
            <a:r>
              <a:rPr b="0" i="0" lang="en-GB" sz="1400">
                <a:solidFill>
                  <a:srgbClr val="222222"/>
                </a:solidFill>
                <a:latin typeface="Tahoma"/>
                <a:ea typeface="Tahoma"/>
                <a:cs typeface="Tahoma"/>
                <a:sym typeface="Tahoma"/>
              </a:rPr>
              <a:t> The contributions of citizen science to SDG monitoring and reporting on marine plastics. </a:t>
            </a:r>
            <a:r>
              <a:rPr b="0" i="1" lang="en-GB" sz="1400">
                <a:solidFill>
                  <a:srgbClr val="222222"/>
                </a:solidFill>
                <a:latin typeface="Tahoma"/>
                <a:ea typeface="Tahoma"/>
                <a:cs typeface="Tahoma"/>
                <a:sym typeface="Tahoma"/>
              </a:rPr>
              <a:t>Sustain Sci</a:t>
            </a:r>
            <a:r>
              <a:rPr b="0" i="0" lang="en-GB" sz="1400">
                <a:solidFill>
                  <a:srgbClr val="222222"/>
                </a:solidFill>
                <a:latin typeface="Tahoma"/>
                <a:ea typeface="Tahoma"/>
                <a:cs typeface="Tahoma"/>
                <a:sym typeface="Tahoma"/>
              </a:rPr>
              <a:t> (2023). https://doi.org/10.1007/s11625-023-01402-4</a:t>
            </a:r>
            <a:endParaRPr sz="1400">
              <a:solidFill>
                <a:schemeClr val="dk1"/>
              </a:solidFill>
              <a:latin typeface="Tahoma"/>
              <a:ea typeface="Tahoma"/>
              <a:cs typeface="Tahoma"/>
              <a:sym typeface="Tahoma"/>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7"/>
          <p:cNvSpPr/>
          <p:nvPr/>
        </p:nvSpPr>
        <p:spPr>
          <a:xfrm>
            <a:off x="161835" y="1163982"/>
            <a:ext cx="2036748" cy="1253067"/>
          </a:xfrm>
          <a:prstGeom prst="roundRect">
            <a:avLst>
              <a:gd fmla="val 16667" name="adj"/>
            </a:avLst>
          </a:prstGeom>
          <a:solidFill>
            <a:srgbClr val="D5DBE5"/>
          </a:solidFill>
          <a:ln cap="flat" cmpd="sng" w="12700">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200">
                <a:solidFill>
                  <a:schemeClr val="dk1"/>
                </a:solidFill>
                <a:latin typeface="Tahoma"/>
                <a:ea typeface="Tahoma"/>
                <a:cs typeface="Tahoma"/>
                <a:sym typeface="Tahoma"/>
              </a:rPr>
              <a:t>Ensure</a:t>
            </a:r>
            <a:r>
              <a:rPr lang="en-GB" sz="1200">
                <a:solidFill>
                  <a:schemeClr val="dk1"/>
                </a:solidFill>
                <a:latin typeface="Tahoma"/>
                <a:ea typeface="Tahoma"/>
                <a:cs typeface="Tahoma"/>
                <a:sym typeface="Tahoma"/>
              </a:rPr>
              <a:t> inclusiveness through meaningful engagement of all stakeholders</a:t>
            </a:r>
            <a:endParaRPr/>
          </a:p>
        </p:txBody>
      </p:sp>
      <p:sp>
        <p:nvSpPr>
          <p:cNvPr id="171" name="Google Shape;171;p7"/>
          <p:cNvSpPr/>
          <p:nvPr/>
        </p:nvSpPr>
        <p:spPr>
          <a:xfrm>
            <a:off x="2597266" y="1160828"/>
            <a:ext cx="2036748" cy="1253067"/>
          </a:xfrm>
          <a:prstGeom prst="roundRect">
            <a:avLst>
              <a:gd fmla="val 16667" name="adj"/>
            </a:avLst>
          </a:prstGeom>
          <a:solidFill>
            <a:srgbClr val="D5DBE5"/>
          </a:solidFill>
          <a:ln cap="flat" cmpd="sng" w="12700">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200">
                <a:solidFill>
                  <a:schemeClr val="dk1"/>
                </a:solidFill>
                <a:latin typeface="Tahoma"/>
                <a:ea typeface="Tahoma"/>
                <a:cs typeface="Tahoma"/>
                <a:sym typeface="Tahoma"/>
              </a:rPr>
              <a:t>Create time and space for these stakeholders to meet and connect</a:t>
            </a:r>
            <a:endParaRPr sz="1200">
              <a:solidFill>
                <a:schemeClr val="dk1"/>
              </a:solidFill>
              <a:latin typeface="Calibri"/>
              <a:ea typeface="Calibri"/>
              <a:cs typeface="Calibri"/>
              <a:sym typeface="Calibri"/>
            </a:endParaRPr>
          </a:p>
        </p:txBody>
      </p:sp>
      <p:sp>
        <p:nvSpPr>
          <p:cNvPr id="172" name="Google Shape;172;p7"/>
          <p:cNvSpPr/>
          <p:nvPr/>
        </p:nvSpPr>
        <p:spPr>
          <a:xfrm>
            <a:off x="5106617" y="1144872"/>
            <a:ext cx="2036748" cy="1253067"/>
          </a:xfrm>
          <a:prstGeom prst="roundRect">
            <a:avLst>
              <a:gd fmla="val 16667" name="adj"/>
            </a:avLst>
          </a:prstGeom>
          <a:solidFill>
            <a:srgbClr val="D5DBE5"/>
          </a:solidFill>
          <a:ln cap="flat" cmpd="sng" w="12700">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200">
                <a:solidFill>
                  <a:schemeClr val="dk1"/>
                </a:solidFill>
                <a:latin typeface="Tahoma"/>
                <a:ea typeface="Tahoma"/>
                <a:cs typeface="Tahoma"/>
                <a:sym typeface="Tahoma"/>
              </a:rPr>
              <a:t>Listen and understand the motivations, interests and concerns</a:t>
            </a:r>
            <a:endParaRPr sz="1200">
              <a:solidFill>
                <a:schemeClr val="dk1"/>
              </a:solidFill>
              <a:latin typeface="Tahoma"/>
              <a:ea typeface="Tahoma"/>
              <a:cs typeface="Tahoma"/>
              <a:sym typeface="Tahoma"/>
            </a:endParaRPr>
          </a:p>
        </p:txBody>
      </p:sp>
      <p:sp>
        <p:nvSpPr>
          <p:cNvPr id="173" name="Google Shape;173;p7"/>
          <p:cNvSpPr/>
          <p:nvPr/>
        </p:nvSpPr>
        <p:spPr>
          <a:xfrm>
            <a:off x="10051399" y="1144870"/>
            <a:ext cx="2036748" cy="1253067"/>
          </a:xfrm>
          <a:prstGeom prst="roundRect">
            <a:avLst>
              <a:gd fmla="val 16667" name="adj"/>
            </a:avLst>
          </a:prstGeom>
          <a:solidFill>
            <a:srgbClr val="D5DBE5"/>
          </a:solidFill>
          <a:ln cap="flat" cmpd="sng" w="12700">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200">
                <a:solidFill>
                  <a:schemeClr val="dk1"/>
                </a:solidFill>
                <a:latin typeface="Tahoma"/>
                <a:ea typeface="Tahoma"/>
                <a:cs typeface="Tahoma"/>
                <a:sym typeface="Tahoma"/>
              </a:rPr>
              <a:t>Citizens and communities are not free labor to close government data gaps; they should receive a share of the benefit from participating</a:t>
            </a:r>
            <a:endParaRPr sz="1200">
              <a:solidFill>
                <a:schemeClr val="dk1"/>
              </a:solidFill>
              <a:latin typeface="Tahoma"/>
              <a:ea typeface="Tahoma"/>
              <a:cs typeface="Tahoma"/>
              <a:sym typeface="Tahoma"/>
            </a:endParaRPr>
          </a:p>
        </p:txBody>
      </p:sp>
      <p:sp>
        <p:nvSpPr>
          <p:cNvPr id="174" name="Google Shape;174;p7"/>
          <p:cNvSpPr/>
          <p:nvPr/>
        </p:nvSpPr>
        <p:spPr>
          <a:xfrm>
            <a:off x="7615968" y="1144871"/>
            <a:ext cx="2036748" cy="1253067"/>
          </a:xfrm>
          <a:prstGeom prst="roundRect">
            <a:avLst>
              <a:gd fmla="val 16667" name="adj"/>
            </a:avLst>
          </a:prstGeom>
          <a:solidFill>
            <a:srgbClr val="D5DBE5"/>
          </a:solidFill>
          <a:ln cap="flat" cmpd="sng" w="12700">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200">
                <a:solidFill>
                  <a:schemeClr val="dk1"/>
                </a:solidFill>
                <a:latin typeface="Tahoma"/>
                <a:ea typeface="Tahoma"/>
                <a:cs typeface="Tahoma"/>
                <a:sym typeface="Tahoma"/>
              </a:rPr>
              <a:t>Be transparent about citizen science results and methodologies, especially how these methodologies were implemented</a:t>
            </a:r>
            <a:endParaRPr sz="1200">
              <a:solidFill>
                <a:schemeClr val="dk1"/>
              </a:solidFill>
              <a:latin typeface="Tahoma"/>
              <a:ea typeface="Tahoma"/>
              <a:cs typeface="Tahoma"/>
              <a:sym typeface="Tahoma"/>
            </a:endParaRPr>
          </a:p>
        </p:txBody>
      </p:sp>
      <p:sp>
        <p:nvSpPr>
          <p:cNvPr id="175" name="Google Shape;175;p7"/>
          <p:cNvSpPr/>
          <p:nvPr/>
        </p:nvSpPr>
        <p:spPr>
          <a:xfrm>
            <a:off x="2254769" y="1588840"/>
            <a:ext cx="288000" cy="365125"/>
          </a:xfrm>
          <a:prstGeom prst="rightArrow">
            <a:avLst>
              <a:gd fmla="val 50000" name="adj1"/>
              <a:gd fmla="val 50000" name="adj2"/>
            </a:avLst>
          </a:prstGeom>
          <a:solidFill>
            <a:srgbClr val="C4E0B2"/>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6" name="Google Shape;176;p7"/>
          <p:cNvSpPr/>
          <p:nvPr/>
        </p:nvSpPr>
        <p:spPr>
          <a:xfrm>
            <a:off x="4726315" y="1588840"/>
            <a:ext cx="288000" cy="365125"/>
          </a:xfrm>
          <a:prstGeom prst="rightArrow">
            <a:avLst>
              <a:gd fmla="val 50000" name="adj1"/>
              <a:gd fmla="val 50000" name="adj2"/>
            </a:avLst>
          </a:prstGeom>
          <a:solidFill>
            <a:srgbClr val="C4E0B2"/>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7" name="Google Shape;177;p7"/>
          <p:cNvSpPr/>
          <p:nvPr/>
        </p:nvSpPr>
        <p:spPr>
          <a:xfrm>
            <a:off x="7272627" y="1588840"/>
            <a:ext cx="288000" cy="365125"/>
          </a:xfrm>
          <a:prstGeom prst="rightArrow">
            <a:avLst>
              <a:gd fmla="val 50000" name="adj1"/>
              <a:gd fmla="val 50000" name="adj2"/>
            </a:avLst>
          </a:prstGeom>
          <a:solidFill>
            <a:srgbClr val="C4E0B2"/>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8" name="Google Shape;178;p7"/>
          <p:cNvSpPr/>
          <p:nvPr/>
        </p:nvSpPr>
        <p:spPr>
          <a:xfrm>
            <a:off x="9708057" y="1583440"/>
            <a:ext cx="288000" cy="365125"/>
          </a:xfrm>
          <a:prstGeom prst="rightArrow">
            <a:avLst>
              <a:gd fmla="val 50000" name="adj1"/>
              <a:gd fmla="val 50000" name="adj2"/>
            </a:avLst>
          </a:prstGeom>
          <a:solidFill>
            <a:srgbClr val="C4E0B2"/>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79" name="Google Shape;179;p7"/>
          <p:cNvPicPr preferRelativeResize="0"/>
          <p:nvPr/>
        </p:nvPicPr>
        <p:blipFill rotWithShape="1">
          <a:blip r:embed="rId3">
            <a:alphaModFix/>
          </a:blip>
          <a:srcRect b="0" l="0" r="0" t="0"/>
          <a:stretch/>
        </p:blipFill>
        <p:spPr>
          <a:xfrm>
            <a:off x="3967360" y="2915306"/>
            <a:ext cx="3814004" cy="3428706"/>
          </a:xfrm>
          <a:prstGeom prst="rect">
            <a:avLst/>
          </a:prstGeom>
          <a:noFill/>
          <a:ln>
            <a:noFill/>
          </a:ln>
        </p:spPr>
      </p:pic>
      <p:pic>
        <p:nvPicPr>
          <p:cNvPr id="180" name="Google Shape;180;p7"/>
          <p:cNvPicPr preferRelativeResize="0"/>
          <p:nvPr/>
        </p:nvPicPr>
        <p:blipFill rotWithShape="1">
          <a:blip r:embed="rId4">
            <a:alphaModFix/>
          </a:blip>
          <a:srcRect b="0" l="0" r="0" t="0"/>
          <a:stretch/>
        </p:blipFill>
        <p:spPr>
          <a:xfrm>
            <a:off x="8014650" y="2915306"/>
            <a:ext cx="1981407" cy="3428706"/>
          </a:xfrm>
          <a:prstGeom prst="rect">
            <a:avLst/>
          </a:prstGeom>
          <a:noFill/>
          <a:ln>
            <a:noFill/>
          </a:ln>
        </p:spPr>
      </p:pic>
      <p:pic>
        <p:nvPicPr>
          <p:cNvPr id="181" name="Google Shape;181;p7"/>
          <p:cNvPicPr preferRelativeResize="0"/>
          <p:nvPr/>
        </p:nvPicPr>
        <p:blipFill rotWithShape="1">
          <a:blip r:embed="rId5">
            <a:alphaModFix/>
          </a:blip>
          <a:srcRect b="0" l="0" r="0" t="0"/>
          <a:stretch/>
        </p:blipFill>
        <p:spPr>
          <a:xfrm>
            <a:off x="1697326" y="2915307"/>
            <a:ext cx="2036748" cy="3428706"/>
          </a:xfrm>
          <a:prstGeom prst="rect">
            <a:avLst/>
          </a:prstGeom>
          <a:noFill/>
          <a:ln>
            <a:noFill/>
          </a:ln>
        </p:spPr>
      </p:pic>
      <p:sp>
        <p:nvSpPr>
          <p:cNvPr id="182" name="Google Shape;182;p7"/>
          <p:cNvSpPr txBox="1"/>
          <p:nvPr/>
        </p:nvSpPr>
        <p:spPr>
          <a:xfrm>
            <a:off x="1526312" y="6005312"/>
            <a:ext cx="8696100" cy="3387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chemeClr val="dk1"/>
              </a:buClr>
              <a:buSzPts val="1000"/>
              <a:buFont typeface="Calibri"/>
              <a:buNone/>
            </a:pPr>
            <a:r>
              <a:rPr b="1" lang="en-GB" sz="1000">
                <a:solidFill>
                  <a:schemeClr val="dk1"/>
                </a:solidFill>
                <a:latin typeface="Calibri"/>
                <a:ea typeface="Calibri"/>
                <a:cs typeface="Calibri"/>
                <a:sym typeface="Calibri"/>
              </a:rPr>
              <a:t>@Smart Nature Freaks Youth Volunteers Foundation</a:t>
            </a:r>
            <a:endParaRPr b="1" sz="1000">
              <a:solidFill>
                <a:schemeClr val="dk1"/>
              </a:solidFill>
              <a:latin typeface="Calibri"/>
              <a:ea typeface="Calibri"/>
              <a:cs typeface="Calibri"/>
              <a:sym typeface="Calibri"/>
            </a:endParaRPr>
          </a:p>
        </p:txBody>
      </p:sp>
      <p:sp>
        <p:nvSpPr>
          <p:cNvPr id="183" name="Google Shape;183;p7"/>
          <p:cNvSpPr txBox="1"/>
          <p:nvPr/>
        </p:nvSpPr>
        <p:spPr>
          <a:xfrm>
            <a:off x="304800" y="291281"/>
            <a:ext cx="11600329" cy="355482"/>
          </a:xfrm>
          <a:prstGeom prst="rect">
            <a:avLst/>
          </a:prstGeom>
          <a:noFill/>
          <a:ln>
            <a:noFill/>
          </a:ln>
        </p:spPr>
        <p:txBody>
          <a:bodyPr anchorCtr="0" anchor="t" bIns="45700" lIns="91425" spcFirstLastPara="1" rIns="91425" wrap="square" tIns="45700">
            <a:spAutoFit/>
          </a:bodyPr>
          <a:lstStyle/>
          <a:p>
            <a:pPr indent="0" lvl="0" marL="0" marR="0" rtl="0" algn="ctr">
              <a:lnSpc>
                <a:spcPct val="90000"/>
              </a:lnSpc>
              <a:spcBef>
                <a:spcPts val="0"/>
              </a:spcBef>
              <a:spcAft>
                <a:spcPts val="0"/>
              </a:spcAft>
              <a:buClr>
                <a:schemeClr val="dk1"/>
              </a:buClr>
              <a:buSzPts val="1100"/>
              <a:buFont typeface="Arial"/>
              <a:buNone/>
            </a:pPr>
            <a:r>
              <a:rPr lang="en-GB" sz="1900">
                <a:solidFill>
                  <a:schemeClr val="dk1"/>
                </a:solidFill>
                <a:latin typeface="Tahoma"/>
                <a:ea typeface="Tahoma"/>
                <a:cs typeface="Tahoma"/>
                <a:sym typeface="Tahoma"/>
              </a:rPr>
              <a:t>Bridging local data collection efforts with global monitoring processes by leveraging the SDG framework  </a:t>
            </a:r>
            <a:endParaRPr sz="1900">
              <a:solidFill>
                <a:srgbClr val="157BBF"/>
              </a:solidFill>
              <a:latin typeface="Tahoma"/>
              <a:ea typeface="Tahoma"/>
              <a:cs typeface="Tahoma"/>
              <a:sym typeface="Tahoma"/>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8"/>
          <p:cNvSpPr txBox="1"/>
          <p:nvPr/>
        </p:nvSpPr>
        <p:spPr>
          <a:xfrm>
            <a:off x="1423662" y="3182443"/>
            <a:ext cx="9144000" cy="897389"/>
          </a:xfrm>
          <a:prstGeom prst="rect">
            <a:avLst/>
          </a:prstGeom>
          <a:noFill/>
          <a:ln>
            <a:noFill/>
          </a:ln>
        </p:spPr>
        <p:txBody>
          <a:bodyPr anchorCtr="0" anchor="t" bIns="45700" lIns="91425" spcFirstLastPara="1" rIns="91425" wrap="square" tIns="45700">
            <a:normAutofit lnSpcReduction="10000"/>
          </a:bodyPr>
          <a:lstStyle/>
          <a:p>
            <a:pPr indent="0" lvl="0" marL="0" marR="0" rtl="0" algn="ctr">
              <a:lnSpc>
                <a:spcPct val="100000"/>
              </a:lnSpc>
              <a:spcBef>
                <a:spcPts val="0"/>
              </a:spcBef>
              <a:spcAft>
                <a:spcPts val="0"/>
              </a:spcAft>
              <a:buClr>
                <a:schemeClr val="dk2"/>
              </a:buClr>
              <a:buSzPts val="2800"/>
              <a:buFont typeface="Arial"/>
              <a:buNone/>
            </a:pPr>
            <a:r>
              <a:rPr lang="en-GB" sz="2800">
                <a:solidFill>
                  <a:schemeClr val="dk2"/>
                </a:solidFill>
                <a:latin typeface="Calibri"/>
                <a:ea typeface="Calibri"/>
                <a:cs typeface="Calibri"/>
                <a:sym typeface="Calibri"/>
              </a:rPr>
              <a:t>Dr. Dilek Fraisl</a:t>
            </a:r>
            <a:endParaRPr/>
          </a:p>
          <a:p>
            <a:pPr indent="0" lvl="0" marL="0" marR="0" rtl="0" algn="ctr">
              <a:lnSpc>
                <a:spcPct val="100000"/>
              </a:lnSpc>
              <a:spcBef>
                <a:spcPts val="0"/>
              </a:spcBef>
              <a:spcAft>
                <a:spcPts val="0"/>
              </a:spcAft>
              <a:buClr>
                <a:schemeClr val="dk2"/>
              </a:buClr>
              <a:buSzPts val="2800"/>
              <a:buFont typeface="Arial"/>
              <a:buNone/>
            </a:pPr>
            <a:r>
              <a:rPr lang="en-GB" sz="2800">
                <a:solidFill>
                  <a:schemeClr val="dk2"/>
                </a:solidFill>
                <a:latin typeface="Calibri"/>
                <a:ea typeface="Calibri"/>
                <a:cs typeface="Calibri"/>
                <a:sym typeface="Calibri"/>
              </a:rPr>
              <a:t>International Institute for Applied Systems Analysis (IIASA)</a:t>
            </a:r>
            <a:endParaRPr/>
          </a:p>
        </p:txBody>
      </p:sp>
      <p:sp>
        <p:nvSpPr>
          <p:cNvPr id="189" name="Google Shape;189;p8"/>
          <p:cNvSpPr txBox="1"/>
          <p:nvPr/>
        </p:nvSpPr>
        <p:spPr>
          <a:xfrm>
            <a:off x="4314240" y="2184293"/>
            <a:ext cx="3362844"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4800">
                <a:solidFill>
                  <a:schemeClr val="dk1"/>
                </a:solidFill>
                <a:latin typeface="Calibri"/>
                <a:ea typeface="Calibri"/>
                <a:cs typeface="Calibri"/>
                <a:sym typeface="Calibri"/>
              </a:rPr>
              <a:t>THANK YOU!</a:t>
            </a:r>
            <a:endParaRPr/>
          </a:p>
        </p:txBody>
      </p:sp>
      <p:pic>
        <p:nvPicPr>
          <p:cNvPr descr="A close up of logos&#10;&#10;Description automatically generated" id="190" name="Google Shape;190;p8"/>
          <p:cNvPicPr preferRelativeResize="0"/>
          <p:nvPr/>
        </p:nvPicPr>
        <p:blipFill rotWithShape="1">
          <a:blip r:embed="rId3">
            <a:alphaModFix/>
          </a:blip>
          <a:srcRect b="0" l="0" r="0" t="0"/>
          <a:stretch/>
        </p:blipFill>
        <p:spPr>
          <a:xfrm>
            <a:off x="0" y="5349875"/>
            <a:ext cx="2134703" cy="1508125"/>
          </a:xfrm>
          <a:prstGeom prst="rect">
            <a:avLst/>
          </a:prstGeom>
          <a:noFill/>
          <a:ln>
            <a:noFill/>
          </a:ln>
        </p:spPr>
      </p:pic>
      <p:sp>
        <p:nvSpPr>
          <p:cNvPr id="191" name="Google Shape;191;p8"/>
          <p:cNvSpPr txBox="1"/>
          <p:nvPr/>
        </p:nvSpPr>
        <p:spPr>
          <a:xfrm>
            <a:off x="4990322" y="4272248"/>
            <a:ext cx="2211355" cy="10772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600"/>
              <a:buFont typeface="Calibri"/>
              <a:buNone/>
            </a:pPr>
            <a:r>
              <a:rPr lang="en-GB" sz="1600">
                <a:solidFill>
                  <a:schemeClr val="dk1"/>
                </a:solidFill>
                <a:latin typeface="Calibri"/>
                <a:ea typeface="Calibri"/>
                <a:cs typeface="Calibri"/>
                <a:sym typeface="Calibri"/>
              </a:rPr>
              <a:t>Email: </a:t>
            </a:r>
            <a:r>
              <a:rPr lang="en-GB" sz="1600" u="sng">
                <a:solidFill>
                  <a:schemeClr val="dk1"/>
                </a:solidFill>
                <a:latin typeface="Calibri"/>
                <a:ea typeface="Calibri"/>
                <a:cs typeface="Calibri"/>
                <a:sym typeface="Calibri"/>
                <a:hlinkClick r:id="rId4">
                  <a:extLst>
                    <a:ext uri="{A12FA001-AC4F-418D-AE19-62706E023703}">
                      <ahyp:hlinkClr val="tx"/>
                    </a:ext>
                  </a:extLst>
                </a:hlinkClick>
              </a:rPr>
              <a:t>fraisl@iiasa.ac.at</a:t>
            </a:r>
            <a:r>
              <a:rPr lang="en-GB" sz="1600">
                <a:solidFill>
                  <a:schemeClr val="dk1"/>
                </a:solidFill>
                <a:latin typeface="Calibri"/>
                <a:ea typeface="Calibri"/>
                <a:cs typeface="Calibri"/>
                <a:sym typeface="Calibri"/>
              </a:rPr>
              <a:t> </a:t>
            </a:r>
            <a:endParaRPr/>
          </a:p>
          <a:p>
            <a:pPr indent="0" lvl="0" marL="0" marR="0" rtl="0" algn="l">
              <a:spcBef>
                <a:spcPts val="0"/>
              </a:spcBef>
              <a:spcAft>
                <a:spcPts val="0"/>
              </a:spcAft>
              <a:buClr>
                <a:schemeClr val="dk1"/>
              </a:buClr>
              <a:buSzPts val="1600"/>
              <a:buFont typeface="Calibri"/>
              <a:buNone/>
            </a:pPr>
            <a:r>
              <a:rPr lang="en-GB" sz="1600">
                <a:solidFill>
                  <a:schemeClr val="dk1"/>
                </a:solidFill>
                <a:latin typeface="Calibri"/>
                <a:ea typeface="Calibri"/>
                <a:cs typeface="Calibri"/>
                <a:sym typeface="Calibri"/>
              </a:rPr>
              <a:t>Twitter: dilekfraisl1 </a:t>
            </a:r>
            <a:endParaRPr/>
          </a:p>
          <a:p>
            <a:pPr indent="0" lvl="0" marL="0" marR="0" rtl="0" algn="l">
              <a:spcBef>
                <a:spcPts val="0"/>
              </a:spcBef>
              <a:spcAft>
                <a:spcPts val="0"/>
              </a:spcAft>
              <a:buClr>
                <a:schemeClr val="dk1"/>
              </a:buClr>
              <a:buSzPts val="1600"/>
              <a:buFont typeface="Calibri"/>
              <a:buNone/>
            </a:pPr>
            <a:r>
              <a:rPr lang="en-GB" sz="1600">
                <a:solidFill>
                  <a:schemeClr val="dk1"/>
                </a:solidFill>
                <a:latin typeface="Calibri"/>
                <a:ea typeface="Calibri"/>
                <a:cs typeface="Calibri"/>
                <a:sym typeface="Calibri"/>
              </a:rPr>
              <a:t>LinkedIn: dilekfraisl</a:t>
            </a:r>
            <a:endParaRPr sz="1600">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1600"/>
              <a:buFont typeface="Calibri"/>
              <a:buNone/>
            </a:pPr>
            <a:r>
              <a:rPr lang="en-GB" sz="1600">
                <a:solidFill>
                  <a:schemeClr val="dk1"/>
                </a:solidFill>
                <a:latin typeface="Calibri"/>
                <a:ea typeface="Calibri"/>
                <a:cs typeface="Calibri"/>
                <a:sym typeface="Calibri"/>
              </a:rPr>
              <a:t>Web: </a:t>
            </a:r>
            <a:r>
              <a:rPr lang="en-GB" sz="1600" u="sng">
                <a:solidFill>
                  <a:schemeClr val="dk1"/>
                </a:solidFill>
                <a:latin typeface="Calibri"/>
                <a:ea typeface="Calibri"/>
                <a:cs typeface="Calibri"/>
                <a:sym typeface="Calibri"/>
                <a:hlinkClick r:id="rId5">
                  <a:extLst>
                    <a:ext uri="{A12FA001-AC4F-418D-AE19-62706E023703}">
                      <ahyp:hlinkClr val="tx"/>
                    </a:ext>
                  </a:extLst>
                </a:hlinkClick>
              </a:rPr>
              <a:t>www.iiasa.ac.at</a:t>
            </a:r>
            <a:r>
              <a:rPr lang="en-GB" sz="1600">
                <a:solidFill>
                  <a:schemeClr val="dk1"/>
                </a:solidFill>
                <a:latin typeface="Calibri"/>
                <a:ea typeface="Calibri"/>
                <a:cs typeface="Calibri"/>
                <a:sym typeface="Calibri"/>
              </a:rPr>
              <a:t> </a:t>
            </a:r>
            <a:endParaRPr sz="1600">
              <a:solidFill>
                <a:schemeClr val="dk1"/>
              </a:solidFill>
              <a:latin typeface="Calibri"/>
              <a:ea typeface="Calibri"/>
              <a:cs typeface="Calibri"/>
              <a:sym typeface="Calibri"/>
            </a:endParaRPr>
          </a:p>
        </p:txBody>
      </p:sp>
      <p:pic>
        <p:nvPicPr>
          <p:cNvPr descr="Logo&#10;&#10;Description automatically generated" id="192" name="Google Shape;192;p8"/>
          <p:cNvPicPr preferRelativeResize="0"/>
          <p:nvPr/>
        </p:nvPicPr>
        <p:blipFill rotWithShape="1">
          <a:blip r:embed="rId6">
            <a:alphaModFix/>
          </a:blip>
          <a:srcRect b="0" l="0" r="0" t="0"/>
          <a:stretch/>
        </p:blipFill>
        <p:spPr>
          <a:xfrm>
            <a:off x="2622088" y="165703"/>
            <a:ext cx="812718" cy="775545"/>
          </a:xfrm>
          <a:prstGeom prst="rect">
            <a:avLst/>
          </a:prstGeom>
          <a:noFill/>
          <a:ln>
            <a:noFill/>
          </a:ln>
        </p:spPr>
      </p:pic>
      <p:pic>
        <p:nvPicPr>
          <p:cNvPr id="193" name="Google Shape;193;p8"/>
          <p:cNvPicPr preferRelativeResize="0"/>
          <p:nvPr/>
        </p:nvPicPr>
        <p:blipFill rotWithShape="1">
          <a:blip r:embed="rId7">
            <a:alphaModFix/>
          </a:blip>
          <a:srcRect b="0" l="0" r="0" t="0"/>
          <a:stretch/>
        </p:blipFill>
        <p:spPr>
          <a:xfrm>
            <a:off x="134067" y="224497"/>
            <a:ext cx="2204412" cy="644233"/>
          </a:xfrm>
          <a:prstGeom prst="rect">
            <a:avLst/>
          </a:prstGeom>
          <a:noFill/>
          <a:ln>
            <a:noFill/>
          </a:ln>
        </p:spPr>
      </p:pic>
      <p:pic>
        <p:nvPicPr>
          <p:cNvPr id="194" name="Google Shape;194;p8"/>
          <p:cNvPicPr preferRelativeResize="0"/>
          <p:nvPr/>
        </p:nvPicPr>
        <p:blipFill rotWithShape="1">
          <a:blip r:embed="rId8">
            <a:alphaModFix/>
          </a:blip>
          <a:srcRect b="0" l="0" r="0" t="0"/>
          <a:stretch/>
        </p:blipFill>
        <p:spPr>
          <a:xfrm>
            <a:off x="3775062" y="135179"/>
            <a:ext cx="812718" cy="733551"/>
          </a:xfrm>
          <a:prstGeom prst="rect">
            <a:avLst/>
          </a:prstGeom>
          <a:noFill/>
          <a:ln>
            <a:noFill/>
          </a:ln>
        </p:spPr>
      </p:pic>
      <p:pic>
        <p:nvPicPr>
          <p:cNvPr id="195" name="Google Shape;195;p8"/>
          <p:cNvPicPr preferRelativeResize="0"/>
          <p:nvPr/>
        </p:nvPicPr>
        <p:blipFill rotWithShape="1">
          <a:blip r:embed="rId9">
            <a:alphaModFix/>
          </a:blip>
          <a:srcRect b="0" l="0" r="0" t="0"/>
          <a:stretch/>
        </p:blipFill>
        <p:spPr>
          <a:xfrm>
            <a:off x="4815386" y="263814"/>
            <a:ext cx="1700723" cy="551085"/>
          </a:xfrm>
          <a:prstGeom prst="rect">
            <a:avLst/>
          </a:prstGeom>
          <a:noFill/>
          <a:ln>
            <a:noFill/>
          </a:ln>
        </p:spPr>
      </p:pic>
      <p:pic>
        <p:nvPicPr>
          <p:cNvPr id="196" name="Google Shape;196;p8"/>
          <p:cNvPicPr preferRelativeResize="0"/>
          <p:nvPr/>
        </p:nvPicPr>
        <p:blipFill rotWithShape="1">
          <a:blip r:embed="rId10">
            <a:alphaModFix/>
          </a:blip>
          <a:srcRect b="0" l="0" r="0" t="0"/>
          <a:stretch/>
        </p:blipFill>
        <p:spPr>
          <a:xfrm>
            <a:off x="6832551" y="212088"/>
            <a:ext cx="1313330" cy="644233"/>
          </a:xfrm>
          <a:prstGeom prst="rect">
            <a:avLst/>
          </a:prstGeom>
          <a:noFill/>
          <a:ln>
            <a:noFill/>
          </a:ln>
        </p:spPr>
      </p:pic>
      <p:pic>
        <p:nvPicPr>
          <p:cNvPr id="197" name="Google Shape;197;p8"/>
          <p:cNvPicPr preferRelativeResize="0"/>
          <p:nvPr/>
        </p:nvPicPr>
        <p:blipFill rotWithShape="1">
          <a:blip r:embed="rId11">
            <a:alphaModFix/>
          </a:blip>
          <a:srcRect b="0" l="0" r="0" t="0"/>
          <a:stretch/>
        </p:blipFill>
        <p:spPr>
          <a:xfrm>
            <a:off x="8325163" y="234965"/>
            <a:ext cx="812718" cy="785172"/>
          </a:xfrm>
          <a:prstGeom prst="rect">
            <a:avLst/>
          </a:prstGeom>
          <a:noFill/>
          <a:ln>
            <a:noFill/>
          </a:ln>
        </p:spPr>
      </p:pic>
      <p:pic>
        <p:nvPicPr>
          <p:cNvPr descr="UNEP logo — Google Arts &amp; Culture" id="198" name="Google Shape;198;p8"/>
          <p:cNvPicPr preferRelativeResize="0"/>
          <p:nvPr/>
        </p:nvPicPr>
        <p:blipFill rotWithShape="1">
          <a:blip r:embed="rId12">
            <a:alphaModFix/>
          </a:blip>
          <a:srcRect b="0" l="0" r="0" t="0"/>
          <a:stretch/>
        </p:blipFill>
        <p:spPr>
          <a:xfrm>
            <a:off x="9298855" y="66352"/>
            <a:ext cx="1176013" cy="1176013"/>
          </a:xfrm>
          <a:prstGeom prst="rect">
            <a:avLst/>
          </a:prstGeom>
          <a:noFill/>
          <a:ln>
            <a:noFill/>
          </a:ln>
        </p:spPr>
      </p:pic>
      <p:pic>
        <p:nvPicPr>
          <p:cNvPr descr="Partners and Supporters – Open Data Watch" id="199" name="Google Shape;199;p8"/>
          <p:cNvPicPr preferRelativeResize="0"/>
          <p:nvPr/>
        </p:nvPicPr>
        <p:blipFill rotWithShape="1">
          <a:blip r:embed="rId13">
            <a:alphaModFix/>
          </a:blip>
          <a:srcRect b="0" l="8852" r="8104" t="0"/>
          <a:stretch/>
        </p:blipFill>
        <p:spPr>
          <a:xfrm>
            <a:off x="10718365" y="80227"/>
            <a:ext cx="1376202" cy="94780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2023-10-17T08:22:25Z</dcterms:created>
  <dc:creator>FRAISL Dilek</dc:creator>
</cp:coreProperties>
</file>