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9" r:id="rId2"/>
    <p:sldId id="1609" r:id="rId3"/>
    <p:sldId id="271" r:id="rId4"/>
    <p:sldId id="272" r:id="rId5"/>
    <p:sldId id="277" r:id="rId6"/>
    <p:sldId id="460" r:id="rId7"/>
    <p:sldId id="466" r:id="rId8"/>
    <p:sldId id="283" r:id="rId9"/>
    <p:sldId id="484" r:id="rId10"/>
    <p:sldId id="447" r:id="rId11"/>
    <p:sldId id="1605" r:id="rId12"/>
    <p:sldId id="454" r:id="rId13"/>
    <p:sldId id="449" r:id="rId14"/>
    <p:sldId id="304" r:id="rId15"/>
    <p:sldId id="310" r:id="rId16"/>
    <p:sldId id="1603" r:id="rId17"/>
    <p:sldId id="452" r:id="rId18"/>
    <p:sldId id="1604" r:id="rId19"/>
    <p:sldId id="453" r:id="rId20"/>
    <p:sldId id="488" r:id="rId21"/>
    <p:sldId id="469" r:id="rId22"/>
    <p:sldId id="476" r:id="rId23"/>
    <p:sldId id="292" r:id="rId24"/>
    <p:sldId id="1606" r:id="rId25"/>
    <p:sldId id="288" r:id="rId26"/>
    <p:sldId id="312" r:id="rId27"/>
    <p:sldId id="371" r:id="rId28"/>
    <p:sldId id="372" r:id="rId29"/>
    <p:sldId id="373" r:id="rId30"/>
    <p:sldId id="1607" r:id="rId31"/>
    <p:sldId id="375" r:id="rId32"/>
    <p:sldId id="1608" r:id="rId3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A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10" autoAdjust="0"/>
    <p:restoredTop sz="55748" autoAdjust="0"/>
  </p:normalViewPr>
  <p:slideViewPr>
    <p:cSldViewPr snapToGrid="0">
      <p:cViewPr varScale="1">
        <p:scale>
          <a:sx n="49" d="100"/>
          <a:sy n="49" d="100"/>
        </p:scale>
        <p:origin x="1212" y="48"/>
      </p:cViewPr>
      <p:guideLst/>
    </p:cSldViewPr>
  </p:slideViewPr>
  <p:notesTextViewPr>
    <p:cViewPr>
      <p:scale>
        <a:sx n="1" d="1"/>
        <a:sy n="1" d="1"/>
      </p:scale>
      <p:origin x="0" y="-462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653180-949F-421A-8C6C-600158F7431A}" type="doc">
      <dgm:prSet loTypeId="urn:microsoft.com/office/officeart/2009/layout/ReverseList" loCatId="relationship" qsTypeId="urn:microsoft.com/office/officeart/2005/8/quickstyle/simple1" qsCatId="simple" csTypeId="urn:microsoft.com/office/officeart/2005/8/colors/colorful5" csCatId="colorful" phldr="1"/>
      <dgm:spPr/>
      <dgm:t>
        <a:bodyPr/>
        <a:lstStyle/>
        <a:p>
          <a:endParaRPr lang="en-US"/>
        </a:p>
      </dgm:t>
    </dgm:pt>
    <dgm:pt modelId="{C9B714C9-9D4E-4887-A31C-2BB7FE390C57}">
      <dgm:prSet phldrT="[Text]" custT="1"/>
      <dgm:spPr/>
      <dgm:t>
        <a:bodyPr/>
        <a:lstStyle/>
        <a:p>
          <a:r>
            <a:rPr lang="en-US" sz="2000" dirty="0">
              <a:solidFill>
                <a:srgbClr val="0070C0"/>
              </a:solidFill>
              <a:latin typeface="Cambria" pitchFamily="18" charset="0"/>
            </a:rPr>
            <a:t>GLOBIOM is a land use planning model producing projections of land use and land cover changes</a:t>
          </a:r>
          <a:endParaRPr lang="en-US" sz="2000" dirty="0">
            <a:solidFill>
              <a:srgbClr val="0070C0"/>
            </a:solidFill>
          </a:endParaRPr>
        </a:p>
      </dgm:t>
    </dgm:pt>
    <dgm:pt modelId="{682238B4-199B-4550-A7DF-DEAA5D978B0C}" type="parTrans" cxnId="{D01F00EA-3101-45DC-88A1-CC3012EF987B}">
      <dgm:prSet/>
      <dgm:spPr/>
      <dgm:t>
        <a:bodyPr/>
        <a:lstStyle/>
        <a:p>
          <a:endParaRPr lang="en-US"/>
        </a:p>
      </dgm:t>
    </dgm:pt>
    <dgm:pt modelId="{98C3E10D-CC56-43A6-B7B8-110609354DF3}" type="sibTrans" cxnId="{D01F00EA-3101-45DC-88A1-CC3012EF987B}">
      <dgm:prSet/>
      <dgm:spPr/>
      <dgm:t>
        <a:bodyPr/>
        <a:lstStyle/>
        <a:p>
          <a:endParaRPr lang="en-US"/>
        </a:p>
      </dgm:t>
    </dgm:pt>
    <dgm:pt modelId="{2FADA4DC-B2F4-410A-BC83-3D360191A1E8}">
      <dgm:prSet phldrT="[Text]" custT="1"/>
      <dgm:spPr/>
      <dgm:t>
        <a:bodyPr/>
        <a:lstStyle/>
        <a:p>
          <a:r>
            <a:rPr lang="fr-FR" sz="2000" dirty="0" err="1">
              <a:solidFill>
                <a:srgbClr val="FF0000"/>
              </a:solidFill>
              <a:latin typeface="Cambria" pitchFamily="18" charset="0"/>
            </a:rPr>
            <a:t>under</a:t>
          </a:r>
          <a:r>
            <a:rPr lang="fr-FR" sz="2000" dirty="0">
              <a:solidFill>
                <a:srgbClr val="FF0000"/>
              </a:solidFill>
              <a:latin typeface="Cambria" pitchFamily="18" charset="0"/>
            </a:rPr>
            <a:t> </a:t>
          </a:r>
        </a:p>
        <a:p>
          <a:r>
            <a:rPr lang="fr-FR" sz="2000" dirty="0" err="1">
              <a:solidFill>
                <a:srgbClr val="FF0000"/>
              </a:solidFill>
              <a:latin typeface="Cambria" pitchFamily="18" charset="0"/>
            </a:rPr>
            <a:t>socio-economic</a:t>
          </a:r>
          <a:r>
            <a:rPr lang="fr-FR" sz="2000" dirty="0">
              <a:solidFill>
                <a:srgbClr val="FF0000"/>
              </a:solidFill>
              <a:latin typeface="Cambria" pitchFamily="18" charset="0"/>
            </a:rPr>
            <a:t>, </a:t>
          </a:r>
          <a:r>
            <a:rPr lang="fr-FR" sz="2000" dirty="0" err="1">
              <a:solidFill>
                <a:srgbClr val="FF0000"/>
              </a:solidFill>
              <a:latin typeface="Cambria" pitchFamily="18" charset="0"/>
            </a:rPr>
            <a:t>demographic</a:t>
          </a:r>
          <a:r>
            <a:rPr lang="fr-FR" sz="2000" dirty="0">
              <a:solidFill>
                <a:srgbClr val="FF0000"/>
              </a:solidFill>
              <a:latin typeface="Cambria" pitchFamily="18" charset="0"/>
            </a:rPr>
            <a:t>, </a:t>
          </a:r>
        </a:p>
        <a:p>
          <a:r>
            <a:rPr lang="fr-FR" sz="2000" dirty="0" err="1">
              <a:solidFill>
                <a:srgbClr val="FF0000"/>
              </a:solidFill>
              <a:latin typeface="Cambria" pitchFamily="18" charset="0"/>
            </a:rPr>
            <a:t>climate</a:t>
          </a:r>
          <a:r>
            <a:rPr lang="fr-FR" sz="2000" dirty="0">
              <a:solidFill>
                <a:srgbClr val="FF0000"/>
              </a:solidFill>
              <a:latin typeface="Cambria" pitchFamily="18" charset="0"/>
            </a:rPr>
            <a:t> change scenarios </a:t>
          </a:r>
          <a:endParaRPr lang="en-US" sz="2000" dirty="0">
            <a:solidFill>
              <a:srgbClr val="FF0000"/>
            </a:solidFill>
            <a:latin typeface="Cambria" pitchFamily="18" charset="0"/>
          </a:endParaRPr>
        </a:p>
      </dgm:t>
    </dgm:pt>
    <dgm:pt modelId="{E636F605-30EB-47B7-846D-82DBEFA84A02}" type="parTrans" cxnId="{93C31CD7-F0B1-4A1C-A515-8E2BADC9623F}">
      <dgm:prSet/>
      <dgm:spPr/>
      <dgm:t>
        <a:bodyPr/>
        <a:lstStyle/>
        <a:p>
          <a:endParaRPr lang="en-US"/>
        </a:p>
      </dgm:t>
    </dgm:pt>
    <dgm:pt modelId="{678DF09F-4CF3-44E7-A344-7DC67E2B06E4}" type="sibTrans" cxnId="{93C31CD7-F0B1-4A1C-A515-8E2BADC9623F}">
      <dgm:prSet/>
      <dgm:spPr/>
      <dgm:t>
        <a:bodyPr/>
        <a:lstStyle/>
        <a:p>
          <a:endParaRPr lang="en-US"/>
        </a:p>
      </dgm:t>
    </dgm:pt>
    <dgm:pt modelId="{D24636C1-7886-4A0E-8546-AD04D3101E24}" type="pres">
      <dgm:prSet presAssocID="{D6653180-949F-421A-8C6C-600158F7431A}" presName="Name0" presStyleCnt="0">
        <dgm:presLayoutVars>
          <dgm:chMax val="2"/>
          <dgm:chPref val="2"/>
          <dgm:animLvl val="lvl"/>
        </dgm:presLayoutVars>
      </dgm:prSet>
      <dgm:spPr/>
    </dgm:pt>
    <dgm:pt modelId="{B39BCEFB-0DA1-4A2A-91D0-8FF6C44DC359}" type="pres">
      <dgm:prSet presAssocID="{D6653180-949F-421A-8C6C-600158F7431A}" presName="LeftText" presStyleLbl="revTx" presStyleIdx="0" presStyleCnt="0">
        <dgm:presLayoutVars>
          <dgm:bulletEnabled val="1"/>
        </dgm:presLayoutVars>
      </dgm:prSet>
      <dgm:spPr/>
    </dgm:pt>
    <dgm:pt modelId="{9F96A8EA-DDC4-42D3-9400-AB0B66C1A5F0}" type="pres">
      <dgm:prSet presAssocID="{D6653180-949F-421A-8C6C-600158F7431A}" presName="LeftNode" presStyleLbl="bgImgPlace1" presStyleIdx="0" presStyleCnt="2" custLinFactNeighborX="-38256" custLinFactNeighborY="-7407">
        <dgm:presLayoutVars>
          <dgm:chMax val="2"/>
          <dgm:chPref val="2"/>
        </dgm:presLayoutVars>
      </dgm:prSet>
      <dgm:spPr/>
    </dgm:pt>
    <dgm:pt modelId="{80473482-8EDC-4312-9572-E57627E3FEFD}" type="pres">
      <dgm:prSet presAssocID="{D6653180-949F-421A-8C6C-600158F7431A}" presName="RightText" presStyleLbl="revTx" presStyleIdx="0" presStyleCnt="0">
        <dgm:presLayoutVars>
          <dgm:bulletEnabled val="1"/>
        </dgm:presLayoutVars>
      </dgm:prSet>
      <dgm:spPr/>
    </dgm:pt>
    <dgm:pt modelId="{1E537A8A-2FE9-4B31-9F95-BC2DB6DE3054}" type="pres">
      <dgm:prSet presAssocID="{D6653180-949F-421A-8C6C-600158F7431A}" presName="RightNode" presStyleLbl="bgImgPlace1" presStyleIdx="1" presStyleCnt="2" custLinFactNeighborX="-38256" custLinFactNeighborY="-7407">
        <dgm:presLayoutVars>
          <dgm:chMax val="0"/>
          <dgm:chPref val="0"/>
        </dgm:presLayoutVars>
      </dgm:prSet>
      <dgm:spPr/>
    </dgm:pt>
    <dgm:pt modelId="{D85DA055-00ED-49DC-B932-30504CE0ADDD}" type="pres">
      <dgm:prSet presAssocID="{D6653180-949F-421A-8C6C-600158F7431A}" presName="TopArrow" presStyleLbl="node1" presStyleIdx="0" presStyleCnt="2" custLinFactNeighborX="-36593" custLinFactNeighborY="-11595"/>
      <dgm:spPr/>
    </dgm:pt>
    <dgm:pt modelId="{1F3C7CC8-66ED-4F89-8598-3AD51F3239C9}" type="pres">
      <dgm:prSet presAssocID="{D6653180-949F-421A-8C6C-600158F7431A}" presName="BottomArrow" presStyleLbl="node1" presStyleIdx="1" presStyleCnt="2" custLinFactNeighborX="-36593" custLinFactNeighborY="-11595"/>
      <dgm:spPr/>
    </dgm:pt>
  </dgm:ptLst>
  <dgm:cxnLst>
    <dgm:cxn modelId="{FA89AD24-F656-4BFF-9BCE-9AAF8C4FE2C5}" type="presOf" srcId="{C9B714C9-9D4E-4887-A31C-2BB7FE390C57}" destId="{9F96A8EA-DDC4-42D3-9400-AB0B66C1A5F0}" srcOrd="1" destOrd="0" presId="urn:microsoft.com/office/officeart/2009/layout/ReverseList"/>
    <dgm:cxn modelId="{483EA542-3853-4FF1-BA86-50721AF0B48D}" type="presOf" srcId="{2FADA4DC-B2F4-410A-BC83-3D360191A1E8}" destId="{80473482-8EDC-4312-9572-E57627E3FEFD}" srcOrd="0" destOrd="0" presId="urn:microsoft.com/office/officeart/2009/layout/ReverseList"/>
    <dgm:cxn modelId="{4DA47948-ECB3-4F6C-9E73-AAD30F27B987}" type="presOf" srcId="{C9B714C9-9D4E-4887-A31C-2BB7FE390C57}" destId="{B39BCEFB-0DA1-4A2A-91D0-8FF6C44DC359}" srcOrd="0" destOrd="0" presId="urn:microsoft.com/office/officeart/2009/layout/ReverseList"/>
    <dgm:cxn modelId="{9B44447E-A659-4B12-85A3-D8EB4EEEA11F}" type="presOf" srcId="{D6653180-949F-421A-8C6C-600158F7431A}" destId="{D24636C1-7886-4A0E-8546-AD04D3101E24}" srcOrd="0" destOrd="0" presId="urn:microsoft.com/office/officeart/2009/layout/ReverseList"/>
    <dgm:cxn modelId="{17F36CA9-045F-41EC-B78D-F8FD77B28E25}" type="presOf" srcId="{2FADA4DC-B2F4-410A-BC83-3D360191A1E8}" destId="{1E537A8A-2FE9-4B31-9F95-BC2DB6DE3054}" srcOrd="1" destOrd="0" presId="urn:microsoft.com/office/officeart/2009/layout/ReverseList"/>
    <dgm:cxn modelId="{93C31CD7-F0B1-4A1C-A515-8E2BADC9623F}" srcId="{D6653180-949F-421A-8C6C-600158F7431A}" destId="{2FADA4DC-B2F4-410A-BC83-3D360191A1E8}" srcOrd="1" destOrd="0" parTransId="{E636F605-30EB-47B7-846D-82DBEFA84A02}" sibTransId="{678DF09F-4CF3-44E7-A344-7DC67E2B06E4}"/>
    <dgm:cxn modelId="{D01F00EA-3101-45DC-88A1-CC3012EF987B}" srcId="{D6653180-949F-421A-8C6C-600158F7431A}" destId="{C9B714C9-9D4E-4887-A31C-2BB7FE390C57}" srcOrd="0" destOrd="0" parTransId="{682238B4-199B-4550-A7DF-DEAA5D978B0C}" sibTransId="{98C3E10D-CC56-43A6-B7B8-110609354DF3}"/>
    <dgm:cxn modelId="{AD65E7C8-ADF4-4E11-82CB-AD35CDB06619}" type="presParOf" srcId="{D24636C1-7886-4A0E-8546-AD04D3101E24}" destId="{B39BCEFB-0DA1-4A2A-91D0-8FF6C44DC359}" srcOrd="0" destOrd="0" presId="urn:microsoft.com/office/officeart/2009/layout/ReverseList"/>
    <dgm:cxn modelId="{1238F8E7-5019-41CC-B3B4-4703409A54A3}" type="presParOf" srcId="{D24636C1-7886-4A0E-8546-AD04D3101E24}" destId="{9F96A8EA-DDC4-42D3-9400-AB0B66C1A5F0}" srcOrd="1" destOrd="0" presId="urn:microsoft.com/office/officeart/2009/layout/ReverseList"/>
    <dgm:cxn modelId="{C54BE6BA-142C-475C-B993-1614D2EFC217}" type="presParOf" srcId="{D24636C1-7886-4A0E-8546-AD04D3101E24}" destId="{80473482-8EDC-4312-9572-E57627E3FEFD}" srcOrd="2" destOrd="0" presId="urn:microsoft.com/office/officeart/2009/layout/ReverseList"/>
    <dgm:cxn modelId="{A8CC1A88-8FEB-4939-9819-8961BB91B4C6}" type="presParOf" srcId="{D24636C1-7886-4A0E-8546-AD04D3101E24}" destId="{1E537A8A-2FE9-4B31-9F95-BC2DB6DE3054}" srcOrd="3" destOrd="0" presId="urn:microsoft.com/office/officeart/2009/layout/ReverseList"/>
    <dgm:cxn modelId="{47A335C5-263A-483A-BE93-94ECF086DC21}" type="presParOf" srcId="{D24636C1-7886-4A0E-8546-AD04D3101E24}" destId="{D85DA055-00ED-49DC-B932-30504CE0ADDD}" srcOrd="4" destOrd="0" presId="urn:microsoft.com/office/officeart/2009/layout/ReverseList"/>
    <dgm:cxn modelId="{12F8BBFF-B46C-42ED-8E1C-FF2488FC8360}" type="presParOf" srcId="{D24636C1-7886-4A0E-8546-AD04D3101E24}" destId="{1F3C7CC8-66ED-4F89-8598-3AD51F3239C9}"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6A8EA-DDC4-42D3-9400-AB0B66C1A5F0}">
      <dsp:nvSpPr>
        <dsp:cNvPr id="0" name=""/>
        <dsp:cNvSpPr/>
      </dsp:nvSpPr>
      <dsp:spPr>
        <a:xfrm rot="16200000">
          <a:off x="296988" y="1161301"/>
          <a:ext cx="2916518" cy="1782301"/>
        </a:xfrm>
        <a:prstGeom prst="round2SameRect">
          <a:avLst>
            <a:gd name="adj1" fmla="val 16670"/>
            <a:gd name="adj2" fmla="val 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127000" rIns="114300" bIns="127000" numCol="1" spcCol="1270" anchor="t" anchorCtr="0">
          <a:noAutofit/>
        </a:bodyPr>
        <a:lstStyle/>
        <a:p>
          <a:pPr marL="0" lvl="0" indent="0" algn="l" defTabSz="889000">
            <a:lnSpc>
              <a:spcPct val="90000"/>
            </a:lnSpc>
            <a:spcBef>
              <a:spcPct val="0"/>
            </a:spcBef>
            <a:spcAft>
              <a:spcPct val="35000"/>
            </a:spcAft>
            <a:buNone/>
          </a:pPr>
          <a:r>
            <a:rPr lang="en-US" sz="2000" kern="1200" dirty="0">
              <a:solidFill>
                <a:srgbClr val="0070C0"/>
              </a:solidFill>
              <a:latin typeface="Cambria" pitchFamily="18" charset="0"/>
            </a:rPr>
            <a:t>GLOBIOM is a land use planning model producing projections of land use and land cover changes</a:t>
          </a:r>
          <a:endParaRPr lang="en-US" sz="2000" kern="1200" dirty="0">
            <a:solidFill>
              <a:srgbClr val="0070C0"/>
            </a:solidFill>
          </a:endParaRPr>
        </a:p>
      </dsp:txBody>
      <dsp:txXfrm rot="5400000">
        <a:off x="951116" y="681213"/>
        <a:ext cx="1695281" cy="2742478"/>
      </dsp:txXfrm>
    </dsp:sp>
    <dsp:sp modelId="{1E537A8A-2FE9-4B31-9F95-BC2DB6DE3054}">
      <dsp:nvSpPr>
        <dsp:cNvPr id="0" name=""/>
        <dsp:cNvSpPr/>
      </dsp:nvSpPr>
      <dsp:spPr>
        <a:xfrm rot="5400000">
          <a:off x="2160220" y="1161301"/>
          <a:ext cx="2916518" cy="1782301"/>
        </a:xfrm>
        <a:prstGeom prst="round2SameRect">
          <a:avLst>
            <a:gd name="adj1" fmla="val 16670"/>
            <a:gd name="adj2" fmla="val 0"/>
          </a:avLst>
        </a:prstGeom>
        <a:solidFill>
          <a:schemeClr val="accent5">
            <a:tint val="50000"/>
            <a:hueOff val="-7344354"/>
            <a:satOff val="-15375"/>
            <a:lumOff val="105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27000" rIns="76200" bIns="127000" numCol="1" spcCol="1270" anchor="t" anchorCtr="0">
          <a:noAutofit/>
        </a:bodyPr>
        <a:lstStyle/>
        <a:p>
          <a:pPr marL="0" lvl="0" indent="0" algn="l" defTabSz="889000">
            <a:lnSpc>
              <a:spcPct val="90000"/>
            </a:lnSpc>
            <a:spcBef>
              <a:spcPct val="0"/>
            </a:spcBef>
            <a:spcAft>
              <a:spcPct val="35000"/>
            </a:spcAft>
            <a:buNone/>
          </a:pPr>
          <a:r>
            <a:rPr lang="fr-FR" sz="2000" kern="1200" dirty="0" err="1">
              <a:solidFill>
                <a:srgbClr val="FF0000"/>
              </a:solidFill>
              <a:latin typeface="Cambria" pitchFamily="18" charset="0"/>
            </a:rPr>
            <a:t>under</a:t>
          </a:r>
          <a:r>
            <a:rPr lang="fr-FR" sz="2000" kern="1200" dirty="0">
              <a:solidFill>
                <a:srgbClr val="FF0000"/>
              </a:solidFill>
              <a:latin typeface="Cambria" pitchFamily="18" charset="0"/>
            </a:rPr>
            <a:t> </a:t>
          </a:r>
        </a:p>
        <a:p>
          <a:pPr marL="0" lvl="0" indent="0" algn="l" defTabSz="889000">
            <a:lnSpc>
              <a:spcPct val="90000"/>
            </a:lnSpc>
            <a:spcBef>
              <a:spcPct val="0"/>
            </a:spcBef>
            <a:spcAft>
              <a:spcPct val="35000"/>
            </a:spcAft>
            <a:buNone/>
          </a:pPr>
          <a:r>
            <a:rPr lang="fr-FR" sz="2000" kern="1200" dirty="0" err="1">
              <a:solidFill>
                <a:srgbClr val="FF0000"/>
              </a:solidFill>
              <a:latin typeface="Cambria" pitchFamily="18" charset="0"/>
            </a:rPr>
            <a:t>socio-economic</a:t>
          </a:r>
          <a:r>
            <a:rPr lang="fr-FR" sz="2000" kern="1200" dirty="0">
              <a:solidFill>
                <a:srgbClr val="FF0000"/>
              </a:solidFill>
              <a:latin typeface="Cambria" pitchFamily="18" charset="0"/>
            </a:rPr>
            <a:t>, </a:t>
          </a:r>
          <a:r>
            <a:rPr lang="fr-FR" sz="2000" kern="1200" dirty="0" err="1">
              <a:solidFill>
                <a:srgbClr val="FF0000"/>
              </a:solidFill>
              <a:latin typeface="Cambria" pitchFamily="18" charset="0"/>
            </a:rPr>
            <a:t>demographic</a:t>
          </a:r>
          <a:r>
            <a:rPr lang="fr-FR" sz="2000" kern="1200" dirty="0">
              <a:solidFill>
                <a:srgbClr val="FF0000"/>
              </a:solidFill>
              <a:latin typeface="Cambria" pitchFamily="18" charset="0"/>
            </a:rPr>
            <a:t>, </a:t>
          </a:r>
        </a:p>
        <a:p>
          <a:pPr marL="0" lvl="0" indent="0" algn="l" defTabSz="889000">
            <a:lnSpc>
              <a:spcPct val="90000"/>
            </a:lnSpc>
            <a:spcBef>
              <a:spcPct val="0"/>
            </a:spcBef>
            <a:spcAft>
              <a:spcPct val="35000"/>
            </a:spcAft>
            <a:buNone/>
          </a:pPr>
          <a:r>
            <a:rPr lang="fr-FR" sz="2000" kern="1200" dirty="0" err="1">
              <a:solidFill>
                <a:srgbClr val="FF0000"/>
              </a:solidFill>
              <a:latin typeface="Cambria" pitchFamily="18" charset="0"/>
            </a:rPr>
            <a:t>climate</a:t>
          </a:r>
          <a:r>
            <a:rPr lang="fr-FR" sz="2000" kern="1200" dirty="0">
              <a:solidFill>
                <a:srgbClr val="FF0000"/>
              </a:solidFill>
              <a:latin typeface="Cambria" pitchFamily="18" charset="0"/>
            </a:rPr>
            <a:t> change scenarios </a:t>
          </a:r>
          <a:endParaRPr lang="en-US" sz="2000" kern="1200" dirty="0">
            <a:solidFill>
              <a:srgbClr val="FF0000"/>
            </a:solidFill>
            <a:latin typeface="Cambria" pitchFamily="18" charset="0"/>
          </a:endParaRPr>
        </a:p>
      </dsp:txBody>
      <dsp:txXfrm rot="-5400000">
        <a:off x="2727328" y="681213"/>
        <a:ext cx="1695281" cy="2742478"/>
      </dsp:txXfrm>
    </dsp:sp>
    <dsp:sp modelId="{D85DA055-00ED-49DC-B932-30504CE0ADDD}">
      <dsp:nvSpPr>
        <dsp:cNvPr id="0" name=""/>
        <dsp:cNvSpPr/>
      </dsp:nvSpPr>
      <dsp:spPr>
        <a:xfrm>
          <a:off x="1755089" y="-216031"/>
          <a:ext cx="1863232" cy="1863142"/>
        </a:xfrm>
        <a:prstGeom prst="circularArrow">
          <a:avLst>
            <a:gd name="adj1" fmla="val 12500"/>
            <a:gd name="adj2" fmla="val 1142322"/>
            <a:gd name="adj3" fmla="val 20457678"/>
            <a:gd name="adj4" fmla="val 10800000"/>
            <a:gd name="adj5" fmla="val 125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3C7CC8-66ED-4F89-8598-3AD51F3239C9}">
      <dsp:nvSpPr>
        <dsp:cNvPr id="0" name=""/>
        <dsp:cNvSpPr/>
      </dsp:nvSpPr>
      <dsp:spPr>
        <a:xfrm rot="10800000">
          <a:off x="1755089" y="2457330"/>
          <a:ext cx="1863232" cy="1863142"/>
        </a:xfrm>
        <a:prstGeom prst="circularArrow">
          <a:avLst>
            <a:gd name="adj1" fmla="val 12500"/>
            <a:gd name="adj2" fmla="val 1142322"/>
            <a:gd name="adj3" fmla="val 20457678"/>
            <a:gd name="adj4" fmla="val 10800000"/>
            <a:gd name="adj5" fmla="val 125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5"/>
          </a:xfrm>
          <a:prstGeom prst="rect">
            <a:avLst/>
          </a:prstGeom>
        </p:spPr>
        <p:txBody>
          <a:bodyPr vert="horz" lIns="91440" tIns="45720" rIns="91440" bIns="45720" rtlCol="0"/>
          <a:lstStyle>
            <a:lvl1pPr algn="r">
              <a:defRPr sz="1200"/>
            </a:lvl1pPr>
          </a:lstStyle>
          <a:p>
            <a:fld id="{ADF4A48E-2676-49B8-8385-D78B5436EA8B}" type="datetimeFigureOut">
              <a:rPr lang="en-US" smtClean="0"/>
              <a:t>10/25/2023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4"/>
          </a:xfrm>
          <a:prstGeom prst="rect">
            <a:avLst/>
          </a:prstGeom>
        </p:spPr>
        <p:txBody>
          <a:bodyPr vert="horz" lIns="91440" tIns="45720" rIns="91440" bIns="45720" rtlCol="0" anchor="b"/>
          <a:lstStyle>
            <a:lvl1pPr algn="r">
              <a:defRPr sz="1200"/>
            </a:lvl1pPr>
          </a:lstStyle>
          <a:p>
            <a:fld id="{1087A315-B46B-4D9D-8705-57D89FABAF6E}" type="slidenum">
              <a:rPr lang="en-US" smtClean="0"/>
              <a:t>‹#›</a:t>
            </a:fld>
            <a:endParaRPr lang="en-US"/>
          </a:p>
        </p:txBody>
      </p:sp>
    </p:spTree>
    <p:extLst>
      <p:ext uri="{BB962C8B-B14F-4D97-AF65-F5344CB8AC3E}">
        <p14:creationId xmlns:p14="http://schemas.microsoft.com/office/powerpoint/2010/main" val="1037837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icfcst.kiev.ua/MUSEUM/PHOTOS/BM2_r.html"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www.icfcst.kiev.ua/MUSEUM/PHOTOS/Dnepr-BM_r.html" TargetMode="External"/><Relationship Id="rId4" Type="http://schemas.openxmlformats.org/officeDocument/2006/relationships/hyperlink" Target="http://www.icfcst.kiev.ua/MUSEUM/PHOTOS/UVM-Dnepr_r.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ru-RU" b="0" i="0" dirty="0">
              <a:solidFill>
                <a:srgbClr val="3F3F46"/>
              </a:solidFill>
              <a:effectLst/>
              <a:latin typeface="Open Sans" panose="020F0502020204030204" pitchFamily="34" charset="0"/>
            </a:endParaRPr>
          </a:p>
          <a:p>
            <a:pPr algn="just"/>
            <a:endParaRPr lang="en-US" b="1" i="0" dirty="0">
              <a:solidFill>
                <a:srgbClr val="000000"/>
              </a:solidFill>
              <a:effectLst/>
              <a:latin typeface="Times New Roman" panose="02020603050405020304" pitchFamily="18" charset="0"/>
            </a:endParaRPr>
          </a:p>
          <a:p>
            <a:pPr algn="just"/>
            <a:r>
              <a:rPr lang="ru-RU" b="1" i="0" dirty="0">
                <a:solidFill>
                  <a:srgbClr val="000000"/>
                </a:solidFill>
                <a:effectLst/>
                <a:latin typeface="Times New Roman" panose="02020603050405020304" pitchFamily="18" charset="0"/>
              </a:rPr>
              <a:t>Выдающийся вклад </a:t>
            </a:r>
            <a:r>
              <a:rPr lang="ru-RU" b="1" i="0" u="none" strike="noStrike" dirty="0">
                <a:solidFill>
                  <a:srgbClr val="000000"/>
                </a:solidFill>
                <a:effectLst/>
                <a:latin typeface="Times New Roman" panose="02020603050405020304" pitchFamily="18" charset="0"/>
                <a:hlinkClick r:id="rId3"/>
              </a:rPr>
              <a:t>Виктора Михайловича Глушкова</a:t>
            </a:r>
            <a:r>
              <a:rPr lang="ru-RU" b="1" i="0" dirty="0">
                <a:solidFill>
                  <a:srgbClr val="000000"/>
                </a:solidFill>
                <a:effectLst/>
                <a:latin typeface="Times New Roman" panose="02020603050405020304" pitchFamily="18" charset="0"/>
              </a:rPr>
              <a:t> (1923-1982) в математику, кибернетику и вычислительную технику был высоко оценен еще при жизни ученого.</a:t>
            </a:r>
            <a:r>
              <a:rPr lang="ru-RU" b="0" i="0" dirty="0">
                <a:solidFill>
                  <a:srgbClr val="000000"/>
                </a:solidFill>
                <a:effectLst/>
                <a:latin typeface="Times New Roman" panose="02020603050405020304" pitchFamily="18" charset="0"/>
              </a:rPr>
              <a:t> Но с годами все очевиднее становится, что в </a:t>
            </a:r>
            <a:r>
              <a:rPr lang="ru-RU" b="1" i="0" dirty="0">
                <a:solidFill>
                  <a:srgbClr val="000000"/>
                </a:solidFill>
                <a:effectLst/>
                <a:latin typeface="Times New Roman" panose="02020603050405020304" pitchFamily="18" charset="0"/>
              </a:rPr>
              <a:t>процессе своей творческой деятельности он сумел опередить время, сориентировав созданный и руководимый им Институт кибернетики НАН Украины на переход от вычислительной техники к информатике, а затем - к информационным технологиям (ИТ). В.М.Глушков стал основоположником этого важнейшего направления науки и техники в Украине и бывшем Советском Союзе.</a:t>
            </a:r>
            <a:endParaRPr lang="ru-RU" b="0" i="0" dirty="0">
              <a:solidFill>
                <a:srgbClr val="000000"/>
              </a:solidFill>
              <a:effectLst/>
              <a:latin typeface="Times New Roman" panose="02020603050405020304" pitchFamily="18" charset="0"/>
            </a:endParaRPr>
          </a:p>
          <a:p>
            <a:pPr algn="just"/>
            <a:endParaRPr lang="en-US" b="0" i="0" dirty="0">
              <a:solidFill>
                <a:srgbClr val="000000"/>
              </a:solidFill>
              <a:effectLst/>
              <a:latin typeface="Times New Roman" panose="02020603050405020304" pitchFamily="18" charset="0"/>
            </a:endParaRPr>
          </a:p>
          <a:p>
            <a:pPr algn="just"/>
            <a:r>
              <a:rPr lang="ru-RU" b="0" i="0" dirty="0">
                <a:solidFill>
                  <a:srgbClr val="000000"/>
                </a:solidFill>
                <a:effectLst/>
                <a:latin typeface="Times New Roman" panose="02020603050405020304" pitchFamily="18" charset="0"/>
              </a:rPr>
              <a:t>В Институте кибернетики в 60-х годах по инициативе В.М.Глушкова были развернуты исследования с целью создания новых средств вычислительной техники, информационных сетей, периферии и компонентов к ним, разработки системного и прикладного программного обеспечения, а также систем управления в промышленности и систем обработки информации в самых разных областях человеческой деятельности. По существу, им были охвачены все основные направления развития ИТ.</a:t>
            </a:r>
            <a:r>
              <a:rPr lang="en-US" b="0" i="0" dirty="0">
                <a:solidFill>
                  <a:srgbClr val="000000"/>
                </a:solidFill>
                <a:effectLst/>
                <a:latin typeface="Times New Roman" panose="02020603050405020304" pitchFamily="18" charset="0"/>
              </a:rPr>
              <a:t> </a:t>
            </a:r>
            <a:r>
              <a:rPr lang="ru-RU" b="1" i="0" dirty="0">
                <a:solidFill>
                  <a:srgbClr val="000000"/>
                </a:solidFill>
                <a:effectLst/>
                <a:latin typeface="Times New Roman" panose="02020603050405020304" pitchFamily="18" charset="0"/>
              </a:rPr>
              <a:t>Базой для успешного развития ИТ стали теоретические и прикладные работы в области вычислительной техники,</a:t>
            </a:r>
            <a:r>
              <a:rPr lang="ru-RU" b="0" i="0" dirty="0">
                <a:solidFill>
                  <a:srgbClr val="000000"/>
                </a:solidFill>
                <a:effectLst/>
                <a:latin typeface="Times New Roman" panose="02020603050405020304" pitchFamily="18" charset="0"/>
              </a:rPr>
              <a:t> развернутые в Институте кибернетики.</a:t>
            </a:r>
          </a:p>
          <a:p>
            <a:pPr algn="ctr"/>
            <a:r>
              <a:rPr lang="ru-RU" b="1" i="0" dirty="0">
                <a:solidFill>
                  <a:srgbClr val="000000"/>
                </a:solidFill>
                <a:effectLst/>
                <a:latin typeface="Times New Roman" panose="02020603050405020304" pitchFamily="18" charset="0"/>
              </a:rPr>
              <a:t>Создание ЭВМ с "адресным языком" программирования</a:t>
            </a:r>
          </a:p>
          <a:p>
            <a:pPr algn="just"/>
            <a:r>
              <a:rPr lang="ru-RU" b="0" i="0" dirty="0">
                <a:solidFill>
                  <a:srgbClr val="000000"/>
                </a:solidFill>
                <a:effectLst/>
                <a:latin typeface="Times New Roman" panose="02020603050405020304" pitchFamily="18" charset="0"/>
              </a:rPr>
              <a:t>После отъезда С.А.Лебедева в Москву его ученики в Киеве - Л.Н.Дашевский, Е.А.Шкабара, С.Б.Погребинский и другие - под руководством академика Б.В.Гнеденко, директора Института математики АН УССР, куда была передана лаборатория С.А.Лебедева, приступили к разработке ЭВМ "Киев" на электронных лампах и с памятью на магнитных сердечниках. Машина хотя и уступала по характеристикам новой лебедевской ЭВМ М-20, но вполне отвечала требованиям того времени. </a:t>
            </a:r>
            <a:r>
              <a:rPr lang="ru-RU" b="1" i="0" dirty="0">
                <a:solidFill>
                  <a:srgbClr val="000000"/>
                </a:solidFill>
                <a:effectLst/>
                <a:latin typeface="Times New Roman" panose="02020603050405020304" pitchFamily="18" charset="0"/>
              </a:rPr>
              <a:t>В ней впервые использовался "адресный язык", упрощающий программирование.</a:t>
            </a:r>
            <a:endParaRPr lang="ru-RU" b="0" i="0" dirty="0">
              <a:solidFill>
                <a:srgbClr val="000000"/>
              </a:solidFill>
              <a:effectLst/>
              <a:latin typeface="Times New Roman" panose="02020603050405020304" pitchFamily="18" charset="0"/>
            </a:endParaRPr>
          </a:p>
          <a:p>
            <a:pPr algn="just"/>
            <a:r>
              <a:rPr lang="ru-RU" b="1" i="0" dirty="0">
                <a:solidFill>
                  <a:srgbClr val="000000"/>
                </a:solidFill>
                <a:effectLst/>
                <a:latin typeface="Times New Roman" panose="02020603050405020304" pitchFamily="18" charset="0"/>
              </a:rPr>
              <a:t>В 1956 г. бывшую лабораторию С.А.Лебедева возглавил В.М.Глушков. Под его руководством успешно завершилась разработка ЭВМ "Киев",</a:t>
            </a:r>
            <a:r>
              <a:rPr lang="ru-RU" b="0" i="0" dirty="0">
                <a:solidFill>
                  <a:srgbClr val="000000"/>
                </a:solidFill>
                <a:effectLst/>
                <a:latin typeface="Times New Roman" panose="02020603050405020304" pitchFamily="18" charset="0"/>
              </a:rPr>
              <a:t> которая долго использовалась в Вычислительном центре АН Украины, развернутом на базе лаборатории. Другой ее экземпляр закупил Объединенный институт ядерных исследований (Дубна), где машина также долго и успешно эксплуатировалась. Созданный в 1957 г. Вычислительный центр АН Украины в 1962 г. был преобразован в Институт кибернетики, который сегодня носит имя его создателя - В.М.Глушкова.</a:t>
            </a:r>
          </a:p>
          <a:p>
            <a:pPr algn="ctr"/>
            <a:r>
              <a:rPr lang="ru-RU" b="1" i="0" dirty="0">
                <a:solidFill>
                  <a:srgbClr val="000000"/>
                </a:solidFill>
                <a:effectLst/>
                <a:latin typeface="Times New Roman" panose="02020603050405020304" pitchFamily="18" charset="0"/>
              </a:rPr>
              <a:t>Разработка первой в Украине и бывшем Советском Союзе полупроводниковой управляющей машины широкого назначения "Днепр"</a:t>
            </a:r>
          </a:p>
          <a:p>
            <a:pPr algn="just"/>
            <a:r>
              <a:rPr lang="ru-RU" b="1" i="0" dirty="0">
                <a:solidFill>
                  <a:srgbClr val="000000"/>
                </a:solidFill>
                <a:effectLst/>
                <a:latin typeface="Times New Roman" panose="02020603050405020304" pitchFamily="18" charset="0"/>
              </a:rPr>
              <a:t>Вслед за ЭВМ "Киев" в ВЦ АН Украины была разработана первая в Украине (и в СССР) полупроводниковая </a:t>
            </a:r>
            <a:r>
              <a:rPr lang="ru-RU" b="1" i="0" u="none" strike="noStrike" dirty="0">
                <a:solidFill>
                  <a:srgbClr val="000000"/>
                </a:solidFill>
                <a:effectLst/>
                <a:latin typeface="Times New Roman" panose="02020603050405020304" pitchFamily="18" charset="0"/>
                <a:hlinkClick r:id="rId4"/>
              </a:rPr>
              <a:t>управляющая машина "Днепр"</a:t>
            </a:r>
            <a:r>
              <a:rPr lang="ru-RU" b="1" i="0" dirty="0">
                <a:solidFill>
                  <a:srgbClr val="000000"/>
                </a:solidFill>
                <a:effectLst/>
                <a:latin typeface="Times New Roman" panose="02020603050405020304" pitchFamily="18" charset="0"/>
              </a:rPr>
              <a:t>. Идея создания машины принадлежит В.М.Глушкову. Руководили работами по созданию В.М.Глушков и Б.Н.Малиновский. Главным конструктором </a:t>
            </a:r>
            <a:r>
              <a:rPr lang="ru-RU" b="1" i="0" u="none" strike="noStrike" dirty="0">
                <a:solidFill>
                  <a:srgbClr val="000000"/>
                </a:solidFill>
                <a:effectLst/>
                <a:latin typeface="Times New Roman" panose="02020603050405020304" pitchFamily="18" charset="0"/>
                <a:hlinkClick r:id="rId5"/>
              </a:rPr>
              <a:t>машины</a:t>
            </a:r>
            <a:r>
              <a:rPr lang="ru-RU" b="1" i="0" dirty="0">
                <a:solidFill>
                  <a:srgbClr val="000000"/>
                </a:solidFill>
                <a:effectLst/>
                <a:latin typeface="Times New Roman" panose="02020603050405020304" pitchFamily="18" charset="0"/>
              </a:rPr>
              <a:t> был Б.Н.Малиновский.</a:t>
            </a:r>
            <a:r>
              <a:rPr lang="ru-RU" b="0" i="0" dirty="0">
                <a:solidFill>
                  <a:srgbClr val="000000"/>
                </a:solidFill>
                <a:effectLst/>
                <a:latin typeface="Times New Roman" panose="02020603050405020304" pitchFamily="18" charset="0"/>
              </a:rPr>
              <a:t> Машину создали в рекордно короткий срок: всего за три года, и в июле 1961 г. ее установили на ряде производств. </a:t>
            </a:r>
            <a:endParaRPr lang="en-US" b="0" i="0" dirty="0">
              <a:solidFill>
                <a:srgbClr val="000000"/>
              </a:solidFill>
              <a:effectLst/>
              <a:latin typeface="Times New Roman" panose="02020603050405020304" pitchFamily="18" charset="0"/>
            </a:endParaRPr>
          </a:p>
          <a:p>
            <a:pPr algn="just"/>
            <a:endParaRPr lang="en-US" b="0" i="0" dirty="0">
              <a:solidFill>
                <a:srgbClr val="000000"/>
              </a:solidFill>
              <a:effectLst/>
              <a:latin typeface="Times New Roman" panose="02020603050405020304" pitchFamily="18" charset="0"/>
            </a:endParaRPr>
          </a:p>
          <a:p>
            <a:pPr algn="l" fontAlgn="base"/>
            <a:r>
              <a:rPr lang="ru-RU" b="0" i="0" dirty="0">
                <a:solidFill>
                  <a:srgbClr val="3F3F46"/>
                </a:solidFill>
                <a:effectLst/>
                <a:latin typeface="Open Sans" panose="020F0502020204030204" pitchFamily="34" charset="0"/>
              </a:rPr>
              <a:t>В 1944 году Лебедев приезжает в Киев и становится директором Института электротехники АН УССР. В 1945 г. С.А.Лебедев был избран академиком и назначен директором Института энергетики. Через полгода институт разделили на две части – Институт электротехники и Институт теплотехники. С.А.Лебедев стал директором Института электротехники.</a:t>
            </a:r>
            <a:r>
              <a:rPr lang="en-US" b="0" i="0" dirty="0">
                <a:solidFill>
                  <a:srgbClr val="3F3F46"/>
                </a:solidFill>
                <a:effectLst/>
                <a:latin typeface="Open Sans" panose="020F0502020204030204" pitchFamily="34" charset="0"/>
              </a:rPr>
              <a:t> </a:t>
            </a:r>
            <a:r>
              <a:rPr lang="ru-RU" b="0" i="0" dirty="0">
                <a:solidFill>
                  <a:srgbClr val="3F3F46"/>
                </a:solidFill>
                <a:effectLst/>
                <a:latin typeface="Open Sans" panose="020F0502020204030204" pitchFamily="34" charset="0"/>
              </a:rPr>
              <a:t>В то время приоритетными направлениями в науке считались ракетная техника, атомная энергетика, исследования космоса. Но Лебедев остается верен своему довоенному плану – создать цифровую электронную вычислительную машину.</a:t>
            </a:r>
            <a:endParaRPr lang="en-US" b="0" i="0" dirty="0">
              <a:solidFill>
                <a:srgbClr val="3F3F46"/>
              </a:solidFill>
              <a:effectLst/>
              <a:latin typeface="Open Sans" panose="020F0502020204030204" pitchFamily="34" charset="0"/>
            </a:endParaRPr>
          </a:p>
          <a:p>
            <a:pPr algn="l" fontAlgn="base"/>
            <a:endParaRPr lang="ru-RU" b="0" i="0" dirty="0">
              <a:solidFill>
                <a:srgbClr val="3F3F46"/>
              </a:solidFill>
              <a:effectLst/>
              <a:latin typeface="Open Sans" panose="020F0502020204030204" pitchFamily="34" charset="0"/>
            </a:endParaRPr>
          </a:p>
          <a:p>
            <a:pPr algn="l" fontAlgn="base"/>
            <a:r>
              <a:rPr lang="ru-RU" b="0" i="0" dirty="0">
                <a:solidFill>
                  <a:srgbClr val="3F3F46"/>
                </a:solidFill>
                <a:effectLst/>
                <a:latin typeface="Open Sans" panose="020F0502020204030204" pitchFamily="34" charset="0"/>
              </a:rPr>
              <a:t>Институту электротехники выделяют полуразрушенное здание монастырской гостиницы в пригороде Киева – Феофании. До войны в этом здании размещался филиал Киевской психиатрической больнице. Немецкие оккупанты, вступив в Феофанию, перестреляли больных и заняли здание под госпиталь. Во время обстрелов при освобождении Киева здание было значительно повреждено. В таком виде он и поступил в распоряжение Академии наук УССР в 1948 и был передан Институту электротехники АН УССР для размещения лаборатории директора института С.А. Лебедева.</a:t>
            </a:r>
            <a:endParaRPr lang="en-US" b="0" i="0" dirty="0">
              <a:solidFill>
                <a:srgbClr val="3F3F46"/>
              </a:solidFill>
              <a:effectLst/>
              <a:latin typeface="Open Sans" panose="020F0502020204030204" pitchFamily="34" charset="0"/>
            </a:endParaRPr>
          </a:p>
          <a:p>
            <a:pPr algn="l" fontAlgn="base"/>
            <a:endParaRPr lang="en-US" b="0" i="0" dirty="0">
              <a:solidFill>
                <a:srgbClr val="3F3F46"/>
              </a:solidFill>
              <a:effectLst/>
              <a:latin typeface="Open Sans" panose="020F0502020204030204" pitchFamily="34" charset="0"/>
            </a:endParaRPr>
          </a:p>
          <a:p>
            <a:pPr algn="l" fontAlgn="base"/>
            <a:r>
              <a:rPr lang="ru-RU" b="0" i="0" dirty="0">
                <a:solidFill>
                  <a:srgbClr val="3F3F46"/>
                </a:solidFill>
                <a:effectLst/>
                <a:latin typeface="Open Sans" panose="020B0606030504020204" pitchFamily="34" charset="0"/>
              </a:rPr>
              <a:t>Машина занимала самую большую комнату площадью 60 м2 в левом крыле лаборатории в Феофании и работала с небывалой по тем временам скоростью – 3000 операций в минуту (для сравнения, современные компьютеры выполняют миллионы операций в секунду) и могла выполнять операции вычитания, сложения, умножения , деления, смещения, сравнение с учетом знака, сравнение по абсолютной величине, передачи управления, передачи чисел с магнитного барабана, составлении команд. В машине были использованы электронные лампы (6000 штук!) Общей мощностью потребления в 25 кВт. Первый запуск «МЭСМ» запомнился именно «ламповой проблемой»: при включении машины, 6000 ламп, заработали одновременно, превратили помещение в тропики. Техникам пришлось срочно разбирать потолок, чтобы отвести из комнаты хотя бы часть тепла.</a:t>
            </a:r>
            <a:r>
              <a:rPr lang="en-US" b="0" i="0" dirty="0">
                <a:solidFill>
                  <a:srgbClr val="3F3F46"/>
                </a:solidFill>
                <a:effectLst/>
                <a:latin typeface="Open Sans" panose="020F0502020204030204" pitchFamily="34" charset="0"/>
              </a:rPr>
              <a:t> </a:t>
            </a:r>
            <a:r>
              <a:rPr lang="ru-RU" b="0" i="0" dirty="0">
                <a:solidFill>
                  <a:srgbClr val="3F3F46"/>
                </a:solidFill>
                <a:effectLst/>
                <a:latin typeface="Open Sans" panose="020B0606030504020204" pitchFamily="34" charset="0"/>
              </a:rPr>
              <a:t>В конце 1951 в Феофанию из Москвы приехала комиссия АН СССР для приема машины в эксплуатацию. Три дня «МЭСМ» «сдавала экзамены». Академики с каменными лицами проходили из помещения «МЭСМ», где они задавали ему разные «каверзные задачки», в кабинет Лебедева и там долго советовались. Наконец тестирования были закончены и комиссия решила принять машину с 25 декабря 1951 в регулярную эксплуатацию.</a:t>
            </a:r>
          </a:p>
          <a:p>
            <a:pPr algn="l" fontAlgn="base"/>
            <a:r>
              <a:rPr lang="ru-RU" b="0" i="0" dirty="0">
                <a:solidFill>
                  <a:srgbClr val="3F3F46"/>
                </a:solidFill>
                <a:effectLst/>
                <a:latin typeface="Open Sans" panose="020B0606030504020204" pitchFamily="34" charset="0"/>
              </a:rPr>
              <a:t>В 1952 году «МЭСМ» была практически единственной в стране ЭВМ, на которой решались различные научно-технические задачи из области термоядерных процессов, космических полетов и ракетной техники, линий электропередач, механики, статистического контроля качества. Одной из важнейших задач, которая была решена в «МЭСМ» в этот период, были расчеты устойчивости параллельной работы агрегатов Куйбышевской гидроэлектростанции, которые определяются системой нелинейных дифференциальных уравнений второго порядка. Нужно было определить условия, при которых максимально возможная мощность может передаваться в Москву без нарушения устойчивости системы. Кроме того, в связи с быстрым развитием реактивной и ракетной техники задачи внешней баллистики возникали как грибы после дождя. Это были задачи различной сложности, начиная от относительно простых многовариантных расчетов траекторий, проходящих в пределах земной атмосферы при незначительном перепаде высот, до очень сложных, связанных с полетом объектов за пределами земной атмосферы. Но даже самые простые баллистические расчеты усложнялись требованиями точности результатов. </a:t>
            </a:r>
            <a:r>
              <a:rPr lang="ru-RU" b="0" i="0">
                <a:solidFill>
                  <a:srgbClr val="3F3F46"/>
                </a:solidFill>
                <a:effectLst/>
                <a:latin typeface="Open Sans" panose="020B0606030504020204" pitchFamily="34" charset="0"/>
              </a:rPr>
              <a:t>«МЭСМ» использовали во многих научных исследованиях вплоть до 1957 года, потом машину разобрали на части, которые передали в Политехнический институт в Киеве для проведения лабораторных работ.</a:t>
            </a:r>
          </a:p>
          <a:p>
            <a:pPr algn="just"/>
            <a:endParaRPr lang="ru-RU" b="0" i="0" dirty="0">
              <a:solidFill>
                <a:srgbClr val="000000"/>
              </a:solidFill>
              <a:effectLst/>
              <a:latin typeface="Times New Roman" panose="02020603050405020304" pitchFamily="18" charset="0"/>
            </a:endParaRPr>
          </a:p>
          <a:p>
            <a:endParaRPr lang="en-001" dirty="0"/>
          </a:p>
        </p:txBody>
      </p:sp>
      <p:sp>
        <p:nvSpPr>
          <p:cNvPr id="4" name="Slide Number Placeholder 3"/>
          <p:cNvSpPr>
            <a:spLocks noGrp="1"/>
          </p:cNvSpPr>
          <p:nvPr>
            <p:ph type="sldNum" sz="quarter" idx="5"/>
          </p:nvPr>
        </p:nvSpPr>
        <p:spPr/>
        <p:txBody>
          <a:bodyPr/>
          <a:lstStyle/>
          <a:p>
            <a:fld id="{1087A315-B46B-4D9D-8705-57D89FABAF6E}" type="slidenum">
              <a:rPr lang="en-US" smtClean="0"/>
              <a:t>2</a:t>
            </a:fld>
            <a:endParaRPr lang="en-US"/>
          </a:p>
        </p:txBody>
      </p:sp>
    </p:spTree>
    <p:extLst>
      <p:ext uri="{BB962C8B-B14F-4D97-AF65-F5344CB8AC3E}">
        <p14:creationId xmlns:p14="http://schemas.microsoft.com/office/powerpoint/2010/main" val="301315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303E5D4E-0B52-48D5-9EEE-1CF6372EE0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0FF947-4D4E-4565-8B5B-AB1704A6228D}" type="slidenum">
              <a:rPr lang="en-US" altLang="en-US"/>
              <a:pPr eaLnBrk="1" hangingPunct="1"/>
              <a:t>26</a:t>
            </a:fld>
            <a:endParaRPr lang="en-US" altLang="en-US"/>
          </a:p>
        </p:txBody>
      </p:sp>
      <p:sp>
        <p:nvSpPr>
          <p:cNvPr id="50179" name="Rectangle 2">
            <a:extLst>
              <a:ext uri="{FF2B5EF4-FFF2-40B4-BE49-F238E27FC236}">
                <a16:creationId xmlns:a16="http://schemas.microsoft.com/office/drawing/2014/main" id="{3F64402B-990F-4798-8AB7-E1B722EA1D2F}"/>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32E5CEDA-2759-4133-AEAF-6927B20C09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Formally, the problem for the analysis of crop production may be formulated as follows: </a:t>
            </a:r>
          </a:p>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A80D1CFB-6AB0-499C-BB18-18B9DA216A3F}"/>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682799C6-F545-4AF2-ABD8-5C24D501EE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Prior is composed of variables explaining the dependencies of a downscaled variable on other variables and indicators, kind of regression, e.g. where more people are more lights,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7A315-B46B-4D9D-8705-57D89FABAF6E}" type="slidenum">
              <a:rPr lang="en-US" smtClean="0"/>
              <a:t>30</a:t>
            </a:fld>
            <a:endParaRPr lang="en-US"/>
          </a:p>
        </p:txBody>
      </p:sp>
    </p:spTree>
    <p:extLst>
      <p:ext uri="{BB962C8B-B14F-4D97-AF65-F5344CB8AC3E}">
        <p14:creationId xmlns:p14="http://schemas.microsoft.com/office/powerpoint/2010/main" val="157214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5DBF32-94F7-4FD5-9DDB-C0F235DFB885}" type="slidenum">
              <a:rPr lang="ru-RU" altLang="ru-RU"/>
              <a:pPr>
                <a:spcBef>
                  <a:spcPct val="0"/>
                </a:spcBef>
              </a:pPr>
              <a:t>6</a:t>
            </a:fld>
            <a:endParaRPr lang="ru-RU" altLang="ru-RU"/>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normAutofit fontScale="85000" lnSpcReduction="20000"/>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Three fundamental elements (energy) security:  ―Physical supply: availability and accessibility; ―Economic: affordability;  ―Environmental sustainability: acceptability. Most important factor determining the energy system is risks, which depend on how the system is considered as a whole</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emphasis on a systemic approach to risk management: regulating the system as a whole, not just its individual components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alt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ru-RU" sz="1200" kern="1200" dirty="0">
                <a:solidFill>
                  <a:schemeClr val="tx1"/>
                </a:solidFill>
                <a:effectLst/>
                <a:latin typeface="+mn-lt"/>
                <a:ea typeface="+mn-ea"/>
                <a:cs typeface="+mn-cs"/>
              </a:rPr>
              <a:t>Systemic risks is risks in a complex “network” driven by supply-demand-price relations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alt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Framework that can be scaled to capture the key components and relationships at different levels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alt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tool which helps identify regional energy security gaps and self-sufficiency levels depending on various other factors and areas of priority</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alt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ru-RU" sz="1200" kern="1200" dirty="0">
                <a:solidFill>
                  <a:schemeClr val="tx1"/>
                </a:solidFill>
                <a:effectLst/>
                <a:latin typeface="+mn-lt"/>
                <a:ea typeface="+mn-ea"/>
                <a:cs typeface="+mn-cs"/>
              </a:rPr>
              <a:t>A tool which allows to set the priorities and initiate a discussion with decision-makers</a:t>
            </a:r>
            <a:endParaRPr lang="ru-RU" altLang="ru-RU" dirty="0">
              <a:latin typeface="Arial" panose="020B0604020202020204" pitchFamily="34" charset="0"/>
            </a:endParaRPr>
          </a:p>
          <a:p>
            <a:pPr marL="171450" indent="-171450" eaLnBrk="1" hangingPunct="1">
              <a:buFontTx/>
              <a:buChar char="-"/>
            </a:pPr>
            <a:endParaRPr lang="en-US" sz="1200" kern="1200" dirty="0">
              <a:solidFill>
                <a:schemeClr val="tx1"/>
              </a:solidFill>
              <a:effectLst/>
              <a:latin typeface="+mn-lt"/>
              <a:ea typeface="+mn-ea"/>
              <a:cs typeface="+mn-cs"/>
            </a:endParaRPr>
          </a:p>
          <a:p>
            <a:pPr marL="171450" indent="-171450" eaLnBrk="1" hangingPunct="1">
              <a:buFontTx/>
              <a:buChar char="-"/>
            </a:pPr>
            <a:r>
              <a:rPr lang="en-US" sz="1200" kern="1200" dirty="0">
                <a:solidFill>
                  <a:schemeClr val="tx1"/>
                </a:solidFill>
                <a:effectLst/>
                <a:latin typeface="+mn-lt"/>
                <a:ea typeface="+mn-ea"/>
                <a:cs typeface="+mn-cs"/>
              </a:rPr>
              <a:t>International (traditional) energy security frameworks were developed primarily following the crude oil supply disruptions of the 1970s</a:t>
            </a:r>
          </a:p>
          <a:p>
            <a:pPr marL="171450" indent="-171450" eaLnBrk="1" hangingPunct="1">
              <a:buFontTx/>
              <a:buChar char="-"/>
            </a:pPr>
            <a:endParaRPr lang="en-US" sz="1200" kern="1200" dirty="0">
              <a:solidFill>
                <a:schemeClr val="tx1"/>
              </a:solidFill>
              <a:effectLst/>
              <a:latin typeface="+mn-lt"/>
              <a:ea typeface="+mn-ea"/>
              <a:cs typeface="+mn-cs"/>
            </a:endParaRPr>
          </a:p>
          <a:p>
            <a:pPr marL="171450" indent="-171450" eaLnBrk="1" hangingPunct="1">
              <a:buFontTx/>
              <a:buChar char="-"/>
            </a:pPr>
            <a:r>
              <a:rPr lang="en-US" sz="1200" kern="1200" dirty="0">
                <a:solidFill>
                  <a:schemeClr val="tx1"/>
                </a:solidFill>
                <a:effectLst/>
                <a:latin typeface="+mn-lt"/>
                <a:ea typeface="+mn-ea"/>
                <a:cs typeface="+mn-cs"/>
              </a:rPr>
              <a:t>Significant changes in energy markets over the last 40 years</a:t>
            </a:r>
          </a:p>
          <a:p>
            <a:pPr marL="171450" indent="-171450" eaLnBrk="1" hangingPunct="1">
              <a:buFontTx/>
              <a:buChar char="-"/>
            </a:pPr>
            <a:r>
              <a:rPr lang="en-US" sz="1200" kern="1200" dirty="0">
                <a:solidFill>
                  <a:schemeClr val="tx1"/>
                </a:solidFill>
                <a:effectLst/>
                <a:latin typeface="+mn-lt"/>
                <a:ea typeface="+mn-ea"/>
                <a:cs typeface="+mn-cs"/>
              </a:rPr>
              <a:t>•Increased diversification of the fuel mix, with oil use displaced by increasing use of coal and natural gas. </a:t>
            </a:r>
          </a:p>
          <a:p>
            <a:pPr marL="171450" indent="-171450" eaLnBrk="1" hangingPunct="1">
              <a:buFontTx/>
              <a:buChar char="-"/>
            </a:pPr>
            <a:r>
              <a:rPr lang="en-US" sz="1200" kern="1200" dirty="0">
                <a:solidFill>
                  <a:schemeClr val="tx1"/>
                </a:solidFill>
                <a:effectLst/>
                <a:latin typeface="+mn-lt"/>
                <a:ea typeface="+mn-ea"/>
                <a:cs typeface="+mn-cs"/>
              </a:rPr>
              <a:t>•A shift in consumption patterns towards non-OECD emerging economies.</a:t>
            </a:r>
          </a:p>
          <a:p>
            <a:pPr marL="171450" indent="-171450" eaLnBrk="1" hangingPunct="1">
              <a:buFontTx/>
              <a:buChar char="-"/>
            </a:pPr>
            <a:r>
              <a:rPr lang="en-US" sz="1200" kern="1200" dirty="0">
                <a:solidFill>
                  <a:schemeClr val="tx1"/>
                </a:solidFill>
                <a:effectLst/>
                <a:latin typeface="+mn-lt"/>
                <a:ea typeface="+mn-ea"/>
                <a:cs typeface="+mn-cs"/>
              </a:rPr>
              <a:t>•Changes in the structure of the international crude oil market, from vertically integrated market of the 1970’s to the current segmented and highly </a:t>
            </a:r>
            <a:r>
              <a:rPr lang="en-US" sz="1200" kern="1200" dirty="0" err="1">
                <a:solidFill>
                  <a:schemeClr val="tx1"/>
                </a:solidFill>
                <a:effectLst/>
                <a:latin typeface="+mn-lt"/>
                <a:ea typeface="+mn-ea"/>
                <a:cs typeface="+mn-cs"/>
              </a:rPr>
              <a:t>specialised</a:t>
            </a:r>
            <a:r>
              <a:rPr lang="en-US" sz="1200" kern="1200" dirty="0">
                <a:solidFill>
                  <a:schemeClr val="tx1"/>
                </a:solidFill>
                <a:effectLst/>
                <a:latin typeface="+mn-lt"/>
                <a:ea typeface="+mn-ea"/>
                <a:cs typeface="+mn-cs"/>
              </a:rPr>
              <a:t> market. </a:t>
            </a:r>
          </a:p>
          <a:p>
            <a:pPr marL="171450" indent="-171450" eaLnBrk="1" hangingPunct="1">
              <a:buFontTx/>
              <a:buChar char="-"/>
            </a:pPr>
            <a:r>
              <a:rPr lang="en-US" sz="1200" kern="1200" dirty="0">
                <a:solidFill>
                  <a:schemeClr val="tx1"/>
                </a:solidFill>
                <a:effectLst/>
                <a:latin typeface="+mn-lt"/>
                <a:ea typeface="+mn-ea"/>
                <a:cs typeface="+mn-cs"/>
              </a:rPr>
              <a:t>•The move from long term contracts to an increasing share of spot transactions and the emergence of oil futures and derivatives markets, increasing the depth and liquidity of the market.</a:t>
            </a:r>
          </a:p>
          <a:p>
            <a:pPr marL="171450" indent="-171450" eaLnBrk="1" hangingPunct="1">
              <a:buFontTx/>
              <a:buChar char="-"/>
            </a:pPr>
            <a:r>
              <a:rPr lang="en-US" sz="1200" kern="1200" dirty="0">
                <a:solidFill>
                  <a:schemeClr val="tx1"/>
                </a:solidFill>
                <a:effectLst/>
                <a:latin typeface="+mn-lt"/>
                <a:ea typeface="+mn-ea"/>
                <a:cs typeface="+mn-cs"/>
              </a:rPr>
              <a:t>•New causes of imbalance between supply and demand beyond geopolitical shocks to crude oil supply. For example, refinery shutdowns (e.g. Hurricane Katrina 2005), demand surges (e.g. Asia 2013) and the loss of specific types of crude (Libya 2011</a:t>
            </a:r>
          </a:p>
          <a:p>
            <a:pPr marL="171450" indent="-171450" eaLnBrk="1" hangingPunct="1">
              <a:buFontTx/>
              <a:buChar char="-"/>
            </a:pPr>
            <a:endParaRPr lang="ru-RU" altLang="ru-RU" dirty="0">
              <a:latin typeface="Arial" panose="020B0604020202020204" pitchFamily="34" charset="0"/>
            </a:endParaRPr>
          </a:p>
        </p:txBody>
      </p:sp>
    </p:spTree>
    <p:extLst>
      <p:ext uri="{BB962C8B-B14F-4D97-AF65-F5344CB8AC3E}">
        <p14:creationId xmlns:p14="http://schemas.microsoft.com/office/powerpoint/2010/main" val="3127937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Modeling of internal and external </a:t>
            </a:r>
            <a:r>
              <a:rPr lang="en-US" dirty="0" err="1"/>
              <a:t>schocks</a:t>
            </a:r>
            <a:r>
              <a:rPr lang="en-US" dirty="0"/>
              <a:t> </a:t>
            </a:r>
          </a:p>
        </p:txBody>
      </p:sp>
      <p:sp>
        <p:nvSpPr>
          <p:cNvPr id="4" name="Slide Number Placeholder 3"/>
          <p:cNvSpPr>
            <a:spLocks noGrp="1"/>
          </p:cNvSpPr>
          <p:nvPr>
            <p:ph type="sldNum" sz="quarter" idx="10"/>
          </p:nvPr>
        </p:nvSpPr>
        <p:spPr/>
        <p:txBody>
          <a:bodyPr/>
          <a:lstStyle/>
          <a:p>
            <a:fld id="{B7B238B5-F3E9-437D-BBA5-AD5B344BAD84}" type="slidenum">
              <a:rPr lang="en-US" smtClean="0"/>
              <a:t>7</a:t>
            </a:fld>
            <a:endParaRPr lang="en-US"/>
          </a:p>
        </p:txBody>
      </p:sp>
    </p:spTree>
    <p:extLst>
      <p:ext uri="{BB962C8B-B14F-4D97-AF65-F5344CB8AC3E}">
        <p14:creationId xmlns:p14="http://schemas.microsoft.com/office/powerpoint/2010/main" val="3680218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381000" y="685800"/>
            <a:ext cx="6096000" cy="3429000"/>
          </a:xfrm>
          <a:ln/>
        </p:spPr>
      </p:sp>
      <mc:AlternateContent xmlns:mc="http://schemas.openxmlformats.org/markup-compatibility/2006" xmlns:a14="http://schemas.microsoft.com/office/drawing/2010/main">
        <mc:Choice Requires="a14">
          <p:sp>
            <p:nvSpPr>
              <p:cNvPr id="56323" name="Rectangle 3"/>
              <p:cNvSpPr>
                <a:spLocks noGrp="1" noChangeArrowheads="1"/>
              </p:cNvSpPr>
              <p:nvPr>
                <p:ph type="body" idx="1"/>
              </p:nvPr>
            </p:nvSpPr>
            <p:spPr>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we illustrates how the concept of a two-stage stochastic optimization and robust strategic-adaptive decisions can assist robust decision analysis and system’s security management. Consider a basic model, which may correspond to a problem of a decision maker (regional planner) concerned with investments into agricultural production technologies (irrigation, storage), bio-based electricity production facility, water reservoir infrastructure or any other long-term and costly project associated with possible irreversibility costs. Assume there is only one producer (region) operating in uncertain environment and this producer needs to satisfy some demand. One of the variables (or both variables) can be stochastic. In this section let us consider a very simple relation between the production capacity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and the stochastic demand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𝜔</m:t>
                    </m:r>
                  </m:oMath>
                </a14:m>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Palatino Linotype" panose="02040502050505030304" pitchFamily="18" charset="0"/>
                    <a:ea typeface="SimSun" panose="02010600030101010101" pitchFamily="2" charset="-122"/>
                  </a:rPr>
                  <a:t>The imbalance between the demand and supply can induce an exceedance of a vital systemic threshold and, as a result, a systemic failure. Planning production </a:t>
                </a:r>
                <a14:m>
                  <m:oMath xmlns:m="http://schemas.openxmlformats.org/officeDocument/2006/math">
                    <m:r>
                      <a:rPr lang="en-US" sz="1800" i="1">
                        <a:solidFill>
                          <a:srgbClr val="000000"/>
                        </a:solidFill>
                        <a:effectLst/>
                        <a:latin typeface="Cambria Math" panose="02040503050406030204" pitchFamily="18" charset="0"/>
                        <a:ea typeface="SimSun" panose="02010600030101010101" pitchFamily="2" charset="-122"/>
                      </a:rPr>
                      <m:t>𝑥</m:t>
                    </m:r>
                  </m:oMath>
                </a14:m>
                <a:r>
                  <a:rPr lang="en-US" sz="1800" dirty="0">
                    <a:solidFill>
                      <a:srgbClr val="000000"/>
                    </a:solidFill>
                    <a:effectLst/>
                    <a:latin typeface="Palatino Linotype" panose="02040502050505030304" pitchFamily="18" charset="0"/>
                    <a:ea typeface="SimSun" panose="02010600030101010101" pitchFamily="2" charset="-122"/>
                  </a:rPr>
                  <a:t> before exact information on the level of stochastic demand </a:t>
                </a:r>
                <a14:m>
                  <m:oMath xmlns:m="http://schemas.openxmlformats.org/officeDocument/2006/math">
                    <m:r>
                      <a:rPr lang="en-US" sz="1800" i="1">
                        <a:solidFill>
                          <a:srgbClr val="000000"/>
                        </a:solidFill>
                        <a:effectLst/>
                        <a:latin typeface="Cambria Math" panose="02040503050406030204" pitchFamily="18" charset="0"/>
                        <a:ea typeface="SimSun" panose="02010600030101010101" pitchFamily="2" charset="-122"/>
                      </a:rPr>
                      <m:t>𝜔</m:t>
                    </m:r>
                  </m:oMath>
                </a14:m>
                <a:r>
                  <a:rPr lang="en-US" sz="1800" dirty="0">
                    <a:solidFill>
                      <a:srgbClr val="000000"/>
                    </a:solidFill>
                    <a:effectLst/>
                    <a:latin typeface="Palatino Linotype" panose="02040502050505030304" pitchFamily="18" charset="0"/>
                    <a:ea typeface="SimSun" panose="02010600030101010101" pitchFamily="2" charset="-122"/>
                  </a:rPr>
                  <a:t> is available can result in two situations: a) If the production is lower than the demand, then the producer can potentially fulfill the demand by storage withdrawal (“borrowing”) at price </a:t>
                </a:r>
                <a14:m>
                  <m:oMath xmlns:m="http://schemas.openxmlformats.org/officeDocument/2006/math">
                    <m:sSubSup>
                      <m:sSubSupPr>
                        <m:ctrlPr>
                          <a:rPr lang="en-US" sz="1800" i="1">
                            <a:solidFill>
                              <a:srgbClr val="000000"/>
                            </a:solidFill>
                            <a:effectLst/>
                            <a:latin typeface="Cambria Math" panose="02040503050406030204" pitchFamily="18" charset="0"/>
                            <a:ea typeface="SimSun" panose="02010600030101010101" pitchFamily="2" charset="-122"/>
                          </a:rPr>
                        </m:ctrlPr>
                      </m:sSubSupPr>
                      <m:e>
                        <m:r>
                          <a:rPr lang="en-US" sz="1800" i="1">
                            <a:solidFill>
                              <a:srgbClr val="000000"/>
                            </a:solidFill>
                            <a:effectLst/>
                            <a:latin typeface="Cambria Math" panose="02040503050406030204" pitchFamily="18" charset="0"/>
                            <a:ea typeface="SimSun" panose="02010600030101010101" pitchFamily="2" charset="-122"/>
                          </a:rPr>
                          <m:t>𝛼</m:t>
                        </m:r>
                        <m:r>
                          <a:rPr lang="en-US" sz="1800">
                            <a:solidFill>
                              <a:srgbClr val="000000"/>
                            </a:solidFill>
                            <a:effectLst/>
                            <a:latin typeface="Cambria Math" panose="02040503050406030204" pitchFamily="18" charset="0"/>
                            <a:ea typeface="SimSun" panose="02010600030101010101" pitchFamily="2" charset="-122"/>
                          </a:rPr>
                          <m:t>&gt;</m:t>
                        </m:r>
                        <m:r>
                          <a:rPr lang="en-US" sz="1800" i="1">
                            <a:solidFill>
                              <a:srgbClr val="000000"/>
                            </a:solidFill>
                            <a:effectLst/>
                            <a:latin typeface="Cambria Math" panose="02040503050406030204" pitchFamily="18" charset="0"/>
                            <a:ea typeface="SimSun" panose="02010600030101010101" pitchFamily="2" charset="-122"/>
                          </a:rPr>
                          <m:t>𝑐</m:t>
                        </m:r>
                      </m:e>
                      <m:sub/>
                      <m:sup/>
                    </m:sSubSup>
                  </m:oMath>
                </a14:m>
                <a:r>
                  <a:rPr lang="en-US" sz="1800" dirty="0">
                    <a:solidFill>
                      <a:srgbClr val="000000"/>
                    </a:solidFill>
                    <a:effectLst/>
                    <a:latin typeface="Palatino Linotype" panose="02040502050505030304" pitchFamily="18" charset="0"/>
                    <a:ea typeface="SimSun" panose="02010600030101010101" pitchFamily="2" charset="-122"/>
                  </a:rPr>
                  <a:t>.  If the demand is lower than the production </a:t>
                </a:r>
                <a14:m>
                  <m:oMath xmlns:m="http://schemas.openxmlformats.org/officeDocument/2006/math">
                    <m:r>
                      <a:rPr lang="en-US" sz="1800" i="1">
                        <a:solidFill>
                          <a:srgbClr val="000000"/>
                        </a:solidFill>
                        <a:effectLst/>
                        <a:latin typeface="Cambria Math" panose="02040503050406030204" pitchFamily="18" charset="0"/>
                        <a:ea typeface="SimSun" panose="02010600030101010101" pitchFamily="2" charset="-122"/>
                      </a:rPr>
                      <m:t>𝑥</m:t>
                    </m:r>
                  </m:oMath>
                </a14:m>
                <a:r>
                  <a:rPr lang="en-US" sz="1800" dirty="0">
                    <a:solidFill>
                      <a:srgbClr val="000000"/>
                    </a:solidFill>
                    <a:effectLst/>
                    <a:latin typeface="Palatino Linotype" panose="02040502050505030304" pitchFamily="18" charset="0"/>
                    <a:ea typeface="SimSun" panose="02010600030101010101" pitchFamily="2" charset="-122"/>
                  </a:rPr>
                  <a:t>, the producer can store the excess production at price </a:t>
                </a:r>
                <a14:m>
                  <m:oMath xmlns:m="http://schemas.openxmlformats.org/officeDocument/2006/math">
                    <m:r>
                      <a:rPr lang="en-US" sz="1800" i="1">
                        <a:solidFill>
                          <a:srgbClr val="000000"/>
                        </a:solidFill>
                        <a:effectLst/>
                        <a:latin typeface="Cambria Math" panose="02040503050406030204" pitchFamily="18" charset="0"/>
                        <a:ea typeface="SimSun" panose="02010600030101010101" pitchFamily="2" charset="-122"/>
                      </a:rPr>
                      <m:t>𝛽</m:t>
                    </m:r>
                    <m:r>
                      <a:rPr lang="en-US" sz="1800">
                        <a:solidFill>
                          <a:srgbClr val="000000"/>
                        </a:solidFill>
                        <a:effectLst/>
                        <a:latin typeface="Cambria Math" panose="02040503050406030204" pitchFamily="18" charset="0"/>
                        <a:ea typeface="SimSun" panose="02010600030101010101" pitchFamily="2" charset="-122"/>
                      </a:rPr>
                      <m:t>&lt;</m:t>
                    </m:r>
                    <m:r>
                      <a:rPr lang="en-US" sz="1800" i="1">
                        <a:solidFill>
                          <a:srgbClr val="000000"/>
                        </a:solidFill>
                        <a:effectLst/>
                        <a:latin typeface="Cambria Math" panose="02040503050406030204" pitchFamily="18" charset="0"/>
                        <a:ea typeface="SimSun" panose="02010600030101010101" pitchFamily="2" charset="-122"/>
                      </a:rPr>
                      <m:t>𝑐</m:t>
                    </m:r>
                  </m:oMath>
                </a14:m>
                <a:r>
                  <a:rPr lang="en-US" sz="1800" dirty="0">
                    <a:solidFill>
                      <a:srgbClr val="000000"/>
                    </a:solidFill>
                    <a:effectLst/>
                    <a:latin typeface="Palatino Linotype" panose="02040502050505030304" pitchFamily="18" charset="0"/>
                    <a:ea typeface="SimSun" panose="02010600030101010101" pitchFamily="2" charset="-122"/>
                  </a:rPr>
                  <a:t>. The shortage and the excess production indicate systemic imbalances and risks, which require additional actions and costs for borrowing and storing. In general, costs </a:t>
                </a:r>
                <a:endParaRPr lang="en-US" sz="1800" dirty="0">
                  <a:solidFill>
                    <a:srgbClr val="000000"/>
                  </a:solidFill>
                  <a:effectLst/>
                  <a:latin typeface="Times New Roman" panose="02020603050405020304" pitchFamily="18" charset="0"/>
                  <a:ea typeface="Times New Roman" panose="02020603050405020304" pitchFamily="18" charset="0"/>
                </a:endParaRPr>
              </a:p>
              <a:p>
                <a:pPr eaLnBrk="1" hangingPunct="1"/>
                <a:endParaRPr lang="en-US" altLang="en-US" dirty="0"/>
              </a:p>
            </p:txBody>
          </p:sp>
        </mc:Choice>
        <mc:Fallback xmlns="">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we illustrates how the concept of a two-stage stochastic optimization and robust strategic-adaptive decisions can assist robust decision analysis and system’s security management. Consider a basic model, which may correspond to a problem of a decision maker (regional planner) concerned with investments into agricultural production technologies (irrigation, storage), bio-based electricity production facility, water reservoir infrastructure or any other long-term and costly project associated with possible irreversibility costs. Assume there is only one producer (region) operating in uncertain environment and this producer needs to satisfy some demand. One of the variables (or both variables) can be stochastic. In this section let us consider a very simple relation between the production capacity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and the stochastic demand </a:t>
                </a:r>
                <a:r>
                  <a:rPr lang="en-US" sz="1200" i="0" kern="1200">
                    <a:solidFill>
                      <a:schemeClr val="tx1"/>
                    </a:solidFill>
                    <a:effectLst/>
                    <a:latin typeface="+mn-lt"/>
                    <a:ea typeface="+mn-ea"/>
                    <a:cs typeface="+mn-cs"/>
                  </a:rPr>
                  <a:t>𝜔</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Palatino Linotype" panose="02040502050505030304" pitchFamily="18" charset="0"/>
                    <a:ea typeface="SimSun" panose="02010600030101010101" pitchFamily="2" charset="-122"/>
                  </a:rPr>
                  <a:t>The imbalance between the demand and supply can induce an exceedance of a vital systemic threshold and, as a result, a systemic failure. Planning production </a:t>
                </a:r>
                <a:r>
                  <a:rPr lang="en-US" sz="1800" i="0">
                    <a:solidFill>
                      <a:srgbClr val="000000"/>
                    </a:solidFill>
                    <a:effectLst/>
                    <a:latin typeface="Cambria Math" panose="02040503050406030204" pitchFamily="18" charset="0"/>
                    <a:ea typeface="SimSun" panose="02010600030101010101" pitchFamily="2" charset="-122"/>
                  </a:rPr>
                  <a:t>𝑥</a:t>
                </a:r>
                <a:r>
                  <a:rPr lang="en-US" sz="1800" dirty="0">
                    <a:solidFill>
                      <a:srgbClr val="000000"/>
                    </a:solidFill>
                    <a:effectLst/>
                    <a:latin typeface="Palatino Linotype" panose="02040502050505030304" pitchFamily="18" charset="0"/>
                    <a:ea typeface="SimSun" panose="02010600030101010101" pitchFamily="2" charset="-122"/>
                  </a:rPr>
                  <a:t> before exact information on the level of stochastic demand </a:t>
                </a:r>
                <a:r>
                  <a:rPr lang="en-US" sz="1800" i="0">
                    <a:solidFill>
                      <a:srgbClr val="000000"/>
                    </a:solidFill>
                    <a:effectLst/>
                    <a:latin typeface="Cambria Math" panose="02040503050406030204" pitchFamily="18" charset="0"/>
                    <a:ea typeface="SimSun" panose="02010600030101010101" pitchFamily="2" charset="-122"/>
                  </a:rPr>
                  <a:t>𝜔</a:t>
                </a:r>
                <a:r>
                  <a:rPr lang="en-US" sz="1800" dirty="0">
                    <a:solidFill>
                      <a:srgbClr val="000000"/>
                    </a:solidFill>
                    <a:effectLst/>
                    <a:latin typeface="Palatino Linotype" panose="02040502050505030304" pitchFamily="18" charset="0"/>
                    <a:ea typeface="SimSun" panose="02010600030101010101" pitchFamily="2" charset="-122"/>
                  </a:rPr>
                  <a:t> is available can result in two situations: a) If the production is lower than the demand, then the producer can potentially fulfill the demand by storage withdrawal (“borrowing”) at price </a:t>
                </a:r>
                <a:r>
                  <a:rPr lang="en-US" sz="1800" i="0">
                    <a:solidFill>
                      <a:srgbClr val="000000"/>
                    </a:solidFill>
                    <a:effectLst/>
                    <a:latin typeface="Cambria Math" panose="02040503050406030204" pitchFamily="18" charset="0"/>
                    <a:ea typeface="SimSun" panose="02010600030101010101" pitchFamily="2" charset="-122"/>
                  </a:rPr>
                  <a:t>〖𝛼&gt;𝑐〗_^ </a:t>
                </a:r>
                <a:r>
                  <a:rPr lang="en-US" sz="1800" dirty="0">
                    <a:solidFill>
                      <a:srgbClr val="000000"/>
                    </a:solidFill>
                    <a:effectLst/>
                    <a:latin typeface="Palatino Linotype" panose="02040502050505030304" pitchFamily="18" charset="0"/>
                    <a:ea typeface="SimSun" panose="02010600030101010101" pitchFamily="2" charset="-122"/>
                  </a:rPr>
                  <a:t>.  If the demand is lower than the production </a:t>
                </a:r>
                <a:r>
                  <a:rPr lang="en-US" sz="1800" i="0">
                    <a:solidFill>
                      <a:srgbClr val="000000"/>
                    </a:solidFill>
                    <a:effectLst/>
                    <a:latin typeface="Cambria Math" panose="02040503050406030204" pitchFamily="18" charset="0"/>
                    <a:ea typeface="SimSun" panose="02010600030101010101" pitchFamily="2" charset="-122"/>
                  </a:rPr>
                  <a:t>𝑥</a:t>
                </a:r>
                <a:r>
                  <a:rPr lang="en-US" sz="1800" dirty="0">
                    <a:solidFill>
                      <a:srgbClr val="000000"/>
                    </a:solidFill>
                    <a:effectLst/>
                    <a:latin typeface="Palatino Linotype" panose="02040502050505030304" pitchFamily="18" charset="0"/>
                    <a:ea typeface="SimSun" panose="02010600030101010101" pitchFamily="2" charset="-122"/>
                  </a:rPr>
                  <a:t>, the producer can store the excess production at price </a:t>
                </a:r>
                <a:r>
                  <a:rPr lang="en-US" sz="1800" i="0">
                    <a:solidFill>
                      <a:srgbClr val="000000"/>
                    </a:solidFill>
                    <a:effectLst/>
                    <a:latin typeface="Cambria Math" panose="02040503050406030204" pitchFamily="18" charset="0"/>
                    <a:ea typeface="SimSun" panose="02010600030101010101" pitchFamily="2" charset="-122"/>
                  </a:rPr>
                  <a:t>𝛽&lt;𝑐</a:t>
                </a:r>
                <a:r>
                  <a:rPr lang="en-US" sz="1800" dirty="0">
                    <a:solidFill>
                      <a:srgbClr val="000000"/>
                    </a:solidFill>
                    <a:effectLst/>
                    <a:latin typeface="Palatino Linotype" panose="02040502050505030304" pitchFamily="18" charset="0"/>
                    <a:ea typeface="SimSun" panose="02010600030101010101" pitchFamily="2" charset="-122"/>
                  </a:rPr>
                  <a:t>. The shortage and the excess production indicate systemic imbalances and risks, which require additional actions and costs for borrowing and storing. In general, costs </a:t>
                </a:r>
                <a:endParaRPr lang="en-US" sz="1800" dirty="0">
                  <a:solidFill>
                    <a:srgbClr val="000000"/>
                  </a:solidFill>
                  <a:effectLst/>
                  <a:latin typeface="Times New Roman" panose="02020603050405020304" pitchFamily="18" charset="0"/>
                  <a:ea typeface="Times New Roman" panose="02020603050405020304" pitchFamily="18" charset="0"/>
                </a:endParaRPr>
              </a:p>
              <a:p>
                <a:pPr eaLnBrk="1" hangingPunct="1"/>
                <a:endParaRPr lang="en-US" altLang="en-US" dirty="0"/>
              </a:p>
            </p:txBody>
          </p:sp>
        </mc:Fallback>
      </mc:AlternateContent>
    </p:spTree>
    <p:extLst>
      <p:ext uri="{BB962C8B-B14F-4D97-AF65-F5344CB8AC3E}">
        <p14:creationId xmlns:p14="http://schemas.microsoft.com/office/powerpoint/2010/main" val="1808941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B238B5-F3E9-437D-BBA5-AD5B344BAD84}" type="slidenum">
              <a:rPr lang="en-US" smtClean="0"/>
              <a:t>13</a:t>
            </a:fld>
            <a:endParaRPr lang="en-US"/>
          </a:p>
        </p:txBody>
      </p:sp>
    </p:spTree>
    <p:extLst>
      <p:ext uri="{BB962C8B-B14F-4D97-AF65-F5344CB8AC3E}">
        <p14:creationId xmlns:p14="http://schemas.microsoft.com/office/powerpoint/2010/main" val="2267691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87A315-B46B-4D9D-8705-57D89FABAF6E}" type="slidenum">
              <a:rPr lang="en-US" smtClean="0"/>
              <a:t>14</a:t>
            </a:fld>
            <a:endParaRPr lang="en-US"/>
          </a:p>
        </p:txBody>
      </p:sp>
    </p:spTree>
    <p:extLst>
      <p:ext uri="{BB962C8B-B14F-4D97-AF65-F5344CB8AC3E}">
        <p14:creationId xmlns:p14="http://schemas.microsoft.com/office/powerpoint/2010/main" val="3623553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87A315-B46B-4D9D-8705-57D89FABAF6E}" type="slidenum">
              <a:rPr lang="en-US" smtClean="0"/>
              <a:t>15</a:t>
            </a:fld>
            <a:endParaRPr lang="en-US"/>
          </a:p>
        </p:txBody>
      </p:sp>
    </p:spTree>
    <p:extLst>
      <p:ext uri="{BB962C8B-B14F-4D97-AF65-F5344CB8AC3E}">
        <p14:creationId xmlns:p14="http://schemas.microsoft.com/office/powerpoint/2010/main" val="878951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Ukraine is vulnerable to natural disasters including flooding and windstorms.</a:t>
            </a:r>
            <a:r>
              <a:rPr lang="en-US" baseline="0" dirty="0"/>
              <a:t> In 2008, Ukraine saw disastrous floods that killed more than 20 people and resulted in around US$800 million in damage.</a:t>
            </a:r>
          </a:p>
          <a:p>
            <a:endParaRPr lang="en-US" baseline="0" dirty="0"/>
          </a:p>
          <a:p>
            <a:r>
              <a:rPr lang="en-US" baseline="0" dirty="0"/>
              <a:t>Researchers from IIASA and NAS Institute of Cybernetics developed and applied novel methods and integrated modeling frameworks for treatment of natural hazards. They developed the integrated catastrophic modeling and management model and applied it to the Tisza River Basin (the upper Tisza region is marked with a red square in the figure).</a:t>
            </a:r>
          </a:p>
          <a:p>
            <a:endParaRPr lang="en-US" baseline="0" dirty="0"/>
          </a:p>
          <a:p>
            <a:r>
              <a:rPr lang="en-US" sz="1200" b="0" i="0" u="none" strike="noStrike" kern="1200" baseline="0" dirty="0">
                <a:solidFill>
                  <a:schemeClr val="tx1"/>
                </a:solidFill>
                <a:latin typeface="+mn-lt"/>
                <a:ea typeface="+mn-ea"/>
                <a:cs typeface="+mn-cs"/>
              </a:rPr>
              <a:t>The model combines natural, engineering, agricultural, financial, and socio-economic systems. The model allow researchers to assess various policy options for flood management in terms of potential losses, enabling more</a:t>
            </a:r>
          </a:p>
          <a:p>
            <a:r>
              <a:rPr lang="en-US" sz="1200" b="0" i="0" u="none" strike="noStrike" kern="1200" baseline="0" dirty="0">
                <a:solidFill>
                  <a:schemeClr val="tx1"/>
                </a:solidFill>
                <a:latin typeface="+mn-lt"/>
                <a:ea typeface="+mn-ea"/>
                <a:cs typeface="+mn-cs"/>
              </a:rPr>
              <a:t>informed decisions in relation to both structural mitigation and insurance associated with flood risk in the region.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ICRIM model has been used by researchers at the Institute of Cybernetics (NASU) and the Ukrainian Center for Ecological and Water Programs in international projects.</a:t>
            </a:r>
            <a:r>
              <a:rPr lang="en-US" baseline="0" dirty="0"/>
              <a:t> </a:t>
            </a:r>
          </a:p>
          <a:p>
            <a:endParaRPr lang="en-US" baseline="0" dirty="0"/>
          </a:p>
        </p:txBody>
      </p:sp>
      <p:sp>
        <p:nvSpPr>
          <p:cNvPr id="4" name="Slide Number Placeholder 3"/>
          <p:cNvSpPr>
            <a:spLocks noGrp="1"/>
          </p:cNvSpPr>
          <p:nvPr>
            <p:ph type="sldNum" sz="quarter" idx="5"/>
          </p:nvPr>
        </p:nvSpPr>
        <p:spPr/>
        <p:txBody>
          <a:bodyPr/>
          <a:lstStyle/>
          <a:p>
            <a:fld id="{46C6FA36-B7D7-423B-B5AB-78301D38F9DB}" type="slidenum">
              <a:rPr lang="en-US" smtClean="0"/>
              <a:pPr/>
              <a:t>16</a:t>
            </a:fld>
            <a:endParaRPr lang="en-US"/>
          </a:p>
        </p:txBody>
      </p:sp>
    </p:spTree>
    <p:extLst>
      <p:ext uri="{BB962C8B-B14F-4D97-AF65-F5344CB8AC3E}">
        <p14:creationId xmlns:p14="http://schemas.microsoft.com/office/powerpoint/2010/main" val="4005079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381000" y="685800"/>
            <a:ext cx="6096000" cy="3429000"/>
          </a:xfrm>
          <a:ln/>
        </p:spPr>
      </p:sp>
      <mc:AlternateContent xmlns:mc="http://schemas.openxmlformats.org/markup-compatibility/2006" xmlns:a14="http://schemas.microsoft.com/office/drawing/2010/main">
        <mc:Choice Requires="a14">
          <p:sp>
            <p:nvSpPr>
              <p:cNvPr id="56323" name="Rectangle 3"/>
              <p:cNvSpPr>
                <a:spLocks noGrp="1" noChangeArrowheads="1"/>
              </p:cNvSpPr>
              <p:nvPr>
                <p:ph type="body" idx="1"/>
              </p:nvPr>
            </p:nvSpPr>
            <p:spPr>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we illustrates how the concept of a two-stage stochastic optimization and robust strategic-adaptive decisions can assist robust decision analysis and system’s security management. Consider a basic model, which may correspond to a problem of a decision maker (regional planner) concerned with investments into agricultural production technologies (irrigation, storage), bio-based electricity production facility, water reservoir infrastructure or any other long-term and costly project associated with possible irreversibility costs. Assume there is only one producer (region) operating in uncertain environment and this producer needs to satisfy some demand. One of the variables (or both variables) can be stochastic. In this section let us consider a very simple relation between the production capacity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and the stochastic demand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𝜔</m:t>
                    </m:r>
                  </m:oMath>
                </a14:m>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Palatino Linotype" panose="02040502050505030304" pitchFamily="18" charset="0"/>
                    <a:ea typeface="SimSun" panose="02010600030101010101" pitchFamily="2" charset="-122"/>
                  </a:rPr>
                  <a:t>The imbalance between the demand and supply can induce an exceedance of a vital systemic threshold and, as a result, a systemic failure. Planning production </a:t>
                </a:r>
                <a14:m>
                  <m:oMath xmlns:m="http://schemas.openxmlformats.org/officeDocument/2006/math">
                    <m:r>
                      <a:rPr lang="en-US" sz="1800" i="1">
                        <a:solidFill>
                          <a:srgbClr val="000000"/>
                        </a:solidFill>
                        <a:effectLst/>
                        <a:latin typeface="Cambria Math" panose="02040503050406030204" pitchFamily="18" charset="0"/>
                        <a:ea typeface="SimSun" panose="02010600030101010101" pitchFamily="2" charset="-122"/>
                      </a:rPr>
                      <m:t>𝑥</m:t>
                    </m:r>
                  </m:oMath>
                </a14:m>
                <a:r>
                  <a:rPr lang="en-US" sz="1800" dirty="0">
                    <a:solidFill>
                      <a:srgbClr val="000000"/>
                    </a:solidFill>
                    <a:effectLst/>
                    <a:latin typeface="Palatino Linotype" panose="02040502050505030304" pitchFamily="18" charset="0"/>
                    <a:ea typeface="SimSun" panose="02010600030101010101" pitchFamily="2" charset="-122"/>
                  </a:rPr>
                  <a:t> before exact information on the level of stochastic demand </a:t>
                </a:r>
                <a14:m>
                  <m:oMath xmlns:m="http://schemas.openxmlformats.org/officeDocument/2006/math">
                    <m:r>
                      <a:rPr lang="en-US" sz="1800" i="1">
                        <a:solidFill>
                          <a:srgbClr val="000000"/>
                        </a:solidFill>
                        <a:effectLst/>
                        <a:latin typeface="Cambria Math" panose="02040503050406030204" pitchFamily="18" charset="0"/>
                        <a:ea typeface="SimSun" panose="02010600030101010101" pitchFamily="2" charset="-122"/>
                      </a:rPr>
                      <m:t>𝜔</m:t>
                    </m:r>
                  </m:oMath>
                </a14:m>
                <a:r>
                  <a:rPr lang="en-US" sz="1800" dirty="0">
                    <a:solidFill>
                      <a:srgbClr val="000000"/>
                    </a:solidFill>
                    <a:effectLst/>
                    <a:latin typeface="Palatino Linotype" panose="02040502050505030304" pitchFamily="18" charset="0"/>
                    <a:ea typeface="SimSun" panose="02010600030101010101" pitchFamily="2" charset="-122"/>
                  </a:rPr>
                  <a:t> is available can result in two situations: a) If the production is lower than the demand, then the producer can potentially fulfill the demand by storage withdrawal (“borrowing”) at price </a:t>
                </a:r>
                <a14:m>
                  <m:oMath xmlns:m="http://schemas.openxmlformats.org/officeDocument/2006/math">
                    <m:sSubSup>
                      <m:sSubSupPr>
                        <m:ctrlPr>
                          <a:rPr lang="en-US" sz="1800" i="1">
                            <a:solidFill>
                              <a:srgbClr val="000000"/>
                            </a:solidFill>
                            <a:effectLst/>
                            <a:latin typeface="Cambria Math" panose="02040503050406030204" pitchFamily="18" charset="0"/>
                            <a:ea typeface="SimSun" panose="02010600030101010101" pitchFamily="2" charset="-122"/>
                          </a:rPr>
                        </m:ctrlPr>
                      </m:sSubSupPr>
                      <m:e>
                        <m:r>
                          <a:rPr lang="en-US" sz="1800" i="1">
                            <a:solidFill>
                              <a:srgbClr val="000000"/>
                            </a:solidFill>
                            <a:effectLst/>
                            <a:latin typeface="Cambria Math" panose="02040503050406030204" pitchFamily="18" charset="0"/>
                            <a:ea typeface="SimSun" panose="02010600030101010101" pitchFamily="2" charset="-122"/>
                          </a:rPr>
                          <m:t>𝛼</m:t>
                        </m:r>
                        <m:r>
                          <a:rPr lang="en-US" sz="1800">
                            <a:solidFill>
                              <a:srgbClr val="000000"/>
                            </a:solidFill>
                            <a:effectLst/>
                            <a:latin typeface="Cambria Math" panose="02040503050406030204" pitchFamily="18" charset="0"/>
                            <a:ea typeface="SimSun" panose="02010600030101010101" pitchFamily="2" charset="-122"/>
                          </a:rPr>
                          <m:t>&gt;</m:t>
                        </m:r>
                        <m:r>
                          <a:rPr lang="en-US" sz="1800" i="1">
                            <a:solidFill>
                              <a:srgbClr val="000000"/>
                            </a:solidFill>
                            <a:effectLst/>
                            <a:latin typeface="Cambria Math" panose="02040503050406030204" pitchFamily="18" charset="0"/>
                            <a:ea typeface="SimSun" panose="02010600030101010101" pitchFamily="2" charset="-122"/>
                          </a:rPr>
                          <m:t>𝑐</m:t>
                        </m:r>
                      </m:e>
                      <m:sub/>
                      <m:sup/>
                    </m:sSubSup>
                  </m:oMath>
                </a14:m>
                <a:r>
                  <a:rPr lang="en-US" sz="1800" dirty="0">
                    <a:solidFill>
                      <a:srgbClr val="000000"/>
                    </a:solidFill>
                    <a:effectLst/>
                    <a:latin typeface="Palatino Linotype" panose="02040502050505030304" pitchFamily="18" charset="0"/>
                    <a:ea typeface="SimSun" panose="02010600030101010101" pitchFamily="2" charset="-122"/>
                  </a:rPr>
                  <a:t>.  If the demand is lower than the production </a:t>
                </a:r>
                <a14:m>
                  <m:oMath xmlns:m="http://schemas.openxmlformats.org/officeDocument/2006/math">
                    <m:r>
                      <a:rPr lang="en-US" sz="1800" i="1">
                        <a:solidFill>
                          <a:srgbClr val="000000"/>
                        </a:solidFill>
                        <a:effectLst/>
                        <a:latin typeface="Cambria Math" panose="02040503050406030204" pitchFamily="18" charset="0"/>
                        <a:ea typeface="SimSun" panose="02010600030101010101" pitchFamily="2" charset="-122"/>
                      </a:rPr>
                      <m:t>𝑥</m:t>
                    </m:r>
                  </m:oMath>
                </a14:m>
                <a:r>
                  <a:rPr lang="en-US" sz="1800" dirty="0">
                    <a:solidFill>
                      <a:srgbClr val="000000"/>
                    </a:solidFill>
                    <a:effectLst/>
                    <a:latin typeface="Palatino Linotype" panose="02040502050505030304" pitchFamily="18" charset="0"/>
                    <a:ea typeface="SimSun" panose="02010600030101010101" pitchFamily="2" charset="-122"/>
                  </a:rPr>
                  <a:t>, the producer can store the excess production at price </a:t>
                </a:r>
                <a14:m>
                  <m:oMath xmlns:m="http://schemas.openxmlformats.org/officeDocument/2006/math">
                    <m:r>
                      <a:rPr lang="en-US" sz="1800" i="1">
                        <a:solidFill>
                          <a:srgbClr val="000000"/>
                        </a:solidFill>
                        <a:effectLst/>
                        <a:latin typeface="Cambria Math" panose="02040503050406030204" pitchFamily="18" charset="0"/>
                        <a:ea typeface="SimSun" panose="02010600030101010101" pitchFamily="2" charset="-122"/>
                      </a:rPr>
                      <m:t>𝛽</m:t>
                    </m:r>
                    <m:r>
                      <a:rPr lang="en-US" sz="1800">
                        <a:solidFill>
                          <a:srgbClr val="000000"/>
                        </a:solidFill>
                        <a:effectLst/>
                        <a:latin typeface="Cambria Math" panose="02040503050406030204" pitchFamily="18" charset="0"/>
                        <a:ea typeface="SimSun" panose="02010600030101010101" pitchFamily="2" charset="-122"/>
                      </a:rPr>
                      <m:t>&lt;</m:t>
                    </m:r>
                    <m:r>
                      <a:rPr lang="en-US" sz="1800" i="1">
                        <a:solidFill>
                          <a:srgbClr val="000000"/>
                        </a:solidFill>
                        <a:effectLst/>
                        <a:latin typeface="Cambria Math" panose="02040503050406030204" pitchFamily="18" charset="0"/>
                        <a:ea typeface="SimSun" panose="02010600030101010101" pitchFamily="2" charset="-122"/>
                      </a:rPr>
                      <m:t>𝑐</m:t>
                    </m:r>
                  </m:oMath>
                </a14:m>
                <a:r>
                  <a:rPr lang="en-US" sz="1800" dirty="0">
                    <a:solidFill>
                      <a:srgbClr val="000000"/>
                    </a:solidFill>
                    <a:effectLst/>
                    <a:latin typeface="Palatino Linotype" panose="02040502050505030304" pitchFamily="18" charset="0"/>
                    <a:ea typeface="SimSun" panose="02010600030101010101" pitchFamily="2" charset="-122"/>
                  </a:rPr>
                  <a:t>. The shortage and the excess production indicate systemic imbalances and risks, which require additional actions and costs for borrowing and storing. In general, costs </a:t>
                </a:r>
                <a:endParaRPr lang="en-US" sz="1800" dirty="0">
                  <a:solidFill>
                    <a:srgbClr val="000000"/>
                  </a:solidFill>
                  <a:effectLst/>
                  <a:latin typeface="Times New Roman" panose="02020603050405020304" pitchFamily="18" charset="0"/>
                  <a:ea typeface="Times New Roman" panose="02020603050405020304" pitchFamily="18" charset="0"/>
                </a:endParaRPr>
              </a:p>
              <a:p>
                <a:pPr eaLnBrk="1" hangingPunct="1"/>
                <a:endParaRPr lang="en-US" altLang="en-US" dirty="0"/>
              </a:p>
            </p:txBody>
          </p:sp>
        </mc:Choice>
        <mc:Fallback xmlns="">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we illustrates how the concept of a two-stage stochastic optimization and robust strategic-adaptive decisions can assist robust decision analysis and system’s security management. Consider a basic model, which may correspond to a problem of a decision maker (regional planner) concerned with investments into agricultural production technologies (irrigation, storage), bio-based electricity production facility, water reservoir infrastructure or any other long-term and costly project associated with possible irreversibility costs. Assume there is only one producer (region) operating in uncertain environment and this producer needs to satisfy some demand. One of the variables (or both variables) can be stochastic. In this section let us consider a very simple relation between the production capacity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and the stochastic demand </a:t>
                </a:r>
                <a:r>
                  <a:rPr lang="en-US" sz="1200" i="0" kern="1200">
                    <a:solidFill>
                      <a:schemeClr val="tx1"/>
                    </a:solidFill>
                    <a:effectLst/>
                    <a:latin typeface="+mn-lt"/>
                    <a:ea typeface="+mn-ea"/>
                    <a:cs typeface="+mn-cs"/>
                  </a:rPr>
                  <a:t>𝜔</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Palatino Linotype" panose="02040502050505030304" pitchFamily="18" charset="0"/>
                    <a:ea typeface="SimSun" panose="02010600030101010101" pitchFamily="2" charset="-122"/>
                  </a:rPr>
                  <a:t>The imbalance between the demand and supply can induce an exceedance of a vital systemic threshold and, as a result, a systemic failure. Planning production </a:t>
                </a:r>
                <a:r>
                  <a:rPr lang="en-US" sz="1800" i="0">
                    <a:solidFill>
                      <a:srgbClr val="000000"/>
                    </a:solidFill>
                    <a:effectLst/>
                    <a:latin typeface="Cambria Math" panose="02040503050406030204" pitchFamily="18" charset="0"/>
                    <a:ea typeface="SimSun" panose="02010600030101010101" pitchFamily="2" charset="-122"/>
                  </a:rPr>
                  <a:t>𝑥</a:t>
                </a:r>
                <a:r>
                  <a:rPr lang="en-US" sz="1800" dirty="0">
                    <a:solidFill>
                      <a:srgbClr val="000000"/>
                    </a:solidFill>
                    <a:effectLst/>
                    <a:latin typeface="Palatino Linotype" panose="02040502050505030304" pitchFamily="18" charset="0"/>
                    <a:ea typeface="SimSun" panose="02010600030101010101" pitchFamily="2" charset="-122"/>
                  </a:rPr>
                  <a:t> before exact information on the level of stochastic demand </a:t>
                </a:r>
                <a:r>
                  <a:rPr lang="en-US" sz="1800" i="0">
                    <a:solidFill>
                      <a:srgbClr val="000000"/>
                    </a:solidFill>
                    <a:effectLst/>
                    <a:latin typeface="Cambria Math" panose="02040503050406030204" pitchFamily="18" charset="0"/>
                    <a:ea typeface="SimSun" panose="02010600030101010101" pitchFamily="2" charset="-122"/>
                  </a:rPr>
                  <a:t>𝜔</a:t>
                </a:r>
                <a:r>
                  <a:rPr lang="en-US" sz="1800" dirty="0">
                    <a:solidFill>
                      <a:srgbClr val="000000"/>
                    </a:solidFill>
                    <a:effectLst/>
                    <a:latin typeface="Palatino Linotype" panose="02040502050505030304" pitchFamily="18" charset="0"/>
                    <a:ea typeface="SimSun" panose="02010600030101010101" pitchFamily="2" charset="-122"/>
                  </a:rPr>
                  <a:t> is available can result in two situations: a) If the production is lower than the demand, then the producer can potentially fulfill the demand by storage withdrawal (“borrowing”) at price </a:t>
                </a:r>
                <a:r>
                  <a:rPr lang="en-US" sz="1800" i="0">
                    <a:solidFill>
                      <a:srgbClr val="000000"/>
                    </a:solidFill>
                    <a:effectLst/>
                    <a:latin typeface="Cambria Math" panose="02040503050406030204" pitchFamily="18" charset="0"/>
                    <a:ea typeface="SimSun" panose="02010600030101010101" pitchFamily="2" charset="-122"/>
                  </a:rPr>
                  <a:t>〖𝛼&gt;𝑐〗_^ </a:t>
                </a:r>
                <a:r>
                  <a:rPr lang="en-US" sz="1800" dirty="0">
                    <a:solidFill>
                      <a:srgbClr val="000000"/>
                    </a:solidFill>
                    <a:effectLst/>
                    <a:latin typeface="Palatino Linotype" panose="02040502050505030304" pitchFamily="18" charset="0"/>
                    <a:ea typeface="SimSun" panose="02010600030101010101" pitchFamily="2" charset="-122"/>
                  </a:rPr>
                  <a:t>.  If the demand is lower than the production </a:t>
                </a:r>
                <a:r>
                  <a:rPr lang="en-US" sz="1800" i="0">
                    <a:solidFill>
                      <a:srgbClr val="000000"/>
                    </a:solidFill>
                    <a:effectLst/>
                    <a:latin typeface="Cambria Math" panose="02040503050406030204" pitchFamily="18" charset="0"/>
                    <a:ea typeface="SimSun" panose="02010600030101010101" pitchFamily="2" charset="-122"/>
                  </a:rPr>
                  <a:t>𝑥</a:t>
                </a:r>
                <a:r>
                  <a:rPr lang="en-US" sz="1800" dirty="0">
                    <a:solidFill>
                      <a:srgbClr val="000000"/>
                    </a:solidFill>
                    <a:effectLst/>
                    <a:latin typeface="Palatino Linotype" panose="02040502050505030304" pitchFamily="18" charset="0"/>
                    <a:ea typeface="SimSun" panose="02010600030101010101" pitchFamily="2" charset="-122"/>
                  </a:rPr>
                  <a:t>, the producer can store the excess production at price </a:t>
                </a:r>
                <a:r>
                  <a:rPr lang="en-US" sz="1800" i="0">
                    <a:solidFill>
                      <a:srgbClr val="000000"/>
                    </a:solidFill>
                    <a:effectLst/>
                    <a:latin typeface="Cambria Math" panose="02040503050406030204" pitchFamily="18" charset="0"/>
                    <a:ea typeface="SimSun" panose="02010600030101010101" pitchFamily="2" charset="-122"/>
                  </a:rPr>
                  <a:t>𝛽&lt;𝑐</a:t>
                </a:r>
                <a:r>
                  <a:rPr lang="en-US" sz="1800" dirty="0">
                    <a:solidFill>
                      <a:srgbClr val="000000"/>
                    </a:solidFill>
                    <a:effectLst/>
                    <a:latin typeface="Palatino Linotype" panose="02040502050505030304" pitchFamily="18" charset="0"/>
                    <a:ea typeface="SimSun" panose="02010600030101010101" pitchFamily="2" charset="-122"/>
                  </a:rPr>
                  <a:t>. The shortage and the excess production indicate systemic imbalances and risks, which require additional actions and costs for borrowing and storing. In general, costs </a:t>
                </a:r>
                <a:endParaRPr lang="en-US" sz="1800" dirty="0">
                  <a:solidFill>
                    <a:srgbClr val="000000"/>
                  </a:solidFill>
                  <a:effectLst/>
                  <a:latin typeface="Times New Roman" panose="02020603050405020304" pitchFamily="18" charset="0"/>
                  <a:ea typeface="Times New Roman" panose="02020603050405020304" pitchFamily="18" charset="0"/>
                </a:endParaRPr>
              </a:p>
              <a:p>
                <a:pPr eaLnBrk="1" hangingPunct="1"/>
                <a:endParaRPr lang="en-US" altLang="en-US" dirty="0"/>
              </a:p>
            </p:txBody>
          </p:sp>
        </mc:Fallback>
      </mc:AlternateContent>
    </p:spTree>
    <p:extLst>
      <p:ext uri="{BB962C8B-B14F-4D97-AF65-F5344CB8AC3E}">
        <p14:creationId xmlns:p14="http://schemas.microsoft.com/office/powerpoint/2010/main" val="1120884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75F53D-8683-4B58-B93A-1C064150747E}" type="datetime1">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01BB53-E9FF-45DD-950A-D408DF9D136F}" type="slidenum">
              <a:rPr lang="en-US" smtClean="0"/>
              <a:t>‹#›</a:t>
            </a:fld>
            <a:endParaRPr lang="en-US"/>
          </a:p>
        </p:txBody>
      </p:sp>
    </p:spTree>
    <p:extLst>
      <p:ext uri="{BB962C8B-B14F-4D97-AF65-F5344CB8AC3E}">
        <p14:creationId xmlns:p14="http://schemas.microsoft.com/office/powerpoint/2010/main" val="3491914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82057-7EB6-48B1-96CC-DB249121AA76}" type="datetime1">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01BB53-E9FF-45DD-950A-D408DF9D136F}" type="slidenum">
              <a:rPr lang="en-US" smtClean="0"/>
              <a:t>‹#›</a:t>
            </a:fld>
            <a:endParaRPr lang="en-US"/>
          </a:p>
        </p:txBody>
      </p:sp>
    </p:spTree>
    <p:extLst>
      <p:ext uri="{BB962C8B-B14F-4D97-AF65-F5344CB8AC3E}">
        <p14:creationId xmlns:p14="http://schemas.microsoft.com/office/powerpoint/2010/main" val="786691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A0231D-F6D2-44E0-8F06-EBAF4A66A6ED}" type="datetime1">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01BB53-E9FF-45DD-950A-D408DF9D136F}" type="slidenum">
              <a:rPr lang="en-US" smtClean="0"/>
              <a:t>‹#›</a:t>
            </a:fld>
            <a:endParaRPr lang="en-US"/>
          </a:p>
        </p:txBody>
      </p:sp>
    </p:spTree>
    <p:extLst>
      <p:ext uri="{BB962C8B-B14F-4D97-AF65-F5344CB8AC3E}">
        <p14:creationId xmlns:p14="http://schemas.microsoft.com/office/powerpoint/2010/main" val="1492691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8B6497-541E-4F9E-9034-2D271CA70EE3}" type="slidenum">
              <a:rPr lang="en-US"/>
              <a:pPr>
                <a:defRPr/>
              </a:pPr>
              <a:t>‹#›</a:t>
            </a:fld>
            <a:endParaRPr lang="en-US"/>
          </a:p>
        </p:txBody>
      </p:sp>
    </p:spTree>
    <p:extLst>
      <p:ext uri="{BB962C8B-B14F-4D97-AF65-F5344CB8AC3E}">
        <p14:creationId xmlns:p14="http://schemas.microsoft.com/office/powerpoint/2010/main" val="517821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A012E26-A946-4F02-BA7C-0D75CED934A8}" type="slidenum">
              <a:rPr lang="en-US"/>
              <a:pPr>
                <a:defRPr/>
              </a:pPr>
              <a:t>‹#›</a:t>
            </a:fld>
            <a:endParaRPr lang="en-US"/>
          </a:p>
        </p:txBody>
      </p:sp>
    </p:spTree>
    <p:extLst>
      <p:ext uri="{BB962C8B-B14F-4D97-AF65-F5344CB8AC3E}">
        <p14:creationId xmlns:p14="http://schemas.microsoft.com/office/powerpoint/2010/main" val="1570089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1A8BD8-1AC1-4623-AB21-046EC373B413}" type="datetime1">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01BB53-E9FF-45DD-950A-D408DF9D136F}" type="slidenum">
              <a:rPr lang="en-US" smtClean="0"/>
              <a:t>‹#›</a:t>
            </a:fld>
            <a:endParaRPr lang="en-US"/>
          </a:p>
        </p:txBody>
      </p:sp>
    </p:spTree>
    <p:extLst>
      <p:ext uri="{BB962C8B-B14F-4D97-AF65-F5344CB8AC3E}">
        <p14:creationId xmlns:p14="http://schemas.microsoft.com/office/powerpoint/2010/main" val="956479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B3E750-C0AD-4838-A156-D7658B0BDD79}" type="datetime1">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01BB53-E9FF-45DD-950A-D408DF9D136F}" type="slidenum">
              <a:rPr lang="en-US" smtClean="0"/>
              <a:t>‹#›</a:t>
            </a:fld>
            <a:endParaRPr lang="en-US"/>
          </a:p>
        </p:txBody>
      </p:sp>
    </p:spTree>
    <p:extLst>
      <p:ext uri="{BB962C8B-B14F-4D97-AF65-F5344CB8AC3E}">
        <p14:creationId xmlns:p14="http://schemas.microsoft.com/office/powerpoint/2010/main" val="1006430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952DDE-A0A6-4000-B3D9-58D69B0CEF20}" type="datetime1">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01BB53-E9FF-45DD-950A-D408DF9D136F}" type="slidenum">
              <a:rPr lang="en-US" smtClean="0"/>
              <a:t>‹#›</a:t>
            </a:fld>
            <a:endParaRPr lang="en-US"/>
          </a:p>
        </p:txBody>
      </p:sp>
    </p:spTree>
    <p:extLst>
      <p:ext uri="{BB962C8B-B14F-4D97-AF65-F5344CB8AC3E}">
        <p14:creationId xmlns:p14="http://schemas.microsoft.com/office/powerpoint/2010/main" val="2181637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5D0F40-5714-4C9E-A0AB-7C52ED473EF1}" type="datetime1">
              <a:rPr lang="en-US" smtClean="0"/>
              <a:t>10/25/2023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01BB53-E9FF-45DD-950A-D408DF9D136F}" type="slidenum">
              <a:rPr lang="en-US" smtClean="0"/>
              <a:t>‹#›</a:t>
            </a:fld>
            <a:endParaRPr lang="en-US"/>
          </a:p>
        </p:txBody>
      </p:sp>
    </p:spTree>
    <p:extLst>
      <p:ext uri="{BB962C8B-B14F-4D97-AF65-F5344CB8AC3E}">
        <p14:creationId xmlns:p14="http://schemas.microsoft.com/office/powerpoint/2010/main" val="1487076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9FB882-9B7D-4354-8AF0-353A51C46738}" type="datetime1">
              <a:rPr lang="en-US" smtClean="0"/>
              <a:t>10/25/2023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01BB53-E9FF-45DD-950A-D408DF9D136F}" type="slidenum">
              <a:rPr lang="en-US" smtClean="0"/>
              <a:t>‹#›</a:t>
            </a:fld>
            <a:endParaRPr lang="en-US"/>
          </a:p>
        </p:txBody>
      </p:sp>
    </p:spTree>
    <p:extLst>
      <p:ext uri="{BB962C8B-B14F-4D97-AF65-F5344CB8AC3E}">
        <p14:creationId xmlns:p14="http://schemas.microsoft.com/office/powerpoint/2010/main" val="2072300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444C36-15DA-4C5A-90A7-15C87F648D2B}" type="datetime1">
              <a:rPr lang="en-US" smtClean="0"/>
              <a:t>10/25/2023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01BB53-E9FF-45DD-950A-D408DF9D136F}" type="slidenum">
              <a:rPr lang="en-US" smtClean="0"/>
              <a:t>‹#›</a:t>
            </a:fld>
            <a:endParaRPr lang="en-US"/>
          </a:p>
        </p:txBody>
      </p:sp>
    </p:spTree>
    <p:extLst>
      <p:ext uri="{BB962C8B-B14F-4D97-AF65-F5344CB8AC3E}">
        <p14:creationId xmlns:p14="http://schemas.microsoft.com/office/powerpoint/2010/main" val="416713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BFB983-0D0D-4082-B1A0-F9497D64BE67}" type="datetime1">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01BB53-E9FF-45DD-950A-D408DF9D136F}" type="slidenum">
              <a:rPr lang="en-US" smtClean="0"/>
              <a:t>‹#›</a:t>
            </a:fld>
            <a:endParaRPr lang="en-US"/>
          </a:p>
        </p:txBody>
      </p:sp>
    </p:spTree>
    <p:extLst>
      <p:ext uri="{BB962C8B-B14F-4D97-AF65-F5344CB8AC3E}">
        <p14:creationId xmlns:p14="http://schemas.microsoft.com/office/powerpoint/2010/main" val="46647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212EC5-6DAF-4451-814C-9E4EF8DBDB70}" type="datetime1">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01BB53-E9FF-45DD-950A-D408DF9D136F}" type="slidenum">
              <a:rPr lang="en-US" smtClean="0"/>
              <a:t>‹#›</a:t>
            </a:fld>
            <a:endParaRPr lang="en-US"/>
          </a:p>
        </p:txBody>
      </p:sp>
    </p:spTree>
    <p:extLst>
      <p:ext uri="{BB962C8B-B14F-4D97-AF65-F5344CB8AC3E}">
        <p14:creationId xmlns:p14="http://schemas.microsoft.com/office/powerpoint/2010/main" val="4291205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23C487-AA58-4F46-ABF6-DEDE040F72B1}" type="datetime1">
              <a:rPr lang="en-US" smtClean="0"/>
              <a:t>10/25/2023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01BB53-E9FF-45DD-950A-D408DF9D136F}" type="slidenum">
              <a:rPr lang="en-US" smtClean="0"/>
              <a:t>‹#›</a:t>
            </a:fld>
            <a:endParaRPr lang="en-US"/>
          </a:p>
        </p:txBody>
      </p:sp>
    </p:spTree>
    <p:extLst>
      <p:ext uri="{BB962C8B-B14F-4D97-AF65-F5344CB8AC3E}">
        <p14:creationId xmlns:p14="http://schemas.microsoft.com/office/powerpoint/2010/main" val="2801801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Zagorodny@nas.gov.ua" TargetMode="External"/><Relationship Id="rId2" Type="http://schemas.openxmlformats.org/officeDocument/2006/relationships/hyperlink" Target="http://www.bitp.kiev.ua/" TargetMode="External"/><Relationship Id="rId1" Type="http://schemas.openxmlformats.org/officeDocument/2006/relationships/slideLayout" Target="../slideLayouts/slideLayout1.xml"/><Relationship Id="rId5" Type="http://schemas.openxmlformats.org/officeDocument/2006/relationships/hyperlink" Target="mailto:Bogdanov@nas.gov.ua" TargetMode="External"/><Relationship Id="rId4" Type="http://schemas.openxmlformats.org/officeDocument/2006/relationships/hyperlink" Target="https://www.researchgate.net/institution/National_Academy_of_Sciences_of_Ukraine/department/S_P_Timoshenko_Institute_of_Mechanics"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21.wmf"/></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2.emf"/><Relationship Id="rId7" Type="http://schemas.openxmlformats.org/officeDocument/2006/relationships/image" Target="../media/image24.wm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oleObject" Target="../embeddings/oleObject3.bin"/><Relationship Id="rId5" Type="http://schemas.openxmlformats.org/officeDocument/2006/relationships/image" Target="../media/image23.wmf"/><Relationship Id="rId4" Type="http://schemas.openxmlformats.org/officeDocument/2006/relationships/oleObject" Target="../embeddings/oleObject2.bin"/><Relationship Id="rId9"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7.wmf"/></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49.wmf"/><Relationship Id="rId3" Type="http://schemas.openxmlformats.org/officeDocument/2006/relationships/image" Target="../media/image43.wmf"/><Relationship Id="rId7" Type="http://schemas.openxmlformats.org/officeDocument/2006/relationships/image" Target="../media/image46.jpeg"/><Relationship Id="rId12" Type="http://schemas.openxmlformats.org/officeDocument/2006/relationships/oleObject" Target="../embeddings/oleObject8.bin"/><Relationship Id="rId2" Type="http://schemas.openxmlformats.org/officeDocument/2006/relationships/oleObject" Target="../embeddings/oleObject4.bin"/><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48.wmf"/><Relationship Id="rId5" Type="http://schemas.openxmlformats.org/officeDocument/2006/relationships/image" Target="../media/image44.wmf"/><Relationship Id="rId10" Type="http://schemas.openxmlformats.org/officeDocument/2006/relationships/oleObject" Target="../embeddings/oleObject7.bin"/><Relationship Id="rId4" Type="http://schemas.openxmlformats.org/officeDocument/2006/relationships/oleObject" Target="../embeddings/oleObject5.bin"/><Relationship Id="rId9" Type="http://schemas.openxmlformats.org/officeDocument/2006/relationships/image" Target="../media/image47.wmf"/></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oleObject" Target="../embeddings/oleObject9.bin"/><Relationship Id="rId7" Type="http://schemas.openxmlformats.org/officeDocument/2006/relationships/image" Target="../media/image58.wmf"/><Relationship Id="rId12" Type="http://schemas.openxmlformats.org/officeDocument/2006/relationships/image" Target="../media/image62.w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7.wmf"/><Relationship Id="rId11" Type="http://schemas.openxmlformats.org/officeDocument/2006/relationships/image" Target="../media/image61.wmf"/><Relationship Id="rId5" Type="http://schemas.openxmlformats.org/officeDocument/2006/relationships/image" Target="../media/image56.wmf"/><Relationship Id="rId10" Type="http://schemas.openxmlformats.org/officeDocument/2006/relationships/image" Target="../media/image60.wmf"/><Relationship Id="rId4" Type="http://schemas.openxmlformats.org/officeDocument/2006/relationships/image" Target="../media/image55.wmf"/><Relationship Id="rId9" Type="http://schemas.openxmlformats.org/officeDocument/2006/relationships/image" Target="../media/image59.wmf"/></Relationships>
</file>

<file path=ppt/slides/_rels/slide27.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image" Target="../media/image64.wmf"/><Relationship Id="rId7" Type="http://schemas.openxmlformats.org/officeDocument/2006/relationships/image" Target="../media/image58.wmf"/><Relationship Id="rId2" Type="http://schemas.openxmlformats.org/officeDocument/2006/relationships/image" Target="../media/image63.wmf"/><Relationship Id="rId1" Type="http://schemas.openxmlformats.org/officeDocument/2006/relationships/slideLayout" Target="../slideLayouts/slideLayout2.xml"/><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image" Target="../media/image65.wmf"/><Relationship Id="rId9" Type="http://schemas.openxmlformats.org/officeDocument/2006/relationships/image" Target="../media/image69.wmf"/></Relationships>
</file>

<file path=ppt/slides/_rels/slide28.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2.wmf"/><Relationship Id="rId4" Type="http://schemas.openxmlformats.org/officeDocument/2006/relationships/image" Target="../media/image71.wmf"/></Relationships>
</file>

<file path=ppt/slides/_rels/slide2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2.xml"/><Relationship Id="rId5" Type="http://schemas.openxmlformats.org/officeDocument/2006/relationships/image" Target="../media/image76.wmf"/><Relationship Id="rId4" Type="http://schemas.openxmlformats.org/officeDocument/2006/relationships/image" Target="../media/image7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816" y="-121121"/>
            <a:ext cx="11548534" cy="2862322"/>
          </a:xfrm>
          <a:prstGeom prst="rect">
            <a:avLst/>
          </a:prstGeom>
        </p:spPr>
        <p:txBody>
          <a:bodyPr wrap="square">
            <a:spAutoFit/>
          </a:bodyPr>
          <a:lstStyle/>
          <a:p>
            <a:pPr algn="ctr"/>
            <a:endParaRPr lang="en-US" sz="3000" b="1" dirty="0">
              <a:solidFill>
                <a:srgbClr val="C00000"/>
              </a:solidFill>
              <a:effectLst>
                <a:outerShdw blurRad="38100" dist="38100" dir="2700000" algn="tl">
                  <a:srgbClr val="C0C0C0"/>
                </a:outerShdw>
              </a:effectLst>
              <a:latin typeface="Adobe Garamond Pro" pitchFamily="18" charset="0"/>
              <a:ea typeface="PMingLiU" pitchFamily="18" charset="-120"/>
              <a:cs typeface="Times New Roman" pitchFamily="18" charset="0"/>
            </a:endParaRPr>
          </a:p>
          <a:p>
            <a:pPr marL="0" marR="0" algn="ctr">
              <a:spcBef>
                <a:spcPts val="0"/>
              </a:spcBef>
              <a:spcAft>
                <a:spcPts val="0"/>
              </a:spcAft>
            </a:pPr>
            <a:r>
              <a:rPr lang="en-US" sz="3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Modeling for managing </a:t>
            </a:r>
          </a:p>
          <a:p>
            <a:pPr marL="0" marR="0" algn="ctr">
              <a:spcBef>
                <a:spcPts val="0"/>
              </a:spcBef>
              <a:spcAft>
                <a:spcPts val="0"/>
              </a:spcAft>
            </a:pPr>
            <a:r>
              <a:rPr lang="en-US" sz="3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Food-Energy-Water-Social-Environmental- NEXUS security:</a:t>
            </a:r>
          </a:p>
          <a:p>
            <a:pPr marL="0" marR="0" algn="ctr">
              <a:spcBef>
                <a:spcPts val="0"/>
              </a:spcBef>
              <a:spcAft>
                <a:spcPts val="0"/>
              </a:spcAft>
            </a:pPr>
            <a:r>
              <a:rPr lang="en-US" sz="3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Novel systems’ analysis approaches</a:t>
            </a:r>
          </a:p>
          <a:p>
            <a:pPr marL="0" marR="0" algn="just">
              <a:spcBef>
                <a:spcPts val="0"/>
              </a:spcBef>
              <a:spcAft>
                <a:spcPts val="0"/>
              </a:spcAft>
            </a:pPr>
            <a:r>
              <a:rPr lang="en-US" sz="30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000" b="1" dirty="0">
              <a:solidFill>
                <a:srgbClr val="C00000"/>
              </a:solidFill>
            </a:endParaRPr>
          </a:p>
        </p:txBody>
      </p:sp>
      <p:sp>
        <p:nvSpPr>
          <p:cNvPr id="5" name="Rectangle 3"/>
          <p:cNvSpPr>
            <a:spLocks noGrp="1" noChangeArrowheads="1"/>
          </p:cNvSpPr>
          <p:nvPr>
            <p:ph type="subTitle" idx="1"/>
          </p:nvPr>
        </p:nvSpPr>
        <p:spPr>
          <a:xfrm>
            <a:off x="481070" y="2416255"/>
            <a:ext cx="11548534" cy="2025489"/>
          </a:xfrm>
        </p:spPr>
        <p:txBody>
          <a:bodyPr>
            <a:noAutofit/>
          </a:bodyPr>
          <a:lstStyle/>
          <a:p>
            <a:pPr algn="just"/>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A.G. ZAGORODNY,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President of the National Academy of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Scincies</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of Ukraine (NASU), Deputy Chairman of the NASU Committee for Systems Analysis, Ukrainian representative at IIASA, Academician Prof. Dr. A.G. Zagorodny; </a:t>
            </a:r>
            <a:r>
              <a:rPr lang="en-US" sz="1600" u="none" strike="noStrike"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Bogolyubov</a:t>
            </a:r>
            <a:r>
              <a:rPr lang="en-US" sz="1600" u="none" strike="noStrike"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Institute for Theoretical Physics</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NASU, Kyiv, Ukraine; State Institution «Center for evaluation of activity of research institutions and scientific support of regional development of Ukraine NAS of Ukraine», Kyiv, Ukraine, e-mail</a:t>
            </a:r>
            <a:r>
              <a:rPr lang="en-US" sz="16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i="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Zagorodny@nas.gov.ua</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lnSpc>
                <a:spcPct val="115000"/>
              </a:lnSpc>
              <a:spcBef>
                <a:spcPts val="600"/>
              </a:spcBef>
              <a:spcAft>
                <a:spcPts val="600"/>
              </a:spcAft>
            </a:pPr>
            <a:r>
              <a:rPr lang="en-US" sz="1600" b="1" dirty="0">
                <a:effectLst/>
                <a:latin typeface="Times New Roman" panose="02020603050405020304" pitchFamily="18" charset="0"/>
                <a:ea typeface="TimesNewRoman"/>
                <a:cs typeface="Times New Roman" panose="02020603050405020304" pitchFamily="18" charset="0"/>
              </a:rPr>
              <a:t>V.L. BOGDANOV,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Vice President of the National Academy of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Scincies</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of Ukraine (NASU), Member of the NASU Committee for Systems Analysis, Ukrainian representative at IIASA, Academician, Prof. Dr. V.L. Bogdanov </a:t>
            </a:r>
            <a:r>
              <a:rPr lang="en-US" sz="1600" u="none" strike="noStrike"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S. P.; Timoshenko Institute of Mechanics</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National Academy of Sciences of Ukraine, Kyiv, Ukraine; State Institution «Center for evaluation of activity of research institutions and scientific support of regional development of Ukraine NAS of Ukraine», Kyiv, Ukraine, e-mail</a:t>
            </a:r>
            <a:r>
              <a:rPr lang="en-US" sz="16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i="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Bogdanov@nas.gov.ua</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u="sng" dirty="0">
              <a:solidFill>
                <a:srgbClr val="0000FF"/>
              </a:solidFill>
              <a:latin typeface="Calibri" panose="020F0502020204030204" pitchFamily="34" charset="0"/>
              <a:ea typeface="Times New Roman" panose="02020603050405020304" pitchFamily="18" charset="0"/>
              <a:cs typeface="Times New Roman" panose="02020603050405020304" pitchFamily="18" charset="0"/>
            </a:endParaRPr>
          </a:p>
          <a:p>
            <a:pPr marL="0" marR="0" algn="just">
              <a:lnSpc>
                <a:spcPct val="115000"/>
              </a:lnSpc>
              <a:spcBef>
                <a:spcPts val="600"/>
              </a:spcBef>
              <a:spcAft>
                <a:spcPts val="600"/>
              </a:spcAft>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T. ERMOLIEVA*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600" dirty="0">
                <a:effectLst/>
                <a:latin typeface="Times New Roman" panose="02020603050405020304" pitchFamily="18" charset="0"/>
                <a:ea typeface="Times New Roman" panose="02020603050405020304" pitchFamily="18" charset="0"/>
              </a:rPr>
              <a:t>International Institute for Applied Systems Analysis (IIASA), 2361, </a:t>
            </a:r>
            <a:r>
              <a:rPr lang="en-US" sz="1600" dirty="0" err="1">
                <a:effectLst/>
                <a:latin typeface="Times New Roman" panose="02020603050405020304" pitchFamily="18" charset="0"/>
                <a:ea typeface="Times New Roman" panose="02020603050405020304" pitchFamily="18" charset="0"/>
              </a:rPr>
              <a:t>Shclossplatz</a:t>
            </a:r>
            <a:r>
              <a:rPr lang="en-US" sz="1600" dirty="0">
                <a:effectLst/>
                <a:latin typeface="Times New Roman" panose="02020603050405020304" pitchFamily="18" charset="0"/>
                <a:ea typeface="Times New Roman" panose="02020603050405020304" pitchFamily="18" charset="0"/>
              </a:rPr>
              <a:t> 1, </a:t>
            </a:r>
            <a:r>
              <a:rPr lang="en-US" sz="1600" dirty="0" err="1">
                <a:effectLst/>
                <a:latin typeface="Times New Roman" panose="02020603050405020304" pitchFamily="18" charset="0"/>
                <a:ea typeface="Times New Roman" panose="02020603050405020304" pitchFamily="18" charset="0"/>
              </a:rPr>
              <a:t>Laxenburg</a:t>
            </a:r>
            <a:r>
              <a:rPr lang="en-US" sz="1600" dirty="0">
                <a:effectLst/>
                <a:latin typeface="Times New Roman" panose="02020603050405020304" pitchFamily="18" charset="0"/>
                <a:ea typeface="Times New Roman" panose="02020603050405020304" pitchFamily="18" charset="0"/>
              </a:rPr>
              <a:t>, Austria, tel. +43 02236 807581, e-mail</a:t>
            </a:r>
            <a:r>
              <a:rPr lang="en-US" sz="1600" i="1" dirty="0">
                <a:effectLst/>
                <a:latin typeface="Times New Roman" panose="02020603050405020304" pitchFamily="18" charset="0"/>
                <a:ea typeface="Times New Roman" panose="02020603050405020304" pitchFamily="18" charset="0"/>
              </a:rPr>
              <a:t>: </a:t>
            </a:r>
            <a:r>
              <a:rPr lang="en-US" sz="1600" u="sng" dirty="0">
                <a:solidFill>
                  <a:srgbClr val="0000FF"/>
                </a:solidFill>
                <a:effectLst/>
                <a:latin typeface="Times New Roman" panose="02020603050405020304" pitchFamily="18" charset="0"/>
                <a:ea typeface="Calibri" panose="020F0502020204030204" pitchFamily="34" charset="0"/>
              </a:rPr>
              <a:t>ermol@iiasa.ac.at. </a:t>
            </a:r>
            <a:endParaRPr lang="en-US" sz="1600" u="sng" dirty="0">
              <a:solidFill>
                <a:srgbClr val="0000FF"/>
              </a:solidFill>
              <a:latin typeface="Times New Roman" panose="02020603050405020304" pitchFamily="18" charset="0"/>
              <a:ea typeface="Calibri" panose="020F0502020204030204" pitchFamily="34" charset="0"/>
            </a:endParaRPr>
          </a:p>
          <a:p>
            <a:pPr marL="0" marR="0" algn="just">
              <a:lnSpc>
                <a:spcPct val="115000"/>
              </a:lnSpc>
              <a:spcBef>
                <a:spcPts val="600"/>
              </a:spcBef>
              <a:spcAft>
                <a:spcPts val="600"/>
              </a:spcAft>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N. KOMENDANTOVA, </a:t>
            </a:r>
            <a:r>
              <a:rPr lang="en-US" sz="1600" dirty="0">
                <a:effectLst/>
                <a:latin typeface="Times New Roman" panose="02020603050405020304" pitchFamily="18" charset="0"/>
                <a:ea typeface="Times New Roman" panose="02020603050405020304" pitchFamily="18" charset="0"/>
              </a:rPr>
              <a:t>International Institute for Applied Systems Analysis (IIASA), Cooperation and Transformative Governance Research Group Leader, 2361, </a:t>
            </a:r>
            <a:r>
              <a:rPr lang="en-US" sz="1600" dirty="0" err="1">
                <a:effectLst/>
                <a:latin typeface="Times New Roman" panose="02020603050405020304" pitchFamily="18" charset="0"/>
                <a:ea typeface="Times New Roman" panose="02020603050405020304" pitchFamily="18" charset="0"/>
              </a:rPr>
              <a:t>Shclossplatz</a:t>
            </a:r>
            <a:r>
              <a:rPr lang="en-US" sz="1600" dirty="0">
                <a:effectLst/>
                <a:latin typeface="Times New Roman" panose="02020603050405020304" pitchFamily="18" charset="0"/>
                <a:ea typeface="Times New Roman" panose="02020603050405020304" pitchFamily="18" charset="0"/>
              </a:rPr>
              <a:t> 1, </a:t>
            </a:r>
            <a:r>
              <a:rPr lang="en-US" sz="1600" dirty="0" err="1">
                <a:effectLst/>
                <a:latin typeface="Times New Roman" panose="02020603050405020304" pitchFamily="18" charset="0"/>
                <a:ea typeface="Times New Roman" panose="02020603050405020304" pitchFamily="18" charset="0"/>
              </a:rPr>
              <a:t>Laxenburg</a:t>
            </a:r>
            <a:r>
              <a:rPr lang="en-US" sz="1600" dirty="0">
                <a:effectLst/>
                <a:latin typeface="Times New Roman" panose="02020603050405020304" pitchFamily="18" charset="0"/>
                <a:ea typeface="Times New Roman" panose="02020603050405020304" pitchFamily="18" charset="0"/>
              </a:rPr>
              <a:t>, Austria, tel. +43 02236 807508, e-mail</a:t>
            </a:r>
            <a:r>
              <a:rPr lang="en-US" sz="1600" i="1" dirty="0">
                <a:effectLst/>
                <a:latin typeface="Times New Roman" panose="02020603050405020304" pitchFamily="18" charset="0"/>
                <a:ea typeface="Times New Roman" panose="02020603050405020304" pitchFamily="18" charset="0"/>
              </a:rPr>
              <a:t>: </a:t>
            </a:r>
            <a:r>
              <a:rPr lang="en-US" sz="1600" u="sng" dirty="0">
                <a:solidFill>
                  <a:srgbClr val="0000FF"/>
                </a:solidFill>
                <a:effectLst/>
                <a:latin typeface="Times New Roman" panose="02020603050405020304" pitchFamily="18" charset="0"/>
                <a:ea typeface="Calibri" panose="020F0502020204030204" pitchFamily="34" charset="0"/>
              </a:rPr>
              <a:t>komendan@iiasa.ac.at</a:t>
            </a:r>
            <a:endParaRPr lang="en-US" sz="1600" dirty="0">
              <a:effectLst/>
              <a:latin typeface="Times New Roman" panose="02020603050405020304" pitchFamily="18" charset="0"/>
              <a:ea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D401BB53-E9FF-45DD-950A-D408DF9D136F}" type="slidenum">
              <a:rPr lang="en-US" smtClean="0"/>
              <a:t>1</a:t>
            </a:fld>
            <a:endParaRPr lang="en-US"/>
          </a:p>
        </p:txBody>
      </p:sp>
      <p:sp>
        <p:nvSpPr>
          <p:cNvPr id="7" name="TextBox 6">
            <a:extLst>
              <a:ext uri="{FF2B5EF4-FFF2-40B4-BE49-F238E27FC236}">
                <a16:creationId xmlns:a16="http://schemas.microsoft.com/office/drawing/2014/main" id="{3F20FD50-A773-45BF-B9F5-251A10A88699}"/>
              </a:ext>
            </a:extLst>
          </p:cNvPr>
          <p:cNvSpPr txBox="1"/>
          <p:nvPr/>
        </p:nvSpPr>
        <p:spPr>
          <a:xfrm>
            <a:off x="2042798" y="6165502"/>
            <a:ext cx="9766089" cy="646331"/>
          </a:xfrm>
          <a:prstGeom prst="rect">
            <a:avLst/>
          </a:prstGeom>
          <a:noFill/>
        </p:spPr>
        <p:txBody>
          <a:bodyPr wrap="square">
            <a:spAutoFit/>
          </a:bodyPr>
          <a:lstStyle/>
          <a:p>
            <a:pPr algn="r"/>
            <a:r>
              <a:rPr lang="ru-RU" sz="1800" b="1" i="0" u="none" strike="noStrike" baseline="0" dirty="0">
                <a:solidFill>
                  <a:srgbClr val="C00000"/>
                </a:solidFill>
                <a:latin typeface="Times New Roman" panose="02020603050405020304" pitchFamily="18" charset="0"/>
              </a:rPr>
              <a:t>Міжнародн</a:t>
            </a:r>
            <a:r>
              <a:rPr lang="en-US" sz="1800" b="1" i="0" u="none" strike="noStrike" baseline="0" dirty="0">
                <a:solidFill>
                  <a:srgbClr val="C00000"/>
                </a:solidFill>
                <a:latin typeface="Times New Roman" panose="02020603050405020304" pitchFamily="18" charset="0"/>
              </a:rPr>
              <a:t>a</a:t>
            </a:r>
            <a:r>
              <a:rPr lang="ru-RU" sz="1800" b="1" i="0" u="none" strike="noStrike" baseline="0" dirty="0">
                <a:solidFill>
                  <a:srgbClr val="C00000"/>
                </a:solidFill>
                <a:latin typeface="Times New Roman" panose="02020603050405020304" pitchFamily="18" charset="0"/>
              </a:rPr>
              <a:t> науково-практичн</a:t>
            </a:r>
            <a:r>
              <a:rPr lang="en-US" sz="1800" b="1" i="0" u="none" strike="noStrike" baseline="0" dirty="0">
                <a:solidFill>
                  <a:srgbClr val="C00000"/>
                </a:solidFill>
                <a:latin typeface="Times New Roman" panose="02020603050405020304" pitchFamily="18" charset="0"/>
              </a:rPr>
              <a:t>a</a:t>
            </a:r>
            <a:r>
              <a:rPr lang="ru-RU" sz="1800" b="1" i="0" u="none" strike="noStrike" baseline="0" dirty="0">
                <a:solidFill>
                  <a:srgbClr val="C00000"/>
                </a:solidFill>
                <a:latin typeface="Times New Roman" panose="02020603050405020304" pitchFamily="18" charset="0"/>
              </a:rPr>
              <a:t> конференції «Глушковські читання»</a:t>
            </a:r>
            <a:r>
              <a:rPr lang="en-US" sz="1800" b="1" i="0" u="none" strike="noStrike" baseline="0" dirty="0">
                <a:solidFill>
                  <a:srgbClr val="C00000"/>
                </a:solidFill>
                <a:latin typeface="Times New Roman" panose="02020603050405020304" pitchFamily="18" charset="0"/>
              </a:rPr>
              <a:t>, </a:t>
            </a:r>
          </a:p>
          <a:p>
            <a:pPr algn="r"/>
            <a:r>
              <a:rPr lang="en-US" b="1" dirty="0">
                <a:solidFill>
                  <a:srgbClr val="C00000"/>
                </a:solidFill>
              </a:rPr>
              <a:t>To the 100th anniversary of the birth of V.M. Glushkov</a:t>
            </a:r>
          </a:p>
        </p:txBody>
      </p:sp>
      <p:sp>
        <p:nvSpPr>
          <p:cNvPr id="8" name="TextBox 7">
            <a:extLst>
              <a:ext uri="{FF2B5EF4-FFF2-40B4-BE49-F238E27FC236}">
                <a16:creationId xmlns:a16="http://schemas.microsoft.com/office/drawing/2014/main" id="{B851D8AB-E75C-4233-A338-53680FE2A378}"/>
              </a:ext>
            </a:extLst>
          </p:cNvPr>
          <p:cNvSpPr txBox="1"/>
          <p:nvPr/>
        </p:nvSpPr>
        <p:spPr>
          <a:xfrm>
            <a:off x="0" y="6370645"/>
            <a:ext cx="6096000" cy="369332"/>
          </a:xfrm>
          <a:prstGeom prst="rect">
            <a:avLst/>
          </a:prstGeom>
          <a:noFill/>
        </p:spPr>
        <p:txBody>
          <a:bodyPr wrap="square">
            <a:spAutoFit/>
          </a:bodyPr>
          <a:lstStyle/>
          <a:p>
            <a:r>
              <a:rPr lang="en-US" sz="1800" b="1" i="0" u="none" strike="noStrike" baseline="0" dirty="0">
                <a:solidFill>
                  <a:srgbClr val="C00000"/>
                </a:solidFill>
                <a:latin typeface="Times New Roman" panose="02020603050405020304" pitchFamily="18" charset="0"/>
              </a:rPr>
              <a:t>26</a:t>
            </a:r>
            <a:r>
              <a:rPr lang="en-US" sz="1800" b="1" i="0" u="none" strike="noStrike" baseline="30000" dirty="0">
                <a:solidFill>
                  <a:srgbClr val="C00000"/>
                </a:solidFill>
                <a:latin typeface="Times New Roman" panose="02020603050405020304" pitchFamily="18" charset="0"/>
              </a:rPr>
              <a:t>th</a:t>
            </a:r>
            <a:r>
              <a:rPr lang="en-US" sz="1800" b="1" i="0" u="none" strike="noStrike" baseline="0" dirty="0">
                <a:solidFill>
                  <a:srgbClr val="C00000"/>
                </a:solidFill>
                <a:latin typeface="Times New Roman" panose="02020603050405020304" pitchFamily="18" charset="0"/>
              </a:rPr>
              <a:t> October, 2023</a:t>
            </a:r>
            <a:endParaRPr lang="en-US" dirty="0"/>
          </a:p>
        </p:txBody>
      </p:sp>
    </p:spTree>
    <p:extLst>
      <p:ext uri="{BB962C8B-B14F-4D97-AF65-F5344CB8AC3E}">
        <p14:creationId xmlns:p14="http://schemas.microsoft.com/office/powerpoint/2010/main" val="3901081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181595" y="243670"/>
            <a:ext cx="782881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rgbClr val="FF0000"/>
              </a:buClr>
              <a:buFont typeface="Wingdings" pitchFamily="2" charset="2"/>
              <a:buChar char="§"/>
            </a:pPr>
            <a:r>
              <a:rPr lang="en-US" altLang="en-US" sz="2400" dirty="0">
                <a:solidFill>
                  <a:schemeClr val="accent2"/>
                </a:solidFill>
                <a:latin typeface="+mj-lt"/>
              </a:rPr>
              <a:t>  Example of robust solutions: planning regional food security</a:t>
            </a:r>
          </a:p>
          <a:p>
            <a:pPr eaLnBrk="1" hangingPunct="1">
              <a:buClr>
                <a:srgbClr val="FF0000"/>
              </a:buClr>
              <a:buFont typeface="Wingdings" pitchFamily="2" charset="2"/>
              <a:buNone/>
            </a:pPr>
            <a:r>
              <a:rPr lang="en-US" altLang="en-US" sz="800" dirty="0">
                <a:solidFill>
                  <a:schemeClr val="accent2"/>
                </a:solidFill>
                <a:latin typeface="+mj-lt"/>
              </a:rPr>
              <a:t>          </a:t>
            </a:r>
          </a:p>
          <a:p>
            <a:pPr eaLnBrk="1" hangingPunct="1">
              <a:buClr>
                <a:srgbClr val="FF0000"/>
              </a:buClr>
              <a:buFont typeface="Wingdings" pitchFamily="2" charset="2"/>
              <a:buNone/>
            </a:pPr>
            <a:r>
              <a:rPr lang="en-US" altLang="en-US" sz="800" dirty="0">
                <a:solidFill>
                  <a:schemeClr val="accent2"/>
                </a:solidFill>
                <a:latin typeface="+mj-lt"/>
              </a:rPr>
              <a:t>          </a:t>
            </a:r>
            <a:r>
              <a:rPr lang="en-US" altLang="en-US" dirty="0">
                <a:solidFill>
                  <a:schemeClr val="accent2"/>
                </a:solidFill>
                <a:latin typeface="+mj-lt"/>
              </a:rPr>
              <a:t>        </a:t>
            </a:r>
            <a:r>
              <a:rPr lang="en-US" altLang="en-US" sz="2400" dirty="0">
                <a:latin typeface="+mj-lt"/>
              </a:rPr>
              <a:t>Dry season – crop A; </a:t>
            </a:r>
          </a:p>
          <a:p>
            <a:pPr eaLnBrk="1" hangingPunct="1">
              <a:buClr>
                <a:srgbClr val="FF0000"/>
              </a:buClr>
              <a:buFont typeface="Wingdings" pitchFamily="2" charset="2"/>
              <a:buNone/>
            </a:pPr>
            <a:endParaRPr lang="en-US" altLang="en-US" sz="1000" dirty="0">
              <a:latin typeface="+mj-lt"/>
            </a:endParaRPr>
          </a:p>
          <a:p>
            <a:pPr eaLnBrk="1" hangingPunct="1">
              <a:buClr>
                <a:srgbClr val="FF0000"/>
              </a:buClr>
              <a:buFont typeface="Wingdings" pitchFamily="2" charset="2"/>
              <a:buNone/>
            </a:pPr>
            <a:r>
              <a:rPr lang="en-US" altLang="en-US" sz="2400" dirty="0">
                <a:latin typeface="+mj-lt"/>
              </a:rPr>
              <a:t>          Wet season – crop B. </a:t>
            </a:r>
          </a:p>
          <a:p>
            <a:pPr eaLnBrk="1" hangingPunct="1">
              <a:buClr>
                <a:srgbClr val="FF0000"/>
              </a:buClr>
              <a:buFont typeface="Wingdings" pitchFamily="2" charset="2"/>
              <a:buNone/>
            </a:pPr>
            <a:endParaRPr lang="en-US" altLang="en-US" sz="1000" dirty="0">
              <a:latin typeface="+mj-lt"/>
            </a:endParaRPr>
          </a:p>
          <a:p>
            <a:pPr eaLnBrk="1" hangingPunct="1">
              <a:buClr>
                <a:srgbClr val="FF0000"/>
              </a:buClr>
              <a:buFont typeface="Wingdings" pitchFamily="2" charset="2"/>
              <a:buNone/>
            </a:pPr>
            <a:r>
              <a:rPr lang="en-US" altLang="en-US" sz="2400" dirty="0">
                <a:latin typeface="+mj-lt"/>
              </a:rPr>
              <a:t>          Next season may be dry or wet.</a:t>
            </a:r>
          </a:p>
          <a:p>
            <a:pPr eaLnBrk="1" hangingPunct="1">
              <a:buClr>
                <a:srgbClr val="FF0000"/>
              </a:buClr>
              <a:buFont typeface="Wingdings" pitchFamily="2" charset="2"/>
              <a:buNone/>
            </a:pPr>
            <a:r>
              <a:rPr lang="en-US" altLang="en-US" sz="1000" dirty="0">
                <a:solidFill>
                  <a:schemeClr val="accent2"/>
                </a:solidFill>
                <a:latin typeface="+mj-lt"/>
              </a:rPr>
              <a:t>   </a:t>
            </a:r>
          </a:p>
          <a:p>
            <a:pPr eaLnBrk="1" hangingPunct="1">
              <a:buClr>
                <a:srgbClr val="FF0000"/>
              </a:buClr>
              <a:buFont typeface="Wingdings" pitchFamily="2" charset="2"/>
              <a:buNone/>
            </a:pPr>
            <a:r>
              <a:rPr lang="en-US" altLang="en-US" sz="2400" dirty="0">
                <a:solidFill>
                  <a:schemeClr val="accent2"/>
                </a:solidFill>
                <a:latin typeface="+mj-lt"/>
              </a:rPr>
              <a:t>          </a:t>
            </a:r>
            <a:r>
              <a:rPr lang="en-US" altLang="en-US" sz="2400" dirty="0">
                <a:solidFill>
                  <a:srgbClr val="CC0000"/>
                </a:solidFill>
                <a:latin typeface="+mj-lt"/>
              </a:rPr>
              <a:t>Exact prediction of next season ?  </a:t>
            </a:r>
          </a:p>
          <a:p>
            <a:pPr eaLnBrk="1" hangingPunct="1">
              <a:buClr>
                <a:srgbClr val="FF0000"/>
              </a:buClr>
              <a:buFont typeface="Wingdings" pitchFamily="2" charset="2"/>
              <a:buNone/>
            </a:pPr>
            <a:endParaRPr lang="en-US" altLang="en-US" sz="2400" dirty="0">
              <a:solidFill>
                <a:schemeClr val="accent2"/>
              </a:solidFill>
              <a:latin typeface="+mj-lt"/>
            </a:endParaRPr>
          </a:p>
          <a:p>
            <a:pPr eaLnBrk="1" hangingPunct="1">
              <a:buClr>
                <a:srgbClr val="FF0000"/>
              </a:buClr>
              <a:buFont typeface="Wingdings" pitchFamily="2" charset="2"/>
              <a:buChar char="§"/>
            </a:pPr>
            <a:r>
              <a:rPr lang="en-US" altLang="en-US" sz="2400" dirty="0">
                <a:solidFill>
                  <a:schemeClr val="accent2"/>
                </a:solidFill>
                <a:latin typeface="+mj-lt"/>
              </a:rPr>
              <a:t>  Robust solution is to take a combination of A and B, </a:t>
            </a:r>
          </a:p>
          <a:p>
            <a:pPr eaLnBrk="1" hangingPunct="1">
              <a:buClr>
                <a:srgbClr val="FF0000"/>
              </a:buClr>
              <a:buFont typeface="Wingdings" pitchFamily="2" charset="2"/>
              <a:buNone/>
            </a:pPr>
            <a:endParaRPr lang="en-US" altLang="en-US" sz="1000" dirty="0">
              <a:solidFill>
                <a:schemeClr val="accent2"/>
              </a:solidFill>
              <a:latin typeface="+mj-lt"/>
            </a:endParaRPr>
          </a:p>
          <a:p>
            <a:pPr eaLnBrk="1" hangingPunct="1">
              <a:buClr>
                <a:srgbClr val="FF0000"/>
              </a:buClr>
              <a:buFont typeface="Wingdings" pitchFamily="2" charset="2"/>
              <a:buNone/>
            </a:pPr>
            <a:r>
              <a:rPr lang="en-US" altLang="en-US" sz="2400" dirty="0">
                <a:solidFill>
                  <a:schemeClr val="accent2"/>
                </a:solidFill>
                <a:latin typeface="+mj-lt"/>
              </a:rPr>
              <a:t>    or take (design) crop C.</a:t>
            </a:r>
          </a:p>
          <a:p>
            <a:pPr eaLnBrk="1" hangingPunct="1">
              <a:buClr>
                <a:srgbClr val="FF0000"/>
              </a:buClr>
              <a:buFont typeface="Wingdings" pitchFamily="2" charset="2"/>
              <a:buNone/>
            </a:pPr>
            <a:r>
              <a:rPr lang="en-US" altLang="en-US" sz="2400" dirty="0">
                <a:solidFill>
                  <a:schemeClr val="accent2"/>
                </a:solidFill>
                <a:latin typeface="+mj-lt"/>
              </a:rPr>
              <a:t>      </a:t>
            </a:r>
          </a:p>
          <a:p>
            <a:pPr eaLnBrk="1" hangingPunct="1">
              <a:buClr>
                <a:srgbClr val="FF0000"/>
              </a:buClr>
              <a:buFont typeface="Wingdings" pitchFamily="2" charset="2"/>
              <a:buChar char="§"/>
            </a:pPr>
            <a:r>
              <a:rPr lang="en-US" altLang="en-US" sz="2400" dirty="0">
                <a:solidFill>
                  <a:schemeClr val="accent2"/>
                </a:solidFill>
                <a:latin typeface="+mj-lt"/>
              </a:rPr>
              <a:t>  In deterministic models only one scenario: </a:t>
            </a:r>
          </a:p>
          <a:p>
            <a:pPr eaLnBrk="1" hangingPunct="1">
              <a:buClr>
                <a:srgbClr val="FF0000"/>
              </a:buClr>
              <a:buFont typeface="Wingdings" pitchFamily="2" charset="2"/>
              <a:buNone/>
            </a:pPr>
            <a:endParaRPr lang="en-US" altLang="en-US" sz="2400" dirty="0">
              <a:solidFill>
                <a:schemeClr val="accent2"/>
              </a:solidFill>
              <a:latin typeface="+mj-lt"/>
            </a:endParaRPr>
          </a:p>
          <a:p>
            <a:pPr eaLnBrk="1" hangingPunct="1">
              <a:buClr>
                <a:srgbClr val="FF0000"/>
              </a:buClr>
              <a:buFont typeface="Wingdings" pitchFamily="2" charset="2"/>
              <a:buNone/>
            </a:pPr>
            <a:r>
              <a:rPr lang="en-US" altLang="en-US" sz="2400" dirty="0">
                <a:latin typeface="+mj-lt"/>
              </a:rPr>
              <a:t>          Season is either dry or wet, i.e.,  only crop A or B</a:t>
            </a:r>
          </a:p>
          <a:p>
            <a:pPr eaLnBrk="1" hangingPunct="1">
              <a:buClr>
                <a:srgbClr val="FF0000"/>
              </a:buClr>
              <a:buFont typeface="Wingdings" pitchFamily="2" charset="2"/>
              <a:buNone/>
            </a:pPr>
            <a:r>
              <a:rPr lang="en-US" altLang="en-US" sz="2400" dirty="0">
                <a:solidFill>
                  <a:schemeClr val="accent2"/>
                </a:solidFill>
                <a:latin typeface="+mj-lt"/>
              </a:rPr>
              <a:t>      </a:t>
            </a:r>
          </a:p>
          <a:p>
            <a:pPr eaLnBrk="1" hangingPunct="1">
              <a:buClr>
                <a:srgbClr val="FF0000"/>
              </a:buClr>
              <a:buFont typeface="Wingdings" pitchFamily="2" charset="2"/>
              <a:buChar char="§"/>
            </a:pPr>
            <a:r>
              <a:rPr lang="en-US" altLang="en-US" sz="2400" dirty="0">
                <a:latin typeface="+mj-lt"/>
              </a:rPr>
              <a:t>  </a:t>
            </a:r>
            <a:r>
              <a:rPr lang="en-US" altLang="en-US" sz="2400" dirty="0">
                <a:solidFill>
                  <a:srgbClr val="000099"/>
                </a:solidFill>
                <a:latin typeface="+mj-lt"/>
              </a:rPr>
              <a:t>Design of robust solutions cannot rely on deterministic </a:t>
            </a:r>
          </a:p>
          <a:p>
            <a:pPr eaLnBrk="1" hangingPunct="1">
              <a:buClr>
                <a:srgbClr val="FF0000"/>
              </a:buClr>
              <a:buFont typeface="Wingdings" pitchFamily="2" charset="2"/>
              <a:buNone/>
            </a:pPr>
            <a:r>
              <a:rPr lang="en-US" altLang="en-US" sz="2400" dirty="0">
                <a:solidFill>
                  <a:srgbClr val="000099"/>
                </a:solidFill>
                <a:latin typeface="+mj-lt"/>
              </a:rPr>
              <a:t>    (average) models/indicators</a:t>
            </a:r>
          </a:p>
          <a:p>
            <a:pPr eaLnBrk="1" hangingPunct="1">
              <a:buClr>
                <a:srgbClr val="FF0000"/>
              </a:buClr>
              <a:buFont typeface="Wingdings" pitchFamily="2" charset="2"/>
              <a:buNone/>
            </a:pPr>
            <a:endParaRPr lang="en-US" altLang="en-US" sz="2400" dirty="0">
              <a:solidFill>
                <a:schemeClr val="accent2"/>
              </a:solidFill>
              <a:latin typeface="+mj-lt"/>
            </a:endParaRPr>
          </a:p>
        </p:txBody>
      </p:sp>
      <p:pic>
        <p:nvPicPr>
          <p:cNvPr id="3" name="Picture 22">
            <a:extLst>
              <a:ext uri="{FF2B5EF4-FFF2-40B4-BE49-F238E27FC236}">
                <a16:creationId xmlns:a16="http://schemas.microsoft.com/office/drawing/2014/main" id="{5CF28AEB-F656-4DCD-A344-F8BEF3B05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7900" y="6302328"/>
            <a:ext cx="827087" cy="53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126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book cover with text on it&#10;&#10;Description automatically generated">
            <a:extLst>
              <a:ext uri="{FF2B5EF4-FFF2-40B4-BE49-F238E27FC236}">
                <a16:creationId xmlns:a16="http://schemas.microsoft.com/office/drawing/2014/main" id="{6662AFE8-D16A-483F-8C31-9FBE319521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81" y="80644"/>
            <a:ext cx="4108777" cy="5817237"/>
          </a:xfrm>
          <a:prstGeom prst="rect">
            <a:avLst/>
          </a:prstGeom>
        </p:spPr>
      </p:pic>
      <p:sp>
        <p:nvSpPr>
          <p:cNvPr id="4" name="Slide Number Placeholder 3">
            <a:extLst>
              <a:ext uri="{FF2B5EF4-FFF2-40B4-BE49-F238E27FC236}">
                <a16:creationId xmlns:a16="http://schemas.microsoft.com/office/drawing/2014/main" id="{A5213EBF-8C5E-4876-84D6-B82279617C54}"/>
              </a:ext>
            </a:extLst>
          </p:cNvPr>
          <p:cNvSpPr>
            <a:spLocks noGrp="1"/>
          </p:cNvSpPr>
          <p:nvPr>
            <p:ph type="sldNum" sz="quarter" idx="12"/>
          </p:nvPr>
        </p:nvSpPr>
        <p:spPr/>
        <p:txBody>
          <a:bodyPr/>
          <a:lstStyle/>
          <a:p>
            <a:fld id="{D401BB53-E9FF-45DD-950A-D408DF9D136F}" type="slidenum">
              <a:rPr lang="en-US" smtClean="0"/>
              <a:t>11</a:t>
            </a:fld>
            <a:endParaRPr lang="en-US"/>
          </a:p>
        </p:txBody>
      </p:sp>
      <p:pic>
        <p:nvPicPr>
          <p:cNvPr id="24" name="Picture 23" descr="A book cover with yellow and blue text&#10;&#10;Description automatically generated">
            <a:extLst>
              <a:ext uri="{FF2B5EF4-FFF2-40B4-BE49-F238E27FC236}">
                <a16:creationId xmlns:a16="http://schemas.microsoft.com/office/drawing/2014/main" id="{7E6378B6-7B34-4ADE-AEB0-CD59E86D45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079" y="333088"/>
            <a:ext cx="4108777" cy="5904447"/>
          </a:xfrm>
          <a:prstGeom prst="rect">
            <a:avLst/>
          </a:prstGeom>
        </p:spPr>
      </p:pic>
      <p:pic>
        <p:nvPicPr>
          <p:cNvPr id="12" name="Picture 11" descr="A book cover with text on it&#10;&#10;Description automatically generated">
            <a:extLst>
              <a:ext uri="{FF2B5EF4-FFF2-40B4-BE49-F238E27FC236}">
                <a16:creationId xmlns:a16="http://schemas.microsoft.com/office/drawing/2014/main" id="{E0DFF9FF-1A2A-4605-9C1B-1EA27EB83E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6923" y="620465"/>
            <a:ext cx="4517446" cy="6023261"/>
          </a:xfrm>
          <a:prstGeom prst="rect">
            <a:avLst/>
          </a:prstGeom>
        </p:spPr>
      </p:pic>
      <p:pic>
        <p:nvPicPr>
          <p:cNvPr id="22" name="Picture 21" descr="A book cover with text&#10;&#10;Description automatically generated">
            <a:extLst>
              <a:ext uri="{FF2B5EF4-FFF2-40B4-BE49-F238E27FC236}">
                <a16:creationId xmlns:a16="http://schemas.microsoft.com/office/drawing/2014/main" id="{03F98C25-5832-44F4-A24A-743A36145E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0600" y="1147715"/>
            <a:ext cx="4278154" cy="5710285"/>
          </a:xfrm>
          <a:prstGeom prst="rect">
            <a:avLst/>
          </a:prstGeom>
        </p:spPr>
      </p:pic>
      <p:sp>
        <p:nvSpPr>
          <p:cNvPr id="27" name="Text Box 4">
            <a:extLst>
              <a:ext uri="{FF2B5EF4-FFF2-40B4-BE49-F238E27FC236}">
                <a16:creationId xmlns:a16="http://schemas.microsoft.com/office/drawing/2014/main" id="{D176D293-0C72-4F89-9F30-611F364F0B70}"/>
              </a:ext>
            </a:extLst>
          </p:cNvPr>
          <p:cNvSpPr txBox="1">
            <a:spLocks noChangeArrowheads="1"/>
          </p:cNvSpPr>
          <p:nvPr/>
        </p:nvSpPr>
        <p:spPr bwMode="auto">
          <a:xfrm>
            <a:off x="4284028" y="104218"/>
            <a:ext cx="9293225" cy="503237"/>
          </a:xfrm>
          <a:prstGeom prst="rect">
            <a:avLst/>
          </a:prstGeom>
          <a:noFill/>
          <a:ln w="12700" cap="sq" algn="ctr">
            <a:noFill/>
            <a:miter lim="800000"/>
            <a:headEnd/>
            <a:tailEnd/>
          </a:ln>
          <a:effectLst/>
          <a:extLst>
            <a:ext uri="{91240B29-F687-4F45-9708-019B960494DF}">
              <a14:hiddenLine xmlns:a14="http://schemas.microsoft.com/office/drawing/2010/main" w="12700" cap="sq"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defRPr/>
            </a:pPr>
            <a:r>
              <a:rPr lang="en-US" sz="3000" dirty="0">
                <a:solidFill>
                  <a:srgbClr val="CC0000"/>
                </a:solidFill>
                <a:effectLst>
                  <a:outerShdw blurRad="38100" dist="38100" dir="2700000" algn="tl">
                    <a:srgbClr val="C0C0C0"/>
                  </a:outerShdw>
                </a:effectLst>
                <a:ea typeface="新細明體" pitchFamily="18" charset="-120"/>
              </a:rPr>
              <a:t>Robust decision-making</a:t>
            </a:r>
          </a:p>
        </p:txBody>
      </p:sp>
    </p:spTree>
    <p:extLst>
      <p:ext uri="{BB962C8B-B14F-4D97-AF65-F5344CB8AC3E}">
        <p14:creationId xmlns:p14="http://schemas.microsoft.com/office/powerpoint/2010/main" val="3380967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6" name="Rectangle 5"/>
          <p:cNvSpPr>
            <a:spLocks noChangeArrowheads="1"/>
          </p:cNvSpPr>
          <p:nvPr/>
        </p:nvSpPr>
        <p:spPr bwMode="auto">
          <a:xfrm>
            <a:off x="1962151" y="1290637"/>
            <a:ext cx="6525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
            </a:pPr>
            <a:r>
              <a:rPr lang="en-US" altLang="en-US" sz="2000" dirty="0">
                <a:solidFill>
                  <a:srgbClr val="000099"/>
                </a:solidFill>
                <a:latin typeface="+mj-lt"/>
              </a:rPr>
              <a:t> Supply (</a:t>
            </a:r>
            <a:r>
              <a:rPr lang="en-US" altLang="en-US" sz="2000" i="1" dirty="0">
                <a:latin typeface="+mj-lt"/>
                <a:cs typeface="Times New Roman" panose="02020603050405020304" pitchFamily="18" charset="0"/>
              </a:rPr>
              <a:t>x)</a:t>
            </a:r>
            <a:r>
              <a:rPr lang="en-US" altLang="en-US" sz="2000" dirty="0">
                <a:solidFill>
                  <a:srgbClr val="000099"/>
                </a:solidFill>
                <a:latin typeface="+mj-lt"/>
              </a:rPr>
              <a:t>  = demand (   ), random scenarios                           , </a:t>
            </a:r>
          </a:p>
        </p:txBody>
      </p:sp>
      <p:sp>
        <p:nvSpPr>
          <p:cNvPr id="2059" name="Rectangle 39"/>
          <p:cNvSpPr>
            <a:spLocks noChangeArrowheads="1"/>
          </p:cNvSpPr>
          <p:nvPr/>
        </p:nvSpPr>
        <p:spPr bwMode="auto">
          <a:xfrm>
            <a:off x="1990726" y="4405312"/>
            <a:ext cx="5762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
            </a:pPr>
            <a:r>
              <a:rPr lang="en-US" altLang="en-US" sz="2000" dirty="0">
                <a:solidFill>
                  <a:srgbClr val="000099"/>
                </a:solidFill>
                <a:latin typeface="+mj-lt"/>
              </a:rPr>
              <a:t> Problem: planning supply  </a:t>
            </a:r>
            <a:r>
              <a:rPr lang="en-US" altLang="en-US" sz="2000" i="1" dirty="0">
                <a:latin typeface="+mj-lt"/>
                <a:cs typeface="Times New Roman" panose="02020603050405020304" pitchFamily="18" charset="0"/>
              </a:rPr>
              <a:t>x</a:t>
            </a:r>
            <a:r>
              <a:rPr lang="en-US" altLang="en-US" sz="2000" dirty="0">
                <a:solidFill>
                  <a:srgbClr val="000099"/>
                </a:solidFill>
                <a:latin typeface="+mj-lt"/>
              </a:rPr>
              <a:t>  before   </a:t>
            </a:r>
            <a:r>
              <a:rPr lang="en-US" altLang="en-US" sz="2000" i="1" dirty="0">
                <a:solidFill>
                  <a:srgbClr val="000000"/>
                </a:solidFill>
                <a:latin typeface="+mj-lt"/>
              </a:rPr>
              <a:t>q</a:t>
            </a:r>
            <a:r>
              <a:rPr lang="en-US" altLang="en-US" sz="2000" i="1" baseline="-25000" dirty="0">
                <a:solidFill>
                  <a:srgbClr val="000000"/>
                </a:solidFill>
                <a:latin typeface="+mj-lt"/>
                <a:cs typeface="Times New Roman" panose="02020603050405020304" pitchFamily="18" charset="0"/>
              </a:rPr>
              <a:t>i</a:t>
            </a:r>
            <a:r>
              <a:rPr lang="en-US" altLang="en-US" sz="2000" dirty="0">
                <a:solidFill>
                  <a:srgbClr val="000099"/>
                </a:solidFill>
                <a:latin typeface="+mj-lt"/>
              </a:rPr>
              <a:t>    is observed </a:t>
            </a:r>
          </a:p>
        </p:txBody>
      </p:sp>
      <p:grpSp>
        <p:nvGrpSpPr>
          <p:cNvPr id="2064" name="Group 60"/>
          <p:cNvGrpSpPr>
            <a:grpSpLocks/>
          </p:cNvGrpSpPr>
          <p:nvPr/>
        </p:nvGrpSpPr>
        <p:grpSpPr bwMode="auto">
          <a:xfrm>
            <a:off x="1990726" y="2043109"/>
            <a:ext cx="6877897" cy="400050"/>
            <a:chOff x="-2457" y="54"/>
            <a:chExt cx="287686" cy="3000"/>
          </a:xfrm>
        </p:grpSpPr>
        <p:sp>
          <p:nvSpPr>
            <p:cNvPr id="2066" name="Rectangle 61"/>
            <p:cNvSpPr>
              <a:spLocks noChangeArrowheads="1"/>
            </p:cNvSpPr>
            <p:nvPr/>
          </p:nvSpPr>
          <p:spPr bwMode="auto">
            <a:xfrm>
              <a:off x="-2457" y="54"/>
              <a:ext cx="287686"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
              </a:pPr>
              <a:r>
                <a:rPr lang="en-US" altLang="en-US" sz="2000" dirty="0">
                  <a:solidFill>
                    <a:srgbClr val="000099"/>
                  </a:solidFill>
                  <a:latin typeface="+mj-lt"/>
                </a:rPr>
                <a:t> Deterministic model:  </a:t>
              </a:r>
              <a:r>
                <a:rPr lang="en-US" altLang="en-US" sz="2000" i="1" dirty="0">
                  <a:solidFill>
                    <a:srgbClr val="000099"/>
                  </a:solidFill>
                  <a:latin typeface="+mj-lt"/>
                  <a:cs typeface="Times New Roman" panose="02020603050405020304" pitchFamily="18" charset="0"/>
                </a:rPr>
                <a:t>x*</a:t>
              </a:r>
              <a:r>
                <a:rPr lang="en-US" altLang="en-US" sz="2000" dirty="0">
                  <a:solidFill>
                    <a:srgbClr val="000099"/>
                  </a:solidFill>
                  <a:latin typeface="+mj-lt"/>
                </a:rPr>
                <a:t> = E               - standard average solution</a:t>
              </a:r>
            </a:p>
          </p:txBody>
        </p:sp>
        <p:graphicFrame>
          <p:nvGraphicFramePr>
            <p:cNvPr id="2051" name="Object 62"/>
            <p:cNvGraphicFramePr>
              <a:graphicFrameLocks noChangeAspect="1"/>
            </p:cNvGraphicFramePr>
            <p:nvPr/>
          </p:nvGraphicFramePr>
          <p:xfrm>
            <a:off x="2381" y="2155"/>
            <a:ext cx="408" cy="232"/>
          </p:xfrm>
          <a:graphic>
            <a:graphicData uri="http://schemas.openxmlformats.org/presentationml/2006/ole">
              <mc:AlternateContent xmlns:mc="http://schemas.openxmlformats.org/markup-compatibility/2006">
                <mc:Choice xmlns:v="urn:schemas-microsoft-com:vml" Requires="v">
                  <p:oleObj name="Equation" r:id="rId3" imgW="355320" imgH="203040" progId="Equation.3">
                    <p:embed/>
                  </p:oleObj>
                </mc:Choice>
                <mc:Fallback>
                  <p:oleObj name="Equation" r:id="rId3" imgW="355320" imgH="203040" progId="Equation.3">
                    <p:embed/>
                    <p:pic>
                      <p:nvPicPr>
                        <p:cNvPr id="2051" name="Object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 y="2155"/>
                          <a:ext cx="408"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9" name="Text Box 4"/>
          <p:cNvSpPr txBox="1">
            <a:spLocks noChangeArrowheads="1"/>
          </p:cNvSpPr>
          <p:nvPr/>
        </p:nvSpPr>
        <p:spPr bwMode="auto">
          <a:xfrm>
            <a:off x="1374776" y="152400"/>
            <a:ext cx="9293225" cy="923330"/>
          </a:xfrm>
          <a:prstGeom prst="rect">
            <a:avLst/>
          </a:prstGeom>
          <a:noFill/>
          <a:ln w="12700" cap="sq" algn="ctr">
            <a:noFill/>
            <a:miter lim="800000"/>
            <a:headEnd/>
            <a:tailEnd/>
          </a:ln>
          <a:effectLst/>
          <a:extLst>
            <a:ext uri="{91240B29-F687-4F45-9708-019B960494DF}">
              <a14:hiddenLine xmlns:a14="http://schemas.microsoft.com/office/drawing/2010/main" w="12700" cap="sq"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defRPr/>
            </a:pPr>
            <a:r>
              <a:rPr lang="en-US" sz="3000" dirty="0">
                <a:solidFill>
                  <a:srgbClr val="CC0000"/>
                </a:solidFill>
                <a:effectLst>
                  <a:outerShdw blurRad="38100" dist="38100" dir="2700000" algn="tl">
                    <a:srgbClr val="C0C0C0"/>
                  </a:outerShdw>
                </a:effectLst>
                <a:ea typeface="新細明體" pitchFamily="18" charset="-120"/>
              </a:rPr>
              <a:t>Robust interconnected two types decision-making: </a:t>
            </a:r>
          </a:p>
          <a:p>
            <a:pPr algn="ctr">
              <a:lnSpc>
                <a:spcPct val="90000"/>
              </a:lnSpc>
              <a:defRPr/>
            </a:pPr>
            <a:r>
              <a:rPr lang="en-US" sz="3000" dirty="0">
                <a:solidFill>
                  <a:srgbClr val="CC0000"/>
                </a:solidFill>
                <a:effectLst>
                  <a:outerShdw blurRad="38100" dist="38100" dir="2700000" algn="tl">
                    <a:srgbClr val="C0C0C0"/>
                  </a:outerShdw>
                </a:effectLst>
                <a:ea typeface="新細明體" pitchFamily="18" charset="-120"/>
              </a:rPr>
              <a:t>minimizing imbalances in the face of uncertain future</a:t>
            </a:r>
          </a:p>
        </p:txBody>
      </p:sp>
      <p:sp>
        <p:nvSpPr>
          <p:cNvPr id="87" name="Rectangle 41"/>
          <p:cNvSpPr>
            <a:spLocks noChangeArrowheads="1"/>
          </p:cNvSpPr>
          <p:nvPr/>
        </p:nvSpPr>
        <p:spPr bwMode="auto">
          <a:xfrm>
            <a:off x="1990726" y="2700874"/>
            <a:ext cx="784452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
            </a:pPr>
            <a:r>
              <a:rPr lang="en-US" altLang="en-US" sz="2000" dirty="0">
                <a:solidFill>
                  <a:srgbClr val="000099"/>
                </a:solidFill>
                <a:latin typeface="+mj-lt"/>
              </a:rPr>
              <a:t> Scenario analysis: what is optimal production once demand is simulated?</a:t>
            </a:r>
          </a:p>
          <a:p>
            <a:pPr eaLnBrk="1" hangingPunct="1">
              <a:buFont typeface="Wingdings" pitchFamily="2" charset="2"/>
              <a:buChar char="§"/>
            </a:pPr>
            <a:endParaRPr lang="en-US" altLang="en-US" sz="2000" dirty="0">
              <a:solidFill>
                <a:srgbClr val="000099"/>
              </a:solidFill>
              <a:latin typeface="+mj-lt"/>
            </a:endParaRPr>
          </a:p>
          <a:p>
            <a:pPr eaLnBrk="1" hangingPunct="1">
              <a:buFont typeface="Wingdings" pitchFamily="2" charset="2"/>
              <a:buChar char="§"/>
            </a:pPr>
            <a:endParaRPr lang="en-US" altLang="en-US" sz="2000" dirty="0">
              <a:solidFill>
                <a:srgbClr val="000099"/>
              </a:solidFill>
              <a:latin typeface="+mj-lt"/>
            </a:endParaRPr>
          </a:p>
          <a:p>
            <a:pPr eaLnBrk="1" hangingPunct="1">
              <a:buFont typeface="Wingdings" pitchFamily="2" charset="2"/>
              <a:buChar char="§"/>
            </a:pPr>
            <a:r>
              <a:rPr lang="en-US" altLang="en-US" sz="2000" dirty="0">
                <a:solidFill>
                  <a:srgbClr val="000099"/>
                </a:solidFill>
                <a:latin typeface="+mj-lt"/>
              </a:rPr>
              <a:t> Worst case minimax solution x= max (     ) can be too costly </a:t>
            </a:r>
          </a:p>
        </p:txBody>
      </p:sp>
      <p:sp>
        <p:nvSpPr>
          <p:cNvPr id="48" name="Rectangle 6">
            <a:extLst>
              <a:ext uri="{FF2B5EF4-FFF2-40B4-BE49-F238E27FC236}">
                <a16:creationId xmlns:a16="http://schemas.microsoft.com/office/drawing/2014/main" id="{2D8C4470-1589-4649-B539-0B83DA26A16E}"/>
              </a:ext>
            </a:extLst>
          </p:cNvPr>
          <p:cNvSpPr>
            <a:spLocks noChangeArrowheads="1"/>
          </p:cNvSpPr>
          <p:nvPr/>
        </p:nvSpPr>
        <p:spPr bwMode="auto">
          <a:xfrm>
            <a:off x="4484979" y="1295400"/>
            <a:ext cx="1524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a:solidFill>
                  <a:srgbClr val="000000"/>
                </a:solidFill>
                <a:latin typeface="+mj-lt"/>
              </a:rPr>
              <a:t>q</a:t>
            </a:r>
            <a:endParaRPr lang="en-US" altLang="en-US" dirty="0">
              <a:latin typeface="+mj-lt"/>
            </a:endParaRPr>
          </a:p>
        </p:txBody>
      </p:sp>
      <p:sp>
        <p:nvSpPr>
          <p:cNvPr id="50" name="Rectangle 6">
            <a:extLst>
              <a:ext uri="{FF2B5EF4-FFF2-40B4-BE49-F238E27FC236}">
                <a16:creationId xmlns:a16="http://schemas.microsoft.com/office/drawing/2014/main" id="{821BED81-AAAE-4846-BF77-762466A4FF8F}"/>
              </a:ext>
            </a:extLst>
          </p:cNvPr>
          <p:cNvSpPr>
            <a:spLocks noChangeArrowheads="1"/>
          </p:cNvSpPr>
          <p:nvPr/>
        </p:nvSpPr>
        <p:spPr bwMode="auto">
          <a:xfrm>
            <a:off x="5227050" y="2066981"/>
            <a:ext cx="3125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a:solidFill>
                  <a:srgbClr val="000000"/>
                </a:solidFill>
                <a:latin typeface="+mj-lt"/>
              </a:rPr>
              <a:t>(q)</a:t>
            </a:r>
            <a:endParaRPr lang="en-US" altLang="en-US" dirty="0">
              <a:latin typeface="+mj-lt"/>
            </a:endParaRPr>
          </a:p>
        </p:txBody>
      </p:sp>
      <p:sp>
        <p:nvSpPr>
          <p:cNvPr id="86" name="Rectangle 6">
            <a:extLst>
              <a:ext uri="{FF2B5EF4-FFF2-40B4-BE49-F238E27FC236}">
                <a16:creationId xmlns:a16="http://schemas.microsoft.com/office/drawing/2014/main" id="{F1864A01-71A7-4F2A-9B8D-964A47697199}"/>
              </a:ext>
            </a:extLst>
          </p:cNvPr>
          <p:cNvSpPr>
            <a:spLocks noChangeArrowheads="1"/>
          </p:cNvSpPr>
          <p:nvPr/>
        </p:nvSpPr>
        <p:spPr bwMode="auto">
          <a:xfrm>
            <a:off x="3204180" y="3152358"/>
            <a:ext cx="7197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a:solidFill>
                  <a:srgbClr val="000000"/>
                </a:solidFill>
                <a:latin typeface="+mj-lt"/>
                <a:cs typeface="Times New Roman" panose="02020603050405020304" pitchFamily="18" charset="0"/>
              </a:rPr>
              <a:t>x</a:t>
            </a:r>
            <a:r>
              <a:rPr lang="en-US" altLang="en-US" sz="2200" i="1" baseline="-25000" dirty="0">
                <a:solidFill>
                  <a:srgbClr val="000000"/>
                </a:solidFill>
                <a:latin typeface="+mj-lt"/>
                <a:cs typeface="Times New Roman" panose="02020603050405020304" pitchFamily="18" charset="0"/>
              </a:rPr>
              <a:t>1</a:t>
            </a:r>
            <a:r>
              <a:rPr lang="en-US" altLang="en-US" sz="2200" i="1" dirty="0">
                <a:solidFill>
                  <a:srgbClr val="000000"/>
                </a:solidFill>
                <a:latin typeface="+mj-lt"/>
                <a:cs typeface="Times New Roman" panose="02020603050405020304" pitchFamily="18" charset="0"/>
              </a:rPr>
              <a:t> = </a:t>
            </a:r>
            <a:r>
              <a:rPr lang="en-US" altLang="en-US" sz="2200" i="1" dirty="0">
                <a:solidFill>
                  <a:srgbClr val="000000"/>
                </a:solidFill>
                <a:latin typeface="+mj-lt"/>
              </a:rPr>
              <a:t>q</a:t>
            </a:r>
            <a:r>
              <a:rPr lang="en-US" altLang="en-US" sz="2200" i="1" baseline="-25000" dirty="0">
                <a:solidFill>
                  <a:srgbClr val="000000"/>
                </a:solidFill>
                <a:latin typeface="+mj-lt"/>
              </a:rPr>
              <a:t>1</a:t>
            </a:r>
            <a:endParaRPr lang="en-US" altLang="en-US" baseline="-25000" dirty="0">
              <a:latin typeface="+mj-lt"/>
            </a:endParaRPr>
          </a:p>
        </p:txBody>
      </p:sp>
      <p:sp>
        <p:nvSpPr>
          <p:cNvPr id="89" name="Rectangle 6">
            <a:extLst>
              <a:ext uri="{FF2B5EF4-FFF2-40B4-BE49-F238E27FC236}">
                <a16:creationId xmlns:a16="http://schemas.microsoft.com/office/drawing/2014/main" id="{193F644D-E1C3-4151-A069-B70AC1F4C3BF}"/>
              </a:ext>
            </a:extLst>
          </p:cNvPr>
          <p:cNvSpPr>
            <a:spLocks noChangeArrowheads="1"/>
          </p:cNvSpPr>
          <p:nvPr/>
        </p:nvSpPr>
        <p:spPr bwMode="auto">
          <a:xfrm>
            <a:off x="4575780" y="3152358"/>
            <a:ext cx="7197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a:solidFill>
                  <a:srgbClr val="000000"/>
                </a:solidFill>
                <a:latin typeface="+mj-lt"/>
                <a:cs typeface="Times New Roman" panose="02020603050405020304" pitchFamily="18" charset="0"/>
              </a:rPr>
              <a:t>x</a:t>
            </a:r>
            <a:r>
              <a:rPr lang="en-US" altLang="en-US" sz="2200" i="1" baseline="-25000" dirty="0">
                <a:solidFill>
                  <a:srgbClr val="000000"/>
                </a:solidFill>
                <a:latin typeface="+mj-lt"/>
                <a:cs typeface="Times New Roman" panose="02020603050405020304" pitchFamily="18" charset="0"/>
              </a:rPr>
              <a:t>1</a:t>
            </a:r>
            <a:r>
              <a:rPr lang="en-US" altLang="en-US" sz="2200" i="1" dirty="0">
                <a:solidFill>
                  <a:srgbClr val="000000"/>
                </a:solidFill>
                <a:latin typeface="+mj-lt"/>
                <a:cs typeface="Times New Roman" panose="02020603050405020304" pitchFamily="18" charset="0"/>
              </a:rPr>
              <a:t> = </a:t>
            </a:r>
            <a:r>
              <a:rPr lang="en-US" altLang="en-US" sz="2200" i="1" dirty="0">
                <a:solidFill>
                  <a:srgbClr val="000000"/>
                </a:solidFill>
                <a:latin typeface="+mj-lt"/>
              </a:rPr>
              <a:t>q</a:t>
            </a:r>
            <a:r>
              <a:rPr lang="en-US" altLang="en-US" sz="2200" i="1" baseline="-25000" dirty="0">
                <a:solidFill>
                  <a:srgbClr val="000000"/>
                </a:solidFill>
                <a:latin typeface="+mj-lt"/>
              </a:rPr>
              <a:t>2</a:t>
            </a:r>
            <a:endParaRPr lang="en-US" altLang="en-US" baseline="-25000" dirty="0">
              <a:latin typeface="+mj-lt"/>
            </a:endParaRPr>
          </a:p>
        </p:txBody>
      </p:sp>
      <p:sp>
        <p:nvSpPr>
          <p:cNvPr id="90" name="Rectangle 6">
            <a:extLst>
              <a:ext uri="{FF2B5EF4-FFF2-40B4-BE49-F238E27FC236}">
                <a16:creationId xmlns:a16="http://schemas.microsoft.com/office/drawing/2014/main" id="{D10F226E-86C4-4307-9EC4-AD595F3A4955}"/>
              </a:ext>
            </a:extLst>
          </p:cNvPr>
          <p:cNvSpPr>
            <a:spLocks noChangeArrowheads="1"/>
          </p:cNvSpPr>
          <p:nvPr/>
        </p:nvSpPr>
        <p:spPr bwMode="auto">
          <a:xfrm>
            <a:off x="6858001" y="3152358"/>
            <a:ext cx="7710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err="1">
                <a:solidFill>
                  <a:srgbClr val="000000"/>
                </a:solidFill>
                <a:latin typeface="+mj-lt"/>
                <a:cs typeface="Times New Roman" panose="02020603050405020304" pitchFamily="18" charset="0"/>
              </a:rPr>
              <a:t>x</a:t>
            </a:r>
            <a:r>
              <a:rPr lang="en-US" altLang="en-US" sz="2200" i="1" baseline="-25000" dirty="0" err="1">
                <a:solidFill>
                  <a:srgbClr val="000000"/>
                </a:solidFill>
                <a:latin typeface="+mj-lt"/>
                <a:cs typeface="Times New Roman" panose="02020603050405020304" pitchFamily="18" charset="0"/>
              </a:rPr>
              <a:t>N</a:t>
            </a:r>
            <a:r>
              <a:rPr lang="en-US" altLang="en-US" sz="2200" i="1" dirty="0">
                <a:solidFill>
                  <a:srgbClr val="000000"/>
                </a:solidFill>
                <a:latin typeface="+mj-lt"/>
                <a:cs typeface="Times New Roman" panose="02020603050405020304" pitchFamily="18" charset="0"/>
              </a:rPr>
              <a:t> = </a:t>
            </a:r>
            <a:r>
              <a:rPr lang="en-US" altLang="en-US" sz="2200" i="1" dirty="0" err="1">
                <a:solidFill>
                  <a:srgbClr val="000000"/>
                </a:solidFill>
                <a:latin typeface="+mj-lt"/>
              </a:rPr>
              <a:t>q</a:t>
            </a:r>
            <a:r>
              <a:rPr lang="en-US" altLang="en-US" sz="2200" i="1" baseline="-25000" dirty="0" err="1">
                <a:solidFill>
                  <a:srgbClr val="000000"/>
                </a:solidFill>
                <a:latin typeface="+mj-lt"/>
                <a:cs typeface="Times New Roman" panose="02020603050405020304" pitchFamily="18" charset="0"/>
              </a:rPr>
              <a:t>N</a:t>
            </a:r>
            <a:endParaRPr lang="en-US" altLang="en-US" baseline="-25000" dirty="0">
              <a:latin typeface="+mj-lt"/>
            </a:endParaRPr>
          </a:p>
        </p:txBody>
      </p:sp>
      <p:sp>
        <p:nvSpPr>
          <p:cNvPr id="98" name="Rectangle 6">
            <a:extLst>
              <a:ext uri="{FF2B5EF4-FFF2-40B4-BE49-F238E27FC236}">
                <a16:creationId xmlns:a16="http://schemas.microsoft.com/office/drawing/2014/main" id="{BFED2DA0-8AA4-4840-943F-C011B7D20BCE}"/>
              </a:ext>
            </a:extLst>
          </p:cNvPr>
          <p:cNvSpPr>
            <a:spLocks noChangeArrowheads="1"/>
          </p:cNvSpPr>
          <p:nvPr/>
        </p:nvSpPr>
        <p:spPr bwMode="auto">
          <a:xfrm>
            <a:off x="6137034" y="3636651"/>
            <a:ext cx="1474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a:solidFill>
                  <a:srgbClr val="000000"/>
                </a:solidFill>
                <a:latin typeface="+mj-lt"/>
              </a:rPr>
              <a:t>q</a:t>
            </a:r>
            <a:endParaRPr lang="en-US" altLang="en-US" dirty="0">
              <a:latin typeface="+mj-lt"/>
            </a:endParaRPr>
          </a:p>
        </p:txBody>
      </p:sp>
      <p:grpSp>
        <p:nvGrpSpPr>
          <p:cNvPr id="31" name="Group 30">
            <a:extLst>
              <a:ext uri="{FF2B5EF4-FFF2-40B4-BE49-F238E27FC236}">
                <a16:creationId xmlns:a16="http://schemas.microsoft.com/office/drawing/2014/main" id="{0E9BE53B-AF5D-48A0-8A8F-4D8A5F0644A8}"/>
              </a:ext>
            </a:extLst>
          </p:cNvPr>
          <p:cNvGrpSpPr/>
          <p:nvPr/>
        </p:nvGrpSpPr>
        <p:grpSpPr>
          <a:xfrm>
            <a:off x="1981200" y="5138789"/>
            <a:ext cx="8153400" cy="1287522"/>
            <a:chOff x="457200" y="4876795"/>
            <a:chExt cx="8153400" cy="1287522"/>
          </a:xfrm>
        </p:grpSpPr>
        <p:sp>
          <p:nvSpPr>
            <p:cNvPr id="56" name="Rectangle 39"/>
            <p:cNvSpPr>
              <a:spLocks noChangeArrowheads="1"/>
            </p:cNvSpPr>
            <p:nvPr/>
          </p:nvSpPr>
          <p:spPr bwMode="auto">
            <a:xfrm>
              <a:off x="457200" y="4949820"/>
              <a:ext cx="56157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
              </a:pPr>
              <a:r>
                <a:rPr lang="en-US" altLang="en-US" sz="2000" dirty="0">
                  <a:solidFill>
                    <a:srgbClr val="000099"/>
                  </a:solidFill>
                  <a:latin typeface="+mj-lt"/>
                </a:rPr>
                <a:t> Imbalance                            defines adaptive solution</a:t>
              </a:r>
            </a:p>
          </p:txBody>
        </p:sp>
        <p:grpSp>
          <p:nvGrpSpPr>
            <p:cNvPr id="54" name="Group 16">
              <a:extLst>
                <a:ext uri="{FF2B5EF4-FFF2-40B4-BE49-F238E27FC236}">
                  <a16:creationId xmlns:a16="http://schemas.microsoft.com/office/drawing/2014/main" id="{6152FDE0-5BEF-4942-8BF7-D215C72DF1D8}"/>
                </a:ext>
              </a:extLst>
            </p:cNvPr>
            <p:cNvGrpSpPr>
              <a:grpSpLocks/>
            </p:cNvGrpSpPr>
            <p:nvPr/>
          </p:nvGrpSpPr>
          <p:grpSpPr bwMode="auto">
            <a:xfrm>
              <a:off x="2276475" y="4949818"/>
              <a:ext cx="1160463" cy="384175"/>
              <a:chOff x="2292" y="1116"/>
              <a:chExt cx="731" cy="242"/>
            </a:xfrm>
          </p:grpSpPr>
          <p:sp>
            <p:nvSpPr>
              <p:cNvPr id="57" name="Rectangle 6">
                <a:extLst>
                  <a:ext uri="{FF2B5EF4-FFF2-40B4-BE49-F238E27FC236}">
                    <a16:creationId xmlns:a16="http://schemas.microsoft.com/office/drawing/2014/main" id="{304F0FFF-9EA3-4D03-9134-3E11BFECCE95}"/>
                  </a:ext>
                </a:extLst>
              </p:cNvPr>
              <p:cNvSpPr>
                <a:spLocks noChangeArrowheads="1"/>
              </p:cNvSpPr>
              <p:nvPr/>
            </p:nvSpPr>
            <p:spPr bwMode="auto">
              <a:xfrm>
                <a:off x="2687" y="1116"/>
                <a:ext cx="15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a:solidFill>
                      <a:srgbClr val="000000"/>
                    </a:solidFill>
                    <a:latin typeface="+mj-lt"/>
                  </a:rPr>
                  <a:t>Q </a:t>
                </a:r>
                <a:endParaRPr lang="en-US" altLang="en-US" dirty="0">
                  <a:latin typeface="+mj-lt"/>
                </a:endParaRPr>
              </a:p>
            </p:txBody>
          </p:sp>
          <p:sp>
            <p:nvSpPr>
              <p:cNvPr id="58" name="Rectangle 8">
                <a:extLst>
                  <a:ext uri="{FF2B5EF4-FFF2-40B4-BE49-F238E27FC236}">
                    <a16:creationId xmlns:a16="http://schemas.microsoft.com/office/drawing/2014/main" id="{E413F985-F33C-4B9C-A2D4-2960E1DA3A88}"/>
                  </a:ext>
                </a:extLst>
              </p:cNvPr>
              <p:cNvSpPr>
                <a:spLocks noChangeArrowheads="1"/>
              </p:cNvSpPr>
              <p:nvPr/>
            </p:nvSpPr>
            <p:spPr bwMode="auto">
              <a:xfrm>
                <a:off x="2482" y="1116"/>
                <a:ext cx="8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dirty="0">
                    <a:solidFill>
                      <a:srgbClr val="000000"/>
                    </a:solidFill>
                    <a:latin typeface="+mj-lt"/>
                  </a:rPr>
                  <a:t>&lt;</a:t>
                </a:r>
                <a:endParaRPr lang="en-US" altLang="en-US" dirty="0">
                  <a:latin typeface="+mj-lt"/>
                </a:endParaRPr>
              </a:p>
            </p:txBody>
          </p:sp>
          <p:sp>
            <p:nvSpPr>
              <p:cNvPr id="59" name="Rectangle 10">
                <a:extLst>
                  <a:ext uri="{FF2B5EF4-FFF2-40B4-BE49-F238E27FC236}">
                    <a16:creationId xmlns:a16="http://schemas.microsoft.com/office/drawing/2014/main" id="{03675C7A-E68D-4626-8295-E31E77BD20FE}"/>
                  </a:ext>
                </a:extLst>
              </p:cNvPr>
              <p:cNvSpPr>
                <a:spLocks noChangeArrowheads="1"/>
              </p:cNvSpPr>
              <p:nvPr/>
            </p:nvSpPr>
            <p:spPr bwMode="auto">
              <a:xfrm>
                <a:off x="3023" y="1184"/>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latin typeface="+mj-lt"/>
                </a:endParaRPr>
              </a:p>
            </p:txBody>
          </p:sp>
          <p:sp>
            <p:nvSpPr>
              <p:cNvPr id="60" name="Rectangle 15">
                <a:extLst>
                  <a:ext uri="{FF2B5EF4-FFF2-40B4-BE49-F238E27FC236}">
                    <a16:creationId xmlns:a16="http://schemas.microsoft.com/office/drawing/2014/main" id="{9DC7A1E6-3F7F-4F20-9948-C61B87960E54}"/>
                  </a:ext>
                </a:extLst>
              </p:cNvPr>
              <p:cNvSpPr>
                <a:spLocks noChangeArrowheads="1"/>
              </p:cNvSpPr>
              <p:nvPr/>
            </p:nvSpPr>
            <p:spPr bwMode="auto">
              <a:xfrm>
                <a:off x="2292" y="1116"/>
                <a:ext cx="7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a:solidFill>
                      <a:srgbClr val="000000"/>
                    </a:solidFill>
                    <a:latin typeface="+mj-lt"/>
                  </a:rPr>
                  <a:t>x</a:t>
                </a:r>
                <a:endParaRPr lang="en-US" altLang="en-US" dirty="0">
                  <a:latin typeface="+mj-lt"/>
                </a:endParaRPr>
              </a:p>
            </p:txBody>
          </p:sp>
        </p:grpSp>
        <p:grpSp>
          <p:nvGrpSpPr>
            <p:cNvPr id="21" name="Group 20">
              <a:extLst>
                <a:ext uri="{FF2B5EF4-FFF2-40B4-BE49-F238E27FC236}">
                  <a16:creationId xmlns:a16="http://schemas.microsoft.com/office/drawing/2014/main" id="{7CECE145-B68F-453C-B44C-67CB674200FF}"/>
                </a:ext>
              </a:extLst>
            </p:cNvPr>
            <p:cNvGrpSpPr/>
            <p:nvPr/>
          </p:nvGrpSpPr>
          <p:grpSpPr>
            <a:xfrm>
              <a:off x="6318250" y="4876795"/>
              <a:ext cx="2292350" cy="460375"/>
              <a:chOff x="4833938" y="4322762"/>
              <a:chExt cx="2292350" cy="460375"/>
            </a:xfrm>
          </p:grpSpPr>
          <p:grpSp>
            <p:nvGrpSpPr>
              <p:cNvPr id="2" name="Group 4">
                <a:extLst>
                  <a:ext uri="{FF2B5EF4-FFF2-40B4-BE49-F238E27FC236}">
                    <a16:creationId xmlns:a16="http://schemas.microsoft.com/office/drawing/2014/main" id="{3B782401-6A1E-4755-97DD-1C078806EDF0}"/>
                  </a:ext>
                </a:extLst>
              </p:cNvPr>
              <p:cNvGrpSpPr>
                <a:grpSpLocks noChangeAspect="1"/>
              </p:cNvGrpSpPr>
              <p:nvPr/>
            </p:nvGrpSpPr>
            <p:grpSpPr bwMode="auto">
              <a:xfrm>
                <a:off x="4833938" y="4322762"/>
                <a:ext cx="2292350" cy="460375"/>
                <a:chOff x="3045" y="2723"/>
                <a:chExt cx="1444" cy="290"/>
              </a:xfrm>
            </p:grpSpPr>
            <p:sp>
              <p:nvSpPr>
                <p:cNvPr id="3" name="AutoShape 3">
                  <a:extLst>
                    <a:ext uri="{FF2B5EF4-FFF2-40B4-BE49-F238E27FC236}">
                      <a16:creationId xmlns:a16="http://schemas.microsoft.com/office/drawing/2014/main" id="{21EF1943-F07B-43CB-8045-FAFF4F8B51A8}"/>
                    </a:ext>
                  </a:extLst>
                </p:cNvPr>
                <p:cNvSpPr>
                  <a:spLocks noChangeAspect="1" noChangeArrowheads="1" noTextEdit="1"/>
                </p:cNvSpPr>
                <p:nvPr/>
              </p:nvSpPr>
              <p:spPr bwMode="auto">
                <a:xfrm>
                  <a:off x="3045" y="2741"/>
                  <a:ext cx="1444"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Rectangle 5">
                  <a:extLst>
                    <a:ext uri="{FF2B5EF4-FFF2-40B4-BE49-F238E27FC236}">
                      <a16:creationId xmlns:a16="http://schemas.microsoft.com/office/drawing/2014/main" id="{518AD1AF-8A26-41BF-BA73-16B0192B4DCD}"/>
                    </a:ext>
                  </a:extLst>
                </p:cNvPr>
                <p:cNvSpPr>
                  <a:spLocks noChangeArrowheads="1"/>
                </p:cNvSpPr>
                <p:nvPr/>
              </p:nvSpPr>
              <p:spPr bwMode="auto">
                <a:xfrm>
                  <a:off x="3045" y="2739"/>
                  <a:ext cx="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0000"/>
                      </a:solidFill>
                      <a:latin typeface="+mj-lt"/>
                    </a:rPr>
                    <a:t> </a:t>
                  </a:r>
                  <a:endParaRPr lang="en-US" altLang="en-US">
                    <a:latin typeface="+mj-lt"/>
                  </a:endParaRPr>
                </a:p>
              </p:txBody>
            </p:sp>
            <p:grpSp>
              <p:nvGrpSpPr>
                <p:cNvPr id="5" name="Group 17">
                  <a:extLst>
                    <a:ext uri="{FF2B5EF4-FFF2-40B4-BE49-F238E27FC236}">
                      <a16:creationId xmlns:a16="http://schemas.microsoft.com/office/drawing/2014/main" id="{109C5743-6E0A-4754-81B7-059AD01A1FC0}"/>
                    </a:ext>
                  </a:extLst>
                </p:cNvPr>
                <p:cNvGrpSpPr>
                  <a:grpSpLocks/>
                </p:cNvGrpSpPr>
                <p:nvPr/>
              </p:nvGrpSpPr>
              <p:grpSpPr bwMode="auto">
                <a:xfrm>
                  <a:off x="3095" y="2723"/>
                  <a:ext cx="1121" cy="275"/>
                  <a:chOff x="3095" y="2723"/>
                  <a:chExt cx="1121" cy="275"/>
                </a:xfrm>
              </p:grpSpPr>
              <p:sp>
                <p:nvSpPr>
                  <p:cNvPr id="10" name="Rectangle 6">
                    <a:extLst>
                      <a:ext uri="{FF2B5EF4-FFF2-40B4-BE49-F238E27FC236}">
                        <a16:creationId xmlns:a16="http://schemas.microsoft.com/office/drawing/2014/main" id="{5536FAB4-C006-45B8-8A19-9F3480953358}"/>
                      </a:ext>
                    </a:extLst>
                  </p:cNvPr>
                  <p:cNvSpPr>
                    <a:spLocks noChangeArrowheads="1"/>
                  </p:cNvSpPr>
                  <p:nvPr/>
                </p:nvSpPr>
                <p:spPr bwMode="auto">
                  <a:xfrm>
                    <a:off x="4128" y="2736"/>
                    <a:ext cx="8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600" i="1" dirty="0">
                        <a:solidFill>
                          <a:srgbClr val="000000"/>
                        </a:solidFill>
                        <a:latin typeface="+mj-lt"/>
                      </a:rPr>
                      <a:t>x</a:t>
                    </a:r>
                    <a:endParaRPr lang="en-US" altLang="en-US" dirty="0">
                      <a:latin typeface="+mj-lt"/>
                    </a:endParaRPr>
                  </a:p>
                </p:txBody>
              </p:sp>
              <p:sp>
                <p:nvSpPr>
                  <p:cNvPr id="12" name="Rectangle 8">
                    <a:extLst>
                      <a:ext uri="{FF2B5EF4-FFF2-40B4-BE49-F238E27FC236}">
                        <a16:creationId xmlns:a16="http://schemas.microsoft.com/office/drawing/2014/main" id="{50D49DEA-BF3E-41AA-81EE-4E2698EA359F}"/>
                      </a:ext>
                    </a:extLst>
                  </p:cNvPr>
                  <p:cNvSpPr>
                    <a:spLocks noChangeArrowheads="1"/>
                  </p:cNvSpPr>
                  <p:nvPr/>
                </p:nvSpPr>
                <p:spPr bwMode="auto">
                  <a:xfrm>
                    <a:off x="3095" y="2746"/>
                    <a:ext cx="13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600" i="1" dirty="0">
                        <a:solidFill>
                          <a:srgbClr val="000000"/>
                        </a:solidFill>
                        <a:latin typeface="+mj-lt"/>
                      </a:rPr>
                      <a:t>y</a:t>
                    </a:r>
                    <a:r>
                      <a:rPr lang="en-US" altLang="en-US" sz="2600" i="1" baseline="30000" dirty="0">
                        <a:solidFill>
                          <a:srgbClr val="000000"/>
                        </a:solidFill>
                        <a:latin typeface="+mj-lt"/>
                      </a:rPr>
                      <a:t>-</a:t>
                    </a:r>
                    <a:endParaRPr lang="en-US" altLang="en-US" baseline="30000" dirty="0">
                      <a:latin typeface="+mj-lt"/>
                    </a:endParaRPr>
                  </a:p>
                </p:txBody>
              </p:sp>
              <p:sp>
                <p:nvSpPr>
                  <p:cNvPr id="13" name="Rectangle 9">
                    <a:extLst>
                      <a:ext uri="{FF2B5EF4-FFF2-40B4-BE49-F238E27FC236}">
                        <a16:creationId xmlns:a16="http://schemas.microsoft.com/office/drawing/2014/main" id="{02F320B5-0B7C-4E08-9C28-4EA507DCA045}"/>
                      </a:ext>
                    </a:extLst>
                  </p:cNvPr>
                  <p:cNvSpPr>
                    <a:spLocks noChangeArrowheads="1"/>
                  </p:cNvSpPr>
                  <p:nvPr/>
                </p:nvSpPr>
                <p:spPr bwMode="auto">
                  <a:xfrm>
                    <a:off x="3887" y="2723"/>
                    <a:ext cx="6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600" dirty="0">
                        <a:solidFill>
                          <a:srgbClr val="000000"/>
                        </a:solidFill>
                        <a:latin typeface="+mj-lt"/>
                      </a:rPr>
                      <a:t>-</a:t>
                    </a:r>
                    <a:endParaRPr lang="en-US" altLang="en-US" dirty="0">
                      <a:latin typeface="+mj-lt"/>
                    </a:endParaRPr>
                  </a:p>
                </p:txBody>
              </p:sp>
              <p:sp>
                <p:nvSpPr>
                  <p:cNvPr id="14" name="Rectangle 10">
                    <a:extLst>
                      <a:ext uri="{FF2B5EF4-FFF2-40B4-BE49-F238E27FC236}">
                        <a16:creationId xmlns:a16="http://schemas.microsoft.com/office/drawing/2014/main" id="{422461E9-E178-426B-8BE4-CD5306B7A435}"/>
                      </a:ext>
                    </a:extLst>
                  </p:cNvPr>
                  <p:cNvSpPr>
                    <a:spLocks noChangeArrowheads="1"/>
                  </p:cNvSpPr>
                  <p:nvPr/>
                </p:nvSpPr>
                <p:spPr bwMode="auto">
                  <a:xfrm>
                    <a:off x="3533" y="2723"/>
                    <a:ext cx="10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600">
                        <a:solidFill>
                          <a:srgbClr val="000000"/>
                        </a:solidFill>
                        <a:latin typeface="+mj-lt"/>
                      </a:rPr>
                      <a:t>=</a:t>
                    </a:r>
                    <a:endParaRPr lang="en-US" altLang="en-US">
                      <a:latin typeface="+mj-lt"/>
                    </a:endParaRPr>
                  </a:p>
                </p:txBody>
              </p:sp>
              <p:sp>
                <p:nvSpPr>
                  <p:cNvPr id="16" name="Rectangle 12">
                    <a:extLst>
                      <a:ext uri="{FF2B5EF4-FFF2-40B4-BE49-F238E27FC236}">
                        <a16:creationId xmlns:a16="http://schemas.microsoft.com/office/drawing/2014/main" id="{2B132C68-EC61-426A-A5C6-9165C817FAA5}"/>
                      </a:ext>
                    </a:extLst>
                  </p:cNvPr>
                  <p:cNvSpPr>
                    <a:spLocks noChangeArrowheads="1"/>
                  </p:cNvSpPr>
                  <p:nvPr/>
                </p:nvSpPr>
                <p:spPr bwMode="auto">
                  <a:xfrm>
                    <a:off x="3861" y="274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latin typeface="+mj-lt"/>
                    </a:endParaRPr>
                  </a:p>
                </p:txBody>
              </p:sp>
              <p:sp>
                <p:nvSpPr>
                  <p:cNvPr id="17" name="Rectangle 13">
                    <a:extLst>
                      <a:ext uri="{FF2B5EF4-FFF2-40B4-BE49-F238E27FC236}">
                        <a16:creationId xmlns:a16="http://schemas.microsoft.com/office/drawing/2014/main" id="{A15E0086-4541-4552-B0D3-C26698D9B26E}"/>
                      </a:ext>
                    </a:extLst>
                  </p:cNvPr>
                  <p:cNvSpPr>
                    <a:spLocks noChangeArrowheads="1"/>
                  </p:cNvSpPr>
                  <p:nvPr/>
                </p:nvSpPr>
                <p:spPr bwMode="auto">
                  <a:xfrm>
                    <a:off x="3411" y="2745"/>
                    <a:ext cx="6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600" i="1" dirty="0">
                        <a:solidFill>
                          <a:srgbClr val="000000"/>
                        </a:solidFill>
                        <a:latin typeface="+mj-lt"/>
                      </a:rPr>
                      <a:t>)</a:t>
                    </a:r>
                    <a:endParaRPr lang="en-US" altLang="en-US" i="1" dirty="0">
                      <a:latin typeface="+mj-lt"/>
                    </a:endParaRPr>
                  </a:p>
                </p:txBody>
              </p:sp>
              <p:sp>
                <p:nvSpPr>
                  <p:cNvPr id="18" name="Rectangle 14">
                    <a:extLst>
                      <a:ext uri="{FF2B5EF4-FFF2-40B4-BE49-F238E27FC236}">
                        <a16:creationId xmlns:a16="http://schemas.microsoft.com/office/drawing/2014/main" id="{8EF49F51-6250-490E-87B7-7D18041591A9}"/>
                      </a:ext>
                    </a:extLst>
                  </p:cNvPr>
                  <p:cNvSpPr>
                    <a:spLocks noChangeArrowheads="1"/>
                  </p:cNvSpPr>
                  <p:nvPr/>
                </p:nvSpPr>
                <p:spPr bwMode="auto">
                  <a:xfrm>
                    <a:off x="3195" y="274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latin typeface="+mj-lt"/>
                    </a:endParaRPr>
                  </a:p>
                </p:txBody>
              </p:sp>
              <p:sp>
                <p:nvSpPr>
                  <p:cNvPr id="19" name="Rectangle 15">
                    <a:extLst>
                      <a:ext uri="{FF2B5EF4-FFF2-40B4-BE49-F238E27FC236}">
                        <a16:creationId xmlns:a16="http://schemas.microsoft.com/office/drawing/2014/main" id="{F9BFD723-EB60-4CB2-8045-F9EE5501EBA2}"/>
                      </a:ext>
                    </a:extLst>
                  </p:cNvPr>
                  <p:cNvSpPr>
                    <a:spLocks noChangeArrowheads="1"/>
                  </p:cNvSpPr>
                  <p:nvPr/>
                </p:nvSpPr>
                <p:spPr bwMode="auto">
                  <a:xfrm>
                    <a:off x="3922" y="272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latin typeface="+mj-lt"/>
                    </a:endParaRPr>
                  </a:p>
                </p:txBody>
              </p:sp>
              <p:sp>
                <p:nvSpPr>
                  <p:cNvPr id="20" name="Rectangle 16">
                    <a:extLst>
                      <a:ext uri="{FF2B5EF4-FFF2-40B4-BE49-F238E27FC236}">
                        <a16:creationId xmlns:a16="http://schemas.microsoft.com/office/drawing/2014/main" id="{6271D39B-19A5-4147-9D5C-2D3DDA4D714D}"/>
                      </a:ext>
                    </a:extLst>
                  </p:cNvPr>
                  <p:cNvSpPr>
                    <a:spLocks noChangeArrowheads="1"/>
                  </p:cNvSpPr>
                  <p:nvPr/>
                </p:nvSpPr>
                <p:spPr bwMode="auto">
                  <a:xfrm>
                    <a:off x="3256" y="272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latin typeface="+mj-lt"/>
                    </a:endParaRPr>
                  </a:p>
                </p:txBody>
              </p:sp>
            </p:grpSp>
          </p:grpSp>
          <p:sp>
            <p:nvSpPr>
              <p:cNvPr id="82" name="Rectangle 6">
                <a:extLst>
                  <a:ext uri="{FF2B5EF4-FFF2-40B4-BE49-F238E27FC236}">
                    <a16:creationId xmlns:a16="http://schemas.microsoft.com/office/drawing/2014/main" id="{630291E9-BDC2-4DE1-B66D-33F5AE09F58D}"/>
                  </a:ext>
                </a:extLst>
              </p:cNvPr>
              <p:cNvSpPr>
                <a:spLocks noChangeArrowheads="1"/>
              </p:cNvSpPr>
              <p:nvPr/>
            </p:nvSpPr>
            <p:spPr bwMode="auto">
              <a:xfrm>
                <a:off x="5884453" y="4368006"/>
                <a:ext cx="1474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a:solidFill>
                      <a:srgbClr val="000000"/>
                    </a:solidFill>
                    <a:latin typeface="+mj-lt"/>
                  </a:rPr>
                  <a:t>q</a:t>
                </a:r>
                <a:endParaRPr lang="en-US" altLang="en-US" dirty="0">
                  <a:latin typeface="+mj-lt"/>
                </a:endParaRPr>
              </a:p>
            </p:txBody>
          </p:sp>
          <p:sp>
            <p:nvSpPr>
              <p:cNvPr id="83" name="Rectangle 6">
                <a:extLst>
                  <a:ext uri="{FF2B5EF4-FFF2-40B4-BE49-F238E27FC236}">
                    <a16:creationId xmlns:a16="http://schemas.microsoft.com/office/drawing/2014/main" id="{8E6F3378-58AB-4EC6-A5B8-9D1BA4527F6D}"/>
                  </a:ext>
                </a:extLst>
              </p:cNvPr>
              <p:cNvSpPr>
                <a:spLocks noChangeArrowheads="1"/>
              </p:cNvSpPr>
              <p:nvPr/>
            </p:nvSpPr>
            <p:spPr bwMode="auto">
              <a:xfrm>
                <a:off x="5174400" y="4389126"/>
                <a:ext cx="2276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a:solidFill>
                      <a:srgbClr val="000000"/>
                    </a:solidFill>
                    <a:latin typeface="+mj-lt"/>
                  </a:rPr>
                  <a:t>(q</a:t>
                </a:r>
                <a:endParaRPr lang="en-US" altLang="en-US" dirty="0">
                  <a:latin typeface="+mj-lt"/>
                </a:endParaRPr>
              </a:p>
            </p:txBody>
          </p:sp>
        </p:grpSp>
        <p:sp>
          <p:nvSpPr>
            <p:cNvPr id="100" name="Rectangle 39">
              <a:extLst>
                <a:ext uri="{FF2B5EF4-FFF2-40B4-BE49-F238E27FC236}">
                  <a16:creationId xmlns:a16="http://schemas.microsoft.com/office/drawing/2014/main" id="{A0B0B335-1472-44B7-B5C1-3FF1F591536C}"/>
                </a:ext>
              </a:extLst>
            </p:cNvPr>
            <p:cNvSpPr>
              <a:spLocks noChangeArrowheads="1"/>
            </p:cNvSpPr>
            <p:nvPr/>
          </p:nvSpPr>
          <p:spPr bwMode="auto">
            <a:xfrm>
              <a:off x="457200" y="5764207"/>
              <a:ext cx="57311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
              </a:pPr>
              <a:r>
                <a:rPr lang="en-US" altLang="en-US" sz="2000" dirty="0">
                  <a:solidFill>
                    <a:srgbClr val="000099"/>
                  </a:solidFill>
                  <a:latin typeface="+mj-lt"/>
                </a:rPr>
                <a:t> Imbalance                              defines adaptive solution</a:t>
              </a:r>
            </a:p>
          </p:txBody>
        </p:sp>
        <p:grpSp>
          <p:nvGrpSpPr>
            <p:cNvPr id="101" name="Group 16">
              <a:extLst>
                <a:ext uri="{FF2B5EF4-FFF2-40B4-BE49-F238E27FC236}">
                  <a16:creationId xmlns:a16="http://schemas.microsoft.com/office/drawing/2014/main" id="{594E04A0-69F3-4D72-BD7B-1EB1FD671C2D}"/>
                </a:ext>
              </a:extLst>
            </p:cNvPr>
            <p:cNvGrpSpPr>
              <a:grpSpLocks/>
            </p:cNvGrpSpPr>
            <p:nvPr/>
          </p:nvGrpSpPr>
          <p:grpSpPr bwMode="auto">
            <a:xfrm>
              <a:off x="2276475" y="5764205"/>
              <a:ext cx="1160463" cy="384175"/>
              <a:chOff x="2292" y="1116"/>
              <a:chExt cx="731" cy="242"/>
            </a:xfrm>
          </p:grpSpPr>
          <p:sp>
            <p:nvSpPr>
              <p:cNvPr id="102" name="Rectangle 6">
                <a:extLst>
                  <a:ext uri="{FF2B5EF4-FFF2-40B4-BE49-F238E27FC236}">
                    <a16:creationId xmlns:a16="http://schemas.microsoft.com/office/drawing/2014/main" id="{F09C69CA-559F-44F1-B7AF-F546A0EACC85}"/>
                  </a:ext>
                </a:extLst>
              </p:cNvPr>
              <p:cNvSpPr>
                <a:spLocks noChangeArrowheads="1"/>
              </p:cNvSpPr>
              <p:nvPr/>
            </p:nvSpPr>
            <p:spPr bwMode="auto">
              <a:xfrm>
                <a:off x="2687" y="1116"/>
                <a:ext cx="9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a:solidFill>
                      <a:srgbClr val="000000"/>
                    </a:solidFill>
                    <a:latin typeface="+mj-lt"/>
                  </a:rPr>
                  <a:t>q</a:t>
                </a:r>
                <a:endParaRPr lang="en-US" altLang="en-US" dirty="0">
                  <a:latin typeface="+mj-lt"/>
                </a:endParaRPr>
              </a:p>
            </p:txBody>
          </p:sp>
          <p:sp>
            <p:nvSpPr>
              <p:cNvPr id="103" name="Rectangle 8">
                <a:extLst>
                  <a:ext uri="{FF2B5EF4-FFF2-40B4-BE49-F238E27FC236}">
                    <a16:creationId xmlns:a16="http://schemas.microsoft.com/office/drawing/2014/main" id="{CE36C5F7-D1B2-488C-940E-5A016133C964}"/>
                  </a:ext>
                </a:extLst>
              </p:cNvPr>
              <p:cNvSpPr>
                <a:spLocks noChangeArrowheads="1"/>
              </p:cNvSpPr>
              <p:nvPr/>
            </p:nvSpPr>
            <p:spPr bwMode="auto">
              <a:xfrm>
                <a:off x="2482" y="1116"/>
                <a:ext cx="8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dirty="0">
                    <a:solidFill>
                      <a:srgbClr val="000000"/>
                    </a:solidFill>
                    <a:latin typeface="+mj-lt"/>
                  </a:rPr>
                  <a:t>&gt;</a:t>
                </a:r>
                <a:endParaRPr lang="en-US" altLang="en-US" dirty="0">
                  <a:latin typeface="+mj-lt"/>
                </a:endParaRPr>
              </a:p>
            </p:txBody>
          </p:sp>
          <p:sp>
            <p:nvSpPr>
              <p:cNvPr id="104" name="Rectangle 10">
                <a:extLst>
                  <a:ext uri="{FF2B5EF4-FFF2-40B4-BE49-F238E27FC236}">
                    <a16:creationId xmlns:a16="http://schemas.microsoft.com/office/drawing/2014/main" id="{AE311D8B-9901-434F-B57F-25874909626E}"/>
                  </a:ext>
                </a:extLst>
              </p:cNvPr>
              <p:cNvSpPr>
                <a:spLocks noChangeArrowheads="1"/>
              </p:cNvSpPr>
              <p:nvPr/>
            </p:nvSpPr>
            <p:spPr bwMode="auto">
              <a:xfrm>
                <a:off x="3023" y="1184"/>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latin typeface="+mj-lt"/>
                </a:endParaRPr>
              </a:p>
            </p:txBody>
          </p:sp>
          <p:sp>
            <p:nvSpPr>
              <p:cNvPr id="105" name="Rectangle 15">
                <a:extLst>
                  <a:ext uri="{FF2B5EF4-FFF2-40B4-BE49-F238E27FC236}">
                    <a16:creationId xmlns:a16="http://schemas.microsoft.com/office/drawing/2014/main" id="{0780EBE2-A3C7-4B2B-901B-A4692F050C50}"/>
                  </a:ext>
                </a:extLst>
              </p:cNvPr>
              <p:cNvSpPr>
                <a:spLocks noChangeArrowheads="1"/>
              </p:cNvSpPr>
              <p:nvPr/>
            </p:nvSpPr>
            <p:spPr bwMode="auto">
              <a:xfrm>
                <a:off x="2292" y="1116"/>
                <a:ext cx="7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a:solidFill>
                      <a:srgbClr val="000000"/>
                    </a:solidFill>
                    <a:latin typeface="+mj-lt"/>
                  </a:rPr>
                  <a:t>x</a:t>
                </a:r>
                <a:endParaRPr lang="en-US" altLang="en-US" dirty="0">
                  <a:latin typeface="+mj-lt"/>
                </a:endParaRPr>
              </a:p>
            </p:txBody>
          </p:sp>
        </p:grpSp>
        <p:grpSp>
          <p:nvGrpSpPr>
            <p:cNvPr id="106" name="Group 105">
              <a:extLst>
                <a:ext uri="{FF2B5EF4-FFF2-40B4-BE49-F238E27FC236}">
                  <a16:creationId xmlns:a16="http://schemas.microsoft.com/office/drawing/2014/main" id="{E7069E2C-91BD-493E-9B61-1BACCF30A046}"/>
                </a:ext>
              </a:extLst>
            </p:cNvPr>
            <p:cNvGrpSpPr/>
            <p:nvPr/>
          </p:nvGrpSpPr>
          <p:grpSpPr>
            <a:xfrm>
              <a:off x="6318250" y="5691182"/>
              <a:ext cx="2292350" cy="460375"/>
              <a:chOff x="4833938" y="4322762"/>
              <a:chExt cx="2292350" cy="460375"/>
            </a:xfrm>
          </p:grpSpPr>
          <p:grpSp>
            <p:nvGrpSpPr>
              <p:cNvPr id="107" name="Group 4">
                <a:extLst>
                  <a:ext uri="{FF2B5EF4-FFF2-40B4-BE49-F238E27FC236}">
                    <a16:creationId xmlns:a16="http://schemas.microsoft.com/office/drawing/2014/main" id="{3F802083-FB41-4284-B828-EDE3221CB30B}"/>
                  </a:ext>
                </a:extLst>
              </p:cNvPr>
              <p:cNvGrpSpPr>
                <a:grpSpLocks noChangeAspect="1"/>
              </p:cNvGrpSpPr>
              <p:nvPr/>
            </p:nvGrpSpPr>
            <p:grpSpPr bwMode="auto">
              <a:xfrm>
                <a:off x="4833938" y="4322762"/>
                <a:ext cx="2292350" cy="460375"/>
                <a:chOff x="3045" y="2723"/>
                <a:chExt cx="1444" cy="290"/>
              </a:xfrm>
            </p:grpSpPr>
            <p:sp>
              <p:nvSpPr>
                <p:cNvPr id="110" name="AutoShape 3">
                  <a:extLst>
                    <a:ext uri="{FF2B5EF4-FFF2-40B4-BE49-F238E27FC236}">
                      <a16:creationId xmlns:a16="http://schemas.microsoft.com/office/drawing/2014/main" id="{73DB5DB5-9476-407E-B7D3-7A7F4DD036EC}"/>
                    </a:ext>
                  </a:extLst>
                </p:cNvPr>
                <p:cNvSpPr>
                  <a:spLocks noChangeAspect="1" noChangeArrowheads="1" noTextEdit="1"/>
                </p:cNvSpPr>
                <p:nvPr/>
              </p:nvSpPr>
              <p:spPr bwMode="auto">
                <a:xfrm>
                  <a:off x="3045" y="2741"/>
                  <a:ext cx="1444"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5">
                  <a:extLst>
                    <a:ext uri="{FF2B5EF4-FFF2-40B4-BE49-F238E27FC236}">
                      <a16:creationId xmlns:a16="http://schemas.microsoft.com/office/drawing/2014/main" id="{7AEF634D-2CEA-4640-9812-9220BEFA8E3C}"/>
                    </a:ext>
                  </a:extLst>
                </p:cNvPr>
                <p:cNvSpPr>
                  <a:spLocks noChangeArrowheads="1"/>
                </p:cNvSpPr>
                <p:nvPr/>
              </p:nvSpPr>
              <p:spPr bwMode="auto">
                <a:xfrm>
                  <a:off x="3045" y="2739"/>
                  <a:ext cx="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0000"/>
                      </a:solidFill>
                      <a:latin typeface="+mj-lt"/>
                    </a:rPr>
                    <a:t> </a:t>
                  </a:r>
                  <a:endParaRPr lang="en-US" altLang="en-US">
                    <a:latin typeface="+mj-lt"/>
                  </a:endParaRPr>
                </a:p>
              </p:txBody>
            </p:sp>
            <p:grpSp>
              <p:nvGrpSpPr>
                <p:cNvPr id="112" name="Group 17">
                  <a:extLst>
                    <a:ext uri="{FF2B5EF4-FFF2-40B4-BE49-F238E27FC236}">
                      <a16:creationId xmlns:a16="http://schemas.microsoft.com/office/drawing/2014/main" id="{AAEB51B9-53F6-49F0-9B0D-71CE209A9253}"/>
                    </a:ext>
                  </a:extLst>
                </p:cNvPr>
                <p:cNvGrpSpPr>
                  <a:grpSpLocks/>
                </p:cNvGrpSpPr>
                <p:nvPr/>
              </p:nvGrpSpPr>
              <p:grpSpPr bwMode="auto">
                <a:xfrm>
                  <a:off x="3095" y="2723"/>
                  <a:ext cx="857" cy="274"/>
                  <a:chOff x="3095" y="2723"/>
                  <a:chExt cx="857" cy="274"/>
                </a:xfrm>
              </p:grpSpPr>
              <p:sp>
                <p:nvSpPr>
                  <p:cNvPr id="114" name="Rectangle 8">
                    <a:extLst>
                      <a:ext uri="{FF2B5EF4-FFF2-40B4-BE49-F238E27FC236}">
                        <a16:creationId xmlns:a16="http://schemas.microsoft.com/office/drawing/2014/main" id="{B5EBF199-7A9A-4731-A1FA-5AFFA90CA274}"/>
                      </a:ext>
                    </a:extLst>
                  </p:cNvPr>
                  <p:cNvSpPr>
                    <a:spLocks noChangeArrowheads="1"/>
                  </p:cNvSpPr>
                  <p:nvPr/>
                </p:nvSpPr>
                <p:spPr bwMode="auto">
                  <a:xfrm>
                    <a:off x="3095" y="2746"/>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latin typeface="+mj-lt"/>
                    </a:endParaRPr>
                  </a:p>
                </p:txBody>
              </p:sp>
              <p:sp>
                <p:nvSpPr>
                  <p:cNvPr id="115" name="Rectangle 9">
                    <a:extLst>
                      <a:ext uri="{FF2B5EF4-FFF2-40B4-BE49-F238E27FC236}">
                        <a16:creationId xmlns:a16="http://schemas.microsoft.com/office/drawing/2014/main" id="{B3E679DF-23CF-4502-A45D-03CF338B2E07}"/>
                      </a:ext>
                    </a:extLst>
                  </p:cNvPr>
                  <p:cNvSpPr>
                    <a:spLocks noChangeArrowheads="1"/>
                  </p:cNvSpPr>
                  <p:nvPr/>
                </p:nvSpPr>
                <p:spPr bwMode="auto">
                  <a:xfrm>
                    <a:off x="3887" y="2723"/>
                    <a:ext cx="6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600" dirty="0">
                        <a:solidFill>
                          <a:srgbClr val="000000"/>
                        </a:solidFill>
                        <a:latin typeface="+mj-lt"/>
                      </a:rPr>
                      <a:t>-</a:t>
                    </a:r>
                    <a:endParaRPr lang="en-US" altLang="en-US" dirty="0">
                      <a:latin typeface="+mj-lt"/>
                    </a:endParaRPr>
                  </a:p>
                </p:txBody>
              </p:sp>
              <p:sp>
                <p:nvSpPr>
                  <p:cNvPr id="116" name="Rectangle 10">
                    <a:extLst>
                      <a:ext uri="{FF2B5EF4-FFF2-40B4-BE49-F238E27FC236}">
                        <a16:creationId xmlns:a16="http://schemas.microsoft.com/office/drawing/2014/main" id="{F9E5EEDC-56EC-44D4-8766-D5F16F97C724}"/>
                      </a:ext>
                    </a:extLst>
                  </p:cNvPr>
                  <p:cNvSpPr>
                    <a:spLocks noChangeArrowheads="1"/>
                  </p:cNvSpPr>
                  <p:nvPr/>
                </p:nvSpPr>
                <p:spPr bwMode="auto">
                  <a:xfrm>
                    <a:off x="3533" y="2723"/>
                    <a:ext cx="10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600">
                        <a:solidFill>
                          <a:srgbClr val="000000"/>
                        </a:solidFill>
                        <a:latin typeface="+mj-lt"/>
                      </a:rPr>
                      <a:t>=</a:t>
                    </a:r>
                    <a:endParaRPr lang="en-US" altLang="en-US">
                      <a:latin typeface="+mj-lt"/>
                    </a:endParaRPr>
                  </a:p>
                </p:txBody>
              </p:sp>
              <p:sp>
                <p:nvSpPr>
                  <p:cNvPr id="117" name="Rectangle 12">
                    <a:extLst>
                      <a:ext uri="{FF2B5EF4-FFF2-40B4-BE49-F238E27FC236}">
                        <a16:creationId xmlns:a16="http://schemas.microsoft.com/office/drawing/2014/main" id="{FBCB397A-3473-4032-B989-40EB54C040E8}"/>
                      </a:ext>
                    </a:extLst>
                  </p:cNvPr>
                  <p:cNvSpPr>
                    <a:spLocks noChangeArrowheads="1"/>
                  </p:cNvSpPr>
                  <p:nvPr/>
                </p:nvSpPr>
                <p:spPr bwMode="auto">
                  <a:xfrm>
                    <a:off x="3861" y="274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latin typeface="+mj-lt"/>
                    </a:endParaRPr>
                  </a:p>
                </p:txBody>
              </p:sp>
              <p:sp>
                <p:nvSpPr>
                  <p:cNvPr id="118" name="Rectangle 13">
                    <a:extLst>
                      <a:ext uri="{FF2B5EF4-FFF2-40B4-BE49-F238E27FC236}">
                        <a16:creationId xmlns:a16="http://schemas.microsoft.com/office/drawing/2014/main" id="{2164A683-DF66-4E40-A3D8-138D4FE04184}"/>
                      </a:ext>
                    </a:extLst>
                  </p:cNvPr>
                  <p:cNvSpPr>
                    <a:spLocks noChangeArrowheads="1"/>
                  </p:cNvSpPr>
                  <p:nvPr/>
                </p:nvSpPr>
                <p:spPr bwMode="auto">
                  <a:xfrm>
                    <a:off x="3411" y="2745"/>
                    <a:ext cx="6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600" i="1">
                        <a:solidFill>
                          <a:srgbClr val="000000"/>
                        </a:solidFill>
                        <a:latin typeface="+mj-lt"/>
                      </a:rPr>
                      <a:t>)</a:t>
                    </a:r>
                    <a:endParaRPr lang="en-US" altLang="en-US" i="1">
                      <a:latin typeface="+mj-lt"/>
                    </a:endParaRPr>
                  </a:p>
                </p:txBody>
              </p:sp>
              <p:sp>
                <p:nvSpPr>
                  <p:cNvPr id="119" name="Rectangle 14">
                    <a:extLst>
                      <a:ext uri="{FF2B5EF4-FFF2-40B4-BE49-F238E27FC236}">
                        <a16:creationId xmlns:a16="http://schemas.microsoft.com/office/drawing/2014/main" id="{3B854D77-E647-4CAA-A9B3-1004B36910D3}"/>
                      </a:ext>
                    </a:extLst>
                  </p:cNvPr>
                  <p:cNvSpPr>
                    <a:spLocks noChangeArrowheads="1"/>
                  </p:cNvSpPr>
                  <p:nvPr/>
                </p:nvSpPr>
                <p:spPr bwMode="auto">
                  <a:xfrm>
                    <a:off x="3195" y="274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latin typeface="+mj-lt"/>
                    </a:endParaRPr>
                  </a:p>
                </p:txBody>
              </p:sp>
              <p:sp>
                <p:nvSpPr>
                  <p:cNvPr id="120" name="Rectangle 15">
                    <a:extLst>
                      <a:ext uri="{FF2B5EF4-FFF2-40B4-BE49-F238E27FC236}">
                        <a16:creationId xmlns:a16="http://schemas.microsoft.com/office/drawing/2014/main" id="{58837AFF-F407-404B-A466-688273707E4F}"/>
                      </a:ext>
                    </a:extLst>
                  </p:cNvPr>
                  <p:cNvSpPr>
                    <a:spLocks noChangeArrowheads="1"/>
                  </p:cNvSpPr>
                  <p:nvPr/>
                </p:nvSpPr>
                <p:spPr bwMode="auto">
                  <a:xfrm>
                    <a:off x="3922" y="272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latin typeface="+mj-lt"/>
                    </a:endParaRPr>
                  </a:p>
                </p:txBody>
              </p:sp>
              <p:sp>
                <p:nvSpPr>
                  <p:cNvPr id="121" name="Rectangle 16">
                    <a:extLst>
                      <a:ext uri="{FF2B5EF4-FFF2-40B4-BE49-F238E27FC236}">
                        <a16:creationId xmlns:a16="http://schemas.microsoft.com/office/drawing/2014/main" id="{170E82D2-9B46-41AE-8169-200CAB1F6D48}"/>
                      </a:ext>
                    </a:extLst>
                  </p:cNvPr>
                  <p:cNvSpPr>
                    <a:spLocks noChangeArrowheads="1"/>
                  </p:cNvSpPr>
                  <p:nvPr/>
                </p:nvSpPr>
                <p:spPr bwMode="auto">
                  <a:xfrm>
                    <a:off x="3256" y="272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latin typeface="+mj-lt"/>
                    </a:endParaRPr>
                  </a:p>
                </p:txBody>
              </p:sp>
            </p:grpSp>
          </p:grpSp>
          <p:sp>
            <p:nvSpPr>
              <p:cNvPr id="109" name="Rectangle 6">
                <a:extLst>
                  <a:ext uri="{FF2B5EF4-FFF2-40B4-BE49-F238E27FC236}">
                    <a16:creationId xmlns:a16="http://schemas.microsoft.com/office/drawing/2014/main" id="{EED6F74E-D5A1-4BEF-B0F6-2A4F2B79422D}"/>
                  </a:ext>
                </a:extLst>
              </p:cNvPr>
              <p:cNvSpPr>
                <a:spLocks noChangeArrowheads="1"/>
              </p:cNvSpPr>
              <p:nvPr/>
            </p:nvSpPr>
            <p:spPr bwMode="auto">
              <a:xfrm>
                <a:off x="5174400" y="4389126"/>
                <a:ext cx="2276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a:solidFill>
                      <a:srgbClr val="000000"/>
                    </a:solidFill>
                    <a:latin typeface="+mj-lt"/>
                  </a:rPr>
                  <a:t>(q</a:t>
                </a:r>
                <a:endParaRPr lang="en-US" altLang="en-US" dirty="0">
                  <a:latin typeface="+mj-lt"/>
                </a:endParaRPr>
              </a:p>
            </p:txBody>
          </p:sp>
        </p:grpSp>
        <p:sp>
          <p:nvSpPr>
            <p:cNvPr id="124" name="Rectangle 6">
              <a:extLst>
                <a:ext uri="{FF2B5EF4-FFF2-40B4-BE49-F238E27FC236}">
                  <a16:creationId xmlns:a16="http://schemas.microsoft.com/office/drawing/2014/main" id="{DBE04839-C8C9-40DD-AF9E-0E5788BECCFD}"/>
                </a:ext>
              </a:extLst>
            </p:cNvPr>
            <p:cNvSpPr>
              <a:spLocks noChangeArrowheads="1"/>
            </p:cNvSpPr>
            <p:nvPr/>
          </p:nvSpPr>
          <p:spPr bwMode="auto">
            <a:xfrm>
              <a:off x="7416800" y="5715000"/>
              <a:ext cx="1394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600" i="1" dirty="0">
                  <a:solidFill>
                    <a:srgbClr val="000000"/>
                  </a:solidFill>
                  <a:latin typeface="+mj-lt"/>
                </a:rPr>
                <a:t>x</a:t>
              </a:r>
              <a:endParaRPr lang="en-US" altLang="en-US" dirty="0">
                <a:latin typeface="+mj-lt"/>
              </a:endParaRPr>
            </a:p>
          </p:txBody>
        </p:sp>
        <p:sp>
          <p:nvSpPr>
            <p:cNvPr id="125" name="Rectangle 6">
              <a:extLst>
                <a:ext uri="{FF2B5EF4-FFF2-40B4-BE49-F238E27FC236}">
                  <a16:creationId xmlns:a16="http://schemas.microsoft.com/office/drawing/2014/main" id="{F282FF38-3F66-4980-B787-9B5350EA4D3D}"/>
                </a:ext>
              </a:extLst>
            </p:cNvPr>
            <p:cNvSpPr>
              <a:spLocks noChangeArrowheads="1"/>
            </p:cNvSpPr>
            <p:nvPr/>
          </p:nvSpPr>
          <p:spPr bwMode="auto">
            <a:xfrm>
              <a:off x="7924800" y="5767387"/>
              <a:ext cx="1474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a:solidFill>
                    <a:srgbClr val="000000"/>
                  </a:solidFill>
                  <a:latin typeface="+mj-lt"/>
                </a:rPr>
                <a:t>q</a:t>
              </a:r>
              <a:endParaRPr lang="en-US" altLang="en-US" dirty="0">
                <a:latin typeface="+mj-lt"/>
              </a:endParaRPr>
            </a:p>
          </p:txBody>
        </p:sp>
        <p:sp>
          <p:nvSpPr>
            <p:cNvPr id="127" name="Rectangle 8">
              <a:extLst>
                <a:ext uri="{FF2B5EF4-FFF2-40B4-BE49-F238E27FC236}">
                  <a16:creationId xmlns:a16="http://schemas.microsoft.com/office/drawing/2014/main" id="{7A04BCB2-4865-4AB2-9DC4-14F3A471D952}"/>
                </a:ext>
              </a:extLst>
            </p:cNvPr>
            <p:cNvSpPr>
              <a:spLocks noChangeArrowheads="1"/>
            </p:cNvSpPr>
            <p:nvPr/>
          </p:nvSpPr>
          <p:spPr bwMode="auto">
            <a:xfrm>
              <a:off x="6445975" y="5691187"/>
              <a:ext cx="2548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600" i="1" dirty="0">
                  <a:solidFill>
                    <a:srgbClr val="000000"/>
                  </a:solidFill>
                  <a:latin typeface="+mj-lt"/>
                </a:rPr>
                <a:t>y</a:t>
              </a:r>
              <a:r>
                <a:rPr lang="en-US" altLang="en-US" sz="2600" i="1" baseline="30000" dirty="0">
                  <a:solidFill>
                    <a:srgbClr val="000000"/>
                  </a:solidFill>
                  <a:latin typeface="+mj-lt"/>
                </a:rPr>
                <a:t>+</a:t>
              </a:r>
              <a:endParaRPr lang="en-US" altLang="en-US" baseline="30000" dirty="0">
                <a:latin typeface="+mj-lt"/>
              </a:endParaRPr>
            </a:p>
          </p:txBody>
        </p:sp>
      </p:grpSp>
      <p:sp>
        <p:nvSpPr>
          <p:cNvPr id="74" name="TextBox 73">
            <a:extLst>
              <a:ext uri="{FF2B5EF4-FFF2-40B4-BE49-F238E27FC236}">
                <a16:creationId xmlns:a16="http://schemas.microsoft.com/office/drawing/2014/main" id="{85431D52-CAEC-4DF4-AB58-9B579405A47F}"/>
              </a:ext>
            </a:extLst>
          </p:cNvPr>
          <p:cNvSpPr txBox="1"/>
          <p:nvPr/>
        </p:nvSpPr>
        <p:spPr>
          <a:xfrm>
            <a:off x="7243012" y="1295400"/>
            <a:ext cx="4644188" cy="369332"/>
          </a:xfrm>
          <a:prstGeom prst="rect">
            <a:avLst/>
          </a:prstGeom>
          <a:noFill/>
        </p:spPr>
        <p:txBody>
          <a:bodyPr wrap="square">
            <a:spAutoFit/>
          </a:bodyPr>
          <a:lstStyle/>
          <a:p>
            <a:r>
              <a:rPr lang="en-US" altLang="en-US" i="1" dirty="0">
                <a:solidFill>
                  <a:srgbClr val="000000"/>
                </a:solidFill>
                <a:latin typeface="Symbol" panose="05050102010706020507" pitchFamily="18" charset="2"/>
              </a:rPr>
              <a:t>q= (q</a:t>
            </a:r>
            <a:r>
              <a:rPr lang="en-US" altLang="en-US" i="1" baseline="-25000" dirty="0">
                <a:solidFill>
                  <a:srgbClr val="000000"/>
                </a:solidFill>
                <a:latin typeface="Times New Roman" panose="02020603050405020304" pitchFamily="18" charset="0"/>
                <a:cs typeface="Times New Roman" panose="02020603050405020304" pitchFamily="18" charset="0"/>
              </a:rPr>
              <a:t>1  </a:t>
            </a:r>
            <a:r>
              <a:rPr lang="en-US" altLang="en-US" i="1" dirty="0">
                <a:solidFill>
                  <a:srgbClr val="000000"/>
                </a:solidFill>
                <a:latin typeface="Symbol" panose="05050102010706020507" pitchFamily="18" charset="2"/>
                <a:cs typeface="Times New Roman" panose="02020603050405020304" pitchFamily="18" charset="0"/>
              </a:rPr>
              <a:t>,</a:t>
            </a:r>
            <a:r>
              <a:rPr lang="en-US" altLang="en-US" i="1" dirty="0">
                <a:solidFill>
                  <a:srgbClr val="000000"/>
                </a:solidFill>
                <a:latin typeface="Symbol" panose="05050102010706020507" pitchFamily="18" charset="2"/>
              </a:rPr>
              <a:t> q</a:t>
            </a:r>
            <a:r>
              <a:rPr lang="en-US" altLang="en-US" i="1" baseline="-25000" dirty="0">
                <a:solidFill>
                  <a:srgbClr val="000000"/>
                </a:solidFill>
                <a:latin typeface="Times New Roman" panose="02020603050405020304" pitchFamily="18" charset="0"/>
                <a:cs typeface="Times New Roman" panose="02020603050405020304" pitchFamily="18" charset="0"/>
              </a:rPr>
              <a:t>2</a:t>
            </a:r>
            <a:r>
              <a:rPr lang="en-US" altLang="en-US" i="1" dirty="0">
                <a:solidFill>
                  <a:srgbClr val="000000"/>
                </a:solidFill>
                <a:latin typeface="Symbol" panose="05050102010706020507" pitchFamily="18" charset="2"/>
                <a:cs typeface="Times New Roman" panose="02020603050405020304" pitchFamily="18" charset="0"/>
              </a:rPr>
              <a:t>, </a:t>
            </a:r>
            <a:r>
              <a:rPr lang="en-US" altLang="en-US" i="1" dirty="0">
                <a:solidFill>
                  <a:srgbClr val="000000"/>
                </a:solidFill>
                <a:latin typeface="Symbol" panose="05050102010706020507" pitchFamily="18" charset="2"/>
              </a:rPr>
              <a:t>..., </a:t>
            </a:r>
            <a:r>
              <a:rPr lang="en-US" altLang="en-US" i="1" dirty="0" err="1">
                <a:solidFill>
                  <a:srgbClr val="000000"/>
                </a:solidFill>
                <a:latin typeface="Symbol" panose="05050102010706020507" pitchFamily="18" charset="2"/>
              </a:rPr>
              <a:t>q</a:t>
            </a:r>
            <a:r>
              <a:rPr lang="en-US" altLang="en-US" i="1" baseline="-25000" dirty="0" err="1">
                <a:solidFill>
                  <a:srgbClr val="000000"/>
                </a:solidFill>
                <a:latin typeface="Times New Roman" panose="02020603050405020304" pitchFamily="18" charset="0"/>
                <a:cs typeface="Times New Roman" panose="02020603050405020304" pitchFamily="18" charset="0"/>
              </a:rPr>
              <a:t>N</a:t>
            </a:r>
            <a:r>
              <a:rPr lang="en-US" altLang="en-US" i="1" dirty="0">
                <a:solidFill>
                  <a:srgbClr val="000000"/>
                </a:solidFill>
                <a:latin typeface="Symbol" panose="05050102010706020507" pitchFamily="18" charset="2"/>
              </a:rPr>
              <a:t>) </a:t>
            </a:r>
            <a:endParaRPr lang="en-US" dirty="0"/>
          </a:p>
        </p:txBody>
      </p:sp>
      <p:grpSp>
        <p:nvGrpSpPr>
          <p:cNvPr id="75" name="Group 74">
            <a:extLst>
              <a:ext uri="{FF2B5EF4-FFF2-40B4-BE49-F238E27FC236}">
                <a16:creationId xmlns:a16="http://schemas.microsoft.com/office/drawing/2014/main" id="{3B508A63-1790-43AB-AF2B-161E794AB791}"/>
              </a:ext>
            </a:extLst>
          </p:cNvPr>
          <p:cNvGrpSpPr/>
          <p:nvPr/>
        </p:nvGrpSpPr>
        <p:grpSpPr>
          <a:xfrm>
            <a:off x="9317832" y="1191415"/>
            <a:ext cx="1019813" cy="471232"/>
            <a:chOff x="7858096" y="547688"/>
            <a:chExt cx="1019813" cy="471232"/>
          </a:xfrm>
        </p:grpSpPr>
        <p:grpSp>
          <p:nvGrpSpPr>
            <p:cNvPr id="76" name="Group 16">
              <a:extLst>
                <a:ext uri="{FF2B5EF4-FFF2-40B4-BE49-F238E27FC236}">
                  <a16:creationId xmlns:a16="http://schemas.microsoft.com/office/drawing/2014/main" id="{7FFF735B-D846-4EAC-8BDE-C36F2FAA2500}"/>
                </a:ext>
              </a:extLst>
            </p:cNvPr>
            <p:cNvGrpSpPr>
              <a:grpSpLocks/>
            </p:cNvGrpSpPr>
            <p:nvPr/>
          </p:nvGrpSpPr>
          <p:grpSpPr bwMode="auto">
            <a:xfrm>
              <a:off x="7858096" y="649032"/>
              <a:ext cx="744538" cy="369888"/>
              <a:chOff x="2825" y="1158"/>
              <a:chExt cx="469" cy="233"/>
            </a:xfrm>
          </p:grpSpPr>
          <p:sp>
            <p:nvSpPr>
              <p:cNvPr id="78" name="Rectangle 6">
                <a:extLst>
                  <a:ext uri="{FF2B5EF4-FFF2-40B4-BE49-F238E27FC236}">
                    <a16:creationId xmlns:a16="http://schemas.microsoft.com/office/drawing/2014/main" id="{30306D7F-DCE8-47BC-93BA-2E70E2D5DCC9}"/>
                  </a:ext>
                </a:extLst>
              </p:cNvPr>
              <p:cNvSpPr>
                <a:spLocks noChangeArrowheads="1"/>
              </p:cNvSpPr>
              <p:nvPr/>
            </p:nvSpPr>
            <p:spPr bwMode="auto">
              <a:xfrm>
                <a:off x="3201" y="1175"/>
                <a:ext cx="9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a:solidFill>
                      <a:srgbClr val="000000"/>
                    </a:solidFill>
                    <a:latin typeface="+mj-lt"/>
                  </a:rPr>
                  <a:t>q</a:t>
                </a:r>
                <a:endParaRPr lang="en-US" altLang="en-US" dirty="0">
                  <a:latin typeface="+mj-lt"/>
                </a:endParaRPr>
              </a:p>
            </p:txBody>
          </p:sp>
          <p:sp>
            <p:nvSpPr>
              <p:cNvPr id="79" name="Rectangle 8">
                <a:extLst>
                  <a:ext uri="{FF2B5EF4-FFF2-40B4-BE49-F238E27FC236}">
                    <a16:creationId xmlns:a16="http://schemas.microsoft.com/office/drawing/2014/main" id="{43C8E800-F939-43DD-BAE2-389EA43350C7}"/>
                  </a:ext>
                </a:extLst>
              </p:cNvPr>
              <p:cNvSpPr>
                <a:spLocks noChangeArrowheads="1"/>
              </p:cNvSpPr>
              <p:nvPr/>
            </p:nvSpPr>
            <p:spPr bwMode="auto">
              <a:xfrm>
                <a:off x="3015" y="1158"/>
                <a:ext cx="8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dirty="0">
                    <a:solidFill>
                      <a:srgbClr val="000000"/>
                    </a:solidFill>
                    <a:latin typeface="+mj-lt"/>
                  </a:rPr>
                  <a:t>=</a:t>
                </a:r>
                <a:endParaRPr lang="en-US" altLang="en-US" dirty="0">
                  <a:latin typeface="+mj-lt"/>
                </a:endParaRPr>
              </a:p>
            </p:txBody>
          </p:sp>
          <p:sp>
            <p:nvSpPr>
              <p:cNvPr id="80" name="Rectangle 10">
                <a:extLst>
                  <a:ext uri="{FF2B5EF4-FFF2-40B4-BE49-F238E27FC236}">
                    <a16:creationId xmlns:a16="http://schemas.microsoft.com/office/drawing/2014/main" id="{0FBADBEA-515A-42F4-A8A4-7FD435BC0A46}"/>
                  </a:ext>
                </a:extLst>
              </p:cNvPr>
              <p:cNvSpPr>
                <a:spLocks noChangeArrowheads="1"/>
              </p:cNvSpPr>
              <p:nvPr/>
            </p:nvSpPr>
            <p:spPr bwMode="auto">
              <a:xfrm>
                <a:off x="3023" y="1184"/>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latin typeface="+mj-lt"/>
                </a:endParaRPr>
              </a:p>
            </p:txBody>
          </p:sp>
          <p:sp>
            <p:nvSpPr>
              <p:cNvPr id="81" name="Rectangle 15">
                <a:extLst>
                  <a:ext uri="{FF2B5EF4-FFF2-40B4-BE49-F238E27FC236}">
                    <a16:creationId xmlns:a16="http://schemas.microsoft.com/office/drawing/2014/main" id="{8F6959FD-E466-471A-8A01-19BE01BBC589}"/>
                  </a:ext>
                </a:extLst>
              </p:cNvPr>
              <p:cNvSpPr>
                <a:spLocks noChangeArrowheads="1"/>
              </p:cNvSpPr>
              <p:nvPr/>
            </p:nvSpPr>
            <p:spPr bwMode="auto">
              <a:xfrm>
                <a:off x="2825" y="1178"/>
                <a:ext cx="7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a:solidFill>
                      <a:srgbClr val="000000"/>
                    </a:solidFill>
                    <a:latin typeface="+mj-lt"/>
                  </a:rPr>
                  <a:t>x</a:t>
                </a:r>
                <a:endParaRPr lang="en-US" altLang="en-US">
                  <a:latin typeface="+mj-lt"/>
                </a:endParaRPr>
              </a:p>
            </p:txBody>
          </p:sp>
        </p:grpSp>
        <p:sp>
          <p:nvSpPr>
            <p:cNvPr id="77" name="Text Box 9">
              <a:extLst>
                <a:ext uri="{FF2B5EF4-FFF2-40B4-BE49-F238E27FC236}">
                  <a16:creationId xmlns:a16="http://schemas.microsoft.com/office/drawing/2014/main" id="{5B92B0BD-5695-4E35-BA4A-869652B3EAB7}"/>
                </a:ext>
              </a:extLst>
            </p:cNvPr>
            <p:cNvSpPr txBox="1">
              <a:spLocks noChangeArrowheads="1"/>
            </p:cNvSpPr>
            <p:nvPr/>
          </p:nvSpPr>
          <p:spPr bwMode="auto">
            <a:xfrm>
              <a:off x="8598665" y="547688"/>
              <a:ext cx="279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mj-lt"/>
                </a:rPr>
                <a:t>“</a:t>
              </a:r>
            </a:p>
          </p:txBody>
        </p:sp>
      </p:grpSp>
      <p:sp>
        <p:nvSpPr>
          <p:cNvPr id="84" name="Text Box 9">
            <a:extLst>
              <a:ext uri="{FF2B5EF4-FFF2-40B4-BE49-F238E27FC236}">
                <a16:creationId xmlns:a16="http://schemas.microsoft.com/office/drawing/2014/main" id="{D7BA1356-FA4E-4F62-86F9-9BBC1B46704F}"/>
              </a:ext>
            </a:extLst>
          </p:cNvPr>
          <p:cNvSpPr txBox="1">
            <a:spLocks noChangeArrowheads="1"/>
          </p:cNvSpPr>
          <p:nvPr/>
        </p:nvSpPr>
        <p:spPr bwMode="auto">
          <a:xfrm>
            <a:off x="9144000" y="1219200"/>
            <a:ext cx="279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mj-lt"/>
              </a:rPr>
              <a:t>“</a:t>
            </a:r>
          </a:p>
        </p:txBody>
      </p:sp>
      <p:pic>
        <p:nvPicPr>
          <p:cNvPr id="70" name="Picture 22">
            <a:extLst>
              <a:ext uri="{FF2B5EF4-FFF2-40B4-BE49-F238E27FC236}">
                <a16:creationId xmlns:a16="http://schemas.microsoft.com/office/drawing/2014/main" id="{3811774E-E0FB-4ED0-977B-FA590CC778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7900" y="6302328"/>
            <a:ext cx="827087" cy="53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818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4"/>
          <p:cNvSpPr txBox="1">
            <a:spLocks noChangeArrowheads="1"/>
          </p:cNvSpPr>
          <p:nvPr/>
        </p:nvSpPr>
        <p:spPr bwMode="auto">
          <a:xfrm>
            <a:off x="1449388" y="115648"/>
            <a:ext cx="9293225" cy="503237"/>
          </a:xfrm>
          <a:prstGeom prst="rect">
            <a:avLst/>
          </a:prstGeom>
          <a:noFill/>
          <a:ln w="12700" cap="sq" algn="ctr">
            <a:noFill/>
            <a:miter lim="800000"/>
            <a:headEnd/>
            <a:tailEnd/>
          </a:ln>
          <a:effectLst/>
          <a:extLst>
            <a:ext uri="{91240B29-F687-4F45-9708-019B960494DF}">
              <a14:hiddenLine xmlns:a14="http://schemas.microsoft.com/office/drawing/2010/main" w="12700" cap="sq"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defRPr/>
            </a:pPr>
            <a:r>
              <a:rPr lang="en-US" sz="3000" dirty="0">
                <a:solidFill>
                  <a:srgbClr val="CC0000"/>
                </a:solidFill>
                <a:effectLst>
                  <a:outerShdw blurRad="38100" dist="38100" dir="2700000" algn="tl">
                    <a:srgbClr val="C0C0C0"/>
                  </a:outerShdw>
                </a:effectLst>
                <a:ea typeface="新細明體" pitchFamily="18" charset="-120"/>
              </a:rPr>
              <a:t>Robust decision-making: strategic and adaptive solutions</a:t>
            </a:r>
          </a:p>
        </p:txBody>
      </p:sp>
      <p:pic>
        <p:nvPicPr>
          <p:cNvPr id="5" name="Picture 4">
            <a:extLst>
              <a:ext uri="{FF2B5EF4-FFF2-40B4-BE49-F238E27FC236}">
                <a16:creationId xmlns:a16="http://schemas.microsoft.com/office/drawing/2014/main" id="{0C1B152A-FDEC-4766-B985-FA87FF548958}"/>
              </a:ext>
            </a:extLst>
          </p:cNvPr>
          <p:cNvPicPr>
            <a:picLocks noChangeAspect="1"/>
          </p:cNvPicPr>
          <p:nvPr/>
        </p:nvPicPr>
        <p:blipFill>
          <a:blip r:embed="rId3"/>
          <a:stretch>
            <a:fillRect/>
          </a:stretch>
        </p:blipFill>
        <p:spPr>
          <a:xfrm>
            <a:off x="2200940" y="3800298"/>
            <a:ext cx="9341870" cy="695503"/>
          </a:xfrm>
          <a:prstGeom prst="rect">
            <a:avLst/>
          </a:prstGeom>
        </p:spPr>
      </p:pic>
      <p:grpSp>
        <p:nvGrpSpPr>
          <p:cNvPr id="6" name="Group 5">
            <a:extLst>
              <a:ext uri="{FF2B5EF4-FFF2-40B4-BE49-F238E27FC236}">
                <a16:creationId xmlns:a16="http://schemas.microsoft.com/office/drawing/2014/main" id="{CED45752-ACB0-41C2-87A8-EFF32B1CC107}"/>
              </a:ext>
            </a:extLst>
          </p:cNvPr>
          <p:cNvGrpSpPr/>
          <p:nvPr/>
        </p:nvGrpSpPr>
        <p:grpSpPr>
          <a:xfrm>
            <a:off x="1752601" y="642854"/>
            <a:ext cx="10412386" cy="6977146"/>
            <a:chOff x="228600" y="1352490"/>
            <a:chExt cx="10412386" cy="6977146"/>
          </a:xfrm>
        </p:grpSpPr>
        <p:sp>
          <p:nvSpPr>
            <p:cNvPr id="3077" name="Rectangle 2"/>
            <p:cNvSpPr>
              <a:spLocks noChangeArrowheads="1"/>
            </p:cNvSpPr>
            <p:nvPr/>
          </p:nvSpPr>
          <p:spPr bwMode="auto">
            <a:xfrm>
              <a:off x="228600" y="1352490"/>
              <a:ext cx="7090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Wingdings" pitchFamily="2" charset="2"/>
                <a:buChar char="§"/>
              </a:pPr>
              <a:r>
                <a:rPr lang="en-US" altLang="en-US" sz="2000" dirty="0">
                  <a:solidFill>
                    <a:srgbClr val="000099"/>
                  </a:solidFill>
                  <a:latin typeface="+mj-lt"/>
                </a:rPr>
                <a:t>   Robust solution minimizes expected value of a trade-off function</a:t>
              </a:r>
            </a:p>
          </p:txBody>
        </p:sp>
        <p:sp>
          <p:nvSpPr>
            <p:cNvPr id="3089" name="Text Box 5"/>
            <p:cNvSpPr txBox="1">
              <a:spLocks noChangeArrowheads="1"/>
            </p:cNvSpPr>
            <p:nvPr/>
          </p:nvSpPr>
          <p:spPr bwMode="auto">
            <a:xfrm>
              <a:off x="3400275" y="4672036"/>
              <a:ext cx="3076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a:solidFill>
                    <a:srgbClr val="009900"/>
                  </a:solidFill>
                  <a:latin typeface="+mj-lt"/>
                </a:rPr>
                <a:t>(</a:t>
              </a:r>
              <a:r>
                <a:rPr lang="en-US" altLang="en-US" b="1" dirty="0" err="1">
                  <a:solidFill>
                    <a:srgbClr val="009900"/>
                  </a:solidFill>
                  <a:latin typeface="+mj-lt"/>
                </a:rPr>
                <a:t>VaR</a:t>
              </a:r>
              <a:r>
                <a:rPr lang="en-US" altLang="en-US" b="1" dirty="0">
                  <a:solidFill>
                    <a:srgbClr val="009900"/>
                  </a:solidFill>
                  <a:latin typeface="+mj-lt"/>
                </a:rPr>
                <a:t>)          </a:t>
              </a:r>
              <a:r>
                <a:rPr lang="en-US" altLang="en-US" b="1" i="1" dirty="0">
                  <a:solidFill>
                    <a:srgbClr val="009900"/>
                  </a:solidFill>
                  <a:latin typeface="+mj-lt"/>
                </a:rPr>
                <a:t>F(</a:t>
              </a:r>
              <a:r>
                <a:rPr lang="en-US" altLang="en-US" b="1" i="1" dirty="0" err="1">
                  <a:solidFill>
                    <a:srgbClr val="009900"/>
                  </a:solidFill>
                  <a:latin typeface="+mj-lt"/>
                </a:rPr>
                <a:t>x</a:t>
              </a:r>
              <a:r>
                <a:rPr lang="en-US" altLang="en-US" b="1" i="1" baseline="30000" dirty="0" err="1">
                  <a:solidFill>
                    <a:srgbClr val="009900"/>
                  </a:solidFill>
                  <a:latin typeface="+mj-lt"/>
                </a:rPr>
                <a:t>rob</a:t>
              </a:r>
              <a:r>
                <a:rPr lang="en-US" altLang="en-US" b="1" i="1" dirty="0">
                  <a:solidFill>
                    <a:srgbClr val="009900"/>
                  </a:solidFill>
                  <a:latin typeface="+mj-lt"/>
                </a:rPr>
                <a:t>)</a:t>
              </a:r>
              <a:r>
                <a:rPr lang="en-US" altLang="en-US" b="1" dirty="0">
                  <a:solidFill>
                    <a:srgbClr val="009900"/>
                  </a:solidFill>
                  <a:latin typeface="+mj-lt"/>
                </a:rPr>
                <a:t> = </a:t>
              </a:r>
              <a:r>
                <a:rPr lang="en-US" altLang="en-US" b="1" dirty="0" err="1">
                  <a:solidFill>
                    <a:srgbClr val="009900"/>
                  </a:solidFill>
                  <a:latin typeface="+mj-lt"/>
                </a:rPr>
                <a:t>CVaR</a:t>
              </a:r>
              <a:endParaRPr lang="en-US" altLang="en-US" b="1" dirty="0">
                <a:solidFill>
                  <a:srgbClr val="009900"/>
                </a:solidFill>
                <a:latin typeface="+mj-lt"/>
              </a:endParaRPr>
            </a:p>
          </p:txBody>
        </p:sp>
        <p:grpSp>
          <p:nvGrpSpPr>
            <p:cNvPr id="3079" name="Group 11"/>
            <p:cNvGrpSpPr>
              <a:grpSpLocks/>
            </p:cNvGrpSpPr>
            <p:nvPr/>
          </p:nvGrpSpPr>
          <p:grpSpPr bwMode="auto">
            <a:xfrm>
              <a:off x="304800" y="5467365"/>
              <a:ext cx="8224845" cy="2862271"/>
              <a:chOff x="519" y="3725"/>
              <a:chExt cx="5181" cy="1803"/>
            </a:xfrm>
          </p:grpSpPr>
          <p:sp>
            <p:nvSpPr>
              <p:cNvPr id="3088" name="Rectangle 12"/>
              <p:cNvSpPr>
                <a:spLocks noChangeArrowheads="1"/>
              </p:cNvSpPr>
              <p:nvPr/>
            </p:nvSpPr>
            <p:spPr bwMode="auto">
              <a:xfrm>
                <a:off x="519" y="3725"/>
                <a:ext cx="5181" cy="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Wingdings" panose="05000000000000000000" pitchFamily="2" charset="2"/>
                  <a:buChar char="§"/>
                </a:pPr>
                <a:r>
                  <a:rPr lang="en-US" altLang="en-US" sz="2000" dirty="0">
                    <a:solidFill>
                      <a:srgbClr val="000099"/>
                    </a:solidFill>
                    <a:latin typeface="+mj-lt"/>
                  </a:rPr>
                  <a:t>Quantile is defined by slopes      ,</a:t>
                </a:r>
              </a:p>
              <a:p>
                <a:pPr marL="342900" indent="-342900" eaLnBrk="1" hangingPunct="1">
                  <a:buFont typeface="Wingdings" panose="05000000000000000000" pitchFamily="2" charset="2"/>
                  <a:buChar char="§"/>
                </a:pPr>
                <a:endParaRPr lang="en-US" altLang="en-US" sz="2000" dirty="0">
                  <a:solidFill>
                    <a:srgbClr val="000099"/>
                  </a:solidFill>
                  <a:latin typeface="+mj-lt"/>
                </a:endParaRPr>
              </a:p>
              <a:p>
                <a:pPr marL="342900" indent="-342900" eaLnBrk="1" hangingPunct="1">
                  <a:buFont typeface="Wingdings" panose="05000000000000000000" pitchFamily="2" charset="2"/>
                  <a:buChar char="§"/>
                </a:pPr>
                <a:r>
                  <a:rPr lang="en-US" altLang="en-US" sz="2000" dirty="0">
                    <a:solidFill>
                      <a:srgbClr val="000099"/>
                    </a:solidFill>
                    <a:latin typeface="+mj-lt"/>
                  </a:rPr>
                  <a:t>Quantile defines the probability of achieving the goal with ex-ante</a:t>
                </a:r>
              </a:p>
              <a:p>
                <a:pPr eaLnBrk="1" hangingPunct="1"/>
                <a:r>
                  <a:rPr lang="en-US" altLang="en-US" sz="2000" dirty="0">
                    <a:solidFill>
                      <a:srgbClr val="000099"/>
                    </a:solidFill>
                    <a:latin typeface="+mj-lt"/>
                  </a:rPr>
                  <a:t>     technologies/management  </a:t>
                </a:r>
                <a:r>
                  <a:rPr lang="en-US" altLang="en-US" sz="2000" b="1" i="1" dirty="0">
                    <a:solidFill>
                      <a:srgbClr val="C00000"/>
                    </a:solidFill>
                    <a:latin typeface="+mj-lt"/>
                    <a:cs typeface="Times New Roman" panose="02020603050405020304" pitchFamily="18" charset="0"/>
                  </a:rPr>
                  <a:t>x</a:t>
                </a:r>
              </a:p>
              <a:p>
                <a:pPr eaLnBrk="1" hangingPunct="1"/>
                <a:endParaRPr lang="en-US" altLang="en-US" sz="2000" dirty="0">
                  <a:solidFill>
                    <a:srgbClr val="000099"/>
                  </a:solidFill>
                  <a:latin typeface="+mj-lt"/>
                </a:endParaRPr>
              </a:p>
              <a:p>
                <a:pPr marL="342900" indent="-342900" eaLnBrk="1" hangingPunct="1">
                  <a:buFont typeface="Wingdings" panose="05000000000000000000" pitchFamily="2" charset="2"/>
                  <a:buChar char="§"/>
                </a:pPr>
                <a:r>
                  <a:rPr lang="en-US" altLang="en-US" sz="2000" dirty="0">
                    <a:solidFill>
                      <a:srgbClr val="000099"/>
                    </a:solidFill>
                    <a:latin typeface="+mj-lt"/>
                  </a:rPr>
                  <a:t>The probabilistic constraint defines the demand for additional technologies</a:t>
                </a:r>
              </a:p>
              <a:p>
                <a:pPr marL="342900" indent="-342900" eaLnBrk="1" hangingPunct="1">
                  <a:buFont typeface="Wingdings" panose="05000000000000000000" pitchFamily="2" charset="2"/>
                  <a:buChar char="§"/>
                </a:pPr>
                <a:endParaRPr lang="en-US" altLang="en-US" sz="2000" dirty="0">
                  <a:solidFill>
                    <a:srgbClr val="000099"/>
                  </a:solidFill>
                  <a:latin typeface="+mj-lt"/>
                </a:endParaRPr>
              </a:p>
              <a:p>
                <a:pPr marL="342900" indent="-342900" eaLnBrk="1" hangingPunct="1">
                  <a:buFont typeface="Wingdings" panose="05000000000000000000" pitchFamily="2" charset="2"/>
                  <a:buChar char="§"/>
                </a:pPr>
                <a:endParaRPr lang="en-US" altLang="en-US" sz="2000" dirty="0">
                  <a:solidFill>
                    <a:srgbClr val="000099"/>
                  </a:solidFill>
                  <a:latin typeface="+mj-lt"/>
                </a:endParaRPr>
              </a:p>
              <a:p>
                <a:pPr marL="342900" indent="-342900" eaLnBrk="1" hangingPunct="1">
                  <a:buFont typeface="Wingdings" panose="05000000000000000000" pitchFamily="2" charset="2"/>
                  <a:buChar char="§"/>
                </a:pPr>
                <a:endParaRPr lang="en-US" altLang="en-US" sz="2000" dirty="0">
                  <a:solidFill>
                    <a:srgbClr val="000099"/>
                  </a:solidFill>
                  <a:latin typeface="+mj-lt"/>
                </a:endParaRPr>
              </a:p>
            </p:txBody>
          </p:sp>
          <p:graphicFrame>
            <p:nvGraphicFramePr>
              <p:cNvPr id="3074" name="Object 13"/>
              <p:cNvGraphicFramePr>
                <a:graphicFrameLocks noChangeAspect="1"/>
              </p:cNvGraphicFramePr>
              <p:nvPr/>
            </p:nvGraphicFramePr>
            <p:xfrm>
              <a:off x="2651" y="3776"/>
              <a:ext cx="193" cy="177"/>
            </p:xfrm>
            <a:graphic>
              <a:graphicData uri="http://schemas.openxmlformats.org/presentationml/2006/ole">
                <mc:AlternateContent xmlns:mc="http://schemas.openxmlformats.org/markup-compatibility/2006">
                  <mc:Choice xmlns:v="urn:schemas-microsoft-com:vml" Requires="v">
                    <p:oleObj name="Equation" r:id="rId4" imgW="152280" imgH="139680" progId="Equation.3">
                      <p:embed/>
                    </p:oleObj>
                  </mc:Choice>
                  <mc:Fallback>
                    <p:oleObj name="Equation" r:id="rId4" imgW="152280" imgH="139680" progId="Equation.3">
                      <p:embed/>
                      <p:pic>
                        <p:nvPicPr>
                          <p:cNvPr id="3074"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 y="3776"/>
                            <a:ext cx="193" cy="1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14"/>
              <p:cNvGraphicFramePr>
                <a:graphicFrameLocks noChangeAspect="1"/>
              </p:cNvGraphicFramePr>
              <p:nvPr/>
            </p:nvGraphicFramePr>
            <p:xfrm>
              <a:off x="2980" y="3728"/>
              <a:ext cx="188" cy="251"/>
            </p:xfrm>
            <a:graphic>
              <a:graphicData uri="http://schemas.openxmlformats.org/presentationml/2006/ole">
                <mc:AlternateContent xmlns:mc="http://schemas.openxmlformats.org/markup-compatibility/2006">
                  <mc:Choice xmlns:v="urn:schemas-microsoft-com:vml" Requires="v">
                    <p:oleObj name="Equation" r:id="rId6" imgW="152280" imgH="203040" progId="Equation.3">
                      <p:embed/>
                    </p:oleObj>
                  </mc:Choice>
                  <mc:Fallback>
                    <p:oleObj name="Equation" r:id="rId6" imgW="152280" imgH="203040" progId="Equation.3">
                      <p:embed/>
                      <p:pic>
                        <p:nvPicPr>
                          <p:cNvPr id="3075"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0" y="3728"/>
                            <a:ext cx="188" cy="2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083" name="Rectangle 19"/>
            <p:cNvSpPr>
              <a:spLocks noChangeArrowheads="1"/>
            </p:cNvSpPr>
            <p:nvPr/>
          </p:nvSpPr>
          <p:spPr bwMode="auto">
            <a:xfrm>
              <a:off x="235792" y="2940784"/>
              <a:ext cx="773083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
              </a:pPr>
              <a:r>
                <a:rPr lang="en-US" altLang="en-US" sz="2000" dirty="0">
                  <a:solidFill>
                    <a:srgbClr val="000099"/>
                  </a:solidFill>
                  <a:latin typeface="+mj-lt"/>
                </a:rPr>
                <a:t>   Model combines robust interdependent </a:t>
              </a:r>
              <a:r>
                <a:rPr lang="en-US" altLang="en-US" sz="2000" dirty="0">
                  <a:solidFill>
                    <a:srgbClr val="CC0000"/>
                  </a:solidFill>
                  <a:latin typeface="+mj-lt"/>
                </a:rPr>
                <a:t>ex-ante and ex-post decisions:</a:t>
              </a:r>
              <a:endParaRPr lang="en-US" altLang="en-US" sz="2000" dirty="0">
                <a:solidFill>
                  <a:srgbClr val="000099"/>
                </a:solidFill>
                <a:latin typeface="+mj-lt"/>
              </a:endParaRPr>
            </a:p>
            <a:p>
              <a:pPr eaLnBrk="1" hangingPunct="1">
                <a:buFont typeface="Wingdings" pitchFamily="2" charset="2"/>
                <a:buNone/>
              </a:pPr>
              <a:endParaRPr lang="en-US" altLang="en-US" sz="2000" dirty="0">
                <a:solidFill>
                  <a:srgbClr val="000099"/>
                </a:solidFill>
                <a:latin typeface="+mj-lt"/>
              </a:endParaRPr>
            </a:p>
            <a:p>
              <a:pPr eaLnBrk="1" hangingPunct="1">
                <a:buFont typeface="Wingdings" pitchFamily="2" charset="2"/>
                <a:buNone/>
              </a:pPr>
              <a:r>
                <a:rPr lang="en-US" altLang="en-US" sz="2000" dirty="0">
                  <a:solidFill>
                    <a:srgbClr val="000099"/>
                  </a:solidFill>
                  <a:latin typeface="+mj-lt"/>
                </a:rPr>
                <a:t>  a solution  </a:t>
              </a:r>
              <a:r>
                <a:rPr lang="en-US" altLang="en-US" sz="2000" i="1" dirty="0">
                  <a:latin typeface="+mj-lt"/>
                  <a:cs typeface="Times New Roman" panose="02020603050405020304" pitchFamily="18" charset="0"/>
                </a:rPr>
                <a:t>x</a:t>
              </a:r>
              <a:r>
                <a:rPr lang="en-US" altLang="en-US" sz="2000" dirty="0">
                  <a:solidFill>
                    <a:srgbClr val="000099"/>
                  </a:solidFill>
                  <a:latin typeface="+mj-lt"/>
                </a:rPr>
                <a:t>  is selected ex-ante with cost     , demand is observed and</a:t>
              </a:r>
            </a:p>
            <a:p>
              <a:pPr eaLnBrk="1" hangingPunct="1">
                <a:buFont typeface="Wingdings" pitchFamily="2" charset="2"/>
                <a:buNone/>
              </a:pPr>
              <a:r>
                <a:rPr lang="en-US" altLang="en-US" sz="2000" dirty="0">
                  <a:solidFill>
                    <a:srgbClr val="000099"/>
                  </a:solidFill>
                  <a:latin typeface="+mj-lt"/>
                </a:rPr>
                <a:t>  then </a:t>
              </a:r>
              <a:r>
                <a:rPr lang="en-US" altLang="en-US" sz="2000" i="1" dirty="0">
                  <a:latin typeface="+mj-lt"/>
                  <a:cs typeface="Times New Roman" panose="02020603050405020304" pitchFamily="18" charset="0"/>
                </a:rPr>
                <a:t>x</a:t>
              </a:r>
              <a:r>
                <a:rPr lang="en-US" altLang="en-US" sz="2000" dirty="0">
                  <a:solidFill>
                    <a:srgbClr val="000099"/>
                  </a:solidFill>
                  <a:latin typeface="+mj-lt"/>
                </a:rPr>
                <a:t> is adjusted with cost 	</a:t>
              </a:r>
            </a:p>
          </p:txBody>
        </p:sp>
        <p:sp>
          <p:nvSpPr>
            <p:cNvPr id="3086" name="Rectangle 7"/>
            <p:cNvSpPr>
              <a:spLocks noChangeArrowheads="1"/>
            </p:cNvSpPr>
            <p:nvPr/>
          </p:nvSpPr>
          <p:spPr bwMode="auto">
            <a:xfrm>
              <a:off x="242888" y="1974850"/>
              <a:ext cx="4918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
              </a:pPr>
              <a:r>
                <a:rPr lang="en-US" altLang="en-US" sz="2000" dirty="0">
                  <a:solidFill>
                    <a:srgbClr val="000099"/>
                  </a:solidFill>
                  <a:latin typeface="+mj-lt"/>
                </a:rPr>
                <a:t>                                                                                </a:t>
              </a:r>
              <a:endParaRPr lang="en-US" altLang="en-US" sz="2000" dirty="0">
                <a:solidFill>
                  <a:srgbClr val="CC0000"/>
                </a:solidFill>
                <a:latin typeface="+mj-lt"/>
              </a:endParaRPr>
            </a:p>
          </p:txBody>
        </p:sp>
        <p:pic>
          <p:nvPicPr>
            <p:cNvPr id="3085"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13899" y="7011964"/>
              <a:ext cx="827087" cy="53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76979D9-3FFB-405C-A19B-E36F7E4F7779}"/>
                </a:ext>
              </a:extLst>
            </p:cNvPr>
            <p:cNvPicPr>
              <a:picLocks noChangeAspect="1"/>
            </p:cNvPicPr>
            <p:nvPr/>
          </p:nvPicPr>
          <p:blipFill>
            <a:blip r:embed="rId9"/>
            <a:stretch>
              <a:fillRect/>
            </a:stretch>
          </p:blipFill>
          <p:spPr>
            <a:xfrm>
              <a:off x="615465" y="2046509"/>
              <a:ext cx="8391769" cy="653167"/>
            </a:xfrm>
            <a:prstGeom prst="rect">
              <a:avLst/>
            </a:prstGeom>
          </p:spPr>
        </p:pic>
        <p:sp>
          <p:nvSpPr>
            <p:cNvPr id="24" name="Rectangle 6">
              <a:extLst>
                <a:ext uri="{FF2B5EF4-FFF2-40B4-BE49-F238E27FC236}">
                  <a16:creationId xmlns:a16="http://schemas.microsoft.com/office/drawing/2014/main" id="{A7E04D79-EBC8-4877-8549-50D1DFB6512E}"/>
                </a:ext>
              </a:extLst>
            </p:cNvPr>
            <p:cNvSpPr>
              <a:spLocks noChangeArrowheads="1"/>
            </p:cNvSpPr>
            <p:nvPr/>
          </p:nvSpPr>
          <p:spPr bwMode="auto">
            <a:xfrm>
              <a:off x="2769394" y="2057400"/>
              <a:ext cx="228600" cy="338554"/>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a:solidFill>
                    <a:srgbClr val="000000"/>
                  </a:solidFill>
                  <a:latin typeface="+mj-lt"/>
                </a:rPr>
                <a:t>q</a:t>
              </a:r>
              <a:endParaRPr lang="en-US" altLang="en-US" dirty="0">
                <a:latin typeface="+mj-lt"/>
              </a:endParaRPr>
            </a:p>
          </p:txBody>
        </p:sp>
        <p:sp>
          <p:nvSpPr>
            <p:cNvPr id="25" name="Rectangle 6">
              <a:extLst>
                <a:ext uri="{FF2B5EF4-FFF2-40B4-BE49-F238E27FC236}">
                  <a16:creationId xmlns:a16="http://schemas.microsoft.com/office/drawing/2014/main" id="{D887EC8B-1424-4CE6-B47D-9145B0361CED}"/>
                </a:ext>
              </a:extLst>
            </p:cNvPr>
            <p:cNvSpPr>
              <a:spLocks noChangeArrowheads="1"/>
            </p:cNvSpPr>
            <p:nvPr/>
          </p:nvSpPr>
          <p:spPr bwMode="auto">
            <a:xfrm>
              <a:off x="3352800" y="2057381"/>
              <a:ext cx="228600" cy="338554"/>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a:solidFill>
                    <a:srgbClr val="000000"/>
                  </a:solidFill>
                  <a:latin typeface="+mj-lt"/>
                </a:rPr>
                <a:t>q</a:t>
              </a:r>
              <a:endParaRPr lang="en-US" altLang="en-US" dirty="0">
                <a:latin typeface="+mj-lt"/>
              </a:endParaRPr>
            </a:p>
          </p:txBody>
        </p:sp>
        <p:sp>
          <p:nvSpPr>
            <p:cNvPr id="26" name="Rectangle 6">
              <a:extLst>
                <a:ext uri="{FF2B5EF4-FFF2-40B4-BE49-F238E27FC236}">
                  <a16:creationId xmlns:a16="http://schemas.microsoft.com/office/drawing/2014/main" id="{0E47730C-2A78-40DC-B4A5-07EB9FAC68C0}"/>
                </a:ext>
              </a:extLst>
            </p:cNvPr>
            <p:cNvSpPr>
              <a:spLocks noChangeArrowheads="1"/>
            </p:cNvSpPr>
            <p:nvPr/>
          </p:nvSpPr>
          <p:spPr bwMode="auto">
            <a:xfrm>
              <a:off x="5774014" y="2057400"/>
              <a:ext cx="228600" cy="338554"/>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a:solidFill>
                    <a:srgbClr val="000000"/>
                  </a:solidFill>
                  <a:latin typeface="+mj-lt"/>
                </a:rPr>
                <a:t>q</a:t>
              </a:r>
              <a:endParaRPr lang="en-US" altLang="en-US" dirty="0">
                <a:latin typeface="+mj-lt"/>
              </a:endParaRPr>
            </a:p>
          </p:txBody>
        </p:sp>
        <p:sp>
          <p:nvSpPr>
            <p:cNvPr id="27" name="Rectangle 6">
              <a:extLst>
                <a:ext uri="{FF2B5EF4-FFF2-40B4-BE49-F238E27FC236}">
                  <a16:creationId xmlns:a16="http://schemas.microsoft.com/office/drawing/2014/main" id="{D326DEA1-8E03-402D-8F53-3A36F1F18367}"/>
                </a:ext>
              </a:extLst>
            </p:cNvPr>
            <p:cNvSpPr>
              <a:spLocks noChangeArrowheads="1"/>
            </p:cNvSpPr>
            <p:nvPr/>
          </p:nvSpPr>
          <p:spPr bwMode="auto">
            <a:xfrm>
              <a:off x="6400800" y="2044365"/>
              <a:ext cx="228600" cy="338554"/>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a:solidFill>
                    <a:srgbClr val="000000"/>
                  </a:solidFill>
                  <a:latin typeface="+mj-lt"/>
                </a:rPr>
                <a:t>q</a:t>
              </a:r>
              <a:endParaRPr lang="en-US" altLang="en-US" dirty="0">
                <a:latin typeface="+mj-lt"/>
              </a:endParaRPr>
            </a:p>
          </p:txBody>
        </p:sp>
        <p:sp>
          <p:nvSpPr>
            <p:cNvPr id="29" name="Rectangle 6">
              <a:extLst>
                <a:ext uri="{FF2B5EF4-FFF2-40B4-BE49-F238E27FC236}">
                  <a16:creationId xmlns:a16="http://schemas.microsoft.com/office/drawing/2014/main" id="{98821BB0-DA4D-4974-A75B-ACB2FE28ECD2}"/>
                </a:ext>
              </a:extLst>
            </p:cNvPr>
            <p:cNvSpPr>
              <a:spLocks noChangeArrowheads="1"/>
            </p:cNvSpPr>
            <p:nvPr/>
          </p:nvSpPr>
          <p:spPr bwMode="auto">
            <a:xfrm>
              <a:off x="914400" y="4672036"/>
              <a:ext cx="228600" cy="338554"/>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dirty="0">
                  <a:solidFill>
                    <a:srgbClr val="000000"/>
                  </a:solidFill>
                  <a:latin typeface="+mj-lt"/>
                </a:rPr>
                <a:t>q</a:t>
              </a:r>
              <a:endParaRPr lang="en-US" altLang="en-US" dirty="0">
                <a:latin typeface="+mj-lt"/>
              </a:endParaRPr>
            </a:p>
          </p:txBody>
        </p:sp>
      </p:grpSp>
      <p:graphicFrame>
        <p:nvGraphicFramePr>
          <p:cNvPr id="45" name="Object 14">
            <a:extLst>
              <a:ext uri="{FF2B5EF4-FFF2-40B4-BE49-F238E27FC236}">
                <a16:creationId xmlns:a16="http://schemas.microsoft.com/office/drawing/2014/main" id="{03DD2D88-D7A6-48E7-92AD-51B5DF92650A}"/>
              </a:ext>
            </a:extLst>
          </p:cNvPr>
          <p:cNvGraphicFramePr>
            <a:graphicFrameLocks noChangeAspect="1"/>
          </p:cNvGraphicFramePr>
          <p:nvPr/>
        </p:nvGraphicFramePr>
        <p:xfrm>
          <a:off x="4750084" y="3197004"/>
          <a:ext cx="266220" cy="355434"/>
        </p:xfrm>
        <a:graphic>
          <a:graphicData uri="http://schemas.openxmlformats.org/presentationml/2006/ole">
            <mc:AlternateContent xmlns:mc="http://schemas.openxmlformats.org/markup-compatibility/2006">
              <mc:Choice xmlns:v="urn:schemas-microsoft-com:vml" Requires="v">
                <p:oleObj name="Equation" r:id="rId6" imgW="152280" imgH="203040" progId="Equation.3">
                  <p:embed/>
                </p:oleObj>
              </mc:Choice>
              <mc:Fallback>
                <p:oleObj name="Equation" r:id="rId6" imgW="152280" imgH="203040" progId="Equation.3">
                  <p:embed/>
                  <p:pic>
                    <p:nvPicPr>
                      <p:cNvPr id="45" name="Object 14">
                        <a:extLst>
                          <a:ext uri="{FF2B5EF4-FFF2-40B4-BE49-F238E27FC236}">
                            <a16:creationId xmlns:a16="http://schemas.microsoft.com/office/drawing/2014/main" id="{03DD2D88-D7A6-48E7-92AD-51B5DF9265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0084" y="3197004"/>
                        <a:ext cx="266220" cy="355434"/>
                      </a:xfrm>
                      <a:prstGeom prst="rect">
                        <a:avLst/>
                      </a:prstGeom>
                      <a:noFill/>
                    </p:spPr>
                  </p:pic>
                </p:oleObj>
              </mc:Fallback>
            </mc:AlternateContent>
          </a:graphicData>
        </a:graphic>
      </p:graphicFrame>
      <p:graphicFrame>
        <p:nvGraphicFramePr>
          <p:cNvPr id="46" name="Object 13">
            <a:extLst>
              <a:ext uri="{FF2B5EF4-FFF2-40B4-BE49-F238E27FC236}">
                <a16:creationId xmlns:a16="http://schemas.microsoft.com/office/drawing/2014/main" id="{A903C86E-EB37-433F-A12B-9D2C67117266}"/>
              </a:ext>
            </a:extLst>
          </p:cNvPr>
          <p:cNvGraphicFramePr>
            <a:graphicFrameLocks noChangeAspect="1"/>
          </p:cNvGraphicFramePr>
          <p:nvPr/>
        </p:nvGraphicFramePr>
        <p:xfrm>
          <a:off x="6169441" y="2919412"/>
          <a:ext cx="306388" cy="280988"/>
        </p:xfrm>
        <a:graphic>
          <a:graphicData uri="http://schemas.openxmlformats.org/presentationml/2006/ole">
            <mc:AlternateContent xmlns:mc="http://schemas.openxmlformats.org/markup-compatibility/2006">
              <mc:Choice xmlns:v="urn:schemas-microsoft-com:vml" Requires="v">
                <p:oleObj name="Equation" r:id="rId4" imgW="152280" imgH="139680" progId="Equation.3">
                  <p:embed/>
                </p:oleObj>
              </mc:Choice>
              <mc:Fallback>
                <p:oleObj name="Equation" r:id="rId4" imgW="152280" imgH="139680" progId="Equation.3">
                  <p:embed/>
                  <p:pic>
                    <p:nvPicPr>
                      <p:cNvPr id="46" name="Object 13">
                        <a:extLst>
                          <a:ext uri="{FF2B5EF4-FFF2-40B4-BE49-F238E27FC236}">
                            <a16:creationId xmlns:a16="http://schemas.microsoft.com/office/drawing/2014/main" id="{A903C86E-EB37-433F-A12B-9D2C671172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9441" y="2919412"/>
                        <a:ext cx="306388" cy="280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54118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0876" y="663843"/>
            <a:ext cx="11153552" cy="6093976"/>
          </a:xfrm>
          <a:prstGeom prst="rect">
            <a:avLst/>
          </a:prstGeom>
          <a:noFill/>
        </p:spPr>
        <p:txBody>
          <a:bodyPr wrap="square" rtlCol="0">
            <a:spAutoFit/>
          </a:bodyPr>
          <a:lstStyle/>
          <a:p>
            <a:pPr marL="285750" indent="-285750">
              <a:buClr>
                <a:srgbClr val="C00000"/>
              </a:buClr>
              <a:buSzPct val="120000"/>
              <a:buFont typeface="Wingdings" panose="05000000000000000000" pitchFamily="2" charset="2"/>
              <a:buChar char="§"/>
            </a:pPr>
            <a:r>
              <a:rPr lang="en-US" dirty="0"/>
              <a:t>Complex systemic interdependencies resemble huge networks driven by supply-demand relations</a:t>
            </a:r>
          </a:p>
          <a:p>
            <a:pPr marL="285750" indent="-285750">
              <a:buClr>
                <a:srgbClr val="C00000"/>
              </a:buClr>
              <a:buSzPct val="120000"/>
              <a:buFont typeface="Wingdings" panose="05000000000000000000" pitchFamily="2" charset="2"/>
              <a:buChar char="§"/>
            </a:pPr>
            <a:endParaRPr lang="en-US" sz="1000" dirty="0"/>
          </a:p>
          <a:p>
            <a:pPr marL="285750" indent="-285750">
              <a:buClr>
                <a:srgbClr val="C00000"/>
              </a:buClr>
              <a:buSzPct val="120000"/>
              <a:buFont typeface="Wingdings" panose="05000000000000000000" pitchFamily="2" charset="2"/>
              <a:buChar char="§"/>
            </a:pPr>
            <a:r>
              <a:rPr lang="en-US" dirty="0"/>
              <a:t>Supply-demand (</a:t>
            </a:r>
            <a:r>
              <a:rPr lang="en-US" dirty="0" err="1"/>
              <a:t>im</a:t>
            </a:r>
            <a:r>
              <a:rPr lang="en-US" dirty="0"/>
              <a:t>)balances – “hit-or-miss” decisions in front of uncertainties and threats</a:t>
            </a:r>
          </a:p>
          <a:p>
            <a:pPr marL="285750" indent="-285750">
              <a:buClr>
                <a:srgbClr val="C00000"/>
              </a:buClr>
              <a:buSzPct val="120000"/>
              <a:buFont typeface="Wingdings" panose="05000000000000000000" pitchFamily="2" charset="2"/>
              <a:buChar char="§"/>
            </a:pPr>
            <a:endParaRPr lang="en-US" sz="1000" dirty="0"/>
          </a:p>
          <a:p>
            <a:pPr marL="285750" indent="-285750">
              <a:buClr>
                <a:srgbClr val="C00000"/>
              </a:buClr>
              <a:buSzPct val="120000"/>
              <a:buFont typeface="Wingdings" panose="05000000000000000000" pitchFamily="2" charset="2"/>
              <a:buChar char="§"/>
            </a:pPr>
            <a:r>
              <a:rPr lang="en-US" i="1" dirty="0">
                <a:solidFill>
                  <a:srgbClr val="FF0000"/>
                </a:solidFill>
              </a:rPr>
              <a:t>Oversupply</a:t>
            </a:r>
            <a:r>
              <a:rPr lang="en-US" dirty="0"/>
              <a:t> (overestimation) is penalized differently from </a:t>
            </a:r>
            <a:r>
              <a:rPr lang="en-US" i="1" dirty="0">
                <a:solidFill>
                  <a:srgbClr val="FF0000"/>
                </a:solidFill>
              </a:rPr>
              <a:t>undersupply</a:t>
            </a:r>
            <a:r>
              <a:rPr lang="en-US" dirty="0"/>
              <a:t> (underestimation)</a:t>
            </a:r>
          </a:p>
          <a:p>
            <a:pPr marL="285750" indent="-285750">
              <a:buClr>
                <a:srgbClr val="C00000"/>
              </a:buClr>
              <a:buSzPct val="120000"/>
              <a:buFont typeface="Wingdings" panose="05000000000000000000" pitchFamily="2" charset="2"/>
              <a:buChar char="§"/>
            </a:pPr>
            <a:endParaRPr lang="en-US" sz="1000" dirty="0"/>
          </a:p>
          <a:p>
            <a:pPr marL="285750" indent="-285750">
              <a:buClr>
                <a:srgbClr val="C00000"/>
              </a:buClr>
              <a:buSzPct val="120000"/>
              <a:buFont typeface="Wingdings" panose="05000000000000000000" pitchFamily="2" charset="2"/>
              <a:buChar char="§"/>
            </a:pPr>
            <a:r>
              <a:rPr lang="en-US" i="1" dirty="0">
                <a:solidFill>
                  <a:srgbClr val="FF0000"/>
                </a:solidFill>
              </a:rPr>
              <a:t>Percentile-based non-smooth goodness-of-fit</a:t>
            </a:r>
            <a:r>
              <a:rPr lang="en-US" dirty="0"/>
              <a:t> performance indicators</a:t>
            </a:r>
          </a:p>
          <a:p>
            <a:pPr marL="285750" indent="-285750">
              <a:buClr>
                <a:srgbClr val="C00000"/>
              </a:buClr>
              <a:buSzPct val="120000"/>
              <a:buFont typeface="Wingdings" panose="05000000000000000000" pitchFamily="2" charset="2"/>
              <a:buChar char="§"/>
            </a:pPr>
            <a:endParaRPr lang="en-US" dirty="0"/>
          </a:p>
          <a:p>
            <a:pPr marL="285750" indent="-285750">
              <a:buClr>
                <a:srgbClr val="00B050"/>
              </a:buClr>
              <a:buSzPct val="120000"/>
              <a:buFont typeface="Wingdings" panose="05000000000000000000" pitchFamily="2" charset="2"/>
              <a:buChar char="§"/>
            </a:pPr>
            <a:r>
              <a:rPr lang="en-US" i="1" dirty="0">
                <a:solidFill>
                  <a:srgbClr val="FF0000"/>
                </a:solidFill>
              </a:rPr>
              <a:t>Two-stage stochastic optimization procedure</a:t>
            </a:r>
            <a:r>
              <a:rPr lang="en-US" dirty="0"/>
              <a:t>: at first stage – take a decision (estimate) before new information arrives, at second stage – adjust the decision with respect to new data and information, minimize associated costs for both stages</a:t>
            </a:r>
          </a:p>
          <a:p>
            <a:pPr marL="285750" indent="-285750">
              <a:buClr>
                <a:srgbClr val="00B050"/>
              </a:buClr>
              <a:buSzPct val="120000"/>
              <a:buFont typeface="Wingdings" panose="05000000000000000000" pitchFamily="2" charset="2"/>
              <a:buChar char="§"/>
            </a:pPr>
            <a:endParaRPr lang="en-US" dirty="0"/>
          </a:p>
          <a:p>
            <a:pPr marL="285750" indent="-285750">
              <a:buClr>
                <a:srgbClr val="00B050"/>
              </a:buClr>
              <a:buSzPct val="120000"/>
              <a:buFont typeface="Wingdings" panose="05000000000000000000" pitchFamily="2" charset="2"/>
              <a:buChar char="§"/>
            </a:pPr>
            <a:r>
              <a:rPr lang="en-US" dirty="0"/>
              <a:t> “x = </a:t>
            </a:r>
            <a:r>
              <a:rPr lang="el-GR" dirty="0"/>
              <a:t>ω</a:t>
            </a:r>
            <a:r>
              <a:rPr lang="en-US" dirty="0"/>
              <a:t>”:       x, </a:t>
            </a:r>
            <a:r>
              <a:rPr lang="el-GR" dirty="0"/>
              <a:t>ω</a:t>
            </a:r>
            <a:r>
              <a:rPr lang="en-US" dirty="0"/>
              <a:t>, y(</a:t>
            </a:r>
            <a:r>
              <a:rPr lang="el-GR" dirty="0"/>
              <a:t>ω</a:t>
            </a:r>
            <a:r>
              <a:rPr lang="en-US" dirty="0"/>
              <a:t>)=(y</a:t>
            </a:r>
            <a:r>
              <a:rPr lang="en-US" baseline="30000" dirty="0"/>
              <a:t>+ </a:t>
            </a:r>
            <a:r>
              <a:rPr lang="en-US" dirty="0"/>
              <a:t>(</a:t>
            </a:r>
            <a:r>
              <a:rPr lang="el-GR" dirty="0"/>
              <a:t>ω</a:t>
            </a:r>
            <a:r>
              <a:rPr lang="en-US" dirty="0"/>
              <a:t>), y</a:t>
            </a:r>
            <a:r>
              <a:rPr lang="en-US" baseline="30000" dirty="0"/>
              <a:t>-</a:t>
            </a:r>
            <a:r>
              <a:rPr lang="en-US" dirty="0"/>
              <a:t> (</a:t>
            </a:r>
            <a:r>
              <a:rPr lang="el-GR" dirty="0"/>
              <a:t>ω</a:t>
            </a:r>
            <a:r>
              <a:rPr lang="en-US" dirty="0"/>
              <a:t>)),</a:t>
            </a:r>
          </a:p>
          <a:p>
            <a:pPr marL="285750" indent="-285750">
              <a:buClr>
                <a:srgbClr val="00B050"/>
              </a:buClr>
              <a:buSzPct val="120000"/>
              <a:buFont typeface="Wingdings" panose="05000000000000000000" pitchFamily="2" charset="2"/>
              <a:buChar char="§"/>
            </a:pPr>
            <a:endParaRPr lang="en-US" dirty="0"/>
          </a:p>
          <a:p>
            <a:pPr marL="285750" indent="-285750">
              <a:buClr>
                <a:srgbClr val="00B050"/>
              </a:buClr>
              <a:buSzPct val="120000"/>
              <a:buFont typeface="Wingdings" panose="05000000000000000000" pitchFamily="2" charset="2"/>
              <a:buChar char="§"/>
            </a:pPr>
            <a:r>
              <a:rPr lang="en-US" dirty="0"/>
              <a:t>x = </a:t>
            </a:r>
            <a:r>
              <a:rPr lang="el-GR" dirty="0"/>
              <a:t>ω</a:t>
            </a:r>
            <a:r>
              <a:rPr lang="en-US" dirty="0"/>
              <a:t> - y</a:t>
            </a:r>
            <a:r>
              <a:rPr lang="en-US" baseline="30000" dirty="0"/>
              <a:t>+</a:t>
            </a:r>
            <a:r>
              <a:rPr lang="en-US" dirty="0"/>
              <a:t>(</a:t>
            </a:r>
            <a:r>
              <a:rPr lang="el-GR" dirty="0"/>
              <a:t>ω</a:t>
            </a:r>
            <a:r>
              <a:rPr lang="en-US" dirty="0"/>
              <a:t>) + y</a:t>
            </a:r>
            <a:r>
              <a:rPr lang="en-US" baseline="30000" dirty="0"/>
              <a:t>-</a:t>
            </a:r>
            <a:r>
              <a:rPr lang="en-US" dirty="0"/>
              <a:t> (</a:t>
            </a:r>
            <a:r>
              <a:rPr lang="el-GR" dirty="0"/>
              <a:t>ω</a:t>
            </a:r>
            <a:r>
              <a:rPr lang="en-US" dirty="0"/>
              <a:t>), y</a:t>
            </a:r>
            <a:r>
              <a:rPr lang="en-US" baseline="30000" dirty="0"/>
              <a:t>+</a:t>
            </a:r>
            <a:r>
              <a:rPr lang="en-US" dirty="0"/>
              <a:t>(</a:t>
            </a:r>
            <a:r>
              <a:rPr lang="el-GR" dirty="0"/>
              <a:t>ω</a:t>
            </a:r>
            <a:r>
              <a:rPr lang="en-US" dirty="0"/>
              <a:t>) &gt;=0, y</a:t>
            </a:r>
            <a:r>
              <a:rPr lang="en-US" baseline="30000" dirty="0"/>
              <a:t>-</a:t>
            </a:r>
            <a:r>
              <a:rPr lang="en-US" dirty="0"/>
              <a:t> (</a:t>
            </a:r>
            <a:r>
              <a:rPr lang="el-GR" dirty="0"/>
              <a:t>ω</a:t>
            </a:r>
            <a:r>
              <a:rPr lang="en-US" dirty="0"/>
              <a:t>) &gt;= 0; f(</a:t>
            </a:r>
            <a:r>
              <a:rPr lang="en-US" dirty="0" err="1"/>
              <a:t>x,y</a:t>
            </a:r>
            <a:r>
              <a:rPr lang="en-US" dirty="0"/>
              <a:t>,</a:t>
            </a:r>
            <a:r>
              <a:rPr lang="el-GR" dirty="0"/>
              <a:t> ω</a:t>
            </a:r>
            <a:r>
              <a:rPr lang="en-US" dirty="0"/>
              <a:t>) = cx + ay</a:t>
            </a:r>
            <a:r>
              <a:rPr lang="en-US" baseline="30000" dirty="0"/>
              <a:t>+ </a:t>
            </a:r>
            <a:r>
              <a:rPr lang="en-US" dirty="0"/>
              <a:t>(</a:t>
            </a:r>
            <a:r>
              <a:rPr lang="el-GR" dirty="0"/>
              <a:t>ω</a:t>
            </a:r>
            <a:r>
              <a:rPr lang="en-US" dirty="0"/>
              <a:t>)) – by</a:t>
            </a:r>
            <a:r>
              <a:rPr lang="en-US" baseline="30000" dirty="0"/>
              <a:t>-</a:t>
            </a:r>
            <a:r>
              <a:rPr lang="en-US" dirty="0"/>
              <a:t> (</a:t>
            </a:r>
            <a:r>
              <a:rPr lang="el-GR" dirty="0"/>
              <a:t>ω</a:t>
            </a:r>
            <a:r>
              <a:rPr lang="en-US" dirty="0"/>
              <a:t>)</a:t>
            </a:r>
          </a:p>
          <a:p>
            <a:pPr marL="285750" indent="-285750">
              <a:buClr>
                <a:srgbClr val="00B050"/>
              </a:buClr>
              <a:buSzPct val="120000"/>
              <a:buFont typeface="Wingdings" panose="05000000000000000000" pitchFamily="2" charset="2"/>
              <a:buChar char="§"/>
            </a:pPr>
            <a:endParaRPr lang="en-US" dirty="0"/>
          </a:p>
          <a:p>
            <a:pPr marL="285750" indent="-285750">
              <a:buClr>
                <a:srgbClr val="00B050"/>
              </a:buClr>
              <a:buSzPct val="120000"/>
              <a:buFont typeface="Wingdings" panose="05000000000000000000" pitchFamily="2" charset="2"/>
              <a:buChar char="§"/>
            </a:pPr>
            <a:r>
              <a:rPr lang="en-US" dirty="0"/>
              <a:t>F(x) = cx + E(y</a:t>
            </a:r>
            <a:r>
              <a:rPr lang="en-US" baseline="30000" dirty="0"/>
              <a:t>+ </a:t>
            </a:r>
            <a:r>
              <a:rPr lang="en-US" dirty="0"/>
              <a:t>(</a:t>
            </a:r>
            <a:r>
              <a:rPr lang="el-GR" dirty="0"/>
              <a:t>ω</a:t>
            </a:r>
            <a:r>
              <a:rPr lang="en-US" dirty="0"/>
              <a:t>) - y</a:t>
            </a:r>
            <a:r>
              <a:rPr lang="en-US" baseline="30000" dirty="0"/>
              <a:t>-</a:t>
            </a:r>
            <a:r>
              <a:rPr lang="en-US" dirty="0"/>
              <a:t> (</a:t>
            </a:r>
            <a:r>
              <a:rPr lang="el-GR" dirty="0"/>
              <a:t>ω</a:t>
            </a:r>
            <a:r>
              <a:rPr lang="en-US" dirty="0"/>
              <a:t>))</a:t>
            </a:r>
          </a:p>
          <a:p>
            <a:pPr marL="285750" indent="-285750">
              <a:buClr>
                <a:srgbClr val="00B050"/>
              </a:buClr>
              <a:buSzPct val="120000"/>
              <a:buFont typeface="Wingdings" panose="05000000000000000000" pitchFamily="2" charset="2"/>
              <a:buChar char="§"/>
            </a:pPr>
            <a:endParaRPr lang="en-US" dirty="0"/>
          </a:p>
          <a:p>
            <a:pPr marL="285750" indent="-285750">
              <a:buClr>
                <a:srgbClr val="00B050"/>
              </a:buClr>
              <a:buSzPct val="120000"/>
              <a:buFont typeface="Wingdings" panose="05000000000000000000" pitchFamily="2" charset="2"/>
              <a:buChar char="§"/>
            </a:pPr>
            <a:r>
              <a:rPr lang="en-US" dirty="0"/>
              <a:t>f(x,</a:t>
            </a:r>
            <a:r>
              <a:rPr lang="el-GR" dirty="0"/>
              <a:t> ω</a:t>
            </a:r>
            <a:r>
              <a:rPr lang="en-US" dirty="0"/>
              <a:t>) =       a(x – </a:t>
            </a:r>
            <a:r>
              <a:rPr lang="el-GR" dirty="0"/>
              <a:t>ω</a:t>
            </a:r>
            <a:r>
              <a:rPr lang="en-US" dirty="0"/>
              <a:t>),  x&gt;=</a:t>
            </a:r>
            <a:r>
              <a:rPr lang="el-GR" dirty="0"/>
              <a:t> ω</a:t>
            </a:r>
            <a:r>
              <a:rPr lang="en-US" dirty="0"/>
              <a:t> (oversupply, overestimation)</a:t>
            </a:r>
          </a:p>
          <a:p>
            <a:pPr>
              <a:buClr>
                <a:srgbClr val="00B050"/>
              </a:buClr>
              <a:buSzPct val="120000"/>
            </a:pPr>
            <a:r>
              <a:rPr lang="en-US" dirty="0"/>
              <a:t>                           b(</a:t>
            </a:r>
            <a:r>
              <a:rPr lang="el-GR" dirty="0"/>
              <a:t>ω</a:t>
            </a:r>
            <a:r>
              <a:rPr lang="en-US" dirty="0"/>
              <a:t> - x),  x&lt;</a:t>
            </a:r>
            <a:r>
              <a:rPr lang="el-GR" dirty="0"/>
              <a:t> ω</a:t>
            </a:r>
            <a:r>
              <a:rPr lang="en-US" dirty="0"/>
              <a:t>   (undersupply, underestimation)</a:t>
            </a:r>
          </a:p>
          <a:p>
            <a:pPr>
              <a:buClr>
                <a:srgbClr val="00B050"/>
              </a:buClr>
              <a:buSzPct val="120000"/>
            </a:pPr>
            <a:endParaRPr lang="en-US" dirty="0"/>
          </a:p>
          <a:p>
            <a:pPr marL="285750" indent="-285750">
              <a:buClr>
                <a:srgbClr val="00B050"/>
              </a:buClr>
              <a:buSzPct val="120000"/>
              <a:buFont typeface="Wingdings" panose="05000000000000000000" pitchFamily="2" charset="2"/>
              <a:buChar char="§"/>
            </a:pPr>
            <a:r>
              <a:rPr lang="en-US" dirty="0"/>
              <a:t>F(x) = </a:t>
            </a:r>
            <a:r>
              <a:rPr lang="en-US" dirty="0" err="1"/>
              <a:t>Ef</a:t>
            </a:r>
            <a:r>
              <a:rPr lang="en-US" dirty="0"/>
              <a:t>(x, </a:t>
            </a:r>
            <a:r>
              <a:rPr lang="el-GR" dirty="0"/>
              <a:t>ω</a:t>
            </a:r>
            <a:r>
              <a:rPr lang="en-US" dirty="0"/>
              <a:t>);                                 x</a:t>
            </a:r>
            <a:r>
              <a:rPr lang="en-US" baseline="30000" dirty="0"/>
              <a:t>k+1</a:t>
            </a:r>
            <a:r>
              <a:rPr lang="en-US" dirty="0"/>
              <a:t> = </a:t>
            </a:r>
            <a:r>
              <a:rPr lang="en-US" dirty="0" err="1"/>
              <a:t>x</a:t>
            </a:r>
            <a:r>
              <a:rPr lang="en-US" baseline="30000" dirty="0" err="1"/>
              <a:t>k</a:t>
            </a:r>
            <a:r>
              <a:rPr lang="en-US" dirty="0"/>
              <a:t> + </a:t>
            </a:r>
            <a:r>
              <a:rPr lang="el-GR" dirty="0"/>
              <a:t>ρ</a:t>
            </a:r>
            <a:r>
              <a:rPr lang="en-US" dirty="0"/>
              <a:t>         a x &gt;=</a:t>
            </a:r>
            <a:r>
              <a:rPr lang="el-GR" dirty="0"/>
              <a:t> ω</a:t>
            </a:r>
            <a:endParaRPr lang="en-US" dirty="0"/>
          </a:p>
          <a:p>
            <a:pPr>
              <a:buClr>
                <a:srgbClr val="C00000"/>
              </a:buClr>
              <a:buSzPct val="120000"/>
            </a:pPr>
            <a:r>
              <a:rPr lang="en-US" dirty="0"/>
              <a:t>                                                                                           - b,  x &lt;</a:t>
            </a:r>
            <a:r>
              <a:rPr lang="el-GR" dirty="0"/>
              <a:t> ω</a:t>
            </a:r>
            <a:r>
              <a:rPr lang="en-US" dirty="0"/>
              <a:t>, </a:t>
            </a:r>
          </a:p>
        </p:txBody>
      </p:sp>
      <p:sp>
        <p:nvSpPr>
          <p:cNvPr id="5" name="Rectangle 4"/>
          <p:cNvSpPr/>
          <p:nvPr/>
        </p:nvSpPr>
        <p:spPr>
          <a:xfrm>
            <a:off x="1207761" y="24714"/>
            <a:ext cx="96128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fontAlgn="base">
              <a:spcBef>
                <a:spcPct val="0"/>
              </a:spcBef>
              <a:spcAft>
                <a:spcPct val="0"/>
              </a:spcAft>
            </a:pPr>
            <a:r>
              <a:rPr lang="en-US" sz="2800" dirty="0">
                <a:solidFill>
                  <a:srgbClr val="CC0000"/>
                </a:solidFill>
                <a:latin typeface="Arial" panose="020B0604020202020204" pitchFamily="34" charset="0"/>
              </a:rPr>
              <a:t>Robust decision analysis: Two-stage two types of decisions</a:t>
            </a:r>
          </a:p>
        </p:txBody>
      </p:sp>
      <p:sp>
        <p:nvSpPr>
          <p:cNvPr id="7" name="Slide Number Placeholder 6"/>
          <p:cNvSpPr>
            <a:spLocks noGrp="1"/>
          </p:cNvSpPr>
          <p:nvPr>
            <p:ph type="sldNum" sz="quarter" idx="12"/>
          </p:nvPr>
        </p:nvSpPr>
        <p:spPr/>
        <p:txBody>
          <a:bodyPr/>
          <a:lstStyle/>
          <a:p>
            <a:fld id="{D401BB53-E9FF-45DD-950A-D408DF9D136F}" type="slidenum">
              <a:rPr lang="en-US" smtClean="0"/>
              <a:t>14</a:t>
            </a:fld>
            <a:endParaRPr lang="en-US" dirty="0"/>
          </a:p>
        </p:txBody>
      </p:sp>
      <p:sp>
        <p:nvSpPr>
          <p:cNvPr id="9" name="Left Brace 8"/>
          <p:cNvSpPr/>
          <p:nvPr/>
        </p:nvSpPr>
        <p:spPr>
          <a:xfrm>
            <a:off x="1689100" y="5325438"/>
            <a:ext cx="57507" cy="523982"/>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p:cNvSpPr/>
          <p:nvPr/>
        </p:nvSpPr>
        <p:spPr>
          <a:xfrm>
            <a:off x="5041900" y="6111821"/>
            <a:ext cx="57507" cy="523982"/>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22">
            <a:extLst>
              <a:ext uri="{FF2B5EF4-FFF2-40B4-BE49-F238E27FC236}">
                <a16:creationId xmlns:a16="http://schemas.microsoft.com/office/drawing/2014/main" id="{C0AD5C7F-0A32-40D6-807D-A51DE5CE0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7900" y="6302328"/>
            <a:ext cx="827087" cy="53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732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0876" y="663843"/>
            <a:ext cx="11153552" cy="5078313"/>
          </a:xfrm>
          <a:prstGeom prst="rect">
            <a:avLst/>
          </a:prstGeom>
          <a:noFill/>
        </p:spPr>
        <p:txBody>
          <a:bodyPr wrap="square" rtlCol="0">
            <a:spAutoFit/>
          </a:bodyPr>
          <a:lstStyle/>
          <a:p>
            <a:pPr marL="285750" indent="-285750">
              <a:buClr>
                <a:srgbClr val="00B050"/>
              </a:buClr>
              <a:buSzPct val="120000"/>
              <a:buFont typeface="Wingdings" panose="05000000000000000000" pitchFamily="2" charset="2"/>
              <a:buChar char="§"/>
            </a:pPr>
            <a:r>
              <a:rPr lang="en-US" i="1" dirty="0">
                <a:solidFill>
                  <a:srgbClr val="FF0000"/>
                </a:solidFill>
              </a:rPr>
              <a:t>Two-stage stochastic optimization procedure</a:t>
            </a:r>
            <a:r>
              <a:rPr lang="en-US" dirty="0"/>
              <a:t>: at first stage – take a decision (estimate) before new information arrives, at second stage – adjust the decision with respect to new data and information, minimize associated costs for both stages</a:t>
            </a:r>
          </a:p>
          <a:p>
            <a:pPr marL="285750" indent="-285750">
              <a:buClr>
                <a:srgbClr val="00B050"/>
              </a:buClr>
              <a:buSzPct val="120000"/>
              <a:buFont typeface="Wingdings" panose="05000000000000000000" pitchFamily="2" charset="2"/>
              <a:buChar char="§"/>
            </a:pPr>
            <a:endParaRPr lang="en-US" dirty="0"/>
          </a:p>
          <a:p>
            <a:pPr marL="285750" indent="-285750">
              <a:buClr>
                <a:srgbClr val="00B050"/>
              </a:buClr>
              <a:buSzPct val="120000"/>
              <a:buFont typeface="Wingdings" panose="05000000000000000000" pitchFamily="2" charset="2"/>
              <a:buChar char="§"/>
            </a:pPr>
            <a:r>
              <a:rPr lang="en-US" dirty="0"/>
              <a:t> “x = </a:t>
            </a:r>
            <a:r>
              <a:rPr lang="el-GR" dirty="0"/>
              <a:t>ω</a:t>
            </a:r>
            <a:r>
              <a:rPr lang="en-US" dirty="0"/>
              <a:t>”:       x, </a:t>
            </a:r>
            <a:r>
              <a:rPr lang="el-GR" dirty="0"/>
              <a:t>ω</a:t>
            </a:r>
            <a:r>
              <a:rPr lang="en-US" dirty="0"/>
              <a:t>, y(</a:t>
            </a:r>
            <a:r>
              <a:rPr lang="el-GR" dirty="0"/>
              <a:t>ω</a:t>
            </a:r>
            <a:r>
              <a:rPr lang="en-US" dirty="0"/>
              <a:t>)=(y</a:t>
            </a:r>
            <a:r>
              <a:rPr lang="en-US" baseline="30000" dirty="0"/>
              <a:t>+ </a:t>
            </a:r>
            <a:r>
              <a:rPr lang="en-US" dirty="0"/>
              <a:t>(</a:t>
            </a:r>
            <a:r>
              <a:rPr lang="el-GR" dirty="0"/>
              <a:t>ω</a:t>
            </a:r>
            <a:r>
              <a:rPr lang="en-US" dirty="0"/>
              <a:t>), y</a:t>
            </a:r>
            <a:r>
              <a:rPr lang="en-US" baseline="30000" dirty="0"/>
              <a:t>-</a:t>
            </a:r>
            <a:r>
              <a:rPr lang="en-US" dirty="0"/>
              <a:t> (</a:t>
            </a:r>
            <a:r>
              <a:rPr lang="el-GR" dirty="0"/>
              <a:t>ω</a:t>
            </a:r>
            <a:r>
              <a:rPr lang="en-US" dirty="0"/>
              <a:t>)),</a:t>
            </a:r>
          </a:p>
          <a:p>
            <a:pPr marL="285750" indent="-285750">
              <a:buClr>
                <a:srgbClr val="00B050"/>
              </a:buClr>
              <a:buSzPct val="120000"/>
              <a:buFont typeface="Wingdings" panose="05000000000000000000" pitchFamily="2" charset="2"/>
              <a:buChar char="§"/>
            </a:pPr>
            <a:endParaRPr lang="en-US" dirty="0"/>
          </a:p>
          <a:p>
            <a:pPr marL="285750" indent="-285750">
              <a:buClr>
                <a:srgbClr val="00B050"/>
              </a:buClr>
              <a:buSzPct val="120000"/>
              <a:buFont typeface="Wingdings" panose="05000000000000000000" pitchFamily="2" charset="2"/>
              <a:buChar char="§"/>
            </a:pPr>
            <a:r>
              <a:rPr lang="en-US" dirty="0"/>
              <a:t>x = </a:t>
            </a:r>
            <a:r>
              <a:rPr lang="el-GR" dirty="0"/>
              <a:t>ω</a:t>
            </a:r>
            <a:r>
              <a:rPr lang="en-US" dirty="0"/>
              <a:t> - y</a:t>
            </a:r>
            <a:r>
              <a:rPr lang="en-US" baseline="30000" dirty="0"/>
              <a:t>+</a:t>
            </a:r>
            <a:r>
              <a:rPr lang="en-US" dirty="0"/>
              <a:t>(</a:t>
            </a:r>
            <a:r>
              <a:rPr lang="el-GR" dirty="0"/>
              <a:t>ω</a:t>
            </a:r>
            <a:r>
              <a:rPr lang="en-US" dirty="0"/>
              <a:t>) + y</a:t>
            </a:r>
            <a:r>
              <a:rPr lang="en-US" baseline="30000" dirty="0"/>
              <a:t>-</a:t>
            </a:r>
            <a:r>
              <a:rPr lang="en-US" dirty="0"/>
              <a:t> (</a:t>
            </a:r>
            <a:r>
              <a:rPr lang="el-GR" dirty="0"/>
              <a:t>ω</a:t>
            </a:r>
            <a:r>
              <a:rPr lang="en-US" dirty="0"/>
              <a:t>), y</a:t>
            </a:r>
            <a:r>
              <a:rPr lang="en-US" baseline="30000" dirty="0"/>
              <a:t>+</a:t>
            </a:r>
            <a:r>
              <a:rPr lang="en-US" dirty="0"/>
              <a:t>(</a:t>
            </a:r>
            <a:r>
              <a:rPr lang="el-GR" dirty="0"/>
              <a:t>ω</a:t>
            </a:r>
            <a:r>
              <a:rPr lang="en-US" dirty="0"/>
              <a:t>) &gt;=0, y</a:t>
            </a:r>
            <a:r>
              <a:rPr lang="en-US" baseline="30000" dirty="0"/>
              <a:t>-</a:t>
            </a:r>
            <a:r>
              <a:rPr lang="en-US" dirty="0"/>
              <a:t> (</a:t>
            </a:r>
            <a:r>
              <a:rPr lang="el-GR" dirty="0"/>
              <a:t>ω</a:t>
            </a:r>
            <a:r>
              <a:rPr lang="en-US" dirty="0"/>
              <a:t>) &gt;= 0; f(</a:t>
            </a:r>
            <a:r>
              <a:rPr lang="en-US" dirty="0" err="1"/>
              <a:t>x,y</a:t>
            </a:r>
            <a:r>
              <a:rPr lang="en-US" dirty="0"/>
              <a:t>,</a:t>
            </a:r>
            <a:r>
              <a:rPr lang="el-GR" dirty="0"/>
              <a:t> ω</a:t>
            </a:r>
            <a:r>
              <a:rPr lang="en-US" dirty="0"/>
              <a:t>) = cx + ay</a:t>
            </a:r>
            <a:r>
              <a:rPr lang="en-US" baseline="30000" dirty="0"/>
              <a:t>+ </a:t>
            </a:r>
            <a:r>
              <a:rPr lang="en-US" dirty="0"/>
              <a:t>(</a:t>
            </a:r>
            <a:r>
              <a:rPr lang="el-GR" dirty="0"/>
              <a:t>ω</a:t>
            </a:r>
            <a:r>
              <a:rPr lang="en-US" dirty="0"/>
              <a:t>) – by</a:t>
            </a:r>
            <a:r>
              <a:rPr lang="en-US" baseline="30000" dirty="0"/>
              <a:t>-</a:t>
            </a:r>
            <a:r>
              <a:rPr lang="en-US" dirty="0"/>
              <a:t> (</a:t>
            </a:r>
            <a:r>
              <a:rPr lang="el-GR" dirty="0"/>
              <a:t>ω</a:t>
            </a:r>
            <a:r>
              <a:rPr lang="en-US" dirty="0"/>
              <a:t>)</a:t>
            </a:r>
          </a:p>
          <a:p>
            <a:pPr marL="285750" indent="-285750">
              <a:buClr>
                <a:srgbClr val="00B050"/>
              </a:buClr>
              <a:buSzPct val="120000"/>
              <a:buFont typeface="Wingdings" panose="05000000000000000000" pitchFamily="2" charset="2"/>
              <a:buChar char="§"/>
            </a:pPr>
            <a:endParaRPr lang="en-US" dirty="0"/>
          </a:p>
          <a:p>
            <a:pPr marL="285750" indent="-285750">
              <a:buClr>
                <a:srgbClr val="00B050"/>
              </a:buClr>
              <a:buSzPct val="120000"/>
              <a:buFont typeface="Wingdings" panose="05000000000000000000" pitchFamily="2" charset="2"/>
              <a:buChar char="§"/>
            </a:pPr>
            <a:r>
              <a:rPr lang="en-US" dirty="0"/>
              <a:t>F(x) = cx + E(y</a:t>
            </a:r>
            <a:r>
              <a:rPr lang="en-US" baseline="30000" dirty="0"/>
              <a:t>+ </a:t>
            </a:r>
            <a:r>
              <a:rPr lang="en-US" dirty="0"/>
              <a:t>(</a:t>
            </a:r>
            <a:r>
              <a:rPr lang="el-GR" dirty="0"/>
              <a:t>ω</a:t>
            </a:r>
            <a:r>
              <a:rPr lang="en-US" dirty="0"/>
              <a:t>) - y</a:t>
            </a:r>
            <a:r>
              <a:rPr lang="en-US" baseline="30000" dirty="0"/>
              <a:t>-</a:t>
            </a:r>
            <a:r>
              <a:rPr lang="en-US" dirty="0"/>
              <a:t> (</a:t>
            </a:r>
            <a:r>
              <a:rPr lang="el-GR" dirty="0"/>
              <a:t>ω</a:t>
            </a:r>
            <a:r>
              <a:rPr lang="en-US" dirty="0"/>
              <a:t>))</a:t>
            </a:r>
          </a:p>
          <a:p>
            <a:pPr marL="285750" indent="-285750">
              <a:buClr>
                <a:srgbClr val="00B050"/>
              </a:buClr>
              <a:buSzPct val="120000"/>
              <a:buFont typeface="Wingdings" panose="05000000000000000000" pitchFamily="2" charset="2"/>
              <a:buChar char="§"/>
            </a:pPr>
            <a:endParaRPr lang="en-US" dirty="0"/>
          </a:p>
          <a:p>
            <a:pPr marL="285750" indent="-285750">
              <a:buClr>
                <a:srgbClr val="00B050"/>
              </a:buClr>
              <a:buSzPct val="120000"/>
              <a:buFont typeface="Wingdings" panose="05000000000000000000" pitchFamily="2" charset="2"/>
              <a:buChar char="§"/>
            </a:pPr>
            <a:r>
              <a:rPr lang="en-US" dirty="0"/>
              <a:t>f(x,</a:t>
            </a:r>
            <a:r>
              <a:rPr lang="el-GR" dirty="0"/>
              <a:t> ω</a:t>
            </a:r>
            <a:r>
              <a:rPr lang="en-US" dirty="0"/>
              <a:t>) =       a(x – </a:t>
            </a:r>
            <a:r>
              <a:rPr lang="el-GR" dirty="0"/>
              <a:t>ω</a:t>
            </a:r>
            <a:r>
              <a:rPr lang="en-US" dirty="0"/>
              <a:t>),  x&gt;=</a:t>
            </a:r>
            <a:r>
              <a:rPr lang="el-GR" dirty="0"/>
              <a:t> ω</a:t>
            </a:r>
            <a:r>
              <a:rPr lang="en-US" dirty="0"/>
              <a:t> (oversupply, overestimation)</a:t>
            </a:r>
          </a:p>
          <a:p>
            <a:pPr>
              <a:buClr>
                <a:srgbClr val="00B050"/>
              </a:buClr>
              <a:buSzPct val="120000"/>
            </a:pPr>
            <a:r>
              <a:rPr lang="en-US" dirty="0"/>
              <a:t>                           b(</a:t>
            </a:r>
            <a:r>
              <a:rPr lang="el-GR" dirty="0"/>
              <a:t>ω</a:t>
            </a:r>
            <a:r>
              <a:rPr lang="en-US" dirty="0"/>
              <a:t> - x),  x&lt;</a:t>
            </a:r>
            <a:r>
              <a:rPr lang="el-GR" dirty="0"/>
              <a:t> ω</a:t>
            </a:r>
            <a:r>
              <a:rPr lang="en-US" dirty="0"/>
              <a:t>   (undersupply, underestimation)</a:t>
            </a:r>
          </a:p>
          <a:p>
            <a:pPr>
              <a:buClr>
                <a:srgbClr val="00B050"/>
              </a:buClr>
              <a:buSzPct val="120000"/>
            </a:pPr>
            <a:endParaRPr lang="en-US" dirty="0"/>
          </a:p>
          <a:p>
            <a:pPr marL="285750" indent="-285750">
              <a:buClr>
                <a:srgbClr val="00B050"/>
              </a:buClr>
              <a:buSzPct val="120000"/>
              <a:buFont typeface="Wingdings" panose="05000000000000000000" pitchFamily="2" charset="2"/>
              <a:buChar char="§"/>
            </a:pPr>
            <a:r>
              <a:rPr lang="en-US" dirty="0"/>
              <a:t>F(x) = </a:t>
            </a:r>
            <a:r>
              <a:rPr lang="en-US" dirty="0" err="1"/>
              <a:t>Ef</a:t>
            </a:r>
            <a:r>
              <a:rPr lang="en-US" dirty="0"/>
              <a:t>(x, </a:t>
            </a:r>
            <a:r>
              <a:rPr lang="el-GR" dirty="0"/>
              <a:t>ω</a:t>
            </a:r>
            <a:r>
              <a:rPr lang="en-US" dirty="0"/>
              <a:t>)</a:t>
            </a:r>
          </a:p>
          <a:p>
            <a:pPr marL="285750" indent="-285750">
              <a:buClr>
                <a:srgbClr val="00B050"/>
              </a:buClr>
              <a:buSzPct val="120000"/>
              <a:buFont typeface="Wingdings" panose="05000000000000000000" pitchFamily="2" charset="2"/>
              <a:buChar char="§"/>
            </a:pPr>
            <a:endParaRPr lang="en-US" dirty="0"/>
          </a:p>
          <a:p>
            <a:pPr marL="285750" indent="-285750">
              <a:buClr>
                <a:srgbClr val="00B050"/>
              </a:buClr>
              <a:buSzPct val="120000"/>
              <a:buFont typeface="Wingdings" panose="05000000000000000000" pitchFamily="2" charset="2"/>
              <a:buChar char="§"/>
            </a:pPr>
            <a:endParaRPr lang="en-US" dirty="0"/>
          </a:p>
          <a:p>
            <a:pPr marL="285750" indent="-285750">
              <a:buClr>
                <a:srgbClr val="00B050"/>
              </a:buClr>
              <a:buSzPct val="120000"/>
              <a:buFont typeface="Wingdings" panose="05000000000000000000" pitchFamily="2" charset="2"/>
              <a:buChar char="§"/>
            </a:pPr>
            <a:r>
              <a:rPr lang="en-US" dirty="0"/>
              <a:t>SQG method:         x</a:t>
            </a:r>
            <a:r>
              <a:rPr lang="en-US" baseline="30000" dirty="0"/>
              <a:t>k+1</a:t>
            </a:r>
            <a:r>
              <a:rPr lang="en-US" dirty="0"/>
              <a:t> = </a:t>
            </a:r>
            <a:r>
              <a:rPr lang="en-US" dirty="0" err="1"/>
              <a:t>x</a:t>
            </a:r>
            <a:r>
              <a:rPr lang="en-US" baseline="30000" dirty="0" err="1"/>
              <a:t>k</a:t>
            </a:r>
            <a:r>
              <a:rPr lang="en-US" dirty="0"/>
              <a:t> + </a:t>
            </a:r>
            <a:r>
              <a:rPr lang="el-GR" dirty="0"/>
              <a:t>ρ</a:t>
            </a:r>
            <a:r>
              <a:rPr lang="en-US" dirty="0"/>
              <a:t>         a x &gt;=</a:t>
            </a:r>
            <a:r>
              <a:rPr lang="el-GR" dirty="0"/>
              <a:t> ω</a:t>
            </a:r>
            <a:endParaRPr lang="en-US" dirty="0"/>
          </a:p>
          <a:p>
            <a:pPr>
              <a:buClr>
                <a:srgbClr val="C00000"/>
              </a:buClr>
              <a:buSzPct val="120000"/>
            </a:pPr>
            <a:r>
              <a:rPr lang="en-US" dirty="0"/>
              <a:t>                                                                 - b,  x &lt;</a:t>
            </a:r>
            <a:r>
              <a:rPr lang="el-GR" dirty="0"/>
              <a:t> ω</a:t>
            </a:r>
            <a:r>
              <a:rPr lang="en-US" dirty="0"/>
              <a:t>, </a:t>
            </a:r>
          </a:p>
        </p:txBody>
      </p:sp>
      <p:sp>
        <p:nvSpPr>
          <p:cNvPr id="5" name="Rectangle 4"/>
          <p:cNvSpPr/>
          <p:nvPr/>
        </p:nvSpPr>
        <p:spPr>
          <a:xfrm>
            <a:off x="681216" y="0"/>
            <a:ext cx="108295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fontAlgn="base">
              <a:spcBef>
                <a:spcPct val="0"/>
              </a:spcBef>
              <a:spcAft>
                <a:spcPct val="0"/>
              </a:spcAft>
            </a:pPr>
            <a:r>
              <a:rPr lang="en-US" sz="2800" dirty="0">
                <a:solidFill>
                  <a:srgbClr val="CC0000"/>
                </a:solidFill>
                <a:latin typeface="Arial" panose="020B0604020202020204" pitchFamily="34" charset="0"/>
              </a:rPr>
              <a:t>Robust decision analysis: Two-stage iterative estimation with SQG </a:t>
            </a:r>
          </a:p>
        </p:txBody>
      </p:sp>
      <p:sp>
        <p:nvSpPr>
          <p:cNvPr id="7" name="Slide Number Placeholder 6"/>
          <p:cNvSpPr>
            <a:spLocks noGrp="1"/>
          </p:cNvSpPr>
          <p:nvPr>
            <p:ph type="sldNum" sz="quarter" idx="12"/>
          </p:nvPr>
        </p:nvSpPr>
        <p:spPr>
          <a:xfrm>
            <a:off x="9237501" y="6402010"/>
            <a:ext cx="2743200" cy="365125"/>
          </a:xfrm>
        </p:spPr>
        <p:txBody>
          <a:bodyPr/>
          <a:lstStyle/>
          <a:p>
            <a:fld id="{D401BB53-E9FF-45DD-950A-D408DF9D136F}" type="slidenum">
              <a:rPr lang="en-US" smtClean="0"/>
              <a:t>15</a:t>
            </a:fld>
            <a:endParaRPr lang="en-US" dirty="0"/>
          </a:p>
        </p:txBody>
      </p:sp>
      <p:sp>
        <p:nvSpPr>
          <p:cNvPr id="9" name="Left Brace 8"/>
          <p:cNvSpPr/>
          <p:nvPr/>
        </p:nvSpPr>
        <p:spPr>
          <a:xfrm>
            <a:off x="1676400" y="3420438"/>
            <a:ext cx="57507" cy="523982"/>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p:cNvSpPr/>
          <p:nvPr/>
        </p:nvSpPr>
        <p:spPr>
          <a:xfrm>
            <a:off x="3695700" y="5075130"/>
            <a:ext cx="57507" cy="523982"/>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5" descr="raw data with regr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0800" y="1910247"/>
            <a:ext cx="4266010" cy="225173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8007165" y="4089342"/>
            <a:ext cx="3255800" cy="1615737"/>
            <a:chOff x="6334539" y="2319130"/>
            <a:chExt cx="3737113" cy="2743200"/>
          </a:xfrm>
        </p:grpSpPr>
        <p:cxnSp>
          <p:nvCxnSpPr>
            <p:cNvPr id="13" name="Straight Connector 12"/>
            <p:cNvCxnSpPr/>
            <p:nvPr/>
          </p:nvCxnSpPr>
          <p:spPr>
            <a:xfrm>
              <a:off x="6334539" y="2398643"/>
              <a:ext cx="1987826" cy="2637183"/>
            </a:xfrm>
            <a:prstGeom prst="line">
              <a:avLst/>
            </a:prstGeom>
            <a:ln w="44450" cmpd="thickThi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335617" y="2319130"/>
              <a:ext cx="1736035" cy="2743200"/>
            </a:xfrm>
            <a:prstGeom prst="line">
              <a:avLst/>
            </a:prstGeom>
            <a:ln w="44450" cmpd="thickThi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V="1">
            <a:off x="8700786" y="5286913"/>
            <a:ext cx="1842053" cy="949648"/>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853188" y="5716733"/>
            <a:ext cx="1755913" cy="26504"/>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627900" y="5151398"/>
            <a:ext cx="1981201" cy="1085163"/>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9509170" y="5562215"/>
            <a:ext cx="695739" cy="674346"/>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568491" y="6432564"/>
            <a:ext cx="2133148" cy="369332"/>
          </a:xfrm>
          <a:prstGeom prst="rect">
            <a:avLst/>
          </a:prstGeom>
          <a:noFill/>
        </p:spPr>
        <p:txBody>
          <a:bodyPr wrap="none" rtlCol="0">
            <a:spAutoFit/>
          </a:bodyPr>
          <a:lstStyle/>
          <a:p>
            <a:r>
              <a:rPr lang="en-US" dirty="0"/>
              <a:t>Generalized gradient</a:t>
            </a:r>
          </a:p>
        </p:txBody>
      </p:sp>
      <p:pic>
        <p:nvPicPr>
          <p:cNvPr id="27" name="Picture 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5804" y="4838700"/>
            <a:ext cx="4873625" cy="1906399"/>
          </a:xfrm>
          <a:prstGeom prst="rect">
            <a:avLst/>
          </a:prstGeom>
          <a:solidFill>
            <a:schemeClr val="bg1"/>
          </a:solidFill>
          <a:ln>
            <a:noFill/>
          </a:ln>
        </p:spPr>
      </p:pic>
      <p:pic>
        <p:nvPicPr>
          <p:cNvPr id="20" name="Picture 22">
            <a:extLst>
              <a:ext uri="{FF2B5EF4-FFF2-40B4-BE49-F238E27FC236}">
                <a16:creationId xmlns:a16="http://schemas.microsoft.com/office/drawing/2014/main" id="{27B9CD7C-8DF2-4F8A-B92B-8FC9DEE1AC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2890" y="6302328"/>
            <a:ext cx="827087" cy="53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872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42"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circle(in)">
                                      <p:cBhvr>
                                        <p:cTn id="3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99C6-4FE2-4EEC-85AA-DB0AA9EA2459}"/>
              </a:ext>
            </a:extLst>
          </p:cNvPr>
          <p:cNvSpPr>
            <a:spLocks noGrp="1"/>
          </p:cNvSpPr>
          <p:nvPr>
            <p:ph type="title"/>
          </p:nvPr>
        </p:nvSpPr>
        <p:spPr>
          <a:xfrm>
            <a:off x="2290122" y="76201"/>
            <a:ext cx="7994142" cy="70167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fontAlgn="base">
              <a:spcAft>
                <a:spcPct val="0"/>
              </a:spcAft>
            </a:pPr>
            <a:r>
              <a:rPr lang="en-US" sz="2800" dirty="0">
                <a:solidFill>
                  <a:srgbClr val="CC0000"/>
                </a:solidFill>
                <a:latin typeface="Arial" panose="020B0604020202020204" pitchFamily="34" charset="0"/>
                <a:ea typeface="+mn-ea"/>
                <a:cs typeface="+mn-cs"/>
              </a:rPr>
              <a:t>Natural Disaster Risk Management</a:t>
            </a:r>
          </a:p>
        </p:txBody>
      </p:sp>
      <p:pic>
        <p:nvPicPr>
          <p:cNvPr id="4" name="Picture 3">
            <a:extLst>
              <a:ext uri="{FF2B5EF4-FFF2-40B4-BE49-F238E27FC236}">
                <a16:creationId xmlns:a16="http://schemas.microsoft.com/office/drawing/2014/main" id="{EEEC177E-B136-4C5A-AC85-BD22A85C7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281" y="777873"/>
            <a:ext cx="5038055" cy="4646356"/>
          </a:xfrm>
          <a:prstGeom prst="rect">
            <a:avLst/>
          </a:prstGeom>
        </p:spPr>
      </p:pic>
      <p:sp>
        <p:nvSpPr>
          <p:cNvPr id="3" name="TextBox 2">
            <a:extLst>
              <a:ext uri="{FF2B5EF4-FFF2-40B4-BE49-F238E27FC236}">
                <a16:creationId xmlns:a16="http://schemas.microsoft.com/office/drawing/2014/main" id="{D70A0D01-2503-4653-8551-011809D05335}"/>
              </a:ext>
            </a:extLst>
          </p:cNvPr>
          <p:cNvSpPr txBox="1"/>
          <p:nvPr/>
        </p:nvSpPr>
        <p:spPr>
          <a:xfrm>
            <a:off x="1752600" y="5257800"/>
            <a:ext cx="4572000" cy="923330"/>
          </a:xfrm>
          <a:prstGeom prst="rect">
            <a:avLst/>
          </a:prstGeom>
          <a:noFill/>
        </p:spPr>
        <p:txBody>
          <a:bodyPr wrap="square" rtlCol="0">
            <a:spAutoFit/>
          </a:bodyPr>
          <a:lstStyle/>
          <a:p>
            <a:r>
              <a:rPr lang="en-US" dirty="0">
                <a:solidFill>
                  <a:schemeClr val="accent1">
                    <a:lumMod val="75000"/>
                  </a:schemeClr>
                </a:solidFill>
              </a:rPr>
              <a:t>Integrated catastrophic modeling </a:t>
            </a:r>
          </a:p>
          <a:p>
            <a:r>
              <a:rPr lang="en-US" dirty="0">
                <a:solidFill>
                  <a:schemeClr val="accent1">
                    <a:lumMod val="75000"/>
                  </a:schemeClr>
                </a:solidFill>
              </a:rPr>
              <a:t>and management model and </a:t>
            </a:r>
          </a:p>
          <a:p>
            <a:r>
              <a:rPr lang="en-US" dirty="0">
                <a:solidFill>
                  <a:schemeClr val="accent1">
                    <a:lumMod val="75000"/>
                  </a:schemeClr>
                </a:solidFill>
              </a:rPr>
              <a:t>applied it to the Tisza River </a:t>
            </a:r>
            <a:endParaRPr lang="x-none" dirty="0">
              <a:solidFill>
                <a:schemeClr val="accent1">
                  <a:lumMod val="75000"/>
                </a:schemeClr>
              </a:solidFill>
            </a:endParaRPr>
          </a:p>
        </p:txBody>
      </p:sp>
      <p:pic>
        <p:nvPicPr>
          <p:cNvPr id="5" name="Picture 4">
            <a:extLst>
              <a:ext uri="{FF2B5EF4-FFF2-40B4-BE49-F238E27FC236}">
                <a16:creationId xmlns:a16="http://schemas.microsoft.com/office/drawing/2014/main" id="{F4E9E2DE-108A-4C56-B61F-ECA56859027D}"/>
              </a:ext>
            </a:extLst>
          </p:cNvPr>
          <p:cNvPicPr>
            <a:picLocks noChangeAspect="1"/>
          </p:cNvPicPr>
          <p:nvPr/>
        </p:nvPicPr>
        <p:blipFill rotWithShape="1">
          <a:blip r:embed="rId4"/>
          <a:srcRect l="21666" t="18889" r="20834" b="7037"/>
          <a:stretch/>
        </p:blipFill>
        <p:spPr>
          <a:xfrm>
            <a:off x="4848860" y="2590800"/>
            <a:ext cx="5783580" cy="4191000"/>
          </a:xfrm>
          <a:prstGeom prst="rect">
            <a:avLst/>
          </a:prstGeom>
        </p:spPr>
      </p:pic>
    </p:spTree>
    <p:extLst>
      <p:ext uri="{BB962C8B-B14F-4D97-AF65-F5344CB8AC3E}">
        <p14:creationId xmlns:p14="http://schemas.microsoft.com/office/powerpoint/2010/main" val="295742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4"/>
          <p:cNvSpPr txBox="1">
            <a:spLocks noChangeArrowheads="1"/>
          </p:cNvSpPr>
          <p:nvPr/>
        </p:nvSpPr>
        <p:spPr bwMode="auto">
          <a:xfrm>
            <a:off x="1222376" y="76201"/>
            <a:ext cx="9293225" cy="503237"/>
          </a:xfrm>
          <a:prstGeom prst="rect">
            <a:avLst/>
          </a:prstGeom>
          <a:noFill/>
          <a:ln w="12700" cap="sq" algn="ctr">
            <a:noFill/>
            <a:miter lim="800000"/>
            <a:headEnd/>
            <a:tailEnd/>
          </a:ln>
          <a:effectLst/>
        </p:spPr>
        <p:txBody>
          <a:bodyPr>
            <a:spAutoFit/>
          </a:bodyPr>
          <a:lstStyle/>
          <a:p>
            <a:pPr algn="ctr">
              <a:lnSpc>
                <a:spcPct val="90000"/>
              </a:lnSpc>
              <a:defRPr/>
            </a:pPr>
            <a:r>
              <a:rPr lang="en-US" sz="3000" dirty="0">
                <a:solidFill>
                  <a:srgbClr val="CC0000"/>
                </a:solidFill>
                <a:effectLst>
                  <a:outerShdw blurRad="38100" dist="38100" dir="2700000" algn="tl">
                    <a:srgbClr val="C0C0C0"/>
                  </a:outerShdw>
                </a:effectLst>
                <a:ea typeface="新細明體" pitchFamily="18" charset="-120"/>
              </a:rPr>
              <a:t>Robust estimation problem</a:t>
            </a:r>
          </a:p>
        </p:txBody>
      </p:sp>
      <p:pic>
        <p:nvPicPr>
          <p:cNvPr id="28" name="Picture 27">
            <a:extLst>
              <a:ext uri="{FF2B5EF4-FFF2-40B4-BE49-F238E27FC236}">
                <a16:creationId xmlns:a16="http://schemas.microsoft.com/office/drawing/2014/main" id="{AFECBDE9-0D30-442F-9B01-ACF2C2BAC727}"/>
              </a:ext>
            </a:extLst>
          </p:cNvPr>
          <p:cNvPicPr>
            <a:picLocks noChangeAspect="1"/>
          </p:cNvPicPr>
          <p:nvPr/>
        </p:nvPicPr>
        <p:blipFill>
          <a:blip r:embed="rId3"/>
          <a:stretch>
            <a:fillRect/>
          </a:stretch>
        </p:blipFill>
        <p:spPr>
          <a:xfrm>
            <a:off x="2209800" y="685800"/>
            <a:ext cx="7620000" cy="6062132"/>
          </a:xfrm>
          <a:prstGeom prst="rect">
            <a:avLst/>
          </a:prstGeom>
        </p:spPr>
      </p:pic>
    </p:spTree>
    <p:extLst>
      <p:ext uri="{BB962C8B-B14F-4D97-AF65-F5344CB8AC3E}">
        <p14:creationId xmlns:p14="http://schemas.microsoft.com/office/powerpoint/2010/main" val="3720212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7BA1ED-A303-46BD-9E71-A01AE0117CCB}"/>
              </a:ext>
            </a:extLst>
          </p:cNvPr>
          <p:cNvSpPr>
            <a:spLocks noGrp="1"/>
          </p:cNvSpPr>
          <p:nvPr>
            <p:ph type="sldNum" sz="quarter" idx="12"/>
          </p:nvPr>
        </p:nvSpPr>
        <p:spPr/>
        <p:txBody>
          <a:bodyPr/>
          <a:lstStyle/>
          <a:p>
            <a:fld id="{D401BB53-E9FF-45DD-950A-D408DF9D136F}" type="slidenum">
              <a:rPr lang="en-US" smtClean="0"/>
              <a:t>18</a:t>
            </a:fld>
            <a:endParaRPr lang="en-US"/>
          </a:p>
        </p:txBody>
      </p:sp>
      <p:pic>
        <p:nvPicPr>
          <p:cNvPr id="6" name="Picture 5">
            <a:extLst>
              <a:ext uri="{FF2B5EF4-FFF2-40B4-BE49-F238E27FC236}">
                <a16:creationId xmlns:a16="http://schemas.microsoft.com/office/drawing/2014/main" id="{D089F048-B21F-4A1D-8DF5-773D9052985B}"/>
              </a:ext>
            </a:extLst>
          </p:cNvPr>
          <p:cNvPicPr>
            <a:picLocks noChangeAspect="1"/>
          </p:cNvPicPr>
          <p:nvPr/>
        </p:nvPicPr>
        <p:blipFill>
          <a:blip r:embed="rId2"/>
          <a:stretch>
            <a:fillRect/>
          </a:stretch>
        </p:blipFill>
        <p:spPr>
          <a:xfrm>
            <a:off x="148116" y="136525"/>
            <a:ext cx="7666667" cy="3571429"/>
          </a:xfrm>
          <a:prstGeom prst="rect">
            <a:avLst/>
          </a:prstGeom>
        </p:spPr>
      </p:pic>
      <p:pic>
        <p:nvPicPr>
          <p:cNvPr id="7" name="Picture 6">
            <a:extLst>
              <a:ext uri="{FF2B5EF4-FFF2-40B4-BE49-F238E27FC236}">
                <a16:creationId xmlns:a16="http://schemas.microsoft.com/office/drawing/2014/main" id="{4CD19C10-E8DC-4056-AC19-EAB54E19130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96000" y="983398"/>
            <a:ext cx="6423748" cy="5874602"/>
          </a:xfrm>
          <a:prstGeom prst="rect">
            <a:avLst/>
          </a:prstGeom>
        </p:spPr>
      </p:pic>
      <p:sp>
        <p:nvSpPr>
          <p:cNvPr id="9" name="TextBox 8">
            <a:extLst>
              <a:ext uri="{FF2B5EF4-FFF2-40B4-BE49-F238E27FC236}">
                <a16:creationId xmlns:a16="http://schemas.microsoft.com/office/drawing/2014/main" id="{C32F15DE-1E6B-4043-8462-DD34738E5B0E}"/>
              </a:ext>
            </a:extLst>
          </p:cNvPr>
          <p:cNvSpPr txBox="1"/>
          <p:nvPr/>
        </p:nvSpPr>
        <p:spPr>
          <a:xfrm>
            <a:off x="228107" y="5632873"/>
            <a:ext cx="5584114" cy="830997"/>
          </a:xfrm>
          <a:prstGeom prst="rect">
            <a:avLst/>
          </a:prstGeom>
          <a:noFill/>
        </p:spPr>
        <p:txBody>
          <a:bodyPr wrap="square">
            <a:spAutoFit/>
          </a:bodyPr>
          <a:lstStyle/>
          <a:p>
            <a:pPr algn="just"/>
            <a:r>
              <a:rPr lang="en-US" sz="1600" b="0" i="0" u="none" strike="noStrike" baseline="0" dirty="0">
                <a:solidFill>
                  <a:srgbClr val="131413"/>
                </a:solidFill>
                <a:latin typeface="TimesNewRoman"/>
              </a:rPr>
              <a:t>Crop yield loss as the difference between the 25th and the average crop yield, from 2000 to 2050, in percentage terms, for rainfed maize, RCP26.</a:t>
            </a:r>
            <a:endParaRPr lang="en-US" sz="1600" dirty="0"/>
          </a:p>
        </p:txBody>
      </p:sp>
    </p:spTree>
    <p:extLst>
      <p:ext uri="{BB962C8B-B14F-4D97-AF65-F5344CB8AC3E}">
        <p14:creationId xmlns:p14="http://schemas.microsoft.com/office/powerpoint/2010/main" val="4097444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AE3FFC87-FF89-4D95-B49E-206F2B0FAF21}"/>
              </a:ext>
            </a:extLst>
          </p:cNvPr>
          <p:cNvSpPr txBox="1">
            <a:spLocks noChangeArrowheads="1"/>
          </p:cNvSpPr>
          <p:nvPr/>
        </p:nvSpPr>
        <p:spPr bwMode="auto">
          <a:xfrm>
            <a:off x="1222376" y="76201"/>
            <a:ext cx="9293225" cy="503237"/>
          </a:xfrm>
          <a:prstGeom prst="rect">
            <a:avLst/>
          </a:prstGeom>
          <a:noFill/>
          <a:ln w="12700" cap="sq" algn="ctr">
            <a:noFill/>
            <a:miter lim="800000"/>
            <a:headEnd/>
            <a:tailEnd/>
          </a:ln>
          <a:effectLst/>
        </p:spPr>
        <p:txBody>
          <a:bodyPr>
            <a:spAutoFit/>
          </a:bodyPr>
          <a:lstStyle/>
          <a:p>
            <a:pPr algn="ctr">
              <a:lnSpc>
                <a:spcPct val="90000"/>
              </a:lnSpc>
              <a:defRPr/>
            </a:pPr>
            <a:r>
              <a:rPr lang="en-US" sz="3000" dirty="0">
                <a:solidFill>
                  <a:srgbClr val="CC0000"/>
                </a:solidFill>
                <a:effectLst>
                  <a:outerShdw blurRad="38100" dist="38100" dir="2700000" algn="tl">
                    <a:srgbClr val="C0C0C0"/>
                  </a:outerShdw>
                </a:effectLst>
                <a:ea typeface="新細明體" pitchFamily="18" charset="-120"/>
              </a:rPr>
              <a:t>Robust estimation problem</a:t>
            </a:r>
          </a:p>
        </p:txBody>
      </p:sp>
      <p:pic>
        <p:nvPicPr>
          <p:cNvPr id="7" name="Picture 6">
            <a:extLst>
              <a:ext uri="{FF2B5EF4-FFF2-40B4-BE49-F238E27FC236}">
                <a16:creationId xmlns:a16="http://schemas.microsoft.com/office/drawing/2014/main" id="{82E52E25-E714-4264-B96D-D28A6D7C5C3C}"/>
              </a:ext>
            </a:extLst>
          </p:cNvPr>
          <p:cNvPicPr>
            <a:picLocks noChangeAspect="1"/>
          </p:cNvPicPr>
          <p:nvPr/>
        </p:nvPicPr>
        <p:blipFill>
          <a:blip r:embed="rId2"/>
          <a:stretch>
            <a:fillRect/>
          </a:stretch>
        </p:blipFill>
        <p:spPr>
          <a:xfrm>
            <a:off x="2363654" y="762000"/>
            <a:ext cx="7466147" cy="5924912"/>
          </a:xfrm>
          <a:prstGeom prst="rect">
            <a:avLst/>
          </a:prstGeom>
        </p:spPr>
      </p:pic>
    </p:spTree>
    <p:extLst>
      <p:ext uri="{BB962C8B-B14F-4D97-AF65-F5344CB8AC3E}">
        <p14:creationId xmlns:p14="http://schemas.microsoft.com/office/powerpoint/2010/main" val="2128548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50BDCB-B9B5-B4B6-4CDA-8AF2AF2F57BD}"/>
              </a:ext>
            </a:extLst>
          </p:cNvPr>
          <p:cNvPicPr>
            <a:picLocks noChangeAspect="1"/>
          </p:cNvPicPr>
          <p:nvPr/>
        </p:nvPicPr>
        <p:blipFill>
          <a:blip r:embed="rId3"/>
          <a:stretch>
            <a:fillRect/>
          </a:stretch>
        </p:blipFill>
        <p:spPr>
          <a:xfrm>
            <a:off x="7496678" y="118006"/>
            <a:ext cx="4971043" cy="6603469"/>
          </a:xfrm>
          <a:prstGeom prst="rect">
            <a:avLst/>
          </a:prstGeom>
        </p:spPr>
      </p:pic>
      <p:sp>
        <p:nvSpPr>
          <p:cNvPr id="4" name="Slide Number Placeholder 3">
            <a:extLst>
              <a:ext uri="{FF2B5EF4-FFF2-40B4-BE49-F238E27FC236}">
                <a16:creationId xmlns:a16="http://schemas.microsoft.com/office/drawing/2014/main" id="{8DACBCB2-06F4-8B1E-0A97-0352996F4EDF}"/>
              </a:ext>
            </a:extLst>
          </p:cNvPr>
          <p:cNvSpPr>
            <a:spLocks noGrp="1"/>
          </p:cNvSpPr>
          <p:nvPr>
            <p:ph type="sldNum" sz="quarter" idx="12"/>
          </p:nvPr>
        </p:nvSpPr>
        <p:spPr/>
        <p:txBody>
          <a:bodyPr/>
          <a:lstStyle/>
          <a:p>
            <a:fld id="{D401BB53-E9FF-45DD-950A-D408DF9D136F}" type="slidenum">
              <a:rPr lang="en-US" smtClean="0"/>
              <a:t>2</a:t>
            </a:fld>
            <a:endParaRPr lang="en-US"/>
          </a:p>
        </p:txBody>
      </p:sp>
      <p:pic>
        <p:nvPicPr>
          <p:cNvPr id="6" name="Picture 5">
            <a:extLst>
              <a:ext uri="{FF2B5EF4-FFF2-40B4-BE49-F238E27FC236}">
                <a16:creationId xmlns:a16="http://schemas.microsoft.com/office/drawing/2014/main" id="{649660C6-E55E-FE8B-3F01-0BAD6C269827}"/>
              </a:ext>
            </a:extLst>
          </p:cNvPr>
          <p:cNvPicPr>
            <a:picLocks noChangeAspect="1"/>
          </p:cNvPicPr>
          <p:nvPr/>
        </p:nvPicPr>
        <p:blipFill>
          <a:blip r:embed="rId4"/>
          <a:stretch>
            <a:fillRect/>
          </a:stretch>
        </p:blipFill>
        <p:spPr>
          <a:xfrm>
            <a:off x="5201048" y="136525"/>
            <a:ext cx="4952601" cy="6603468"/>
          </a:xfrm>
          <a:prstGeom prst="rect">
            <a:avLst/>
          </a:prstGeom>
        </p:spPr>
      </p:pic>
      <p:pic>
        <p:nvPicPr>
          <p:cNvPr id="8" name="Picture 7">
            <a:extLst>
              <a:ext uri="{FF2B5EF4-FFF2-40B4-BE49-F238E27FC236}">
                <a16:creationId xmlns:a16="http://schemas.microsoft.com/office/drawing/2014/main" id="{1078B9A6-0719-B7C5-D221-5A14DD2C0221}"/>
              </a:ext>
            </a:extLst>
          </p:cNvPr>
          <p:cNvPicPr>
            <a:picLocks noChangeAspect="1"/>
          </p:cNvPicPr>
          <p:nvPr/>
        </p:nvPicPr>
        <p:blipFill>
          <a:blip r:embed="rId5"/>
          <a:stretch>
            <a:fillRect/>
          </a:stretch>
        </p:blipFill>
        <p:spPr>
          <a:xfrm>
            <a:off x="251155" y="127266"/>
            <a:ext cx="4753456" cy="6603468"/>
          </a:xfrm>
          <a:prstGeom prst="rect">
            <a:avLst/>
          </a:prstGeom>
        </p:spPr>
      </p:pic>
    </p:spTree>
    <p:extLst>
      <p:ext uri="{BB962C8B-B14F-4D97-AF65-F5344CB8AC3E}">
        <p14:creationId xmlns:p14="http://schemas.microsoft.com/office/powerpoint/2010/main" val="118442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FC3A8F-991B-9C2D-D248-D35A24282387}"/>
              </a:ext>
            </a:extLst>
          </p:cNvPr>
          <p:cNvSpPr>
            <a:spLocks noGrp="1"/>
          </p:cNvSpPr>
          <p:nvPr>
            <p:ph type="sldNum" sz="quarter" idx="12"/>
          </p:nvPr>
        </p:nvSpPr>
        <p:spPr/>
        <p:txBody>
          <a:bodyPr/>
          <a:lstStyle/>
          <a:p>
            <a:fld id="{D401BB53-E9FF-45DD-950A-D408DF9D136F}" type="slidenum">
              <a:rPr lang="en-US" smtClean="0"/>
              <a:t>20</a:t>
            </a:fld>
            <a:endParaRPr lang="en-US"/>
          </a:p>
        </p:txBody>
      </p:sp>
      <p:sp>
        <p:nvSpPr>
          <p:cNvPr id="6" name="TextBox 5">
            <a:extLst>
              <a:ext uri="{FF2B5EF4-FFF2-40B4-BE49-F238E27FC236}">
                <a16:creationId xmlns:a16="http://schemas.microsoft.com/office/drawing/2014/main" id="{7AE8BD0A-737C-C264-C604-D713308C8C98}"/>
              </a:ext>
            </a:extLst>
          </p:cNvPr>
          <p:cNvSpPr txBox="1"/>
          <p:nvPr/>
        </p:nvSpPr>
        <p:spPr>
          <a:xfrm>
            <a:off x="1200979" y="206749"/>
            <a:ext cx="10467560" cy="923330"/>
          </a:xfrm>
          <a:prstGeom prst="rect">
            <a:avLst/>
          </a:prstGeom>
          <a:noFill/>
        </p:spPr>
        <p:txBody>
          <a:bodyPr wrap="square">
            <a:spAutoFit/>
          </a:bodyPr>
          <a:lstStyle/>
          <a:p>
            <a:r>
              <a:rPr lang="en-US" dirty="0"/>
              <a:t>A percentile is a measure used in statistics indicating the value </a:t>
            </a:r>
            <a:r>
              <a:rPr lang="en-US" i="1" dirty="0"/>
              <a:t>below which</a:t>
            </a:r>
            <a:r>
              <a:rPr lang="en-US" dirty="0"/>
              <a:t> a given percentage of observations in a group of observations fall. For example, the 5</a:t>
            </a:r>
            <a:r>
              <a:rPr lang="en-US" baseline="30000" dirty="0"/>
              <a:t>th</a:t>
            </a:r>
            <a:r>
              <a:rPr lang="en-US" dirty="0"/>
              <a:t> (50</a:t>
            </a:r>
            <a:r>
              <a:rPr lang="en-US" baseline="30000" dirty="0"/>
              <a:t>th</a:t>
            </a:r>
            <a:r>
              <a:rPr lang="en-US" dirty="0"/>
              <a:t>, 75</a:t>
            </a:r>
            <a:r>
              <a:rPr lang="en-US" baseline="30000" dirty="0"/>
              <a:t>th</a:t>
            </a:r>
            <a:r>
              <a:rPr lang="en-US" dirty="0"/>
              <a:t>) percentile is the value (or score) below which 5</a:t>
            </a:r>
            <a:r>
              <a:rPr lang="en-US" baseline="30000" dirty="0"/>
              <a:t>th</a:t>
            </a:r>
            <a:r>
              <a:rPr lang="en-US" dirty="0"/>
              <a:t> (50</a:t>
            </a:r>
            <a:r>
              <a:rPr lang="en-US" baseline="30000" dirty="0"/>
              <a:t>th</a:t>
            </a:r>
            <a:r>
              <a:rPr lang="en-US" dirty="0"/>
              <a:t>, 75</a:t>
            </a:r>
            <a:r>
              <a:rPr lang="en-US" baseline="30000" dirty="0"/>
              <a:t>th</a:t>
            </a:r>
            <a:r>
              <a:rPr lang="en-US" dirty="0"/>
              <a:t>) of the observations may be found</a:t>
            </a:r>
          </a:p>
        </p:txBody>
      </p:sp>
      <p:sp>
        <p:nvSpPr>
          <p:cNvPr id="8" name="TextBox 7">
            <a:extLst>
              <a:ext uri="{FF2B5EF4-FFF2-40B4-BE49-F238E27FC236}">
                <a16:creationId xmlns:a16="http://schemas.microsoft.com/office/drawing/2014/main" id="{99ECE47B-945D-2F14-CBFF-CF89108C1C45}"/>
              </a:ext>
            </a:extLst>
          </p:cNvPr>
          <p:cNvSpPr txBox="1"/>
          <p:nvPr/>
        </p:nvSpPr>
        <p:spPr>
          <a:xfrm>
            <a:off x="1200979" y="1184956"/>
            <a:ext cx="10467560" cy="1477328"/>
          </a:xfrm>
          <a:prstGeom prst="rect">
            <a:avLst/>
          </a:prstGeom>
          <a:noFill/>
        </p:spPr>
        <p:txBody>
          <a:bodyPr wrap="square">
            <a:spAutoFit/>
          </a:bodyPr>
          <a:lstStyle/>
          <a:p>
            <a:r>
              <a:rPr lang="en-US" dirty="0"/>
              <a:t>The 25th percentile is also known as the first quartile (Q1), the 50th percentile as the median or second quartile (Q2), and the 75th percentile as the third quartile (Q3). In general, percentiles and quartiles are specific types of quantiles.</a:t>
            </a:r>
          </a:p>
          <a:p>
            <a:endParaRPr lang="en-US" dirty="0"/>
          </a:p>
          <a:p>
            <a:r>
              <a:rPr lang="en-US" dirty="0"/>
              <a:t>Percentile (Quantile) regression produces robust estimates not very sensitive to new data</a:t>
            </a:r>
          </a:p>
        </p:txBody>
      </p:sp>
      <p:grpSp>
        <p:nvGrpSpPr>
          <p:cNvPr id="15" name="Group 14">
            <a:extLst>
              <a:ext uri="{FF2B5EF4-FFF2-40B4-BE49-F238E27FC236}">
                <a16:creationId xmlns:a16="http://schemas.microsoft.com/office/drawing/2014/main" id="{A2D310DF-40B5-3B87-46EF-F53B67ABF7B9}"/>
              </a:ext>
            </a:extLst>
          </p:cNvPr>
          <p:cNvGrpSpPr/>
          <p:nvPr/>
        </p:nvGrpSpPr>
        <p:grpSpPr>
          <a:xfrm>
            <a:off x="1179444" y="2743201"/>
            <a:ext cx="9896061" cy="4034143"/>
            <a:chOff x="1772478" y="2922108"/>
            <a:chExt cx="8763001" cy="3352800"/>
          </a:xfrm>
        </p:grpSpPr>
        <p:pic>
          <p:nvPicPr>
            <p:cNvPr id="10" name="Picture 9">
              <a:extLst>
                <a:ext uri="{FF2B5EF4-FFF2-40B4-BE49-F238E27FC236}">
                  <a16:creationId xmlns:a16="http://schemas.microsoft.com/office/drawing/2014/main" id="{D5718020-0DF0-BE2F-AB12-82C40817D16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2478" y="3291440"/>
              <a:ext cx="4343400" cy="2983468"/>
            </a:xfrm>
            <a:prstGeom prst="rect">
              <a:avLst/>
            </a:prstGeom>
            <a:noFill/>
            <a:ln>
              <a:noFill/>
            </a:ln>
          </p:spPr>
        </p:pic>
        <p:pic>
          <p:nvPicPr>
            <p:cNvPr id="11" name="Picture 4">
              <a:extLst>
                <a:ext uri="{FF2B5EF4-FFF2-40B4-BE49-F238E27FC236}">
                  <a16:creationId xmlns:a16="http://schemas.microsoft.com/office/drawing/2014/main" id="{A31B14AD-635C-D92F-47F8-BAAB230A78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8068" y="3291440"/>
              <a:ext cx="4717411" cy="293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0DBDEF5D-2D73-13C8-A191-1266D335AEE6}"/>
                </a:ext>
              </a:extLst>
            </p:cNvPr>
            <p:cNvSpPr txBox="1"/>
            <p:nvPr/>
          </p:nvSpPr>
          <p:spPr>
            <a:xfrm>
              <a:off x="5658679" y="2922108"/>
              <a:ext cx="649537" cy="369332"/>
            </a:xfrm>
            <a:prstGeom prst="rect">
              <a:avLst/>
            </a:prstGeom>
            <a:noFill/>
          </p:spPr>
          <p:txBody>
            <a:bodyPr wrap="none" rtlCol="0">
              <a:spAutoFit/>
            </a:bodyPr>
            <a:lstStyle/>
            <a:p>
              <a:r>
                <a:rPr lang="de-AT" dirty="0" err="1"/>
                <a:t>India</a:t>
              </a:r>
              <a:endParaRPr lang="en-US" dirty="0"/>
            </a:p>
          </p:txBody>
        </p:sp>
        <p:sp>
          <p:nvSpPr>
            <p:cNvPr id="13" name="Oval 12">
              <a:extLst>
                <a:ext uri="{FF2B5EF4-FFF2-40B4-BE49-F238E27FC236}">
                  <a16:creationId xmlns:a16="http://schemas.microsoft.com/office/drawing/2014/main" id="{519AF0D3-2241-958D-1CE5-A5866E66CC64}"/>
                </a:ext>
              </a:extLst>
            </p:cNvPr>
            <p:cNvSpPr/>
            <p:nvPr/>
          </p:nvSpPr>
          <p:spPr>
            <a:xfrm>
              <a:off x="2153478" y="4293708"/>
              <a:ext cx="924502" cy="1752600"/>
            </a:xfrm>
            <a:prstGeom prst="ellipse">
              <a:avLst/>
            </a:prstGeom>
            <a:noFill/>
            <a:ln w="3492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0E4A19-C9C7-F5FA-936F-F818A21625C4}"/>
                </a:ext>
              </a:extLst>
            </p:cNvPr>
            <p:cNvSpPr/>
            <p:nvPr/>
          </p:nvSpPr>
          <p:spPr>
            <a:xfrm>
              <a:off x="8170650" y="5681073"/>
              <a:ext cx="110359" cy="788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A327A774-2336-9D5F-5A53-995F4508E9DA}"/>
              </a:ext>
            </a:extLst>
          </p:cNvPr>
          <p:cNvSpPr/>
          <p:nvPr/>
        </p:nvSpPr>
        <p:spPr>
          <a:xfrm>
            <a:off x="1649463" y="4572000"/>
            <a:ext cx="875076" cy="1490832"/>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93E7AB4-69F4-0ABE-9CE9-E01C0CC0DD3F}"/>
              </a:ext>
            </a:extLst>
          </p:cNvPr>
          <p:cNvSpPr/>
          <p:nvPr/>
        </p:nvSpPr>
        <p:spPr>
          <a:xfrm>
            <a:off x="1652777" y="3528391"/>
            <a:ext cx="1955127" cy="2527818"/>
          </a:xfrm>
          <a:prstGeom prst="rect">
            <a:avLst/>
          </a:prstGeom>
          <a:noFill/>
          <a:ln w="38100">
            <a:solidFill>
              <a:schemeClr val="accent6">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B5C1ED5-9DFD-F2CE-4E16-FD030762D5FA}"/>
              </a:ext>
            </a:extLst>
          </p:cNvPr>
          <p:cNvSpPr/>
          <p:nvPr/>
        </p:nvSpPr>
        <p:spPr>
          <a:xfrm>
            <a:off x="1646151" y="3444492"/>
            <a:ext cx="3283658" cy="2595154"/>
          </a:xfrm>
          <a:prstGeom prst="rect">
            <a:avLst/>
          </a:prstGeom>
          <a:noFill/>
          <a:ln w="3810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Brace 25">
            <a:extLst>
              <a:ext uri="{FF2B5EF4-FFF2-40B4-BE49-F238E27FC236}">
                <a16:creationId xmlns:a16="http://schemas.microsoft.com/office/drawing/2014/main" id="{0BF2542F-6F94-DD95-099C-02926BAEDCCD}"/>
              </a:ext>
            </a:extLst>
          </p:cNvPr>
          <p:cNvSpPr/>
          <p:nvPr/>
        </p:nvSpPr>
        <p:spPr>
          <a:xfrm rot="16200000">
            <a:off x="1986769" y="2870442"/>
            <a:ext cx="211003" cy="864536"/>
          </a:xfrm>
          <a:prstGeom prst="rightBrace">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ight Brace 26">
            <a:extLst>
              <a:ext uri="{FF2B5EF4-FFF2-40B4-BE49-F238E27FC236}">
                <a16:creationId xmlns:a16="http://schemas.microsoft.com/office/drawing/2014/main" id="{F97C7116-11F7-D1A8-C811-6F6DBD3BE3EC}"/>
              </a:ext>
            </a:extLst>
          </p:cNvPr>
          <p:cNvSpPr/>
          <p:nvPr/>
        </p:nvSpPr>
        <p:spPr>
          <a:xfrm rot="16200000">
            <a:off x="2508616" y="2130114"/>
            <a:ext cx="222955" cy="1947902"/>
          </a:xfrm>
          <a:prstGeom prst="rightBrace">
            <a:avLst/>
          </a:prstGeom>
          <a:ln w="25400">
            <a:solidFill>
              <a:srgbClr val="00B050"/>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ight Brace 27">
            <a:extLst>
              <a:ext uri="{FF2B5EF4-FFF2-40B4-BE49-F238E27FC236}">
                <a16:creationId xmlns:a16="http://schemas.microsoft.com/office/drawing/2014/main" id="{DF4A2548-B372-7BBB-2CCE-AE75DF55ADBF}"/>
              </a:ext>
            </a:extLst>
          </p:cNvPr>
          <p:cNvSpPr/>
          <p:nvPr/>
        </p:nvSpPr>
        <p:spPr>
          <a:xfrm rot="16200000">
            <a:off x="3042942" y="1194002"/>
            <a:ext cx="476213" cy="3297524"/>
          </a:xfrm>
          <a:prstGeom prst="rightBrace">
            <a:avLst/>
          </a:prstGeom>
          <a:ln w="25400">
            <a:solidFill>
              <a:srgbClr val="00B05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59210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67360"/>
            <a:ext cx="2144182" cy="1403336"/>
          </a:xfrm>
          <a:prstGeom prst="rect">
            <a:avLst/>
          </a:prstGeom>
        </p:spPr>
      </p:pic>
      <p:grpSp>
        <p:nvGrpSpPr>
          <p:cNvPr id="4" name="Group 3"/>
          <p:cNvGrpSpPr/>
          <p:nvPr/>
        </p:nvGrpSpPr>
        <p:grpSpPr>
          <a:xfrm>
            <a:off x="2246025" y="733193"/>
            <a:ext cx="7234371" cy="6021814"/>
            <a:chOff x="669851" y="643554"/>
            <a:chExt cx="7234371" cy="6021814"/>
          </a:xfrm>
        </p:grpSpPr>
        <p:sp>
          <p:nvSpPr>
            <p:cNvPr id="5" name="Rectangle 4"/>
            <p:cNvSpPr/>
            <p:nvPr/>
          </p:nvSpPr>
          <p:spPr>
            <a:xfrm>
              <a:off x="697301" y="983974"/>
              <a:ext cx="964095" cy="5078896"/>
            </a:xfrm>
            <a:prstGeom prst="rect">
              <a:avLst/>
            </a:prstGeom>
            <a:solidFill>
              <a:schemeClr val="accent1">
                <a:lumMod val="60000"/>
                <a:lumOff val="40000"/>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dirty="0">
                <a:solidFill>
                  <a:srgbClr val="FF0000"/>
                </a:solidFill>
              </a:endParaRPr>
            </a:p>
            <a:p>
              <a:pPr algn="ctr"/>
              <a:r>
                <a:rPr lang="en-US" dirty="0">
                  <a:solidFill>
                    <a:srgbClr val="FF0000"/>
                  </a:solidFill>
                </a:rPr>
                <a:t>Input (P, T, soil quality, water, nutrients)</a:t>
              </a:r>
            </a:p>
            <a:p>
              <a:pPr algn="ctr"/>
              <a:r>
                <a:rPr lang="en-US" dirty="0">
                  <a:solidFill>
                    <a:schemeClr val="accent1"/>
                  </a:solidFill>
                </a:rPr>
                <a:t>Input (weather, climate, bio-physical processes, management)</a:t>
              </a:r>
            </a:p>
            <a:p>
              <a:pPr algn="ctr"/>
              <a:endParaRPr lang="en-US" dirty="0">
                <a:solidFill>
                  <a:srgbClr val="FF0000"/>
                </a:solidFill>
              </a:endParaRPr>
            </a:p>
          </p:txBody>
        </p:sp>
        <p:sp>
          <p:nvSpPr>
            <p:cNvPr id="6" name="Rectangle 5"/>
            <p:cNvSpPr/>
            <p:nvPr/>
          </p:nvSpPr>
          <p:spPr>
            <a:xfrm>
              <a:off x="2459323" y="983974"/>
              <a:ext cx="964095" cy="5078896"/>
            </a:xfrm>
            <a:prstGeom prst="rect">
              <a:avLst/>
            </a:prstGeom>
            <a:solidFill>
              <a:schemeClr val="accent1">
                <a:lumMod val="60000"/>
                <a:lumOff val="40000"/>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dirty="0">
                  <a:solidFill>
                    <a:srgbClr val="FF0000"/>
                  </a:solidFill>
                </a:rPr>
                <a:t>Transfer/process function, kernels, </a:t>
              </a:r>
              <a:r>
                <a:rPr lang="en-US" dirty="0" err="1">
                  <a:solidFill>
                    <a:srgbClr val="FF0000"/>
                  </a:solidFill>
                </a:rPr>
                <a:t>etc</a:t>
              </a:r>
              <a:endParaRPr lang="en-US" dirty="0">
                <a:solidFill>
                  <a:srgbClr val="FF0000"/>
                </a:solidFill>
              </a:endParaRPr>
            </a:p>
          </p:txBody>
        </p:sp>
        <p:sp>
          <p:nvSpPr>
            <p:cNvPr id="7" name="Rectangle 6"/>
            <p:cNvSpPr/>
            <p:nvPr/>
          </p:nvSpPr>
          <p:spPr>
            <a:xfrm>
              <a:off x="4183681" y="983974"/>
              <a:ext cx="964095" cy="5078896"/>
            </a:xfrm>
            <a:prstGeom prst="rect">
              <a:avLst/>
            </a:prstGeom>
            <a:solidFill>
              <a:schemeClr val="accent1">
                <a:lumMod val="60000"/>
                <a:lumOff val="40000"/>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rgbClr val="FF0000"/>
                  </a:solidFill>
                </a:rPr>
                <a:t>Predicted output (yield) </a:t>
              </a:r>
            </a:p>
          </p:txBody>
        </p:sp>
        <p:sp>
          <p:nvSpPr>
            <p:cNvPr id="8" name="Rectangle 7"/>
            <p:cNvSpPr/>
            <p:nvPr/>
          </p:nvSpPr>
          <p:spPr>
            <a:xfrm>
              <a:off x="6940127" y="939593"/>
              <a:ext cx="964095" cy="5078896"/>
            </a:xfrm>
            <a:prstGeom prst="rect">
              <a:avLst/>
            </a:prstGeom>
            <a:solidFill>
              <a:schemeClr val="accent1">
                <a:lumMod val="60000"/>
                <a:lumOff val="40000"/>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rgbClr val="FF0000"/>
                  </a:solidFill>
                </a:rPr>
                <a:t>Observed yields (losses) are skewed </a:t>
              </a:r>
            </a:p>
          </p:txBody>
        </p:sp>
        <p:sp>
          <p:nvSpPr>
            <p:cNvPr id="9" name="Isosceles Triangle 8"/>
            <p:cNvSpPr/>
            <p:nvPr/>
          </p:nvSpPr>
          <p:spPr>
            <a:xfrm rot="5400000">
              <a:off x="1872907" y="3326467"/>
              <a:ext cx="350839" cy="62947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rot="5400000">
              <a:off x="3644864" y="3339721"/>
              <a:ext cx="350839" cy="62947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19971" y="2832655"/>
              <a:ext cx="1647967" cy="1679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Goal function:</a:t>
              </a:r>
            </a:p>
            <a:p>
              <a:pPr algn="ctr"/>
              <a:r>
                <a:rPr lang="en-US" dirty="0"/>
                <a:t>Percentile/</a:t>
              </a:r>
            </a:p>
            <a:p>
              <a:pPr algn="ctr"/>
              <a:r>
                <a:rPr lang="en-US" dirty="0"/>
                <a:t>quantile-based risk measures</a:t>
              </a:r>
            </a:p>
          </p:txBody>
        </p:sp>
        <p:sp>
          <p:nvSpPr>
            <p:cNvPr id="12" name="Rounded Rectangle 11"/>
            <p:cNvSpPr/>
            <p:nvPr/>
          </p:nvSpPr>
          <p:spPr>
            <a:xfrm>
              <a:off x="669851" y="6210658"/>
              <a:ext cx="4477926" cy="454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Weights/parameters/transfer functions/etc.</a:t>
              </a:r>
            </a:p>
          </p:txBody>
        </p:sp>
        <p:cxnSp>
          <p:nvCxnSpPr>
            <p:cNvPr id="13" name="Straight Connector 12"/>
            <p:cNvCxnSpPr>
              <a:stCxn id="11" idx="2"/>
            </p:cNvCxnSpPr>
            <p:nvPr/>
          </p:nvCxnSpPr>
          <p:spPr>
            <a:xfrm>
              <a:off x="6043955" y="4512368"/>
              <a:ext cx="18915" cy="1928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137837" y="6430617"/>
              <a:ext cx="944911" cy="7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ight Brace 14"/>
            <p:cNvSpPr/>
            <p:nvPr/>
          </p:nvSpPr>
          <p:spPr>
            <a:xfrm rot="16200000">
              <a:off x="2942862" y="-891614"/>
              <a:ext cx="202254" cy="3272589"/>
            </a:xfrm>
            <a:prstGeom prst="rightBrace">
              <a:avLst>
                <a:gd name="adj1" fmla="val 8333"/>
                <a:gd name="adj2" fmla="val 4962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p:cNvCxnSpPr>
              <a:endCxn id="5" idx="2"/>
            </p:cNvCxnSpPr>
            <p:nvPr/>
          </p:nvCxnSpPr>
          <p:spPr>
            <a:xfrm flipV="1">
              <a:off x="1143000" y="6062870"/>
              <a:ext cx="36349" cy="147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0"/>
              <a:endCxn id="6" idx="2"/>
            </p:cNvCxnSpPr>
            <p:nvPr/>
          </p:nvCxnSpPr>
          <p:spPr>
            <a:xfrm flipV="1">
              <a:off x="2908814" y="6062870"/>
              <a:ext cx="32557" cy="147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661420" y="6058856"/>
              <a:ext cx="32557" cy="147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8727" y="1630807"/>
            <a:ext cx="2679062" cy="2139107"/>
          </a:xfrm>
          <a:prstGeom prst="rect">
            <a:avLst/>
          </a:prstGeom>
        </p:spPr>
      </p:pic>
      <p:pic>
        <p:nvPicPr>
          <p:cNvPr id="20" name="Picture 19"/>
          <p:cNvPicPr>
            <a:picLocks noChangeAspect="1"/>
          </p:cNvPicPr>
          <p:nvPr/>
        </p:nvPicPr>
        <p:blipFill>
          <a:blip r:embed="rId4"/>
          <a:stretch>
            <a:fillRect/>
          </a:stretch>
        </p:blipFill>
        <p:spPr>
          <a:xfrm>
            <a:off x="9552585" y="4147286"/>
            <a:ext cx="2678499" cy="1736035"/>
          </a:xfrm>
          <a:prstGeom prst="rect">
            <a:avLst/>
          </a:prstGeom>
        </p:spPr>
      </p:pic>
      <p:sp>
        <p:nvSpPr>
          <p:cNvPr id="21" name="TextBox 20"/>
          <p:cNvSpPr txBox="1"/>
          <p:nvPr/>
        </p:nvSpPr>
        <p:spPr>
          <a:xfrm>
            <a:off x="10297240" y="2799183"/>
            <a:ext cx="866660" cy="246221"/>
          </a:xfrm>
          <a:prstGeom prst="rect">
            <a:avLst/>
          </a:prstGeom>
          <a:solidFill>
            <a:schemeClr val="bg1"/>
          </a:solidFill>
        </p:spPr>
        <p:txBody>
          <a:bodyPr wrap="square" rtlCol="0">
            <a:spAutoFit/>
          </a:bodyPr>
          <a:lstStyle/>
          <a:p>
            <a:r>
              <a:rPr lang="en-US" sz="1000" dirty="0"/>
              <a:t>Yield loss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1" y="5291407"/>
            <a:ext cx="1994220" cy="130518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00" y="10458"/>
            <a:ext cx="2013065" cy="1317521"/>
          </a:xfrm>
          <a:prstGeom prst="rect">
            <a:avLst/>
          </a:prstGeom>
        </p:spPr>
      </p:pic>
      <p:sp>
        <p:nvSpPr>
          <p:cNvPr id="24" name="Rectangle 23"/>
          <p:cNvSpPr/>
          <p:nvPr/>
        </p:nvSpPr>
        <p:spPr>
          <a:xfrm>
            <a:off x="1383624" y="-4840"/>
            <a:ext cx="10983433" cy="707886"/>
          </a:xfrm>
          <a:prstGeom prst="rect">
            <a:avLst/>
          </a:prstGeom>
        </p:spPr>
        <p:txBody>
          <a:bodyPr wrap="square">
            <a:spAutoFit/>
          </a:bodyPr>
          <a:lstStyle/>
          <a:p>
            <a:pPr algn="ctr"/>
            <a:r>
              <a:rPr lang="en-US" sz="2000" dirty="0">
                <a:solidFill>
                  <a:srgbClr val="C00000"/>
                </a:solidFill>
                <a:latin typeface="Arial" panose="020B0604020202020204" pitchFamily="34" charset="0"/>
                <a:cs typeface="Arial" panose="020B0604020202020204" pitchFamily="34" charset="0"/>
              </a:rPr>
              <a:t>Example of ML and ANN: Stochastic generator of</a:t>
            </a:r>
            <a:r>
              <a:rPr lang="en-US" sz="2000" dirty="0">
                <a:solidFill>
                  <a:srgbClr val="FF0000"/>
                </a:solidFill>
                <a:latin typeface="Arial" panose="020B0604020202020204" pitchFamily="34" charset="0"/>
                <a:cs typeface="Arial" panose="020B0604020202020204" pitchFamily="34" charset="0"/>
              </a:rPr>
              <a:t> </a:t>
            </a:r>
            <a:r>
              <a:rPr lang="en-US" sz="2000" dirty="0">
                <a:solidFill>
                  <a:schemeClr val="accent6"/>
                </a:solidFill>
                <a:latin typeface="Arial" panose="020B0604020202020204" pitchFamily="34" charset="0"/>
                <a:cs typeface="Arial" panose="020B0604020202020204" pitchFamily="34" charset="0"/>
              </a:rPr>
              <a:t>crop yields based on GIS data of</a:t>
            </a:r>
            <a:endParaRPr lang="en-US" sz="2000" dirty="0">
              <a:solidFill>
                <a:srgbClr val="FF0000"/>
              </a:solidFill>
              <a:latin typeface="Arial" panose="020B0604020202020204" pitchFamily="34" charset="0"/>
              <a:cs typeface="Arial" panose="020B0604020202020204" pitchFamily="34" charset="0"/>
            </a:endParaRPr>
          </a:p>
          <a:p>
            <a:pPr algn="ctr"/>
            <a:r>
              <a:rPr lang="en-US" sz="2000" dirty="0">
                <a:solidFill>
                  <a:srgbClr val="C00000"/>
                </a:solidFill>
                <a:latin typeface="Arial" panose="020B0604020202020204" pitchFamily="34" charset="0"/>
                <a:cs typeface="Arial" panose="020B0604020202020204" pitchFamily="34" charset="0"/>
              </a:rPr>
              <a:t>T, P, SPEI, soil, water, EPIC data, Monthly, 1km2 resolution, RCPs </a:t>
            </a:r>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211" y="5236785"/>
            <a:ext cx="2416585" cy="1648086"/>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011" y="3888071"/>
            <a:ext cx="2400157" cy="1417616"/>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00" y="1301271"/>
            <a:ext cx="2073054" cy="1356783"/>
          </a:xfrm>
          <a:prstGeom prst="rect">
            <a:avLst/>
          </a:prstGeom>
        </p:spPr>
      </p:pic>
      <p:sp>
        <p:nvSpPr>
          <p:cNvPr id="22" name="TextBox 21"/>
          <p:cNvSpPr txBox="1"/>
          <p:nvPr/>
        </p:nvSpPr>
        <p:spPr>
          <a:xfrm>
            <a:off x="6875341" y="5060574"/>
            <a:ext cx="1508490" cy="461665"/>
          </a:xfrm>
          <a:prstGeom prst="rect">
            <a:avLst/>
          </a:prstGeom>
          <a:noFill/>
        </p:spPr>
        <p:txBody>
          <a:bodyPr wrap="none" rtlCol="0">
            <a:spAutoFit/>
          </a:bodyPr>
          <a:lstStyle/>
          <a:p>
            <a:pPr algn="ctr"/>
            <a:r>
              <a:rPr lang="en-US" sz="1200" dirty="0"/>
              <a:t>Iterative </a:t>
            </a:r>
          </a:p>
          <a:p>
            <a:pPr algn="ctr"/>
            <a:r>
              <a:rPr lang="en-US" sz="1200" dirty="0"/>
              <a:t>Revision of estimates</a:t>
            </a:r>
          </a:p>
        </p:txBody>
      </p:sp>
      <p:sp>
        <p:nvSpPr>
          <p:cNvPr id="29" name="Slide Number Placeholder 28"/>
          <p:cNvSpPr>
            <a:spLocks noGrp="1"/>
          </p:cNvSpPr>
          <p:nvPr>
            <p:ph type="sldNum" sz="quarter" idx="12"/>
          </p:nvPr>
        </p:nvSpPr>
        <p:spPr/>
        <p:txBody>
          <a:bodyPr/>
          <a:lstStyle/>
          <a:p>
            <a:fld id="{D401BB53-E9FF-45DD-950A-D408DF9D136F}" type="slidenum">
              <a:rPr lang="en-US" smtClean="0"/>
              <a:t>21</a:t>
            </a:fld>
            <a:endParaRPr lang="en-US"/>
          </a:p>
        </p:txBody>
      </p:sp>
    </p:spTree>
    <p:extLst>
      <p:ext uri="{BB962C8B-B14F-4D97-AF65-F5344CB8AC3E}">
        <p14:creationId xmlns:p14="http://schemas.microsoft.com/office/powerpoint/2010/main" val="433637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8CB673-D8DE-48F9-B63F-C7746C04CEEB}"/>
              </a:ext>
            </a:extLst>
          </p:cNvPr>
          <p:cNvPicPr>
            <a:picLocks noChangeAspect="1"/>
          </p:cNvPicPr>
          <p:nvPr/>
        </p:nvPicPr>
        <p:blipFill>
          <a:blip r:embed="rId2"/>
          <a:stretch>
            <a:fillRect/>
          </a:stretch>
        </p:blipFill>
        <p:spPr>
          <a:xfrm>
            <a:off x="2701158" y="874582"/>
            <a:ext cx="6225628" cy="6824246"/>
          </a:xfrm>
          <a:prstGeom prst="rect">
            <a:avLst/>
          </a:prstGeom>
        </p:spPr>
      </p:pic>
      <p:sp>
        <p:nvSpPr>
          <p:cNvPr id="6" name="Rectangle 5">
            <a:extLst>
              <a:ext uri="{FF2B5EF4-FFF2-40B4-BE49-F238E27FC236}">
                <a16:creationId xmlns:a16="http://schemas.microsoft.com/office/drawing/2014/main" id="{263B4835-6741-452A-BA69-AEAB6E6532F4}"/>
              </a:ext>
            </a:extLst>
          </p:cNvPr>
          <p:cNvSpPr/>
          <p:nvPr/>
        </p:nvSpPr>
        <p:spPr>
          <a:xfrm>
            <a:off x="2019300" y="152401"/>
            <a:ext cx="8153400" cy="830997"/>
          </a:xfrm>
          <a:prstGeom prst="rect">
            <a:avLst/>
          </a:prstGeom>
        </p:spPr>
        <p:txBody>
          <a:bodyPr wrap="square">
            <a:spAutoFit/>
          </a:bodyPr>
          <a:lstStyle/>
          <a:p>
            <a:r>
              <a:rPr lang="en-US" sz="2400" b="1" dirty="0">
                <a:solidFill>
                  <a:srgbClr val="003399"/>
                </a:solidFill>
                <a:latin typeface="Arial "/>
                <a:cs typeface="Calibri" pitchFamily="34" charset="0"/>
              </a:rPr>
              <a:t>Multivariate Quantile regression – </a:t>
            </a:r>
            <a:r>
              <a:rPr lang="en-US" sz="2400" dirty="0">
                <a:solidFill>
                  <a:srgbClr val="003399"/>
                </a:solidFill>
                <a:latin typeface="Arial "/>
                <a:cs typeface="Calibri" pitchFamily="34" charset="0"/>
              </a:rPr>
              <a:t>estimating quantiles and probability distributions of crop yields</a:t>
            </a:r>
          </a:p>
        </p:txBody>
      </p:sp>
    </p:spTree>
    <p:extLst>
      <p:ext uri="{BB962C8B-B14F-4D97-AF65-F5344CB8AC3E}">
        <p14:creationId xmlns:p14="http://schemas.microsoft.com/office/powerpoint/2010/main" val="3684829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4">
            <a:extLst>
              <a:ext uri="{FF2B5EF4-FFF2-40B4-BE49-F238E27FC236}">
                <a16:creationId xmlns:a16="http://schemas.microsoft.com/office/drawing/2014/main" id="{F4CA3258-84A2-49FC-98D3-E3071345BB88}"/>
              </a:ext>
            </a:extLst>
          </p:cNvPr>
          <p:cNvSpPr txBox="1">
            <a:spLocks noChangeArrowheads="1"/>
          </p:cNvSpPr>
          <p:nvPr/>
        </p:nvSpPr>
        <p:spPr bwMode="auto">
          <a:xfrm>
            <a:off x="1524000" y="-26988"/>
            <a:ext cx="9144000" cy="6461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990000"/>
                </a:solidFill>
              </a:rPr>
              <a:t>Linking agricultural and energy models: </a:t>
            </a:r>
          </a:p>
          <a:p>
            <a:pPr algn="ctr" eaLnBrk="1" hangingPunct="1">
              <a:spcBef>
                <a:spcPct val="0"/>
              </a:spcBef>
              <a:buFontTx/>
              <a:buNone/>
            </a:pPr>
            <a:r>
              <a:rPr lang="en-US" altLang="en-US" sz="1800" b="1">
                <a:solidFill>
                  <a:srgbClr val="990000"/>
                </a:solidFill>
              </a:rPr>
              <a:t>case study of sustainable water use in water scarce areas, China.</a:t>
            </a:r>
            <a:endParaRPr lang="uk-UA" altLang="en-US" sz="1800" b="1">
              <a:solidFill>
                <a:srgbClr val="990000"/>
              </a:solidFill>
            </a:endParaRPr>
          </a:p>
        </p:txBody>
      </p:sp>
      <p:sp>
        <p:nvSpPr>
          <p:cNvPr id="6" name="Rounded Rectangle 5">
            <a:extLst>
              <a:ext uri="{FF2B5EF4-FFF2-40B4-BE49-F238E27FC236}">
                <a16:creationId xmlns:a16="http://schemas.microsoft.com/office/drawing/2014/main" id="{90515849-ABF9-446C-A602-9429AFA3CA21}"/>
              </a:ext>
            </a:extLst>
          </p:cNvPr>
          <p:cNvSpPr/>
          <p:nvPr/>
        </p:nvSpPr>
        <p:spPr>
          <a:xfrm>
            <a:off x="1992314" y="1462089"/>
            <a:ext cx="2879725" cy="4054475"/>
          </a:xfrm>
          <a:prstGeom prst="roundRect">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8676" name="TextBox 6">
            <a:extLst>
              <a:ext uri="{FF2B5EF4-FFF2-40B4-BE49-F238E27FC236}">
                <a16:creationId xmlns:a16="http://schemas.microsoft.com/office/drawing/2014/main" id="{3A2A485B-D0B5-4D73-8668-9E3360590CF9}"/>
              </a:ext>
            </a:extLst>
          </p:cNvPr>
          <p:cNvSpPr txBox="1">
            <a:spLocks noChangeArrowheads="1"/>
          </p:cNvSpPr>
          <p:nvPr/>
        </p:nvSpPr>
        <p:spPr bwMode="auto">
          <a:xfrm>
            <a:off x="2441576" y="925513"/>
            <a:ext cx="2017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1B55"/>
                </a:solidFill>
                <a:latin typeface="Cambria" panose="02040503050406030204" pitchFamily="18" charset="0"/>
                <a:ea typeface="Cambria" panose="02040503050406030204" pitchFamily="18" charset="0"/>
                <a:cs typeface="Cambria" panose="02040503050406030204" pitchFamily="18" charset="0"/>
              </a:rPr>
              <a:t>Model of sector A</a:t>
            </a:r>
          </a:p>
        </p:txBody>
      </p:sp>
      <p:sp>
        <p:nvSpPr>
          <p:cNvPr id="8" name="Rounded Rectangle 7">
            <a:extLst>
              <a:ext uri="{FF2B5EF4-FFF2-40B4-BE49-F238E27FC236}">
                <a16:creationId xmlns:a16="http://schemas.microsoft.com/office/drawing/2014/main" id="{CC59C2F5-FA0F-43BC-92B2-56FEA9B04631}"/>
              </a:ext>
            </a:extLst>
          </p:cNvPr>
          <p:cNvSpPr/>
          <p:nvPr/>
        </p:nvSpPr>
        <p:spPr>
          <a:xfrm>
            <a:off x="7248526" y="1390651"/>
            <a:ext cx="2879725" cy="4125913"/>
          </a:xfrm>
          <a:prstGeom prst="roundRect">
            <a:avLst/>
          </a:prstGeom>
          <a:solidFill>
            <a:srgbClr val="9EC59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8678" name="TextBox 8">
            <a:extLst>
              <a:ext uri="{FF2B5EF4-FFF2-40B4-BE49-F238E27FC236}">
                <a16:creationId xmlns:a16="http://schemas.microsoft.com/office/drawing/2014/main" id="{BC05A259-BB58-4267-9EE2-19C85E0AE574}"/>
              </a:ext>
            </a:extLst>
          </p:cNvPr>
          <p:cNvSpPr txBox="1">
            <a:spLocks noChangeArrowheads="1"/>
          </p:cNvSpPr>
          <p:nvPr/>
        </p:nvSpPr>
        <p:spPr bwMode="auto">
          <a:xfrm>
            <a:off x="7685089" y="908050"/>
            <a:ext cx="1995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8000"/>
                </a:solidFill>
                <a:latin typeface="Cambria" panose="02040503050406030204" pitchFamily="18" charset="0"/>
                <a:ea typeface="Cambria" panose="02040503050406030204" pitchFamily="18" charset="0"/>
                <a:cs typeface="Cambria" panose="02040503050406030204" pitchFamily="18" charset="0"/>
              </a:rPr>
              <a:t>Model of sector E</a:t>
            </a:r>
          </a:p>
        </p:txBody>
      </p:sp>
      <p:sp>
        <p:nvSpPr>
          <p:cNvPr id="28679" name="TextBox 9">
            <a:extLst>
              <a:ext uri="{FF2B5EF4-FFF2-40B4-BE49-F238E27FC236}">
                <a16:creationId xmlns:a16="http://schemas.microsoft.com/office/drawing/2014/main" id="{107DCFD4-1DA4-4409-A41F-31221A3035E0}"/>
              </a:ext>
            </a:extLst>
          </p:cNvPr>
          <p:cNvSpPr txBox="1">
            <a:spLocks noChangeArrowheads="1"/>
          </p:cNvSpPr>
          <p:nvPr/>
        </p:nvSpPr>
        <p:spPr bwMode="auto">
          <a:xfrm>
            <a:off x="3143250" y="1822451"/>
            <a:ext cx="2359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1B55"/>
              </a:solidFill>
              <a:latin typeface="Cambria" panose="02040503050406030204" pitchFamily="18" charset="0"/>
              <a:ea typeface="Cambria" panose="02040503050406030204" pitchFamily="18" charset="0"/>
              <a:cs typeface="Cambria" panose="02040503050406030204" pitchFamily="18" charset="0"/>
            </a:endParaRPr>
          </a:p>
          <a:p>
            <a:pPr eaLnBrk="1" hangingPunct="1">
              <a:spcBef>
                <a:spcPct val="0"/>
              </a:spcBef>
              <a:buFontTx/>
              <a:buNone/>
            </a:pPr>
            <a:r>
              <a:rPr lang="en-US" altLang="en-US" sz="1800">
                <a:solidFill>
                  <a:srgbClr val="001B55"/>
                </a:solidFill>
                <a:latin typeface="Cambria" panose="02040503050406030204" pitchFamily="18" charset="0"/>
                <a:ea typeface="Cambria" panose="02040503050406030204" pitchFamily="18" charset="0"/>
                <a:cs typeface="Cambria" panose="02040503050406030204" pitchFamily="18" charset="0"/>
              </a:rPr>
              <a:t> </a:t>
            </a:r>
          </a:p>
        </p:txBody>
      </p:sp>
      <p:graphicFrame>
        <p:nvGraphicFramePr>
          <p:cNvPr id="28680" name="Object 10">
            <a:extLst>
              <a:ext uri="{FF2B5EF4-FFF2-40B4-BE49-F238E27FC236}">
                <a16:creationId xmlns:a16="http://schemas.microsoft.com/office/drawing/2014/main" id="{0748DC56-3CB3-498D-A665-3169C999EE04}"/>
              </a:ext>
            </a:extLst>
          </p:cNvPr>
          <p:cNvGraphicFramePr>
            <a:graphicFrameLocks noChangeAspect="1"/>
          </p:cNvGraphicFramePr>
          <p:nvPr/>
        </p:nvGraphicFramePr>
        <p:xfrm>
          <a:off x="2638425" y="2046288"/>
          <a:ext cx="1657350" cy="1714500"/>
        </p:xfrm>
        <a:graphic>
          <a:graphicData uri="http://schemas.openxmlformats.org/presentationml/2006/ole">
            <mc:AlternateContent xmlns:mc="http://schemas.openxmlformats.org/markup-compatibility/2006">
              <mc:Choice xmlns:v="urn:schemas-microsoft-com:vml" Requires="v">
                <p:oleObj name="Equation" r:id="rId2" imgW="952087" imgH="990170" progId="Equation.3">
                  <p:embed/>
                </p:oleObj>
              </mc:Choice>
              <mc:Fallback>
                <p:oleObj name="Equation" r:id="rId2" imgW="952087" imgH="990170" progId="Equation.3">
                  <p:embed/>
                  <p:pic>
                    <p:nvPicPr>
                      <p:cNvPr id="28680" name="Object 10">
                        <a:extLst>
                          <a:ext uri="{FF2B5EF4-FFF2-40B4-BE49-F238E27FC236}">
                            <a16:creationId xmlns:a16="http://schemas.microsoft.com/office/drawing/2014/main" id="{0748DC56-3CB3-498D-A665-3169C999E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425" y="2046288"/>
                        <a:ext cx="16573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681" name="Object 11">
            <a:extLst>
              <a:ext uri="{FF2B5EF4-FFF2-40B4-BE49-F238E27FC236}">
                <a16:creationId xmlns:a16="http://schemas.microsoft.com/office/drawing/2014/main" id="{90A5E1B5-DF93-466E-A786-0C7FBC95C12C}"/>
              </a:ext>
            </a:extLst>
          </p:cNvPr>
          <p:cNvGraphicFramePr>
            <a:graphicFrameLocks noChangeAspect="1"/>
          </p:cNvGraphicFramePr>
          <p:nvPr/>
        </p:nvGraphicFramePr>
        <p:xfrm>
          <a:off x="7947025" y="2038350"/>
          <a:ext cx="1677988" cy="1714500"/>
        </p:xfrm>
        <a:graphic>
          <a:graphicData uri="http://schemas.openxmlformats.org/presentationml/2006/ole">
            <mc:AlternateContent xmlns:mc="http://schemas.openxmlformats.org/markup-compatibility/2006">
              <mc:Choice xmlns:v="urn:schemas-microsoft-com:vml" Requires="v">
                <p:oleObj name="Equation" r:id="rId4" imgW="965200" imgH="990600" progId="Equation.3">
                  <p:embed/>
                </p:oleObj>
              </mc:Choice>
              <mc:Fallback>
                <p:oleObj name="Equation" r:id="rId4" imgW="965200" imgH="990600" progId="Equation.3">
                  <p:embed/>
                  <p:pic>
                    <p:nvPicPr>
                      <p:cNvPr id="28681" name="Object 11">
                        <a:extLst>
                          <a:ext uri="{FF2B5EF4-FFF2-40B4-BE49-F238E27FC236}">
                            <a16:creationId xmlns:a16="http://schemas.microsoft.com/office/drawing/2014/main" id="{90A5E1B5-DF93-466E-A786-0C7FBC95C1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7025" y="2038350"/>
                        <a:ext cx="167798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82" name="TextBox 12">
            <a:extLst>
              <a:ext uri="{FF2B5EF4-FFF2-40B4-BE49-F238E27FC236}">
                <a16:creationId xmlns:a16="http://schemas.microsoft.com/office/drawing/2014/main" id="{789E9C2C-61D3-4B0F-806B-C3F48C979AE4}"/>
              </a:ext>
            </a:extLst>
          </p:cNvPr>
          <p:cNvSpPr txBox="1">
            <a:spLocks noChangeArrowheads="1"/>
          </p:cNvSpPr>
          <p:nvPr/>
        </p:nvSpPr>
        <p:spPr bwMode="auto">
          <a:xfrm>
            <a:off x="5180014" y="1460500"/>
            <a:ext cx="1851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6600"/>
                </a:solidFill>
                <a:latin typeface="Cambria" panose="02040503050406030204" pitchFamily="18" charset="0"/>
                <a:ea typeface="Cambria" panose="02040503050406030204" pitchFamily="18" charset="0"/>
                <a:cs typeface="Cambria" panose="02040503050406030204" pitchFamily="18" charset="0"/>
              </a:rPr>
              <a:t>Minimizing costs</a:t>
            </a:r>
          </a:p>
        </p:txBody>
      </p:sp>
      <p:cxnSp>
        <p:nvCxnSpPr>
          <p:cNvPr id="14" name="Straight Arrow Connector 13">
            <a:extLst>
              <a:ext uri="{FF2B5EF4-FFF2-40B4-BE49-F238E27FC236}">
                <a16:creationId xmlns:a16="http://schemas.microsoft.com/office/drawing/2014/main" id="{21A556EF-6B03-4775-A1AD-101C63778B3C}"/>
              </a:ext>
            </a:extLst>
          </p:cNvPr>
          <p:cNvCxnSpPr/>
          <p:nvPr/>
        </p:nvCxnSpPr>
        <p:spPr>
          <a:xfrm flipH="1">
            <a:off x="3789363" y="1630364"/>
            <a:ext cx="1447800" cy="446087"/>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86A90893-DA36-424D-A259-DADEE2164C74}"/>
              </a:ext>
            </a:extLst>
          </p:cNvPr>
          <p:cNvCxnSpPr/>
          <p:nvPr/>
        </p:nvCxnSpPr>
        <p:spPr>
          <a:xfrm>
            <a:off x="6946900" y="1673225"/>
            <a:ext cx="1309688" cy="350838"/>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28685" name="TextBox 15">
            <a:extLst>
              <a:ext uri="{FF2B5EF4-FFF2-40B4-BE49-F238E27FC236}">
                <a16:creationId xmlns:a16="http://schemas.microsoft.com/office/drawing/2014/main" id="{C2F0EE95-7C99-4058-8FD6-BA0C0C2518CF}"/>
              </a:ext>
            </a:extLst>
          </p:cNvPr>
          <p:cNvSpPr txBox="1">
            <a:spLocks noChangeArrowheads="1"/>
          </p:cNvSpPr>
          <p:nvPr/>
        </p:nvSpPr>
        <p:spPr bwMode="auto">
          <a:xfrm>
            <a:off x="4835525" y="2166938"/>
            <a:ext cx="2376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FF6600"/>
                </a:solidFill>
                <a:latin typeface="Cambria" panose="02040503050406030204" pitchFamily="18" charset="0"/>
                <a:ea typeface="Cambria" panose="02040503050406030204" pitchFamily="18" charset="0"/>
                <a:cs typeface="Cambria" panose="02040503050406030204" pitchFamily="18" charset="0"/>
              </a:rPr>
              <a:t>Constraints on volume of production </a:t>
            </a:r>
          </a:p>
        </p:txBody>
      </p:sp>
      <p:cxnSp>
        <p:nvCxnSpPr>
          <p:cNvPr id="17" name="Straight Arrow Connector 16">
            <a:extLst>
              <a:ext uri="{FF2B5EF4-FFF2-40B4-BE49-F238E27FC236}">
                <a16:creationId xmlns:a16="http://schemas.microsoft.com/office/drawing/2014/main" id="{B87F85BF-4CEE-4156-8ECE-BDB0B61828FC}"/>
              </a:ext>
            </a:extLst>
          </p:cNvPr>
          <p:cNvCxnSpPr/>
          <p:nvPr/>
        </p:nvCxnSpPr>
        <p:spPr>
          <a:xfrm flipH="1">
            <a:off x="3833813" y="2517775"/>
            <a:ext cx="1149350" cy="215900"/>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9B4FA11-1403-4368-A4BE-A3AE2422A355}"/>
              </a:ext>
            </a:extLst>
          </p:cNvPr>
          <p:cNvCxnSpPr/>
          <p:nvPr/>
        </p:nvCxnSpPr>
        <p:spPr>
          <a:xfrm>
            <a:off x="6840538" y="2408238"/>
            <a:ext cx="1136650" cy="292100"/>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28688" name="TextBox 18">
            <a:extLst>
              <a:ext uri="{FF2B5EF4-FFF2-40B4-BE49-F238E27FC236}">
                <a16:creationId xmlns:a16="http://schemas.microsoft.com/office/drawing/2014/main" id="{38261E3D-772D-42B0-B14F-B53FE88E6D09}"/>
              </a:ext>
            </a:extLst>
          </p:cNvPr>
          <p:cNvSpPr txBox="1">
            <a:spLocks noChangeArrowheads="1"/>
          </p:cNvSpPr>
          <p:nvPr/>
        </p:nvSpPr>
        <p:spPr bwMode="auto">
          <a:xfrm>
            <a:off x="4854575" y="3024189"/>
            <a:ext cx="2374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FF0000"/>
                </a:solidFill>
                <a:latin typeface="Cambria" panose="02040503050406030204" pitchFamily="18" charset="0"/>
                <a:ea typeface="Cambria" panose="02040503050406030204" pitchFamily="18" charset="0"/>
                <a:cs typeface="Cambria" panose="02040503050406030204" pitchFamily="18" charset="0"/>
              </a:rPr>
              <a:t>Constraints on available resources (land, water, etc.)</a:t>
            </a:r>
          </a:p>
        </p:txBody>
      </p:sp>
      <p:cxnSp>
        <p:nvCxnSpPr>
          <p:cNvPr id="20" name="Straight Arrow Connector 19">
            <a:extLst>
              <a:ext uri="{FF2B5EF4-FFF2-40B4-BE49-F238E27FC236}">
                <a16:creationId xmlns:a16="http://schemas.microsoft.com/office/drawing/2014/main" id="{10A7141D-6100-4391-85FE-CC946E88E119}"/>
              </a:ext>
            </a:extLst>
          </p:cNvPr>
          <p:cNvCxnSpPr/>
          <p:nvPr/>
        </p:nvCxnSpPr>
        <p:spPr>
          <a:xfrm flipH="1" flipV="1">
            <a:off x="4089400" y="3246438"/>
            <a:ext cx="890588" cy="20796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ECDCAAB2-23CA-4BFD-9FB5-56786B0260C2}"/>
              </a:ext>
            </a:extLst>
          </p:cNvPr>
          <p:cNvCxnSpPr/>
          <p:nvPr/>
        </p:nvCxnSpPr>
        <p:spPr>
          <a:xfrm flipV="1">
            <a:off x="7124701" y="3176588"/>
            <a:ext cx="663575" cy="27781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28691" name="Picture 21">
            <a:extLst>
              <a:ext uri="{FF2B5EF4-FFF2-40B4-BE49-F238E27FC236}">
                <a16:creationId xmlns:a16="http://schemas.microsoft.com/office/drawing/2014/main" id="{866A65BD-5661-491E-A561-07743F1EE8C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74939" y="4360863"/>
            <a:ext cx="143827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2" name="Picture 22">
            <a:extLst>
              <a:ext uri="{FF2B5EF4-FFF2-40B4-BE49-F238E27FC236}">
                <a16:creationId xmlns:a16="http://schemas.microsoft.com/office/drawing/2014/main" id="{027D74E1-7B3B-4CE9-8CF9-87DC1B32762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40688" y="4362450"/>
            <a:ext cx="14160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3" name="TextBox 23">
            <a:extLst>
              <a:ext uri="{FF2B5EF4-FFF2-40B4-BE49-F238E27FC236}">
                <a16:creationId xmlns:a16="http://schemas.microsoft.com/office/drawing/2014/main" id="{F1CC1284-16BA-461B-A48E-99C6F7D0397A}"/>
              </a:ext>
            </a:extLst>
          </p:cNvPr>
          <p:cNvSpPr txBox="1">
            <a:spLocks noChangeArrowheads="1"/>
          </p:cNvSpPr>
          <p:nvPr/>
        </p:nvSpPr>
        <p:spPr bwMode="auto">
          <a:xfrm>
            <a:off x="4872039" y="4703763"/>
            <a:ext cx="2376487" cy="6461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0000"/>
                </a:solidFill>
                <a:latin typeface="Cambria" panose="02040503050406030204" pitchFamily="18" charset="0"/>
              </a:rPr>
              <a:t>Constraints are inter-linked!</a:t>
            </a:r>
          </a:p>
        </p:txBody>
      </p:sp>
      <p:sp>
        <p:nvSpPr>
          <p:cNvPr id="25" name="Up Arrow 24">
            <a:extLst>
              <a:ext uri="{FF2B5EF4-FFF2-40B4-BE49-F238E27FC236}">
                <a16:creationId xmlns:a16="http://schemas.microsoft.com/office/drawing/2014/main" id="{C81DC213-8C64-4615-8752-7864E2733ED2}"/>
              </a:ext>
            </a:extLst>
          </p:cNvPr>
          <p:cNvSpPr/>
          <p:nvPr/>
        </p:nvSpPr>
        <p:spPr>
          <a:xfrm>
            <a:off x="5529263" y="3911600"/>
            <a:ext cx="971550" cy="7556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aphicFrame>
        <p:nvGraphicFramePr>
          <p:cNvPr id="28695" name="Object 25">
            <a:extLst>
              <a:ext uri="{FF2B5EF4-FFF2-40B4-BE49-F238E27FC236}">
                <a16:creationId xmlns:a16="http://schemas.microsoft.com/office/drawing/2014/main" id="{A8C6F38A-423A-45A8-B578-423F444691A8}"/>
              </a:ext>
            </a:extLst>
          </p:cNvPr>
          <p:cNvGraphicFramePr>
            <a:graphicFrameLocks noChangeAspect="1"/>
          </p:cNvGraphicFramePr>
          <p:nvPr/>
        </p:nvGraphicFramePr>
        <p:xfrm>
          <a:off x="5013325" y="6161088"/>
          <a:ext cx="1944688" cy="374650"/>
        </p:xfrm>
        <a:graphic>
          <a:graphicData uri="http://schemas.openxmlformats.org/presentationml/2006/ole">
            <mc:AlternateContent xmlns:mc="http://schemas.openxmlformats.org/markup-compatibility/2006">
              <mc:Choice xmlns:v="urn:schemas-microsoft-com:vml" Requires="v">
                <p:oleObj name="Equation" r:id="rId8" imgW="1117115" imgH="215806" progId="Equation.3">
                  <p:embed/>
                </p:oleObj>
              </mc:Choice>
              <mc:Fallback>
                <p:oleObj name="Equation" r:id="rId8" imgW="1117115" imgH="215806" progId="Equation.3">
                  <p:embed/>
                  <p:pic>
                    <p:nvPicPr>
                      <p:cNvPr id="28695" name="Object 25">
                        <a:extLst>
                          <a:ext uri="{FF2B5EF4-FFF2-40B4-BE49-F238E27FC236}">
                            <a16:creationId xmlns:a16="http://schemas.microsoft.com/office/drawing/2014/main" id="{A8C6F38A-423A-45A8-B578-423F444691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3325" y="6161088"/>
                        <a:ext cx="194468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696" name="Object 26">
            <a:extLst>
              <a:ext uri="{FF2B5EF4-FFF2-40B4-BE49-F238E27FC236}">
                <a16:creationId xmlns:a16="http://schemas.microsoft.com/office/drawing/2014/main" id="{22A9968F-7D2F-46D5-83C4-E98214CC4BC5}"/>
              </a:ext>
            </a:extLst>
          </p:cNvPr>
          <p:cNvGraphicFramePr>
            <a:graphicFrameLocks noChangeAspect="1"/>
          </p:cNvGraphicFramePr>
          <p:nvPr/>
        </p:nvGraphicFramePr>
        <p:xfrm>
          <a:off x="2640013" y="3789363"/>
          <a:ext cx="1193800" cy="374650"/>
        </p:xfrm>
        <a:graphic>
          <a:graphicData uri="http://schemas.openxmlformats.org/presentationml/2006/ole">
            <mc:AlternateContent xmlns:mc="http://schemas.openxmlformats.org/markup-compatibility/2006">
              <mc:Choice xmlns:v="urn:schemas-microsoft-com:vml" Requires="v">
                <p:oleObj name="Equation" r:id="rId10" imgW="685502" imgH="215806" progId="Equation.3">
                  <p:embed/>
                </p:oleObj>
              </mc:Choice>
              <mc:Fallback>
                <p:oleObj name="Equation" r:id="rId10" imgW="685502" imgH="215806" progId="Equation.3">
                  <p:embed/>
                  <p:pic>
                    <p:nvPicPr>
                      <p:cNvPr id="28696" name="Object 26">
                        <a:extLst>
                          <a:ext uri="{FF2B5EF4-FFF2-40B4-BE49-F238E27FC236}">
                            <a16:creationId xmlns:a16="http://schemas.microsoft.com/office/drawing/2014/main" id="{22A9968F-7D2F-46D5-83C4-E98214CC4BC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40013" y="3789363"/>
                        <a:ext cx="1193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697" name="Object 27">
            <a:extLst>
              <a:ext uri="{FF2B5EF4-FFF2-40B4-BE49-F238E27FC236}">
                <a16:creationId xmlns:a16="http://schemas.microsoft.com/office/drawing/2014/main" id="{3E008405-2740-47B4-A1C2-8D576978E4E8}"/>
              </a:ext>
            </a:extLst>
          </p:cNvPr>
          <p:cNvGraphicFramePr>
            <a:graphicFrameLocks noChangeAspect="1"/>
          </p:cNvGraphicFramePr>
          <p:nvPr/>
        </p:nvGraphicFramePr>
        <p:xfrm>
          <a:off x="7977189" y="3789363"/>
          <a:ext cx="1214437" cy="374650"/>
        </p:xfrm>
        <a:graphic>
          <a:graphicData uri="http://schemas.openxmlformats.org/presentationml/2006/ole">
            <mc:AlternateContent xmlns:mc="http://schemas.openxmlformats.org/markup-compatibility/2006">
              <mc:Choice xmlns:v="urn:schemas-microsoft-com:vml" Requires="v">
                <p:oleObj name="Equation" r:id="rId12" imgW="698197" imgH="215806" progId="Equation.3">
                  <p:embed/>
                </p:oleObj>
              </mc:Choice>
              <mc:Fallback>
                <p:oleObj name="Equation" r:id="rId12" imgW="698197" imgH="215806" progId="Equation.3">
                  <p:embed/>
                  <p:pic>
                    <p:nvPicPr>
                      <p:cNvPr id="28697" name="Object 27">
                        <a:extLst>
                          <a:ext uri="{FF2B5EF4-FFF2-40B4-BE49-F238E27FC236}">
                            <a16:creationId xmlns:a16="http://schemas.microsoft.com/office/drawing/2014/main" id="{3E008405-2740-47B4-A1C2-8D576978E4E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77189" y="3789363"/>
                        <a:ext cx="121443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Oval 28">
            <a:extLst>
              <a:ext uri="{FF2B5EF4-FFF2-40B4-BE49-F238E27FC236}">
                <a16:creationId xmlns:a16="http://schemas.microsoft.com/office/drawing/2014/main" id="{AA30DCE0-0C7D-4792-B219-D5285064E582}"/>
              </a:ext>
            </a:extLst>
          </p:cNvPr>
          <p:cNvSpPr/>
          <p:nvPr/>
        </p:nvSpPr>
        <p:spPr>
          <a:xfrm>
            <a:off x="4667250" y="5962651"/>
            <a:ext cx="2713038" cy="8366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 name="Oval 29">
            <a:extLst>
              <a:ext uri="{FF2B5EF4-FFF2-40B4-BE49-F238E27FC236}">
                <a16:creationId xmlns:a16="http://schemas.microsoft.com/office/drawing/2014/main" id="{A0255B39-C58B-4BC3-AE0D-9E4C63440D1C}"/>
              </a:ext>
            </a:extLst>
          </p:cNvPr>
          <p:cNvSpPr/>
          <p:nvPr/>
        </p:nvSpPr>
        <p:spPr>
          <a:xfrm>
            <a:off x="7927976" y="3702050"/>
            <a:ext cx="1420813" cy="5476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1" name="Oval 30">
            <a:extLst>
              <a:ext uri="{FF2B5EF4-FFF2-40B4-BE49-F238E27FC236}">
                <a16:creationId xmlns:a16="http://schemas.microsoft.com/office/drawing/2014/main" id="{A9F3A173-A887-46F9-8ECF-5B2E24102CF5}"/>
              </a:ext>
            </a:extLst>
          </p:cNvPr>
          <p:cNvSpPr/>
          <p:nvPr/>
        </p:nvSpPr>
        <p:spPr>
          <a:xfrm>
            <a:off x="2565401" y="3736975"/>
            <a:ext cx="1420813" cy="5476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32" name="Straight Arrow Connector 31">
            <a:extLst>
              <a:ext uri="{FF2B5EF4-FFF2-40B4-BE49-F238E27FC236}">
                <a16:creationId xmlns:a16="http://schemas.microsoft.com/office/drawing/2014/main" id="{FD045CCA-851A-4CFB-A324-E7E36CB29F3D}"/>
              </a:ext>
            </a:extLst>
          </p:cNvPr>
          <p:cNvCxnSpPr/>
          <p:nvPr/>
        </p:nvCxnSpPr>
        <p:spPr>
          <a:xfrm flipH="1">
            <a:off x="4121150" y="3622676"/>
            <a:ext cx="922338" cy="36036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9588A333-29D7-4B53-8AB4-EF9B606AFE9D}"/>
              </a:ext>
            </a:extLst>
          </p:cNvPr>
          <p:cNvCxnSpPr/>
          <p:nvPr/>
        </p:nvCxnSpPr>
        <p:spPr>
          <a:xfrm>
            <a:off x="7018338" y="3690938"/>
            <a:ext cx="806450" cy="2794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1BB811-0071-4584-83B2-C7008511B57F}"/>
              </a:ext>
            </a:extLst>
          </p:cNvPr>
          <p:cNvSpPr>
            <a:spLocks noGrp="1"/>
          </p:cNvSpPr>
          <p:nvPr>
            <p:ph type="sldNum" sz="quarter" idx="12"/>
          </p:nvPr>
        </p:nvSpPr>
        <p:spPr/>
        <p:txBody>
          <a:bodyPr/>
          <a:lstStyle/>
          <a:p>
            <a:fld id="{D401BB53-E9FF-45DD-950A-D408DF9D136F}" type="slidenum">
              <a:rPr lang="en-US" smtClean="0"/>
              <a:t>24</a:t>
            </a:fld>
            <a:endParaRPr lang="en-US"/>
          </a:p>
        </p:txBody>
      </p:sp>
      <p:pic>
        <p:nvPicPr>
          <p:cNvPr id="6" name="Picture 5">
            <a:extLst>
              <a:ext uri="{FF2B5EF4-FFF2-40B4-BE49-F238E27FC236}">
                <a16:creationId xmlns:a16="http://schemas.microsoft.com/office/drawing/2014/main" id="{A2DAD4A1-6142-4783-A867-E009C69E86EF}"/>
              </a:ext>
            </a:extLst>
          </p:cNvPr>
          <p:cNvPicPr>
            <a:picLocks noChangeAspect="1"/>
          </p:cNvPicPr>
          <p:nvPr/>
        </p:nvPicPr>
        <p:blipFill>
          <a:blip r:embed="rId2"/>
          <a:stretch>
            <a:fillRect/>
          </a:stretch>
        </p:blipFill>
        <p:spPr>
          <a:xfrm>
            <a:off x="274320" y="17988"/>
            <a:ext cx="7915532" cy="3852633"/>
          </a:xfrm>
          <a:prstGeom prst="rect">
            <a:avLst/>
          </a:prstGeom>
        </p:spPr>
      </p:pic>
      <p:grpSp>
        <p:nvGrpSpPr>
          <p:cNvPr id="10" name="Group 9">
            <a:extLst>
              <a:ext uri="{FF2B5EF4-FFF2-40B4-BE49-F238E27FC236}">
                <a16:creationId xmlns:a16="http://schemas.microsoft.com/office/drawing/2014/main" id="{3EF0B085-5AD3-4B28-A513-2C2AEC7E9E18}"/>
              </a:ext>
            </a:extLst>
          </p:cNvPr>
          <p:cNvGrpSpPr/>
          <p:nvPr/>
        </p:nvGrpSpPr>
        <p:grpSpPr>
          <a:xfrm>
            <a:off x="8247099" y="136525"/>
            <a:ext cx="3711214" cy="5207779"/>
            <a:chOff x="8480786" y="1650221"/>
            <a:chExt cx="3711214" cy="5207779"/>
          </a:xfrm>
        </p:grpSpPr>
        <p:pic>
          <p:nvPicPr>
            <p:cNvPr id="9" name="Picture 8">
              <a:extLst>
                <a:ext uri="{FF2B5EF4-FFF2-40B4-BE49-F238E27FC236}">
                  <a16:creationId xmlns:a16="http://schemas.microsoft.com/office/drawing/2014/main" id="{5D20EEC8-D7C3-4566-BAC6-500E302E44EC}"/>
                </a:ext>
              </a:extLst>
            </p:cNvPr>
            <p:cNvPicPr>
              <a:picLocks noChangeAspect="1"/>
            </p:cNvPicPr>
            <p:nvPr/>
          </p:nvPicPr>
          <p:blipFill>
            <a:blip r:embed="rId3"/>
            <a:stretch>
              <a:fillRect/>
            </a:stretch>
          </p:blipFill>
          <p:spPr>
            <a:xfrm>
              <a:off x="8480786" y="1650221"/>
              <a:ext cx="3711214" cy="5207779"/>
            </a:xfrm>
            <a:prstGeom prst="rect">
              <a:avLst/>
            </a:prstGeom>
          </p:spPr>
        </p:pic>
        <p:pic>
          <p:nvPicPr>
            <p:cNvPr id="8" name="Picture 7">
              <a:extLst>
                <a:ext uri="{FF2B5EF4-FFF2-40B4-BE49-F238E27FC236}">
                  <a16:creationId xmlns:a16="http://schemas.microsoft.com/office/drawing/2014/main" id="{42864CFA-E2A5-46D4-837D-0153687B587C}"/>
                </a:ext>
              </a:extLst>
            </p:cNvPr>
            <p:cNvPicPr>
              <a:picLocks noChangeAspect="1"/>
            </p:cNvPicPr>
            <p:nvPr/>
          </p:nvPicPr>
          <p:blipFill>
            <a:blip r:embed="rId4"/>
            <a:stretch>
              <a:fillRect/>
            </a:stretch>
          </p:blipFill>
          <p:spPr>
            <a:xfrm>
              <a:off x="8750286" y="5095804"/>
              <a:ext cx="3176303" cy="1762196"/>
            </a:xfrm>
            <a:prstGeom prst="rect">
              <a:avLst/>
            </a:prstGeom>
          </p:spPr>
        </p:pic>
      </p:grpSp>
      <p:pic>
        <p:nvPicPr>
          <p:cNvPr id="12" name="Picture 11">
            <a:extLst>
              <a:ext uri="{FF2B5EF4-FFF2-40B4-BE49-F238E27FC236}">
                <a16:creationId xmlns:a16="http://schemas.microsoft.com/office/drawing/2014/main" id="{B0E84F13-E47E-4B32-8485-E508128CD1E1}"/>
              </a:ext>
            </a:extLst>
          </p:cNvPr>
          <p:cNvPicPr>
            <a:picLocks noChangeAspect="1"/>
          </p:cNvPicPr>
          <p:nvPr/>
        </p:nvPicPr>
        <p:blipFill>
          <a:blip r:embed="rId5"/>
          <a:stretch>
            <a:fillRect/>
          </a:stretch>
        </p:blipFill>
        <p:spPr>
          <a:xfrm>
            <a:off x="693131" y="2560320"/>
            <a:ext cx="7399497" cy="4275455"/>
          </a:xfrm>
          <a:prstGeom prst="rect">
            <a:avLst/>
          </a:prstGeom>
        </p:spPr>
      </p:pic>
      <p:pic>
        <p:nvPicPr>
          <p:cNvPr id="14" name="Picture 13">
            <a:extLst>
              <a:ext uri="{FF2B5EF4-FFF2-40B4-BE49-F238E27FC236}">
                <a16:creationId xmlns:a16="http://schemas.microsoft.com/office/drawing/2014/main" id="{4AC02C1D-140E-4802-A924-4D63AA1D99E5}"/>
              </a:ext>
            </a:extLst>
          </p:cNvPr>
          <p:cNvPicPr>
            <a:picLocks noChangeAspect="1"/>
          </p:cNvPicPr>
          <p:nvPr/>
        </p:nvPicPr>
        <p:blipFill>
          <a:blip r:embed="rId6"/>
          <a:stretch>
            <a:fillRect/>
          </a:stretch>
        </p:blipFill>
        <p:spPr>
          <a:xfrm>
            <a:off x="4311885" y="2617787"/>
            <a:ext cx="4221480" cy="4072116"/>
          </a:xfrm>
          <a:prstGeom prst="rect">
            <a:avLst/>
          </a:prstGeom>
        </p:spPr>
      </p:pic>
    </p:spTree>
    <p:extLst>
      <p:ext uri="{BB962C8B-B14F-4D97-AF65-F5344CB8AC3E}">
        <p14:creationId xmlns:p14="http://schemas.microsoft.com/office/powerpoint/2010/main" val="294289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037F2778-916A-4433-862B-161C91D07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364" y="766763"/>
            <a:ext cx="5792787"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Shape 7">
            <a:extLst>
              <a:ext uri="{FF2B5EF4-FFF2-40B4-BE49-F238E27FC236}">
                <a16:creationId xmlns:a16="http://schemas.microsoft.com/office/drawing/2014/main" id="{362B61FD-D44E-40CE-ACBC-5ABEE79FB8D1}"/>
              </a:ext>
            </a:extLst>
          </p:cNvPr>
          <p:cNvSpPr/>
          <p:nvPr/>
        </p:nvSpPr>
        <p:spPr bwMode="auto">
          <a:xfrm rot="5400000">
            <a:off x="3871120" y="304007"/>
            <a:ext cx="4011612" cy="4937125"/>
          </a:xfrm>
          <a:prstGeom prst="corner">
            <a:avLst>
              <a:gd name="adj1" fmla="val 43096"/>
              <a:gd name="adj2" fmla="val 49534"/>
            </a:avLst>
          </a:prstGeom>
          <a:solidFill>
            <a:srgbClr val="FF0000">
              <a:alpha val="4000"/>
            </a:srgbClr>
          </a:solidFill>
          <a:ln w="19050" cap="flat" cmpd="sng" algn="ctr">
            <a:solidFill>
              <a:srgbClr val="FF0000"/>
            </a:solidFill>
            <a:prstDash val="dash"/>
            <a:round/>
            <a:headEnd type="none" w="med" len="med"/>
            <a:tailEnd type="none" w="med" len="med"/>
          </a:ln>
          <a:effectLst/>
        </p:spPr>
        <p:txBody>
          <a:bodyPr/>
          <a:lstStyle/>
          <a:p>
            <a:pPr eaLnBrk="1" latinLnBrk="1" hangingPunct="1">
              <a:defRPr/>
            </a:pPr>
            <a:endParaRPr kumimoji="1" lang="en-US">
              <a:latin typeface="굴림" pitchFamily="34" charset="-127"/>
              <a:ea typeface="굴림" pitchFamily="34" charset="-127"/>
            </a:endParaRPr>
          </a:p>
        </p:txBody>
      </p:sp>
      <p:graphicFrame>
        <p:nvGraphicFramePr>
          <p:cNvPr id="3" name="Diagram 2">
            <a:extLst>
              <a:ext uri="{FF2B5EF4-FFF2-40B4-BE49-F238E27FC236}">
                <a16:creationId xmlns:a16="http://schemas.microsoft.com/office/drawing/2014/main" id="{0536E021-10CA-42A3-BE6F-4348AB759370}"/>
              </a:ext>
            </a:extLst>
          </p:cNvPr>
          <p:cNvGraphicFramePr/>
          <p:nvPr/>
        </p:nvGraphicFramePr>
        <p:xfrm>
          <a:off x="3287688" y="1124744"/>
          <a:ext cx="6737402"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701" name="Text Box 24">
            <a:extLst>
              <a:ext uri="{FF2B5EF4-FFF2-40B4-BE49-F238E27FC236}">
                <a16:creationId xmlns:a16="http://schemas.microsoft.com/office/drawing/2014/main" id="{935D082A-2C00-4277-8F9C-29B71A84E95A}"/>
              </a:ext>
            </a:extLst>
          </p:cNvPr>
          <p:cNvSpPr txBox="1">
            <a:spLocks noChangeArrowheads="1"/>
          </p:cNvSpPr>
          <p:nvPr/>
        </p:nvSpPr>
        <p:spPr bwMode="auto">
          <a:xfrm>
            <a:off x="1524000" y="-26988"/>
            <a:ext cx="9144000" cy="6461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ko-KR" sz="1800" b="1">
                <a:solidFill>
                  <a:srgbClr val="990000"/>
                </a:solidFill>
                <a:ea typeface="Gulim" panose="020B0600000101010101" pitchFamily="34" charset="-127"/>
              </a:rPr>
              <a:t>Spatially explicit assessment of future water use, China case study:</a:t>
            </a:r>
          </a:p>
          <a:p>
            <a:pPr algn="ctr" eaLnBrk="1" hangingPunct="1">
              <a:spcBef>
                <a:spcPct val="0"/>
              </a:spcBef>
              <a:buFontTx/>
              <a:buNone/>
            </a:pPr>
            <a:r>
              <a:rPr lang="en-US" altLang="zh-CN" sz="1800" b="1">
                <a:solidFill>
                  <a:srgbClr val="990000"/>
                </a:solidFill>
                <a:ea typeface="SimSun" panose="02010600030101010101" pitchFamily="2" charset="-122"/>
              </a:rPr>
              <a:t>local downscaling </a:t>
            </a:r>
            <a:r>
              <a:rPr lang="en-US" altLang="ko-KR" sz="1800" b="1">
                <a:solidFill>
                  <a:srgbClr val="990000"/>
                </a:solidFill>
                <a:ea typeface="Gulim" panose="020B0600000101010101" pitchFamily="34" charset="-127"/>
              </a:rPr>
              <a:t>in the Heihe River Basin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Rectangle 3">
            <a:extLst>
              <a:ext uri="{FF2B5EF4-FFF2-40B4-BE49-F238E27FC236}">
                <a16:creationId xmlns:a16="http://schemas.microsoft.com/office/drawing/2014/main" id="{9F4C680C-8F63-470E-B26A-0E17A0F271A6}"/>
              </a:ext>
            </a:extLst>
          </p:cNvPr>
          <p:cNvSpPr>
            <a:spLocks noGrp="1" noChangeArrowheads="1"/>
          </p:cNvSpPr>
          <p:nvPr>
            <p:ph type="body" idx="1"/>
          </p:nvPr>
        </p:nvSpPr>
        <p:spPr>
          <a:xfrm>
            <a:off x="373502" y="950284"/>
            <a:ext cx="8229600" cy="649287"/>
          </a:xfrm>
        </p:spPr>
        <p:txBody>
          <a:bodyPr/>
          <a:lstStyle/>
          <a:p>
            <a:pPr eaLnBrk="1" hangingPunct="1"/>
            <a:r>
              <a:rPr lang="en-US" altLang="en-US" sz="2200" b="1" dirty="0">
                <a:solidFill>
                  <a:srgbClr val="3333CC"/>
                </a:solidFill>
              </a:rPr>
              <a:t>Downscaling of crop statistics/production</a:t>
            </a:r>
          </a:p>
        </p:txBody>
      </p:sp>
      <p:grpSp>
        <p:nvGrpSpPr>
          <p:cNvPr id="2" name="Group 1">
            <a:extLst>
              <a:ext uri="{FF2B5EF4-FFF2-40B4-BE49-F238E27FC236}">
                <a16:creationId xmlns:a16="http://schemas.microsoft.com/office/drawing/2014/main" id="{6C13659D-2B73-41F5-A654-F347EB1AFE50}"/>
              </a:ext>
            </a:extLst>
          </p:cNvPr>
          <p:cNvGrpSpPr/>
          <p:nvPr/>
        </p:nvGrpSpPr>
        <p:grpSpPr>
          <a:xfrm>
            <a:off x="6234551" y="1399382"/>
            <a:ext cx="5614987" cy="5437187"/>
            <a:chOff x="2640013" y="1160464"/>
            <a:chExt cx="5614987" cy="5437187"/>
          </a:xfrm>
        </p:grpSpPr>
        <p:sp>
          <p:nvSpPr>
            <p:cNvPr id="1060" name="Text Box 7">
              <a:extLst>
                <a:ext uri="{FF2B5EF4-FFF2-40B4-BE49-F238E27FC236}">
                  <a16:creationId xmlns:a16="http://schemas.microsoft.com/office/drawing/2014/main" id="{4619CD47-3F22-4926-9501-10533A69D381}"/>
                </a:ext>
              </a:extLst>
            </p:cNvPr>
            <p:cNvSpPr txBox="1">
              <a:spLocks noChangeArrowheads="1"/>
            </p:cNvSpPr>
            <p:nvPr/>
          </p:nvSpPr>
          <p:spPr bwMode="auto">
            <a:xfrm>
              <a:off x="3048000" y="3417888"/>
              <a:ext cx="318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 cultivated land in location   </a:t>
              </a:r>
              <a:r>
                <a:rPr lang="en-US" altLang="en-US" i="1"/>
                <a:t>j</a:t>
              </a:r>
              <a:r>
                <a:rPr lang="en-US" altLang="en-US"/>
                <a:t>,</a:t>
              </a:r>
            </a:p>
          </p:txBody>
        </p:sp>
        <p:grpSp>
          <p:nvGrpSpPr>
            <p:cNvPr id="1065" name="Group 41">
              <a:extLst>
                <a:ext uri="{FF2B5EF4-FFF2-40B4-BE49-F238E27FC236}">
                  <a16:creationId xmlns:a16="http://schemas.microsoft.com/office/drawing/2014/main" id="{F0E1A9C9-0034-42CA-8E2F-37C1462488EC}"/>
                </a:ext>
              </a:extLst>
            </p:cNvPr>
            <p:cNvGrpSpPr>
              <a:grpSpLocks/>
            </p:cNvGrpSpPr>
            <p:nvPr/>
          </p:nvGrpSpPr>
          <p:grpSpPr bwMode="auto">
            <a:xfrm>
              <a:off x="2746376" y="4113213"/>
              <a:ext cx="4157663" cy="436562"/>
              <a:chOff x="613" y="3359"/>
              <a:chExt cx="2619" cy="275"/>
            </a:xfrm>
          </p:grpSpPr>
          <p:graphicFrame>
            <p:nvGraphicFramePr>
              <p:cNvPr id="1031" name="Object 19">
                <a:extLst>
                  <a:ext uri="{FF2B5EF4-FFF2-40B4-BE49-F238E27FC236}">
                    <a16:creationId xmlns:a16="http://schemas.microsoft.com/office/drawing/2014/main" id="{119D3F5C-DEBD-4F52-9CB0-FB156D9E3DEF}"/>
                  </a:ext>
                </a:extLst>
              </p:cNvPr>
              <p:cNvGraphicFramePr>
                <a:graphicFrameLocks noChangeAspect="1"/>
              </p:cNvGraphicFramePr>
              <p:nvPr/>
            </p:nvGraphicFramePr>
            <p:xfrm>
              <a:off x="613" y="3363"/>
              <a:ext cx="206" cy="271"/>
            </p:xfrm>
            <a:graphic>
              <a:graphicData uri="http://schemas.openxmlformats.org/presentationml/2006/ole">
                <mc:AlternateContent xmlns:mc="http://schemas.openxmlformats.org/markup-compatibility/2006">
                  <mc:Choice xmlns:v="urn:schemas-microsoft-com:vml" Requires="v">
                    <p:oleObj name="Equation" r:id="rId3" imgW="177646" imgH="241091" progId="Equation.DSMT4">
                      <p:embed/>
                    </p:oleObj>
                  </mc:Choice>
                  <mc:Fallback>
                    <p:oleObj name="Equation" r:id="rId3" imgW="177646" imgH="241091" progId="Equation.DSMT4">
                      <p:embed/>
                      <p:pic>
                        <p:nvPicPr>
                          <p:cNvPr id="1031" name="Object 19">
                            <a:extLst>
                              <a:ext uri="{FF2B5EF4-FFF2-40B4-BE49-F238E27FC236}">
                                <a16:creationId xmlns:a16="http://schemas.microsoft.com/office/drawing/2014/main" id="{119D3F5C-DEBD-4F52-9CB0-FB156D9E3D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 y="3363"/>
                            <a:ext cx="206" cy="2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8" name="Text Box 20">
                <a:extLst>
                  <a:ext uri="{FF2B5EF4-FFF2-40B4-BE49-F238E27FC236}">
                    <a16:creationId xmlns:a16="http://schemas.microsoft.com/office/drawing/2014/main" id="{DAA1C2ED-C132-4174-8DE2-3391F07F0080}"/>
                  </a:ext>
                </a:extLst>
              </p:cNvPr>
              <p:cNvSpPr txBox="1">
                <a:spLocks noChangeArrowheads="1"/>
              </p:cNvSpPr>
              <p:nvPr/>
            </p:nvSpPr>
            <p:spPr bwMode="auto">
              <a:xfrm>
                <a:off x="844" y="3359"/>
                <a:ext cx="23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 unknown area of crop   </a:t>
                </a:r>
                <a:r>
                  <a:rPr lang="en-US" altLang="en-US" i="1"/>
                  <a:t>i</a:t>
                </a:r>
                <a:r>
                  <a:rPr lang="en-US" altLang="en-US"/>
                  <a:t>   in loc. </a:t>
                </a:r>
                <a:r>
                  <a:rPr lang="en-US" altLang="en-US" i="1"/>
                  <a:t> j,</a:t>
                </a:r>
                <a:endParaRPr lang="en-US" altLang="en-US"/>
              </a:p>
            </p:txBody>
          </p:sp>
        </p:grpSp>
        <p:sp>
          <p:nvSpPr>
            <p:cNvPr id="1056" name="Text Box 15">
              <a:extLst>
                <a:ext uri="{FF2B5EF4-FFF2-40B4-BE49-F238E27FC236}">
                  <a16:creationId xmlns:a16="http://schemas.microsoft.com/office/drawing/2014/main" id="{A1D4D0DC-A874-4752-BBA4-E10C76BC1E7B}"/>
                </a:ext>
              </a:extLst>
            </p:cNvPr>
            <p:cNvSpPr txBox="1">
              <a:spLocks noChangeArrowheads="1"/>
            </p:cNvSpPr>
            <p:nvPr/>
          </p:nvSpPr>
          <p:spPr bwMode="auto">
            <a:xfrm>
              <a:off x="3184525" y="6194426"/>
              <a:ext cx="319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 price of crop   </a:t>
              </a:r>
              <a:r>
                <a:rPr lang="en-US" altLang="en-US" i="1"/>
                <a:t>i   </a:t>
              </a:r>
              <a:r>
                <a:rPr lang="en-US" altLang="en-US"/>
                <a:t>in a country</a:t>
              </a:r>
              <a:endParaRPr lang="en-US" altLang="en-US" i="1"/>
            </a:p>
          </p:txBody>
        </p:sp>
        <p:pic>
          <p:nvPicPr>
            <p:cNvPr id="1073" name="Picture 49">
              <a:extLst>
                <a:ext uri="{FF2B5EF4-FFF2-40B4-BE49-F238E27FC236}">
                  <a16:creationId xmlns:a16="http://schemas.microsoft.com/office/drawing/2014/main" id="{0DB9D264-5B6D-48D7-A75D-8B3243BC40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6213" y="3390901"/>
              <a:ext cx="355600"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 name="Picture 51">
              <a:extLst>
                <a:ext uri="{FF2B5EF4-FFF2-40B4-BE49-F238E27FC236}">
                  <a16:creationId xmlns:a16="http://schemas.microsoft.com/office/drawing/2014/main" id="{E2D78854-874C-4026-84C2-14AE493256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2250" y="6162676"/>
              <a:ext cx="344488"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6" name="Text Box 20">
              <a:extLst>
                <a:ext uri="{FF2B5EF4-FFF2-40B4-BE49-F238E27FC236}">
                  <a16:creationId xmlns:a16="http://schemas.microsoft.com/office/drawing/2014/main" id="{A7C8F162-4921-4BA2-82E1-79E697A537D0}"/>
                </a:ext>
              </a:extLst>
            </p:cNvPr>
            <p:cNvSpPr txBox="1">
              <a:spLocks noChangeArrowheads="1"/>
            </p:cNvSpPr>
            <p:nvPr/>
          </p:nvSpPr>
          <p:spPr bwMode="auto">
            <a:xfrm>
              <a:off x="2997200" y="2708276"/>
              <a:ext cx="438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 total production of crop   </a:t>
              </a:r>
              <a:r>
                <a:rPr lang="en-US" altLang="en-US" i="1" dirty="0" err="1"/>
                <a:t>i</a:t>
              </a:r>
              <a:r>
                <a:rPr lang="en-US" altLang="en-US" i="1" dirty="0"/>
                <a:t>    </a:t>
              </a:r>
              <a:r>
                <a:rPr lang="en-US" altLang="en-US" dirty="0"/>
                <a:t>in a country</a:t>
              </a:r>
              <a:r>
                <a:rPr lang="en-US" altLang="en-US" i="1" dirty="0"/>
                <a:t>,</a:t>
              </a:r>
            </a:p>
          </p:txBody>
        </p:sp>
        <p:pic>
          <p:nvPicPr>
            <p:cNvPr id="1077" name="Picture 53">
              <a:extLst>
                <a:ext uri="{FF2B5EF4-FFF2-40B4-BE49-F238E27FC236}">
                  <a16:creationId xmlns:a16="http://schemas.microsoft.com/office/drawing/2014/main" id="{F1821E28-B626-4CD2-854B-DD13A3587F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6214" y="2744789"/>
              <a:ext cx="261937"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80" name="Object 9">
              <a:extLst>
                <a:ext uri="{FF2B5EF4-FFF2-40B4-BE49-F238E27FC236}">
                  <a16:creationId xmlns:a16="http://schemas.microsoft.com/office/drawing/2014/main" id="{FDF812AE-346C-4ED7-9406-0BFA626722F3}"/>
                </a:ext>
              </a:extLst>
            </p:cNvPr>
            <p:cNvGraphicFramePr>
              <a:graphicFrameLocks noChangeAspect="1"/>
            </p:cNvGraphicFramePr>
            <p:nvPr>
              <p:extLst>
                <p:ext uri="{D42A27DB-BD31-4B8C-83A1-F6EECF244321}">
                  <p14:modId xmlns:p14="http://schemas.microsoft.com/office/powerpoint/2010/main" val="1494846117"/>
                </p:ext>
              </p:extLst>
            </p:nvPr>
          </p:nvGraphicFramePr>
          <p:xfrm>
            <a:off x="2689225" y="1970089"/>
            <a:ext cx="812800" cy="414337"/>
          </p:xfrm>
          <a:graphic>
            <a:graphicData uri="http://schemas.openxmlformats.org/presentationml/2006/ole">
              <mc:AlternateContent xmlns:mc="http://schemas.openxmlformats.org/markup-compatibility/2006">
                <mc:Choice xmlns:v="urn:schemas-microsoft-com:vml" Requires="v">
                  <p:oleObj name="Equation" r:id="rId8" imgW="469696" imgH="241195" progId="Equation.DSMT4">
                    <p:embed/>
                  </p:oleObj>
                </mc:Choice>
                <mc:Fallback>
                  <p:oleObj name="Equation" r:id="rId8" imgW="469696" imgH="241195" progId="Equation.DSMT4">
                    <p:embed/>
                    <p:pic>
                      <p:nvPicPr>
                        <p:cNvPr id="1080" name="Object 9">
                          <a:extLst>
                            <a:ext uri="{FF2B5EF4-FFF2-40B4-BE49-F238E27FC236}">
                              <a16:creationId xmlns:a16="http://schemas.microsoft.com/office/drawing/2014/main" id="{FDF812AE-346C-4ED7-9406-0BFA626722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9225" y="1970089"/>
                          <a:ext cx="812800" cy="414337"/>
                        </a:xfrm>
                        <a:prstGeom prst="rect">
                          <a:avLst/>
                        </a:prstGeom>
                        <a:noFill/>
                      </p:spPr>
                    </p:pic>
                  </p:oleObj>
                </mc:Fallback>
              </mc:AlternateContent>
            </a:graphicData>
          </a:graphic>
        </p:graphicFrame>
        <p:sp>
          <p:nvSpPr>
            <p:cNvPr id="1082" name="Text Box 20">
              <a:extLst>
                <a:ext uri="{FF2B5EF4-FFF2-40B4-BE49-F238E27FC236}">
                  <a16:creationId xmlns:a16="http://schemas.microsoft.com/office/drawing/2014/main" id="{830C10E8-536F-4A73-BC0A-0D8031F448A4}"/>
                </a:ext>
              </a:extLst>
            </p:cNvPr>
            <p:cNvSpPr txBox="1">
              <a:spLocks noChangeArrowheads="1"/>
            </p:cNvSpPr>
            <p:nvPr/>
          </p:nvSpPr>
          <p:spPr bwMode="auto">
            <a:xfrm>
              <a:off x="3622675" y="2006601"/>
              <a:ext cx="2609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 Crops   </a:t>
              </a:r>
              <a:r>
                <a:rPr lang="en-US" altLang="en-US" i="1"/>
                <a:t>i   </a:t>
              </a:r>
              <a:r>
                <a:rPr lang="en-US" altLang="en-US"/>
                <a:t>in a country</a:t>
              </a:r>
              <a:r>
                <a:rPr lang="en-US" altLang="en-US" i="1"/>
                <a:t>,</a:t>
              </a:r>
            </a:p>
          </p:txBody>
        </p:sp>
        <p:pic>
          <p:nvPicPr>
            <p:cNvPr id="1084" name="Picture 60">
              <a:extLst>
                <a:ext uri="{FF2B5EF4-FFF2-40B4-BE49-F238E27FC236}">
                  <a16:creationId xmlns:a16="http://schemas.microsoft.com/office/drawing/2014/main" id="{E6166831-9E2A-4F39-BCB9-1322328F6D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11450" y="4760913"/>
              <a:ext cx="376238"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 name="Text Box 20">
              <a:extLst>
                <a:ext uri="{FF2B5EF4-FFF2-40B4-BE49-F238E27FC236}">
                  <a16:creationId xmlns:a16="http://schemas.microsoft.com/office/drawing/2014/main" id="{003AB04D-DB4D-42E1-A38A-09D4C57A2734}"/>
                </a:ext>
              </a:extLst>
            </p:cNvPr>
            <p:cNvSpPr txBox="1">
              <a:spLocks noChangeArrowheads="1"/>
            </p:cNvSpPr>
            <p:nvPr/>
          </p:nvSpPr>
          <p:spPr bwMode="auto">
            <a:xfrm>
              <a:off x="3143250" y="4826001"/>
              <a:ext cx="5111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 unknown  area share of crop   </a:t>
              </a:r>
              <a:r>
                <a:rPr lang="en-US" altLang="en-US" i="1"/>
                <a:t>i  </a:t>
              </a:r>
              <a:r>
                <a:rPr lang="en-US" altLang="en-US"/>
                <a:t>in a location   </a:t>
              </a:r>
              <a:r>
                <a:rPr lang="en-US" altLang="en-US" i="1"/>
                <a:t>j,</a:t>
              </a:r>
            </a:p>
          </p:txBody>
        </p:sp>
        <p:pic>
          <p:nvPicPr>
            <p:cNvPr id="1086" name="Picture 62">
              <a:extLst>
                <a:ext uri="{FF2B5EF4-FFF2-40B4-BE49-F238E27FC236}">
                  <a16:creationId xmlns:a16="http://schemas.microsoft.com/office/drawing/2014/main" id="{1926E46B-9468-49DE-897C-BA74005471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40013" y="1160464"/>
              <a:ext cx="900112"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7" name="Text Box 20">
              <a:extLst>
                <a:ext uri="{FF2B5EF4-FFF2-40B4-BE49-F238E27FC236}">
                  <a16:creationId xmlns:a16="http://schemas.microsoft.com/office/drawing/2014/main" id="{0E72DDD7-403D-436E-A4C8-9876FF2BEE3B}"/>
                </a:ext>
              </a:extLst>
            </p:cNvPr>
            <p:cNvSpPr txBox="1">
              <a:spLocks noChangeArrowheads="1"/>
            </p:cNvSpPr>
            <p:nvPr/>
          </p:nvSpPr>
          <p:spPr bwMode="auto">
            <a:xfrm>
              <a:off x="3648075" y="1204913"/>
              <a:ext cx="3536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 Locations/grids   </a:t>
              </a:r>
              <a:r>
                <a:rPr lang="en-US" altLang="en-US" i="1"/>
                <a:t>j   </a:t>
              </a:r>
              <a:r>
                <a:rPr lang="en-US" altLang="en-US"/>
                <a:t>in a country</a:t>
              </a:r>
              <a:r>
                <a:rPr lang="en-US" altLang="en-US" i="1"/>
                <a:t>,</a:t>
              </a:r>
            </a:p>
          </p:txBody>
        </p:sp>
        <p:grpSp>
          <p:nvGrpSpPr>
            <p:cNvPr id="1088" name="Group 64">
              <a:extLst>
                <a:ext uri="{FF2B5EF4-FFF2-40B4-BE49-F238E27FC236}">
                  <a16:creationId xmlns:a16="http://schemas.microsoft.com/office/drawing/2014/main" id="{65B398A1-983E-4DB0-97BA-120B0886C7C3}"/>
                </a:ext>
              </a:extLst>
            </p:cNvPr>
            <p:cNvGrpSpPr>
              <a:grpSpLocks/>
            </p:cNvGrpSpPr>
            <p:nvPr/>
          </p:nvGrpSpPr>
          <p:grpSpPr bwMode="auto">
            <a:xfrm>
              <a:off x="2740025" y="5553076"/>
              <a:ext cx="4491038" cy="468313"/>
              <a:chOff x="598" y="1412"/>
              <a:chExt cx="2829" cy="295"/>
            </a:xfrm>
          </p:grpSpPr>
          <p:sp>
            <p:nvSpPr>
              <p:cNvPr id="1089" name="Text Box 12">
                <a:extLst>
                  <a:ext uri="{FF2B5EF4-FFF2-40B4-BE49-F238E27FC236}">
                    <a16:creationId xmlns:a16="http://schemas.microsoft.com/office/drawing/2014/main" id="{DE8F052E-AC38-4103-82B6-ABAAA188A8CA}"/>
                  </a:ext>
                </a:extLst>
              </p:cNvPr>
              <p:cNvSpPr txBox="1">
                <a:spLocks noChangeArrowheads="1"/>
              </p:cNvSpPr>
              <p:nvPr/>
            </p:nvSpPr>
            <p:spPr bwMode="auto">
              <a:xfrm>
                <a:off x="839" y="1433"/>
                <a:ext cx="25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 feasible yield of crop  </a:t>
                </a:r>
                <a:r>
                  <a:rPr lang="en-US" altLang="en-US" i="1"/>
                  <a:t>i</a:t>
                </a:r>
                <a:r>
                  <a:rPr lang="en-US" altLang="en-US"/>
                  <a:t>   in location   </a:t>
                </a:r>
                <a:r>
                  <a:rPr lang="en-US" altLang="en-US" i="1"/>
                  <a:t>j </a:t>
                </a:r>
                <a:endParaRPr lang="en-US" altLang="en-US"/>
              </a:p>
            </p:txBody>
          </p:sp>
          <p:pic>
            <p:nvPicPr>
              <p:cNvPr id="1090" name="Picture 66">
                <a:extLst>
                  <a:ext uri="{FF2B5EF4-FFF2-40B4-BE49-F238E27FC236}">
                    <a16:creationId xmlns:a16="http://schemas.microsoft.com/office/drawing/2014/main" id="{CD604036-32DE-4485-8C47-E64C6A16338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8" y="1412"/>
                <a:ext cx="218"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22" name="Rectangle 21">
            <a:extLst>
              <a:ext uri="{FF2B5EF4-FFF2-40B4-BE49-F238E27FC236}">
                <a16:creationId xmlns:a16="http://schemas.microsoft.com/office/drawing/2014/main" id="{F417F881-1173-43AA-8D20-0895DEAEADA1}"/>
              </a:ext>
            </a:extLst>
          </p:cNvPr>
          <p:cNvSpPr/>
          <p:nvPr/>
        </p:nvSpPr>
        <p:spPr>
          <a:xfrm>
            <a:off x="2184521" y="0"/>
            <a:ext cx="7822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fontAlgn="base">
              <a:spcBef>
                <a:spcPct val="0"/>
              </a:spcBef>
              <a:spcAft>
                <a:spcPct val="0"/>
              </a:spcAft>
            </a:pPr>
            <a:r>
              <a:rPr lang="en-US" sz="2800" dirty="0">
                <a:solidFill>
                  <a:srgbClr val="CC0000"/>
                </a:solidFill>
                <a:latin typeface="Arial" panose="020B0604020202020204" pitchFamily="34" charset="0"/>
              </a:rPr>
              <a:t>Robust Generalized Cross Entropy downscaling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8">
            <a:extLst>
              <a:ext uri="{FF2B5EF4-FFF2-40B4-BE49-F238E27FC236}">
                <a16:creationId xmlns:a16="http://schemas.microsoft.com/office/drawing/2014/main" id="{B02A17BF-F6C6-420A-AA7D-D0DA15AEF0AB}"/>
              </a:ext>
            </a:extLst>
          </p:cNvPr>
          <p:cNvSpPr>
            <a:spLocks noChangeArrowheads="1"/>
          </p:cNvSpPr>
          <p:nvPr/>
        </p:nvSpPr>
        <p:spPr bwMode="auto">
          <a:xfrm>
            <a:off x="1811338" y="368300"/>
            <a:ext cx="885666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en-US" altLang="en-US" sz="2000" b="1">
                <a:solidFill>
                  <a:srgbClr val="3333CC"/>
                </a:solidFill>
              </a:rPr>
              <a:t>Downscaling seeks to find a solution of the system of equations:</a:t>
            </a:r>
          </a:p>
          <a:p>
            <a:pPr eaLnBrk="1" hangingPunct="1">
              <a:spcBef>
                <a:spcPct val="20000"/>
              </a:spcBef>
            </a:pPr>
            <a:r>
              <a:rPr lang="en-US" altLang="en-US" sz="2000"/>
              <a:t>      </a:t>
            </a:r>
          </a:p>
          <a:p>
            <a:pPr eaLnBrk="1" hangingPunct="1">
              <a:spcBef>
                <a:spcPct val="20000"/>
              </a:spcBef>
            </a:pPr>
            <a:endParaRPr lang="en-US" altLang="en-US" sz="2000" b="1">
              <a:solidFill>
                <a:srgbClr val="3333CC"/>
              </a:solidFill>
            </a:endParaRPr>
          </a:p>
        </p:txBody>
      </p:sp>
      <p:sp>
        <p:nvSpPr>
          <p:cNvPr id="74760" name="Text Box 55">
            <a:extLst>
              <a:ext uri="{FF2B5EF4-FFF2-40B4-BE49-F238E27FC236}">
                <a16:creationId xmlns:a16="http://schemas.microsoft.com/office/drawing/2014/main" id="{E1CEE02D-96AA-41B7-A5AF-38769573670F}"/>
              </a:ext>
            </a:extLst>
          </p:cNvPr>
          <p:cNvSpPr txBox="1">
            <a:spLocks noChangeArrowheads="1"/>
          </p:cNvSpPr>
          <p:nvPr/>
        </p:nvSpPr>
        <p:spPr bwMode="auto">
          <a:xfrm>
            <a:off x="2235200" y="6265863"/>
            <a:ext cx="8108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Can be infinity of feasible solutions!  What are principles for the choice ?</a:t>
            </a:r>
          </a:p>
        </p:txBody>
      </p:sp>
      <p:sp>
        <p:nvSpPr>
          <p:cNvPr id="74771" name="Rectangle 8">
            <a:extLst>
              <a:ext uri="{FF2B5EF4-FFF2-40B4-BE49-F238E27FC236}">
                <a16:creationId xmlns:a16="http://schemas.microsoft.com/office/drawing/2014/main" id="{4796F70F-4EDA-4306-92BD-5F77E9B03884}"/>
              </a:ext>
            </a:extLst>
          </p:cNvPr>
          <p:cNvSpPr>
            <a:spLocks noChangeArrowheads="1"/>
          </p:cNvSpPr>
          <p:nvPr/>
        </p:nvSpPr>
        <p:spPr bwMode="auto">
          <a:xfrm>
            <a:off x="1811338" y="3536950"/>
            <a:ext cx="885666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en-US" altLang="en-US" sz="2000" b="1">
                <a:solidFill>
                  <a:srgbClr val="3333CC"/>
                </a:solidFill>
              </a:rPr>
              <a:t>Or in other notation:</a:t>
            </a:r>
          </a:p>
          <a:p>
            <a:pPr eaLnBrk="1" hangingPunct="1">
              <a:spcBef>
                <a:spcPct val="20000"/>
              </a:spcBef>
            </a:pPr>
            <a:r>
              <a:rPr lang="en-US" altLang="en-US" sz="2000"/>
              <a:t>      </a:t>
            </a:r>
          </a:p>
          <a:p>
            <a:pPr eaLnBrk="1" hangingPunct="1">
              <a:spcBef>
                <a:spcPct val="20000"/>
              </a:spcBef>
            </a:pPr>
            <a:endParaRPr lang="en-US" altLang="en-US" sz="2000" b="1">
              <a:solidFill>
                <a:srgbClr val="3333CC"/>
              </a:solidFill>
            </a:endParaRPr>
          </a:p>
        </p:txBody>
      </p:sp>
      <p:sp>
        <p:nvSpPr>
          <p:cNvPr id="74773" name="Rectangle 8">
            <a:extLst>
              <a:ext uri="{FF2B5EF4-FFF2-40B4-BE49-F238E27FC236}">
                <a16:creationId xmlns:a16="http://schemas.microsoft.com/office/drawing/2014/main" id="{7B756F69-715B-4C79-8D7C-7FF92A542C65}"/>
              </a:ext>
            </a:extLst>
          </p:cNvPr>
          <p:cNvSpPr>
            <a:spLocks noChangeArrowheads="1"/>
          </p:cNvSpPr>
          <p:nvPr/>
        </p:nvSpPr>
        <p:spPr bwMode="auto">
          <a:xfrm>
            <a:off x="1776413" y="2744789"/>
            <a:ext cx="885666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en-US" altLang="en-US" sz="2000" b="1">
                <a:solidFill>
                  <a:srgbClr val="3333CC"/>
                </a:solidFill>
              </a:rPr>
              <a:t>In general,         ,         ,        ,            may be stochastic             </a:t>
            </a:r>
          </a:p>
          <a:p>
            <a:pPr eaLnBrk="1" hangingPunct="1">
              <a:spcBef>
                <a:spcPct val="20000"/>
              </a:spcBef>
            </a:pPr>
            <a:r>
              <a:rPr lang="en-US" altLang="en-US" sz="2000"/>
              <a:t>      </a:t>
            </a:r>
          </a:p>
          <a:p>
            <a:pPr eaLnBrk="1" hangingPunct="1">
              <a:spcBef>
                <a:spcPct val="20000"/>
              </a:spcBef>
            </a:pPr>
            <a:endParaRPr lang="en-US" altLang="en-US" sz="2000" b="1">
              <a:solidFill>
                <a:srgbClr val="3333CC"/>
              </a:solidFill>
            </a:endParaRPr>
          </a:p>
        </p:txBody>
      </p:sp>
      <p:pic>
        <p:nvPicPr>
          <p:cNvPr id="74774" name="Picture 22">
            <a:extLst>
              <a:ext uri="{FF2B5EF4-FFF2-40B4-BE49-F238E27FC236}">
                <a16:creationId xmlns:a16="http://schemas.microsoft.com/office/drawing/2014/main" id="{E0EF0214-8C66-4BE2-9772-28241F753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514" y="2744788"/>
            <a:ext cx="357187"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75" name="Picture 23">
            <a:extLst>
              <a:ext uri="{FF2B5EF4-FFF2-40B4-BE49-F238E27FC236}">
                <a16:creationId xmlns:a16="http://schemas.microsoft.com/office/drawing/2014/main" id="{5296FBCC-1270-4039-8B23-6FA4F5FCD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5164" y="2708276"/>
            <a:ext cx="36512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77" name="Picture 25">
            <a:extLst>
              <a:ext uri="{FF2B5EF4-FFF2-40B4-BE49-F238E27FC236}">
                <a16:creationId xmlns:a16="http://schemas.microsoft.com/office/drawing/2014/main" id="{530CA92F-AF26-4027-A5FC-5FD73EC6CB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8176" y="2744788"/>
            <a:ext cx="34131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78" name="Picture 26">
            <a:extLst>
              <a:ext uri="{FF2B5EF4-FFF2-40B4-BE49-F238E27FC236}">
                <a16:creationId xmlns:a16="http://schemas.microsoft.com/office/drawing/2014/main" id="{C18130B7-A5D4-4B99-ADB5-6281B3A206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9989" y="869950"/>
            <a:ext cx="2160587"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79" name="Picture 27">
            <a:extLst>
              <a:ext uri="{FF2B5EF4-FFF2-40B4-BE49-F238E27FC236}">
                <a16:creationId xmlns:a16="http://schemas.microsoft.com/office/drawing/2014/main" id="{55DBC715-42AB-4E65-8B53-7C74334E6D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1425" y="1808164"/>
            <a:ext cx="2268538" cy="78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80" name="Picture 28">
            <a:extLst>
              <a:ext uri="{FF2B5EF4-FFF2-40B4-BE49-F238E27FC236}">
                <a16:creationId xmlns:a16="http://schemas.microsoft.com/office/drawing/2014/main" id="{6E231C08-61A8-4C35-846B-4E5F19B6CF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1900" y="2781300"/>
            <a:ext cx="261938"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81" name="Picture 29">
            <a:extLst>
              <a:ext uri="{FF2B5EF4-FFF2-40B4-BE49-F238E27FC236}">
                <a16:creationId xmlns:a16="http://schemas.microsoft.com/office/drawing/2014/main" id="{E3512BF0-342B-4BC1-A078-F165FF4292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3013" y="4000501"/>
            <a:ext cx="19431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82" name="Picture 30">
            <a:extLst>
              <a:ext uri="{FF2B5EF4-FFF2-40B4-BE49-F238E27FC236}">
                <a16:creationId xmlns:a16="http://schemas.microsoft.com/office/drawing/2014/main" id="{A08650EA-4BFB-4A55-B902-34A18872A4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7939" y="5029201"/>
            <a:ext cx="2376487"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83" name="Text Box 31">
            <a:extLst>
              <a:ext uri="{FF2B5EF4-FFF2-40B4-BE49-F238E27FC236}">
                <a16:creationId xmlns:a16="http://schemas.microsoft.com/office/drawing/2014/main" id="{6A98089B-FBE5-4791-9CA2-D30094ECD175}"/>
              </a:ext>
            </a:extLst>
          </p:cNvPr>
          <p:cNvSpPr txBox="1">
            <a:spLocks noChangeArrowheads="1"/>
          </p:cNvSpPr>
          <p:nvPr/>
        </p:nvSpPr>
        <p:spPr bwMode="auto">
          <a:xfrm>
            <a:off x="8801100" y="4149725"/>
            <a:ext cx="442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(1)</a:t>
            </a:r>
          </a:p>
        </p:txBody>
      </p:sp>
      <p:sp>
        <p:nvSpPr>
          <p:cNvPr id="74784" name="Text Box 32">
            <a:extLst>
              <a:ext uri="{FF2B5EF4-FFF2-40B4-BE49-F238E27FC236}">
                <a16:creationId xmlns:a16="http://schemas.microsoft.com/office/drawing/2014/main" id="{BB3F0FF5-3108-4FA7-B905-5F7674448805}"/>
              </a:ext>
            </a:extLst>
          </p:cNvPr>
          <p:cNvSpPr txBox="1">
            <a:spLocks noChangeArrowheads="1"/>
          </p:cNvSpPr>
          <p:nvPr/>
        </p:nvSpPr>
        <p:spPr bwMode="auto">
          <a:xfrm>
            <a:off x="8801100" y="5149850"/>
            <a:ext cx="442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4" name="Rectangle 4">
            <a:extLst>
              <a:ext uri="{FF2B5EF4-FFF2-40B4-BE49-F238E27FC236}">
                <a16:creationId xmlns:a16="http://schemas.microsoft.com/office/drawing/2014/main" id="{B29305B9-E4D3-411E-84EE-E899A975D789}"/>
              </a:ext>
            </a:extLst>
          </p:cNvPr>
          <p:cNvSpPr>
            <a:spLocks noChangeArrowheads="1"/>
          </p:cNvSpPr>
          <p:nvPr/>
        </p:nvSpPr>
        <p:spPr bwMode="auto">
          <a:xfrm>
            <a:off x="1981200" y="161926"/>
            <a:ext cx="82296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4400">
                <a:solidFill>
                  <a:schemeClr val="tx2"/>
                </a:solidFill>
                <a:latin typeface="Arial" panose="020B0604020202020204" pitchFamily="34" charset="0"/>
              </a:defRPr>
            </a:lvl1pPr>
            <a:lvl2pPr algn="ctr" eaLnBrk="0" hangingPunct="0">
              <a:defRPr sz="4400">
                <a:solidFill>
                  <a:schemeClr val="tx2"/>
                </a:solidFill>
                <a:latin typeface="Arial" panose="020B0604020202020204" pitchFamily="34" charset="0"/>
              </a:defRPr>
            </a:lvl2pPr>
            <a:lvl3pPr algn="ctr" eaLnBrk="0" hangingPunct="0">
              <a:defRPr sz="4400">
                <a:solidFill>
                  <a:schemeClr val="tx2"/>
                </a:solidFill>
                <a:latin typeface="Arial" panose="020B0604020202020204" pitchFamily="34" charset="0"/>
              </a:defRPr>
            </a:lvl3pPr>
            <a:lvl4pPr algn="ctr" eaLnBrk="0" hangingPunct="0">
              <a:defRPr sz="4400">
                <a:solidFill>
                  <a:schemeClr val="tx2"/>
                </a:solidFill>
                <a:latin typeface="Arial" panose="020B0604020202020204" pitchFamily="34" charset="0"/>
              </a:defRPr>
            </a:lvl4pPr>
            <a:lvl5pPr algn="ctr" eaLnBrk="0" hangingPunct="0">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pPr eaLnBrk="1" hangingPunct="1">
              <a:lnSpc>
                <a:spcPct val="90000"/>
              </a:lnSpc>
            </a:pPr>
            <a:r>
              <a:rPr lang="en-US" altLang="en-US" sz="3200">
                <a:solidFill>
                  <a:srgbClr val="CC0000"/>
                </a:solidFill>
                <a:effectLst>
                  <a:outerShdw blurRad="38100" dist="38100" dir="2700000" algn="tl">
                    <a:srgbClr val="C0C0C0"/>
                  </a:outerShdw>
                </a:effectLst>
                <a:ea typeface="PMingLiU" panose="02020500000000000000" pitchFamily="18" charset="-120"/>
                <a:cs typeface="Times New Roman" panose="02020603050405020304" pitchFamily="18" charset="0"/>
              </a:rPr>
              <a:t>Cross – entropy </a:t>
            </a:r>
          </a:p>
        </p:txBody>
      </p:sp>
      <p:sp>
        <p:nvSpPr>
          <p:cNvPr id="75782" name="Rectangle 8">
            <a:extLst>
              <a:ext uri="{FF2B5EF4-FFF2-40B4-BE49-F238E27FC236}">
                <a16:creationId xmlns:a16="http://schemas.microsoft.com/office/drawing/2014/main" id="{11CD0496-2800-4B44-8DE1-2D1770A25EEA}"/>
              </a:ext>
            </a:extLst>
          </p:cNvPr>
          <p:cNvSpPr>
            <a:spLocks noChangeArrowheads="1"/>
          </p:cNvSpPr>
          <p:nvPr/>
        </p:nvSpPr>
        <p:spPr bwMode="auto">
          <a:xfrm>
            <a:off x="1811338" y="847725"/>
            <a:ext cx="885666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en-US" altLang="en-US" sz="2000" b="1">
                <a:solidFill>
                  <a:srgbClr val="3333CC"/>
                </a:solidFill>
              </a:rPr>
              <a:t>minimize</a:t>
            </a:r>
          </a:p>
          <a:p>
            <a:pPr eaLnBrk="1" hangingPunct="1">
              <a:spcBef>
                <a:spcPct val="20000"/>
              </a:spcBef>
            </a:pPr>
            <a:r>
              <a:rPr lang="en-US" altLang="en-US" sz="2000"/>
              <a:t>      </a:t>
            </a:r>
          </a:p>
          <a:p>
            <a:pPr eaLnBrk="1" hangingPunct="1">
              <a:spcBef>
                <a:spcPct val="20000"/>
              </a:spcBef>
            </a:pPr>
            <a:endParaRPr lang="en-US" altLang="en-US" sz="2000" b="1">
              <a:solidFill>
                <a:srgbClr val="3333CC"/>
              </a:solidFill>
            </a:endParaRPr>
          </a:p>
        </p:txBody>
      </p:sp>
      <p:sp>
        <p:nvSpPr>
          <p:cNvPr id="75783" name="Text Box 55">
            <a:extLst>
              <a:ext uri="{FF2B5EF4-FFF2-40B4-BE49-F238E27FC236}">
                <a16:creationId xmlns:a16="http://schemas.microsoft.com/office/drawing/2014/main" id="{4B4B5992-D698-46C5-B488-A3D9E59B44CA}"/>
              </a:ext>
            </a:extLst>
          </p:cNvPr>
          <p:cNvSpPr txBox="1">
            <a:spLocks noChangeArrowheads="1"/>
          </p:cNvSpPr>
          <p:nvPr/>
        </p:nvSpPr>
        <p:spPr bwMode="auto">
          <a:xfrm>
            <a:off x="1630363" y="1801813"/>
            <a:ext cx="913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subject to (1-2),  where                is a prior distribution for allocation of area share   </a:t>
            </a:r>
          </a:p>
        </p:txBody>
      </p:sp>
      <p:pic>
        <p:nvPicPr>
          <p:cNvPr id="75784" name="Picture 8">
            <a:extLst>
              <a:ext uri="{FF2B5EF4-FFF2-40B4-BE49-F238E27FC236}">
                <a16:creationId xmlns:a16="http://schemas.microsoft.com/office/drawing/2014/main" id="{B1AECE8E-2184-42F3-8619-9F05C9BDB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1808164"/>
            <a:ext cx="684212" cy="3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6" name="Rectangle 83">
            <a:extLst>
              <a:ext uri="{FF2B5EF4-FFF2-40B4-BE49-F238E27FC236}">
                <a16:creationId xmlns:a16="http://schemas.microsoft.com/office/drawing/2014/main" id="{548329F5-F5AF-43AA-BFAA-28F381319B89}"/>
              </a:ext>
            </a:extLst>
          </p:cNvPr>
          <p:cNvSpPr>
            <a:spLocks noChangeArrowheads="1"/>
          </p:cNvSpPr>
          <p:nvPr/>
        </p:nvSpPr>
        <p:spPr bwMode="auto">
          <a:xfrm>
            <a:off x="1666875" y="2782888"/>
            <a:ext cx="893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Solution is unique in the sense of Kullback–Leibler probabil. or inform. distance </a:t>
            </a:r>
          </a:p>
        </p:txBody>
      </p:sp>
      <p:sp>
        <p:nvSpPr>
          <p:cNvPr id="75787" name="Rectangle 84">
            <a:extLst>
              <a:ext uri="{FF2B5EF4-FFF2-40B4-BE49-F238E27FC236}">
                <a16:creationId xmlns:a16="http://schemas.microsoft.com/office/drawing/2014/main" id="{74ED74A0-AB1F-44F7-94D0-C10C97D579D9}"/>
              </a:ext>
            </a:extLst>
          </p:cNvPr>
          <p:cNvSpPr>
            <a:spLocks noChangeArrowheads="1"/>
          </p:cNvSpPr>
          <p:nvPr/>
        </p:nvSpPr>
        <p:spPr bwMode="auto">
          <a:xfrm>
            <a:off x="1673225" y="2638425"/>
            <a:ext cx="8858250" cy="719138"/>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5790" name="Rectangle 5">
            <a:extLst>
              <a:ext uri="{FF2B5EF4-FFF2-40B4-BE49-F238E27FC236}">
                <a16:creationId xmlns:a16="http://schemas.microsoft.com/office/drawing/2014/main" id="{BC72A23E-7519-4B1C-A1DA-966F7DACCF75}"/>
              </a:ext>
            </a:extLst>
          </p:cNvPr>
          <p:cNvSpPr>
            <a:spLocks noChangeArrowheads="1"/>
          </p:cNvSpPr>
          <p:nvPr/>
        </p:nvSpPr>
        <p:spPr bwMode="auto">
          <a:xfrm>
            <a:off x="1809750" y="3536950"/>
            <a:ext cx="92900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000" b="1">
                <a:solidFill>
                  <a:srgbClr val="3333CC"/>
                </a:solidFill>
              </a:rPr>
              <a:t>Behavioral principles for the choice of the prior distribution</a:t>
            </a:r>
          </a:p>
          <a:p>
            <a:pPr eaLnBrk="1" hangingPunct="1">
              <a:buFontTx/>
              <a:buNone/>
            </a:pPr>
            <a:r>
              <a:rPr lang="en-US" altLang="en-US" sz="2200" b="1">
                <a:solidFill>
                  <a:srgbClr val="3333CC"/>
                </a:solidFill>
              </a:rPr>
              <a:t>    </a:t>
            </a:r>
            <a:r>
              <a:rPr lang="en-US" altLang="en-US" sz="1800"/>
              <a:t>a.  If crop production: allocate more “valuable” crops closer to demand </a:t>
            </a:r>
          </a:p>
          <a:p>
            <a:pPr eaLnBrk="1" hangingPunct="1">
              <a:buFontTx/>
              <a:buNone/>
            </a:pPr>
            <a:r>
              <a:rPr lang="en-US" altLang="en-US" sz="1800"/>
              <a:t>     b.  If biofuels production, allocate closer to processing facilities/demands</a:t>
            </a:r>
          </a:p>
          <a:p>
            <a:pPr eaLnBrk="1" hangingPunct="1">
              <a:buFontTx/>
              <a:buNone/>
            </a:pPr>
            <a:r>
              <a:rPr lang="en-US" altLang="en-US" sz="1800"/>
              <a:t>     c.  If livestock, allocate grazing animals closer to pastures/high grass yields</a:t>
            </a:r>
          </a:p>
          <a:p>
            <a:pPr eaLnBrk="1" hangingPunct="1">
              <a:buFontTx/>
              <a:buNone/>
            </a:pPr>
            <a:r>
              <a:rPr lang="en-US" altLang="en-US" sz="1800"/>
              <a:t>     d.  If build-up area expansion, allocate closer to population concentration</a:t>
            </a:r>
          </a:p>
          <a:p>
            <a:pPr eaLnBrk="1" hangingPunct="1">
              <a:buFontTx/>
              <a:buNone/>
            </a:pPr>
            <a:r>
              <a:rPr lang="en-US" altLang="en-US" sz="1800"/>
              <a:t>     e.  Principles can be derived using statistical estimation/regression dependencies</a:t>
            </a:r>
          </a:p>
          <a:p>
            <a:pPr eaLnBrk="1" hangingPunct="1">
              <a:buFontTx/>
              <a:buNone/>
            </a:pPr>
            <a:r>
              <a:rPr lang="en-US" altLang="en-US" sz="1800"/>
              <a:t>     f.   Robust regression – percentile regression, non-parametric regression</a:t>
            </a:r>
          </a:p>
          <a:p>
            <a:pPr eaLnBrk="1" hangingPunct="1">
              <a:buFontTx/>
              <a:buNone/>
            </a:pPr>
            <a:r>
              <a:rPr lang="en-US" altLang="en-US" sz="1800"/>
              <a:t>     g.   Example of a prior</a:t>
            </a:r>
          </a:p>
          <a:p>
            <a:pPr eaLnBrk="1" hangingPunct="1">
              <a:buFontTx/>
              <a:buNone/>
            </a:pPr>
            <a:r>
              <a:rPr lang="en-US" altLang="en-US" sz="1800"/>
              <a:t>     </a:t>
            </a:r>
          </a:p>
        </p:txBody>
      </p:sp>
      <p:pic>
        <p:nvPicPr>
          <p:cNvPr id="75793" name="Picture 17">
            <a:extLst>
              <a:ext uri="{FF2B5EF4-FFF2-40B4-BE49-F238E27FC236}">
                <a16:creationId xmlns:a16="http://schemas.microsoft.com/office/drawing/2014/main" id="{4E74ADE4-0B7B-4FE7-ABC0-7E41778A9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1426" y="728664"/>
            <a:ext cx="1692275"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95" name="Picture 19">
            <a:extLst>
              <a:ext uri="{FF2B5EF4-FFF2-40B4-BE49-F238E27FC236}">
                <a16:creationId xmlns:a16="http://schemas.microsoft.com/office/drawing/2014/main" id="{90D7FA28-A112-4211-9E83-64B2F22EC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1426" y="6043614"/>
            <a:ext cx="2016125" cy="81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11" name="Picture 3">
            <a:extLst>
              <a:ext uri="{FF2B5EF4-FFF2-40B4-BE49-F238E27FC236}">
                <a16:creationId xmlns:a16="http://schemas.microsoft.com/office/drawing/2014/main" id="{424E3F20-BC5F-4F84-AB03-D1B71FC1C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76"/>
            <a:ext cx="424815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2" name="Picture 4">
            <a:extLst>
              <a:ext uri="{FF2B5EF4-FFF2-40B4-BE49-F238E27FC236}">
                <a16:creationId xmlns:a16="http://schemas.microsoft.com/office/drawing/2014/main" id="{7BAB2A0E-DB99-4772-948F-CAD74A3BF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1" y="179388"/>
            <a:ext cx="45069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Rectangle 4">
            <a:extLst>
              <a:ext uri="{FF2B5EF4-FFF2-40B4-BE49-F238E27FC236}">
                <a16:creationId xmlns:a16="http://schemas.microsoft.com/office/drawing/2014/main" id="{64BF42FA-6866-4F63-A189-BF80313657E4}"/>
              </a:ext>
            </a:extLst>
          </p:cNvPr>
          <p:cNvSpPr>
            <a:spLocks noChangeArrowheads="1"/>
          </p:cNvSpPr>
          <p:nvPr/>
        </p:nvSpPr>
        <p:spPr bwMode="auto">
          <a:xfrm>
            <a:off x="1739900" y="-26988"/>
            <a:ext cx="86868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4400">
                <a:solidFill>
                  <a:schemeClr val="tx2"/>
                </a:solidFill>
                <a:latin typeface="Arial" panose="020B0604020202020204" pitchFamily="34" charset="0"/>
              </a:defRPr>
            </a:lvl1pPr>
            <a:lvl2pPr algn="ctr" eaLnBrk="0" hangingPunct="0">
              <a:defRPr sz="4400">
                <a:solidFill>
                  <a:schemeClr val="tx2"/>
                </a:solidFill>
                <a:latin typeface="Arial" panose="020B0604020202020204" pitchFamily="34" charset="0"/>
              </a:defRPr>
            </a:lvl2pPr>
            <a:lvl3pPr algn="ctr" eaLnBrk="0" hangingPunct="0">
              <a:defRPr sz="4400">
                <a:solidFill>
                  <a:schemeClr val="tx2"/>
                </a:solidFill>
                <a:latin typeface="Arial" panose="020B0604020202020204" pitchFamily="34" charset="0"/>
              </a:defRPr>
            </a:lvl3pPr>
            <a:lvl4pPr algn="ctr" eaLnBrk="0" hangingPunct="0">
              <a:defRPr sz="4400">
                <a:solidFill>
                  <a:schemeClr val="tx2"/>
                </a:solidFill>
                <a:latin typeface="Arial" panose="020B0604020202020204" pitchFamily="34" charset="0"/>
              </a:defRPr>
            </a:lvl4pPr>
            <a:lvl5pPr algn="ctr" eaLnBrk="0" hangingPunct="0">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pPr eaLnBrk="1" hangingPunct="1">
              <a:lnSpc>
                <a:spcPct val="90000"/>
              </a:lnSpc>
            </a:pPr>
            <a:r>
              <a:rPr lang="en-US" altLang="en-US" sz="2400">
                <a:solidFill>
                  <a:srgbClr val="CC0000"/>
                </a:solidFill>
                <a:effectLst>
                  <a:outerShdw blurRad="38100" dist="38100" dir="2700000" algn="tl">
                    <a:srgbClr val="C0C0C0"/>
                  </a:outerShdw>
                </a:effectLst>
                <a:ea typeface="PMingLiU" panose="02020500000000000000" pitchFamily="18" charset="-120"/>
                <a:cs typeface="Times New Roman" panose="02020603050405020304" pitchFamily="18" charset="0"/>
              </a:rPr>
              <a:t>Example of a prior – build-up area expansion</a:t>
            </a:r>
          </a:p>
        </p:txBody>
      </p:sp>
      <p:pic>
        <p:nvPicPr>
          <p:cNvPr id="76810" name="Picture 2">
            <a:extLst>
              <a:ext uri="{FF2B5EF4-FFF2-40B4-BE49-F238E27FC236}">
                <a16:creationId xmlns:a16="http://schemas.microsoft.com/office/drawing/2014/main" id="{DDE1577D-929D-4541-8E6D-27EFC16406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950" y="3432175"/>
            <a:ext cx="4464050"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Picture 5">
            <a:extLst>
              <a:ext uri="{FF2B5EF4-FFF2-40B4-BE49-F238E27FC236}">
                <a16:creationId xmlns:a16="http://schemas.microsoft.com/office/drawing/2014/main" id="{62791BD3-C496-49BF-AF71-71E3863E7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8" y="3603626"/>
            <a:ext cx="4392612"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4" name="Text Box 6">
            <a:extLst>
              <a:ext uri="{FF2B5EF4-FFF2-40B4-BE49-F238E27FC236}">
                <a16:creationId xmlns:a16="http://schemas.microsoft.com/office/drawing/2014/main" id="{7B8A5969-88D7-49AC-A4CB-B5B835CD7CBA}"/>
              </a:ext>
            </a:extLst>
          </p:cNvPr>
          <p:cNvSpPr txBox="1">
            <a:spLocks noChangeArrowheads="1"/>
          </p:cNvSpPr>
          <p:nvPr/>
        </p:nvSpPr>
        <p:spPr bwMode="auto">
          <a:xfrm>
            <a:off x="7391401" y="3500438"/>
            <a:ext cx="2149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Linear, mean, median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Прямоугольник 3">
            <a:extLst>
              <a:ext uri="{FF2B5EF4-FFF2-40B4-BE49-F238E27FC236}">
                <a16:creationId xmlns:a16="http://schemas.microsoft.com/office/drawing/2014/main" id="{B158D6DE-07B3-4C67-97A3-4DC9ED471085}"/>
              </a:ext>
            </a:extLst>
          </p:cNvPr>
          <p:cNvSpPr>
            <a:spLocks noChangeArrowheads="1"/>
          </p:cNvSpPr>
          <p:nvPr/>
        </p:nvSpPr>
        <p:spPr bwMode="auto">
          <a:xfrm>
            <a:off x="1756569" y="228638"/>
            <a:ext cx="8572500" cy="1015663"/>
          </a:xfrm>
          <a:prstGeom prst="rect">
            <a:avLst/>
          </a:prstGeom>
        </p:spPr>
        <p:txBody>
          <a:bodyPr wrap="square">
            <a:spAutoFit/>
          </a:bodyPr>
          <a:lstStyle/>
          <a:p>
            <a:pPr algn="ctr"/>
            <a:r>
              <a:rPr lang="en-US" altLang="en-US" sz="3000" b="1" dirty="0">
                <a:solidFill>
                  <a:srgbClr val="C00000"/>
                </a:solidFill>
                <a:effectLst>
                  <a:outerShdw blurRad="38100" dist="38100" dir="2700000" algn="tl">
                    <a:srgbClr val="C0C0C0"/>
                  </a:outerShdw>
                </a:effectLst>
                <a:latin typeface="Adobe Garamond Pro" pitchFamily="18" charset="0"/>
                <a:ea typeface="PMingLiU" pitchFamily="18" charset="-120"/>
                <a:cs typeface="Times New Roman" pitchFamily="18" charset="0"/>
              </a:rPr>
              <a:t>Key methodological developments and tasks of the NASU and IIASA project</a:t>
            </a:r>
            <a:endParaRPr lang="ru-RU" altLang="en-US" sz="3000" b="1" dirty="0">
              <a:solidFill>
                <a:srgbClr val="C00000"/>
              </a:solidFill>
              <a:effectLst>
                <a:outerShdw blurRad="38100" dist="38100" dir="2700000" algn="tl">
                  <a:srgbClr val="C0C0C0"/>
                </a:outerShdw>
              </a:effectLst>
              <a:latin typeface="Adobe Garamond Pro" pitchFamily="18" charset="0"/>
              <a:ea typeface="PMingLiU" pitchFamily="18" charset="-120"/>
              <a:cs typeface="Times New Roman" pitchFamily="18" charset="0"/>
            </a:endParaRPr>
          </a:p>
        </p:txBody>
      </p:sp>
      <p:sp>
        <p:nvSpPr>
          <p:cNvPr id="16387" name="Rectangle 1">
            <a:extLst>
              <a:ext uri="{FF2B5EF4-FFF2-40B4-BE49-F238E27FC236}">
                <a16:creationId xmlns:a16="http://schemas.microsoft.com/office/drawing/2014/main" id="{B1F65B9A-35BF-4EF4-81FC-C2BDFCAB5A1E}"/>
              </a:ext>
            </a:extLst>
          </p:cNvPr>
          <p:cNvSpPr>
            <a:spLocks noChangeArrowheads="1"/>
          </p:cNvSpPr>
          <p:nvPr/>
        </p:nvSpPr>
        <p:spPr bwMode="auto">
          <a:xfrm>
            <a:off x="870388" y="1128675"/>
            <a:ext cx="10154964" cy="542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spcAft>
                <a:spcPct val="45000"/>
              </a:spcAft>
              <a:buFontTx/>
              <a:buNone/>
            </a:pPr>
            <a:r>
              <a:rPr lang="en-US" altLang="en-US" sz="1600" b="1" dirty="0">
                <a:cs typeface="Times New Roman" panose="02020603050405020304" pitchFamily="18" charset="0"/>
              </a:rPr>
              <a:t>Methodology development</a:t>
            </a:r>
            <a:r>
              <a:rPr lang="en-US" altLang="en-US" sz="1600" dirty="0">
                <a:cs typeface="Times New Roman" panose="02020603050405020304" pitchFamily="18" charset="0"/>
              </a:rPr>
              <a:t> in modeling </a:t>
            </a:r>
            <a:r>
              <a:rPr lang="en-US" altLang="en-US" sz="1600" dirty="0" err="1">
                <a:cs typeface="Times New Roman" panose="02020603050405020304" pitchFamily="18" charset="0"/>
              </a:rPr>
              <a:t>forr</a:t>
            </a:r>
            <a:r>
              <a:rPr lang="en-US" altLang="en-US" sz="1600" dirty="0">
                <a:cs typeface="Times New Roman" panose="02020603050405020304" pitchFamily="18" charset="0"/>
              </a:rPr>
              <a:t> food-water-energy NEXUS security under uncertainty and risk</a:t>
            </a:r>
          </a:p>
          <a:p>
            <a:pPr>
              <a:lnSpc>
                <a:spcPct val="120000"/>
              </a:lnSpc>
              <a:spcBef>
                <a:spcPct val="0"/>
              </a:spcBef>
              <a:spcAft>
                <a:spcPct val="45000"/>
              </a:spcAft>
              <a:buFontTx/>
              <a:buNone/>
            </a:pPr>
            <a:r>
              <a:rPr lang="en-US" altLang="en-US" sz="1600" dirty="0">
                <a:cs typeface="Times New Roman" panose="02020603050405020304" pitchFamily="18" charset="0"/>
              </a:rPr>
              <a:t>Approaches to </a:t>
            </a:r>
            <a:r>
              <a:rPr lang="en-US" altLang="en-US" sz="1600" b="1" dirty="0">
                <a:cs typeface="Times New Roman" panose="02020603050405020304" pitchFamily="18" charset="0"/>
              </a:rPr>
              <a:t>robust decision making (RDM), estimation (SE), statistical and machine learning (ML)</a:t>
            </a:r>
          </a:p>
          <a:p>
            <a:pPr>
              <a:lnSpc>
                <a:spcPct val="120000"/>
              </a:lnSpc>
              <a:spcBef>
                <a:spcPct val="0"/>
              </a:spcBef>
              <a:spcAft>
                <a:spcPct val="45000"/>
              </a:spcAft>
              <a:buFontTx/>
              <a:buNone/>
            </a:pPr>
            <a:r>
              <a:rPr lang="en-US" altLang="en-US" sz="1600" b="1" dirty="0">
                <a:cs typeface="Times New Roman" panose="02020603050405020304" pitchFamily="18" charset="0"/>
              </a:rPr>
              <a:t>Models’ linkage and downscaling</a:t>
            </a:r>
            <a:r>
              <a:rPr lang="en-US" altLang="en-US" sz="1600" dirty="0">
                <a:cs typeface="Times New Roman" panose="02020603050405020304" pitchFamily="18" charset="0"/>
              </a:rPr>
              <a:t>  </a:t>
            </a:r>
          </a:p>
          <a:p>
            <a:pPr>
              <a:lnSpc>
                <a:spcPct val="120000"/>
              </a:lnSpc>
              <a:spcBef>
                <a:spcPct val="0"/>
              </a:spcBef>
              <a:spcAft>
                <a:spcPct val="45000"/>
              </a:spcAft>
              <a:buFontTx/>
              <a:buNone/>
            </a:pPr>
            <a:r>
              <a:rPr lang="en-US" altLang="en-US" sz="1600" dirty="0">
                <a:cs typeface="Times New Roman" panose="02020603050405020304" pitchFamily="18" charset="0"/>
              </a:rPr>
              <a:t>Development of </a:t>
            </a:r>
            <a:r>
              <a:rPr lang="en-US" altLang="en-US" sz="1600" b="1" dirty="0">
                <a:cs typeface="Times New Roman" panose="02020603050405020304" pitchFamily="18" charset="0"/>
              </a:rPr>
              <a:t>novel iterative </a:t>
            </a:r>
            <a:r>
              <a:rPr lang="en-US" altLang="en-US" sz="1600" b="1" dirty="0" err="1">
                <a:cs typeface="Times New Roman" panose="02020603050405020304" pitchFamily="18" charset="0"/>
              </a:rPr>
              <a:t>nonsmooth</a:t>
            </a:r>
            <a:r>
              <a:rPr lang="en-US" altLang="en-US" sz="1600" b="1" dirty="0">
                <a:cs typeface="Times New Roman" panose="02020603050405020304" pitchFamily="18" charset="0"/>
              </a:rPr>
              <a:t> (stochastic) optimization procedures for RDM, SE.ML</a:t>
            </a:r>
            <a:endParaRPr lang="uk-UA" altLang="en-US" sz="1600" b="1" dirty="0">
              <a:cs typeface="Times New Roman" panose="02020603050405020304" pitchFamily="18" charset="0"/>
            </a:endParaRPr>
          </a:p>
          <a:p>
            <a:pPr>
              <a:lnSpc>
                <a:spcPct val="120000"/>
              </a:lnSpc>
              <a:spcBef>
                <a:spcPct val="0"/>
              </a:spcBef>
              <a:spcAft>
                <a:spcPct val="45000"/>
              </a:spcAft>
              <a:buFontTx/>
              <a:buNone/>
            </a:pPr>
            <a:r>
              <a:rPr lang="en-US" altLang="en-US" sz="1600" b="1" dirty="0">
                <a:cs typeface="Times New Roman" panose="02020603050405020304" pitchFamily="18" charset="0"/>
              </a:rPr>
              <a:t>Food Security</a:t>
            </a:r>
            <a:r>
              <a:rPr lang="uk-UA" altLang="en-US" sz="1600" dirty="0">
                <a:cs typeface="Times New Roman" panose="02020603050405020304" pitchFamily="18" charset="0"/>
              </a:rPr>
              <a:t>: </a:t>
            </a:r>
            <a:r>
              <a:rPr lang="en-US" altLang="en-US" sz="1600" dirty="0">
                <a:cs typeface="Times New Roman" panose="02020603050405020304" pitchFamily="18" charset="0"/>
              </a:rPr>
              <a:t>global and regional context. </a:t>
            </a:r>
          </a:p>
          <a:p>
            <a:pPr>
              <a:lnSpc>
                <a:spcPct val="120000"/>
              </a:lnSpc>
              <a:spcBef>
                <a:spcPct val="0"/>
              </a:spcBef>
              <a:spcAft>
                <a:spcPct val="45000"/>
              </a:spcAft>
              <a:buFontTx/>
              <a:buNone/>
            </a:pPr>
            <a:r>
              <a:rPr lang="en-US" altLang="en-US" sz="1600" dirty="0">
                <a:cs typeface="Times New Roman" panose="02020603050405020304" pitchFamily="18" charset="0"/>
              </a:rPr>
              <a:t>M</a:t>
            </a:r>
            <a:r>
              <a:rPr lang="en-US" altLang="en-US" sz="1600" b="1" dirty="0">
                <a:cs typeface="Times New Roman" panose="02020603050405020304" pitchFamily="18" charset="0"/>
              </a:rPr>
              <a:t>odeling for energy security </a:t>
            </a:r>
            <a:r>
              <a:rPr lang="en-US" altLang="en-US" sz="1600" dirty="0">
                <a:cs typeface="Times New Roman" panose="02020603050405020304" pitchFamily="18" charset="0"/>
              </a:rPr>
              <a:t>stochastic energy technologies investments planning and operation model</a:t>
            </a:r>
          </a:p>
          <a:p>
            <a:pPr>
              <a:lnSpc>
                <a:spcPct val="120000"/>
              </a:lnSpc>
              <a:spcBef>
                <a:spcPct val="0"/>
              </a:spcBef>
              <a:spcAft>
                <a:spcPct val="45000"/>
              </a:spcAft>
              <a:buFontTx/>
              <a:buNone/>
            </a:pPr>
            <a:r>
              <a:rPr lang="en-US" altLang="en-US" sz="1600" b="1" dirty="0">
                <a:cs typeface="Times New Roman" panose="02020603050405020304" pitchFamily="18" charset="0"/>
              </a:rPr>
              <a:t>Water supply-demand management, </a:t>
            </a:r>
            <a:r>
              <a:rPr lang="en-US" altLang="en-US" sz="1600" dirty="0">
                <a:cs typeface="Times New Roman" panose="02020603050405020304" pitchFamily="18" charset="0"/>
              </a:rPr>
              <a:t>provision of water to multiple competing users under uncertainties</a:t>
            </a:r>
          </a:p>
          <a:p>
            <a:pPr>
              <a:lnSpc>
                <a:spcPct val="120000"/>
              </a:lnSpc>
              <a:spcBef>
                <a:spcPct val="0"/>
              </a:spcBef>
              <a:spcAft>
                <a:spcPct val="45000"/>
              </a:spcAft>
              <a:buFontTx/>
              <a:buNone/>
            </a:pPr>
            <a:r>
              <a:rPr lang="en-US" altLang="en-US" sz="1600" b="1" dirty="0">
                <a:cs typeface="Times New Roman" panose="02020603050405020304" pitchFamily="18" charset="0"/>
              </a:rPr>
              <a:t>Water resources analysis </a:t>
            </a:r>
            <a:r>
              <a:rPr lang="en-US" altLang="en-US" sz="1600" dirty="0">
                <a:cs typeface="Times New Roman" panose="02020603050405020304" pitchFamily="18" charset="0"/>
              </a:rPr>
              <a:t>current water supply and projections of water resource availability in the future</a:t>
            </a:r>
            <a:endParaRPr lang="ru-RU" altLang="en-US" sz="1600" dirty="0">
              <a:cs typeface="Times New Roman" panose="02020603050405020304" pitchFamily="18" charset="0"/>
            </a:endParaRPr>
          </a:p>
          <a:p>
            <a:pPr>
              <a:lnSpc>
                <a:spcPct val="120000"/>
              </a:lnSpc>
              <a:spcBef>
                <a:spcPct val="0"/>
              </a:spcBef>
              <a:spcAft>
                <a:spcPct val="45000"/>
              </a:spcAft>
              <a:buFontTx/>
              <a:buNone/>
            </a:pPr>
            <a:r>
              <a:rPr lang="en-US" altLang="en-US" sz="1600" b="1" dirty="0">
                <a:cs typeface="Times New Roman" panose="02020603050405020304" pitchFamily="18" charset="0"/>
              </a:rPr>
              <a:t>Energy sector development</a:t>
            </a:r>
            <a:r>
              <a:rPr lang="en-US" altLang="en-US" sz="1600" dirty="0">
                <a:cs typeface="Times New Roman" panose="02020603050405020304" pitchFamily="18" charset="0"/>
              </a:rPr>
              <a:t> in the presence of renewable and distributed energy resources under uncertainty and ecological constrains</a:t>
            </a:r>
          </a:p>
          <a:p>
            <a:pPr>
              <a:lnSpc>
                <a:spcPct val="120000"/>
              </a:lnSpc>
              <a:spcBef>
                <a:spcPct val="0"/>
              </a:spcBef>
              <a:spcAft>
                <a:spcPct val="45000"/>
              </a:spcAft>
              <a:buFontTx/>
              <a:buNone/>
            </a:pPr>
            <a:r>
              <a:rPr lang="en-US" altLang="en-US" sz="1600" dirty="0">
                <a:cs typeface="Times New Roman" panose="02020603050405020304" pitchFamily="18" charset="0"/>
              </a:rPr>
              <a:t>Regional </a:t>
            </a:r>
            <a:r>
              <a:rPr lang="en-US" altLang="en-US" sz="1600" b="1" dirty="0">
                <a:cs typeface="Times New Roman" panose="02020603050405020304" pitchFamily="18" charset="0"/>
              </a:rPr>
              <a:t>assessment of ecological and climate change</a:t>
            </a:r>
            <a:r>
              <a:rPr lang="en-US" altLang="en-US" sz="1600" dirty="0">
                <a:cs typeface="Times New Roman" panose="02020603050405020304" pitchFamily="18" charset="0"/>
              </a:rPr>
              <a:t> aimed to forecast the dynamics of </a:t>
            </a:r>
            <a:r>
              <a:rPr lang="en-US" altLang="en-US" sz="1600" dirty="0" err="1">
                <a:cs typeface="Times New Roman" panose="02020603050405020304" pitchFamily="18" charset="0"/>
              </a:rPr>
              <a:t>bioproductivity</a:t>
            </a:r>
            <a:r>
              <a:rPr lang="en-US" altLang="en-US" sz="1600" dirty="0">
                <a:cs typeface="Times New Roman" panose="02020603050405020304" pitchFamily="18" charset="0"/>
              </a:rPr>
              <a:t>, water balance and disasters, using remote sensing data</a:t>
            </a:r>
            <a:r>
              <a:rPr lang="uk-UA" altLang="en-US" sz="1600" dirty="0">
                <a:cs typeface="Times New Roman" panose="02020603050405020304" pitchFamily="18" charset="0"/>
              </a:rPr>
              <a:t>.</a:t>
            </a:r>
            <a:endParaRPr lang="ru-RU" altLang="en-US" sz="1600" dirty="0">
              <a:cs typeface="Times New Roman" panose="02020603050405020304" pitchFamily="18" charset="0"/>
            </a:endParaRPr>
          </a:p>
          <a:p>
            <a:pPr>
              <a:lnSpc>
                <a:spcPct val="120000"/>
              </a:lnSpc>
              <a:spcBef>
                <a:spcPct val="0"/>
              </a:spcBef>
              <a:spcAft>
                <a:spcPct val="45000"/>
              </a:spcAft>
              <a:buFontTx/>
              <a:buNone/>
            </a:pPr>
            <a:r>
              <a:rPr lang="en-US" altLang="en-US" sz="1600" dirty="0">
                <a:cs typeface="Times New Roman" panose="02020603050405020304" pitchFamily="18" charset="0"/>
              </a:rPr>
              <a:t>Development of </a:t>
            </a:r>
            <a:r>
              <a:rPr lang="en-US" altLang="en-US" sz="1600" b="1" dirty="0">
                <a:cs typeface="Times New Roman" panose="02020603050405020304" pitchFamily="18" charset="0"/>
              </a:rPr>
              <a:t>robust agricultural strategies</a:t>
            </a:r>
            <a:r>
              <a:rPr lang="en-US" altLang="en-US" sz="1600" dirty="0">
                <a:cs typeface="Times New Roman" panose="02020603050405020304" pitchFamily="18" charset="0"/>
              </a:rPr>
              <a:t> toward regional climate changes</a:t>
            </a:r>
            <a:r>
              <a:rPr lang="uk-UA" altLang="en-US" sz="1600" dirty="0">
                <a:cs typeface="Times New Roman" panose="02020603050405020304" pitchFamily="18" charset="0"/>
              </a:rPr>
              <a:t>.</a:t>
            </a:r>
            <a:endParaRPr lang="en-US" altLang="en-US" sz="1600" dirty="0">
              <a:cs typeface="Times New Roman" panose="02020603050405020304" pitchFamily="18" charset="0"/>
            </a:endParaRPr>
          </a:p>
          <a:p>
            <a:pPr>
              <a:lnSpc>
                <a:spcPct val="120000"/>
              </a:lnSpc>
              <a:spcBef>
                <a:spcPct val="0"/>
              </a:spcBef>
              <a:spcAft>
                <a:spcPct val="45000"/>
              </a:spcAft>
              <a:buFontTx/>
              <a:buNone/>
            </a:pPr>
            <a:r>
              <a:rPr lang="en-US" altLang="en-US" sz="1600" b="1" dirty="0">
                <a:cs typeface="Arial" panose="020B0604020202020204" pitchFamily="34" charset="0"/>
              </a:rPr>
              <a:t>Poverty and social fairness</a:t>
            </a:r>
            <a:r>
              <a:rPr lang="en-US" altLang="en-US" sz="1600" dirty="0">
                <a:cs typeface="Arial" panose="020B0604020202020204" pitchFamily="34" charset="0"/>
              </a:rPr>
              <a:t> global and regional issues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D922FE-8AB8-40F9-9230-D2EA838B70AF}"/>
              </a:ext>
            </a:extLst>
          </p:cNvPr>
          <p:cNvSpPr>
            <a:spLocks noGrp="1"/>
          </p:cNvSpPr>
          <p:nvPr>
            <p:ph type="sldNum" sz="quarter" idx="12"/>
          </p:nvPr>
        </p:nvSpPr>
        <p:spPr/>
        <p:txBody>
          <a:bodyPr/>
          <a:lstStyle/>
          <a:p>
            <a:fld id="{D401BB53-E9FF-45DD-950A-D408DF9D136F}" type="slidenum">
              <a:rPr lang="en-US" smtClean="0"/>
              <a:t>30</a:t>
            </a:fld>
            <a:endParaRPr lang="en-US"/>
          </a:p>
        </p:txBody>
      </p:sp>
      <p:pic>
        <p:nvPicPr>
          <p:cNvPr id="6" name="Picture 5">
            <a:extLst>
              <a:ext uri="{FF2B5EF4-FFF2-40B4-BE49-F238E27FC236}">
                <a16:creationId xmlns:a16="http://schemas.microsoft.com/office/drawing/2014/main" id="{D525B778-8C0D-4580-A359-AFE0CD9C83FA}"/>
              </a:ext>
            </a:extLst>
          </p:cNvPr>
          <p:cNvPicPr>
            <a:picLocks noChangeAspect="1"/>
          </p:cNvPicPr>
          <p:nvPr/>
        </p:nvPicPr>
        <p:blipFill>
          <a:blip r:embed="rId3"/>
          <a:stretch>
            <a:fillRect/>
          </a:stretch>
        </p:blipFill>
        <p:spPr>
          <a:xfrm>
            <a:off x="2081638" y="0"/>
            <a:ext cx="7085617" cy="3474183"/>
          </a:xfrm>
          <a:prstGeom prst="rect">
            <a:avLst/>
          </a:prstGeom>
        </p:spPr>
      </p:pic>
      <p:pic>
        <p:nvPicPr>
          <p:cNvPr id="13" name="Picture 12">
            <a:extLst>
              <a:ext uri="{FF2B5EF4-FFF2-40B4-BE49-F238E27FC236}">
                <a16:creationId xmlns:a16="http://schemas.microsoft.com/office/drawing/2014/main" id="{4AFD013F-FCBC-4BD5-8FEE-778F4244498F}"/>
              </a:ext>
            </a:extLst>
          </p:cNvPr>
          <p:cNvPicPr>
            <a:picLocks noChangeAspect="1"/>
          </p:cNvPicPr>
          <p:nvPr/>
        </p:nvPicPr>
        <p:blipFill>
          <a:blip r:embed="rId4"/>
          <a:stretch>
            <a:fillRect/>
          </a:stretch>
        </p:blipFill>
        <p:spPr>
          <a:xfrm>
            <a:off x="-69897" y="1124607"/>
            <a:ext cx="5755721" cy="5313668"/>
          </a:xfrm>
          <a:prstGeom prst="rect">
            <a:avLst/>
          </a:prstGeom>
        </p:spPr>
      </p:pic>
      <p:grpSp>
        <p:nvGrpSpPr>
          <p:cNvPr id="11" name="Group 10">
            <a:extLst>
              <a:ext uri="{FF2B5EF4-FFF2-40B4-BE49-F238E27FC236}">
                <a16:creationId xmlns:a16="http://schemas.microsoft.com/office/drawing/2014/main" id="{AE9D3703-8D34-4D66-A55C-EED39778A3AC}"/>
              </a:ext>
            </a:extLst>
          </p:cNvPr>
          <p:cNvGrpSpPr/>
          <p:nvPr/>
        </p:nvGrpSpPr>
        <p:grpSpPr>
          <a:xfrm>
            <a:off x="4515810" y="3597172"/>
            <a:ext cx="7676190" cy="3260828"/>
            <a:chOff x="4515810" y="3597172"/>
            <a:chExt cx="7676190" cy="3260828"/>
          </a:xfrm>
        </p:grpSpPr>
        <p:pic>
          <p:nvPicPr>
            <p:cNvPr id="8" name="Picture 7">
              <a:extLst>
                <a:ext uri="{FF2B5EF4-FFF2-40B4-BE49-F238E27FC236}">
                  <a16:creationId xmlns:a16="http://schemas.microsoft.com/office/drawing/2014/main" id="{6883F315-924E-4151-B018-663189FD1A81}"/>
                </a:ext>
              </a:extLst>
            </p:cNvPr>
            <p:cNvPicPr>
              <a:picLocks noChangeAspect="1"/>
            </p:cNvPicPr>
            <p:nvPr/>
          </p:nvPicPr>
          <p:blipFill>
            <a:blip r:embed="rId5"/>
            <a:stretch>
              <a:fillRect/>
            </a:stretch>
          </p:blipFill>
          <p:spPr>
            <a:xfrm>
              <a:off x="4515810" y="4343714"/>
              <a:ext cx="7676190" cy="2514286"/>
            </a:xfrm>
            <a:prstGeom prst="rect">
              <a:avLst/>
            </a:prstGeom>
          </p:spPr>
        </p:pic>
        <p:pic>
          <p:nvPicPr>
            <p:cNvPr id="10" name="Picture 9">
              <a:extLst>
                <a:ext uri="{FF2B5EF4-FFF2-40B4-BE49-F238E27FC236}">
                  <a16:creationId xmlns:a16="http://schemas.microsoft.com/office/drawing/2014/main" id="{9FDD9E41-FD4A-41F4-9147-5EAA3530E7DF}"/>
                </a:ext>
              </a:extLst>
            </p:cNvPr>
            <p:cNvPicPr>
              <a:picLocks noChangeAspect="1"/>
            </p:cNvPicPr>
            <p:nvPr/>
          </p:nvPicPr>
          <p:blipFill>
            <a:blip r:embed="rId6"/>
            <a:stretch>
              <a:fillRect/>
            </a:stretch>
          </p:blipFill>
          <p:spPr>
            <a:xfrm>
              <a:off x="4637222" y="3597172"/>
              <a:ext cx="7238095" cy="752381"/>
            </a:xfrm>
            <a:prstGeom prst="rect">
              <a:avLst/>
            </a:prstGeom>
          </p:spPr>
        </p:pic>
      </p:grpSp>
    </p:spTree>
    <p:extLst>
      <p:ext uri="{BB962C8B-B14F-4D97-AF65-F5344CB8AC3E}">
        <p14:creationId xmlns:p14="http://schemas.microsoft.com/office/powerpoint/2010/main" val="1631000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a:extLst>
              <a:ext uri="{FF2B5EF4-FFF2-40B4-BE49-F238E27FC236}">
                <a16:creationId xmlns:a16="http://schemas.microsoft.com/office/drawing/2014/main" id="{184008F6-4575-485B-AAE4-4212CA748576}"/>
              </a:ext>
            </a:extLst>
          </p:cNvPr>
          <p:cNvSpPr>
            <a:spLocks noGrp="1" noChangeArrowheads="1"/>
          </p:cNvSpPr>
          <p:nvPr>
            <p:ph type="title"/>
          </p:nvPr>
        </p:nvSpPr>
        <p:spPr>
          <a:xfrm>
            <a:off x="1981200" y="188914"/>
            <a:ext cx="8229600" cy="535531"/>
          </a:xfrm>
          <a:noFill/>
          <a:ln/>
          <a:extLst>
            <a:ext uri="{91240B29-F687-4F45-9708-019B960494DF}">
              <a14:hiddenLine xmlns:a14="http://schemas.microsoft.com/office/drawing/2010/main" w="12700" cap="sq"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spAutoFit/>
          </a:bodyPr>
          <a:lstStyle/>
          <a:p>
            <a:pPr eaLnBrk="1" hangingPunct="1">
              <a:lnSpc>
                <a:spcPct val="90000"/>
              </a:lnSpc>
            </a:pPr>
            <a:r>
              <a:rPr lang="en-US" altLang="en-US" sz="3200">
                <a:solidFill>
                  <a:srgbClr val="CC0000"/>
                </a:solidFill>
                <a:effectLst>
                  <a:outerShdw blurRad="38100" dist="38100" dir="2700000" algn="tl">
                    <a:srgbClr val="C0C0C0"/>
                  </a:outerShdw>
                </a:effectLst>
                <a:ea typeface="PMingLiU" panose="02020500000000000000" pitchFamily="18" charset="-120"/>
                <a:cs typeface="Times New Roman" panose="02020603050405020304" pitchFamily="18" charset="0"/>
              </a:rPr>
              <a:t>More general principles for downscaling</a:t>
            </a:r>
          </a:p>
        </p:txBody>
      </p:sp>
      <p:sp>
        <p:nvSpPr>
          <p:cNvPr id="78854" name="Rectangle 5">
            <a:extLst>
              <a:ext uri="{FF2B5EF4-FFF2-40B4-BE49-F238E27FC236}">
                <a16:creationId xmlns:a16="http://schemas.microsoft.com/office/drawing/2014/main" id="{32C231DD-5009-42FD-9226-9BA18DBBE6D1}"/>
              </a:ext>
            </a:extLst>
          </p:cNvPr>
          <p:cNvSpPr>
            <a:spLocks noChangeArrowheads="1"/>
          </p:cNvSpPr>
          <p:nvPr/>
        </p:nvSpPr>
        <p:spPr bwMode="auto">
          <a:xfrm>
            <a:off x="1809750" y="3608389"/>
            <a:ext cx="929005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000" b="1">
                <a:solidFill>
                  <a:srgbClr val="3333CC"/>
                </a:solidFill>
              </a:rPr>
              <a:t>Further developments:</a:t>
            </a:r>
          </a:p>
          <a:p>
            <a:pPr eaLnBrk="1" hangingPunct="1">
              <a:buFontTx/>
              <a:buNone/>
            </a:pPr>
            <a:r>
              <a:rPr lang="en-US" altLang="en-US" sz="2200" b="1">
                <a:solidFill>
                  <a:srgbClr val="3333CC"/>
                </a:solidFill>
              </a:rPr>
              <a:t>    </a:t>
            </a:r>
            <a:r>
              <a:rPr lang="en-US" altLang="en-US" sz="1800"/>
              <a:t> a.  Additional criteria.  Risk-adjusted criteria and constraints in case of:</a:t>
            </a:r>
          </a:p>
          <a:p>
            <a:pPr eaLnBrk="1" hangingPunct="1">
              <a:buFontTx/>
              <a:buNone/>
            </a:pPr>
            <a:r>
              <a:rPr lang="en-US" altLang="en-US" sz="1800"/>
              <a:t>                  data uncertainties</a:t>
            </a:r>
          </a:p>
          <a:p>
            <a:pPr eaLnBrk="1" hangingPunct="1">
              <a:buFontTx/>
              <a:buNone/>
            </a:pPr>
            <a:r>
              <a:rPr lang="en-US" altLang="en-US" sz="1800"/>
              <a:t>                  yields variability/ market/demand instabilities</a:t>
            </a:r>
          </a:p>
          <a:p>
            <a:pPr eaLnBrk="1" hangingPunct="1">
              <a:buFontTx/>
              <a:buNone/>
            </a:pPr>
            <a:r>
              <a:rPr lang="en-US" altLang="en-US" sz="1800"/>
              <a:t>                  production disturbances</a:t>
            </a:r>
          </a:p>
          <a:p>
            <a:pPr eaLnBrk="1" hangingPunct="1">
              <a:buFontTx/>
              <a:buNone/>
            </a:pPr>
            <a:r>
              <a:rPr lang="en-US" altLang="en-US" sz="1800"/>
              <a:t>                  “behavioral” uncertainties (e.g. migration-emigration; input-output balances) </a:t>
            </a:r>
          </a:p>
          <a:p>
            <a:pPr eaLnBrk="1" hangingPunct="1">
              <a:buFontTx/>
              <a:buNone/>
            </a:pPr>
            <a:r>
              <a:rPr lang="en-US" altLang="en-US" sz="1800"/>
              <a:t>                  environmental pollution</a:t>
            </a:r>
          </a:p>
          <a:p>
            <a:pPr eaLnBrk="1" hangingPunct="1">
              <a:buFontTx/>
              <a:buNone/>
            </a:pPr>
            <a:endParaRPr lang="en-US" altLang="en-US" sz="1800"/>
          </a:p>
          <a:p>
            <a:pPr eaLnBrk="1" hangingPunct="1">
              <a:buFontTx/>
              <a:buNone/>
            </a:pPr>
            <a:r>
              <a:rPr lang="en-US" altLang="en-US" sz="1800"/>
              <a:t>      b.  Spatio-temporal recursive dependencies for planning future allocation </a:t>
            </a:r>
          </a:p>
          <a:p>
            <a:pPr eaLnBrk="1" hangingPunct="1">
              <a:buFontTx/>
              <a:buNone/>
            </a:pPr>
            <a:r>
              <a:rPr lang="en-US" altLang="en-US" sz="1800"/>
              <a:t>              </a:t>
            </a:r>
          </a:p>
          <a:p>
            <a:pPr eaLnBrk="1" hangingPunct="1">
              <a:buFontTx/>
              <a:buNone/>
            </a:pPr>
            <a:endParaRPr lang="en-US" altLang="en-US" sz="1800"/>
          </a:p>
          <a:p>
            <a:pPr eaLnBrk="1" hangingPunct="1">
              <a:buFontTx/>
              <a:buNone/>
            </a:pPr>
            <a:r>
              <a:rPr lang="en-US" altLang="en-US" sz="1800"/>
              <a:t>     </a:t>
            </a:r>
          </a:p>
        </p:txBody>
      </p:sp>
      <p:sp>
        <p:nvSpPr>
          <p:cNvPr id="78856" name="Rectangle 5">
            <a:extLst>
              <a:ext uri="{FF2B5EF4-FFF2-40B4-BE49-F238E27FC236}">
                <a16:creationId xmlns:a16="http://schemas.microsoft.com/office/drawing/2014/main" id="{5E477727-61ED-4E2A-A898-28EEF0F53486}"/>
              </a:ext>
            </a:extLst>
          </p:cNvPr>
          <p:cNvSpPr>
            <a:spLocks noChangeArrowheads="1"/>
          </p:cNvSpPr>
          <p:nvPr/>
        </p:nvSpPr>
        <p:spPr bwMode="auto">
          <a:xfrm>
            <a:off x="1811338" y="1016000"/>
            <a:ext cx="92900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000" b="1">
                <a:solidFill>
                  <a:srgbClr val="3333CC"/>
                </a:solidFill>
              </a:rPr>
              <a:t>Cross-entropy can be used for downscaling of available statistics</a:t>
            </a:r>
          </a:p>
          <a:p>
            <a:pPr eaLnBrk="1" hangingPunct="1">
              <a:buFontTx/>
              <a:buNone/>
            </a:pPr>
            <a:r>
              <a:rPr lang="en-US" altLang="en-US" sz="2200" b="1">
                <a:solidFill>
                  <a:srgbClr val="3333CC"/>
                </a:solidFill>
              </a:rPr>
              <a:t>    </a:t>
            </a:r>
            <a:r>
              <a:rPr lang="en-US" altLang="en-US" sz="1800"/>
              <a:t>     Traditional cross-entropy principle uses average values,</a:t>
            </a:r>
          </a:p>
          <a:p>
            <a:pPr eaLnBrk="1" hangingPunct="1">
              <a:buFontTx/>
              <a:buNone/>
            </a:pPr>
            <a:r>
              <a:rPr lang="en-US" altLang="en-US" sz="1800"/>
              <a:t>          does not account for uncertainties and variability in data </a:t>
            </a:r>
          </a:p>
          <a:p>
            <a:pPr eaLnBrk="1" hangingPunct="1">
              <a:buFontTx/>
              <a:buNone/>
            </a:pPr>
            <a:r>
              <a:rPr lang="en-US" altLang="en-US" sz="1800"/>
              <a:t>          </a:t>
            </a:r>
          </a:p>
          <a:p>
            <a:pPr eaLnBrk="1" hangingPunct="1">
              <a:buFontTx/>
              <a:buNone/>
            </a:pPr>
            <a:r>
              <a:rPr lang="en-US" altLang="en-US" sz="1800"/>
              <a:t>          For example: on average, location is “suitable”, but a rational</a:t>
            </a:r>
          </a:p>
          <a:p>
            <a:pPr eaLnBrk="1" hangingPunct="1">
              <a:buFontTx/>
              <a:buNone/>
            </a:pPr>
            <a:r>
              <a:rPr lang="en-US" altLang="en-US" sz="1800"/>
              <a:t>          planner will not plant specific crops because of weather variability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F15A-15DD-4C6F-94EA-2234DBDD4AC7}"/>
              </a:ext>
            </a:extLst>
          </p:cNvPr>
          <p:cNvSpPr>
            <a:spLocks noGrp="1"/>
          </p:cNvSpPr>
          <p:nvPr>
            <p:ph type="title"/>
          </p:nvPr>
        </p:nvSpPr>
        <p:spPr>
          <a:xfrm>
            <a:off x="838200" y="2509235"/>
            <a:ext cx="10515600" cy="1325563"/>
          </a:xfrm>
        </p:spPr>
        <p:txBody>
          <a:bodyPr/>
          <a:lstStyle/>
          <a:p>
            <a:pPr algn="ctr"/>
            <a:r>
              <a:rPr lang="en-US" b="1" dirty="0">
                <a:solidFill>
                  <a:srgbClr val="C00000"/>
                </a:solidFill>
              </a:rPr>
              <a:t>Thank you for your attention!</a:t>
            </a:r>
          </a:p>
        </p:txBody>
      </p:sp>
      <p:sp>
        <p:nvSpPr>
          <p:cNvPr id="4" name="Slide Number Placeholder 3">
            <a:extLst>
              <a:ext uri="{FF2B5EF4-FFF2-40B4-BE49-F238E27FC236}">
                <a16:creationId xmlns:a16="http://schemas.microsoft.com/office/drawing/2014/main" id="{10438839-0B38-4C6C-86C0-28B9251F537E}"/>
              </a:ext>
            </a:extLst>
          </p:cNvPr>
          <p:cNvSpPr>
            <a:spLocks noGrp="1"/>
          </p:cNvSpPr>
          <p:nvPr>
            <p:ph type="sldNum" sz="quarter" idx="12"/>
          </p:nvPr>
        </p:nvSpPr>
        <p:spPr/>
        <p:txBody>
          <a:bodyPr/>
          <a:lstStyle/>
          <a:p>
            <a:fld id="{D401BB53-E9FF-45DD-950A-D408DF9D136F}" type="slidenum">
              <a:rPr lang="en-US" smtClean="0"/>
              <a:t>32</a:t>
            </a:fld>
            <a:endParaRPr lang="en-US"/>
          </a:p>
        </p:txBody>
      </p:sp>
    </p:spTree>
    <p:extLst>
      <p:ext uri="{BB962C8B-B14F-4D97-AF65-F5344CB8AC3E}">
        <p14:creationId xmlns:p14="http://schemas.microsoft.com/office/powerpoint/2010/main" val="602831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Рисунок 4" descr="Integrated_Management.jpg">
            <a:extLst>
              <a:ext uri="{FF2B5EF4-FFF2-40B4-BE49-F238E27FC236}">
                <a16:creationId xmlns:a16="http://schemas.microsoft.com/office/drawing/2014/main" id="{940CF300-C795-40B6-9519-7261207BC2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3831" y="1047456"/>
            <a:ext cx="3708034" cy="520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Рисунок 5" descr="Integrated_Modeling.jpg">
            <a:extLst>
              <a:ext uri="{FF2B5EF4-FFF2-40B4-BE49-F238E27FC236}">
                <a16:creationId xmlns:a16="http://schemas.microsoft.com/office/drawing/2014/main" id="{8C80C19E-0B0B-41CE-9C74-641FCACC2B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585" y="1047456"/>
            <a:ext cx="3670245" cy="520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A664963-25D2-471E-8A37-4A02AE18BE3A}"/>
              </a:ext>
            </a:extLst>
          </p:cNvPr>
          <p:cNvPicPr>
            <a:picLocks noChangeAspect="1"/>
          </p:cNvPicPr>
          <p:nvPr/>
        </p:nvPicPr>
        <p:blipFill>
          <a:blip r:embed="rId4"/>
          <a:stretch>
            <a:fillRect/>
          </a:stretch>
        </p:blipFill>
        <p:spPr>
          <a:xfrm>
            <a:off x="7885806" y="1062990"/>
            <a:ext cx="3711214" cy="5207779"/>
          </a:xfrm>
          <a:prstGeom prst="rect">
            <a:avLst/>
          </a:prstGeom>
        </p:spPr>
      </p:pic>
      <p:sp>
        <p:nvSpPr>
          <p:cNvPr id="9" name="Rectangle 8">
            <a:extLst>
              <a:ext uri="{FF2B5EF4-FFF2-40B4-BE49-F238E27FC236}">
                <a16:creationId xmlns:a16="http://schemas.microsoft.com/office/drawing/2014/main" id="{3AE678FD-8FC6-4E8A-BB5E-8D53F90A8382}"/>
              </a:ext>
            </a:extLst>
          </p:cNvPr>
          <p:cNvSpPr/>
          <p:nvPr/>
        </p:nvSpPr>
        <p:spPr>
          <a:xfrm>
            <a:off x="915237" y="185334"/>
            <a:ext cx="10681783" cy="456022"/>
          </a:xfrm>
          <a:prstGeom prst="rect">
            <a:avLst/>
          </a:prstGeom>
          <a:noFill/>
          <a:ln w="9525">
            <a:noFill/>
            <a:miter lim="800000"/>
            <a:headEnd/>
            <a:tailEnd/>
          </a:ln>
          <a:effectLst/>
          <a:extLst>
            <a:ext uri="{91240B29-F687-4F45-9708-019B960494DF}">
              <a14:hiddenLine xmlns:a14="http://schemas.microsoft.com/office/drawing/2010/main" w="12700" cap="sq"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spAutoFit/>
          </a:bodyPr>
          <a:lstStyle/>
          <a:p>
            <a:pPr algn="ctr">
              <a:lnSpc>
                <a:spcPct val="90000"/>
              </a:lnSpc>
              <a:spcBef>
                <a:spcPct val="0"/>
              </a:spcBef>
            </a:pPr>
            <a:r>
              <a:rPr lang="en-US" sz="2600" dirty="0">
                <a:solidFill>
                  <a:srgbClr val="CC0000"/>
                </a:solidFill>
                <a:effectLst>
                  <a:outerShdw blurRad="38100" dist="38100" dir="2700000" algn="tl">
                    <a:srgbClr val="C0C0C0"/>
                  </a:outerShdw>
                </a:effectLst>
                <a:latin typeface="Adobe Garamond Pro" pitchFamily="18" charset="0"/>
                <a:ea typeface="PMingLiU" pitchFamily="18" charset="-120"/>
                <a:cs typeface="Times New Roman" pitchFamily="18" charset="0"/>
              </a:rPr>
              <a:t>Results of the project are published in per reviewed papers collected in books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a:extLst>
              <a:ext uri="{FF2B5EF4-FFF2-40B4-BE49-F238E27FC236}">
                <a16:creationId xmlns:a16="http://schemas.microsoft.com/office/drawing/2014/main" id="{329EEA69-8D92-44E9-92DB-8FE4E17BB120}"/>
              </a:ext>
            </a:extLst>
          </p:cNvPr>
          <p:cNvSpPr>
            <a:spLocks noChangeArrowheads="1"/>
          </p:cNvSpPr>
          <p:nvPr/>
        </p:nvSpPr>
        <p:spPr bwMode="auto">
          <a:xfrm>
            <a:off x="691220" y="531871"/>
            <a:ext cx="5940808"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600"/>
              </a:spcAft>
              <a:buNone/>
            </a:pPr>
            <a:r>
              <a:rPr lang="en-US" altLang="en-US" sz="1600" b="1" dirty="0">
                <a:cs typeface="Times New Roman" panose="02020603050405020304" pitchFamily="18" charset="0"/>
              </a:rPr>
              <a:t>Project Participants from Ukrainian side</a:t>
            </a:r>
            <a:r>
              <a:rPr lang="en-US" altLang="en-US" sz="1600" dirty="0">
                <a:cs typeface="Times New Roman" panose="02020603050405020304" pitchFamily="18" charset="0"/>
              </a:rPr>
              <a:t>:</a:t>
            </a:r>
          </a:p>
          <a:p>
            <a:pPr>
              <a:spcBef>
                <a:spcPct val="0"/>
              </a:spcBef>
              <a:spcAft>
                <a:spcPts val="600"/>
              </a:spcAft>
              <a:buNone/>
            </a:pPr>
            <a:r>
              <a:rPr lang="en-US" altLang="en-US" sz="1600" dirty="0">
                <a:cs typeface="Times New Roman" panose="02020603050405020304" pitchFamily="18" charset="0"/>
              </a:rPr>
              <a:t>Institute of Cybernetics NAS of Ukraine</a:t>
            </a:r>
          </a:p>
          <a:p>
            <a:pPr>
              <a:spcBef>
                <a:spcPct val="0"/>
              </a:spcBef>
              <a:spcAft>
                <a:spcPts val="600"/>
              </a:spcAft>
              <a:buNone/>
            </a:pPr>
            <a:r>
              <a:rPr lang="en-US" altLang="en-US" sz="1600" dirty="0"/>
              <a:t>Institute of General Energy NAS of Ukraine</a:t>
            </a:r>
          </a:p>
          <a:p>
            <a:pPr>
              <a:spcBef>
                <a:spcPct val="0"/>
              </a:spcBef>
              <a:spcAft>
                <a:spcPts val="600"/>
              </a:spcAft>
              <a:buNone/>
            </a:pPr>
            <a:r>
              <a:rPr lang="en-US" altLang="en-US" sz="1600" dirty="0">
                <a:cs typeface="Times New Roman" panose="02020603050405020304" pitchFamily="18" charset="0"/>
              </a:rPr>
              <a:t>Institute of Theoretical Physics NAS of Ukraine</a:t>
            </a:r>
          </a:p>
          <a:p>
            <a:pPr>
              <a:spcBef>
                <a:spcPct val="0"/>
              </a:spcBef>
              <a:spcAft>
                <a:spcPts val="600"/>
              </a:spcAft>
              <a:buNone/>
            </a:pPr>
            <a:r>
              <a:rPr lang="en-US" altLang="en-US" sz="1600" dirty="0"/>
              <a:t>Institute of Economy and Forecasting NAS of Ukraine</a:t>
            </a:r>
            <a:endParaRPr lang="en-US" altLang="en-US" sz="1600" dirty="0">
              <a:cs typeface="Times New Roman" panose="02020603050405020304" pitchFamily="18" charset="0"/>
            </a:endParaRPr>
          </a:p>
          <a:p>
            <a:pPr>
              <a:spcBef>
                <a:spcPct val="0"/>
              </a:spcBef>
              <a:spcAft>
                <a:spcPts val="600"/>
              </a:spcAft>
              <a:buNone/>
            </a:pPr>
            <a:r>
              <a:rPr lang="en-US" altLang="en-US" sz="1600" dirty="0"/>
              <a:t>Institute of Demography and Social Studies NAS of Ukraine</a:t>
            </a:r>
            <a:endParaRPr lang="en-US" altLang="en-US" sz="1600" dirty="0">
              <a:cs typeface="Times New Roman" panose="02020603050405020304" pitchFamily="18" charset="0"/>
            </a:endParaRPr>
          </a:p>
          <a:p>
            <a:pPr>
              <a:spcBef>
                <a:spcPct val="0"/>
              </a:spcBef>
              <a:spcAft>
                <a:spcPts val="600"/>
              </a:spcAft>
              <a:buNone/>
            </a:pPr>
            <a:r>
              <a:rPr lang="en-US" altLang="en-US" sz="1600" dirty="0">
                <a:cs typeface="Times New Roman" panose="02020603050405020304" pitchFamily="18" charset="0"/>
              </a:rPr>
              <a:t>Center for Aerospace Research of the Earth NAS of Ukraine</a:t>
            </a:r>
          </a:p>
          <a:p>
            <a:pPr>
              <a:spcBef>
                <a:spcPct val="0"/>
              </a:spcBef>
              <a:spcAft>
                <a:spcPts val="600"/>
              </a:spcAft>
              <a:buNone/>
            </a:pPr>
            <a:r>
              <a:rPr lang="en-US" altLang="en-US" sz="1600" dirty="0">
                <a:cs typeface="Times New Roman" panose="02020603050405020304" pitchFamily="18" charset="0"/>
              </a:rPr>
              <a:t>Institute of Applied Systems Analysis of National Technical University of Kiev (KPI)</a:t>
            </a:r>
          </a:p>
          <a:p>
            <a:pPr>
              <a:spcBef>
                <a:spcPct val="0"/>
              </a:spcBef>
              <a:spcAft>
                <a:spcPts val="600"/>
              </a:spcAft>
              <a:buNone/>
            </a:pPr>
            <a:r>
              <a:rPr lang="en-US" altLang="en-US" sz="1600" dirty="0">
                <a:cs typeface="Times New Roman" panose="02020603050405020304" pitchFamily="18" charset="0"/>
              </a:rPr>
              <a:t>Innovation Centre of NAS of Ukraine</a:t>
            </a:r>
          </a:p>
          <a:p>
            <a:pPr>
              <a:spcBef>
                <a:spcPct val="0"/>
              </a:spcBef>
              <a:spcAft>
                <a:spcPts val="600"/>
              </a:spcAft>
              <a:buNone/>
            </a:pPr>
            <a:r>
              <a:rPr lang="en-US" altLang="en-US" sz="1600" dirty="0">
                <a:cs typeface="Times New Roman" panose="02020603050405020304" pitchFamily="18" charset="0"/>
              </a:rPr>
              <a:t>National University of Ukraine named after </a:t>
            </a:r>
            <a:r>
              <a:rPr lang="en-US" altLang="en-US" sz="1600" dirty="0" err="1">
                <a:cs typeface="Times New Roman" panose="02020603050405020304" pitchFamily="18" charset="0"/>
              </a:rPr>
              <a:t>T.Shevchenko</a:t>
            </a:r>
            <a:endParaRPr lang="en-US" altLang="en-US" sz="1600" dirty="0">
              <a:cs typeface="Times New Roman" panose="02020603050405020304" pitchFamily="18" charset="0"/>
            </a:endParaRPr>
          </a:p>
        </p:txBody>
      </p:sp>
      <p:sp>
        <p:nvSpPr>
          <p:cNvPr id="18435" name="Прямоугольник 8">
            <a:extLst>
              <a:ext uri="{FF2B5EF4-FFF2-40B4-BE49-F238E27FC236}">
                <a16:creationId xmlns:a16="http://schemas.microsoft.com/office/drawing/2014/main" id="{765E28C7-D77A-4810-A61A-89F2000F10F2}"/>
              </a:ext>
            </a:extLst>
          </p:cNvPr>
          <p:cNvSpPr>
            <a:spLocks noChangeArrowheads="1"/>
          </p:cNvSpPr>
          <p:nvPr/>
        </p:nvSpPr>
        <p:spPr bwMode="auto">
          <a:xfrm>
            <a:off x="1429407" y="119241"/>
            <a:ext cx="9144000" cy="452432"/>
          </a:xfrm>
          <a:prstGeom prst="rect">
            <a:avLst/>
          </a:prstGeom>
          <a:noFill/>
          <a:ln w="9525">
            <a:noFill/>
            <a:miter lim="800000"/>
            <a:headEnd/>
            <a:tailEnd/>
          </a:ln>
          <a:effectLst/>
          <a:extLst>
            <a:ext uri="{91240B29-F687-4F45-9708-019B960494DF}">
              <a14:hiddenLine xmlns:a14="http://schemas.microsoft.com/office/drawing/2010/main" w="12700" cap="sq"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spAutoFit/>
          </a:bodyPr>
          <a:lstStyle/>
          <a:p>
            <a:pPr algn="ctr">
              <a:lnSpc>
                <a:spcPct val="90000"/>
              </a:lnSpc>
              <a:spcBef>
                <a:spcPct val="0"/>
              </a:spcBef>
            </a:pPr>
            <a:r>
              <a:rPr lang="en-US" altLang="en-US" sz="2600" b="1" dirty="0">
                <a:solidFill>
                  <a:srgbClr val="CC0000"/>
                </a:solidFill>
                <a:effectLst>
                  <a:outerShdw blurRad="38100" dist="38100" dir="2700000" algn="tl">
                    <a:srgbClr val="C0C0C0"/>
                  </a:outerShdw>
                </a:effectLst>
                <a:latin typeface="Adobe Garamond Pro" pitchFamily="18" charset="0"/>
                <a:ea typeface="PMingLiU" pitchFamily="18" charset="-120"/>
                <a:cs typeface="Times New Roman" pitchFamily="18" charset="0"/>
              </a:rPr>
              <a:t>Project team </a:t>
            </a:r>
            <a:endParaRPr lang="ru-RU" altLang="en-US" sz="2600" b="1" dirty="0">
              <a:solidFill>
                <a:srgbClr val="CC0000"/>
              </a:solidFill>
              <a:effectLst>
                <a:outerShdw blurRad="38100" dist="38100" dir="2700000" algn="tl">
                  <a:srgbClr val="C0C0C0"/>
                </a:outerShdw>
              </a:effectLst>
              <a:latin typeface="Adobe Garamond Pro" pitchFamily="18" charset="0"/>
              <a:ea typeface="PMingLiU" pitchFamily="18" charset="-120"/>
              <a:cs typeface="Times New Roman" pitchFamily="18" charset="0"/>
            </a:endParaRPr>
          </a:p>
        </p:txBody>
      </p:sp>
      <p:sp>
        <p:nvSpPr>
          <p:cNvPr id="18436" name="Rectangle 1">
            <a:extLst>
              <a:ext uri="{FF2B5EF4-FFF2-40B4-BE49-F238E27FC236}">
                <a16:creationId xmlns:a16="http://schemas.microsoft.com/office/drawing/2014/main" id="{B69A6A33-2C55-467A-A436-712A79E7DDEF}"/>
              </a:ext>
            </a:extLst>
          </p:cNvPr>
          <p:cNvSpPr>
            <a:spLocks noChangeArrowheads="1"/>
          </p:cNvSpPr>
          <p:nvPr/>
        </p:nvSpPr>
        <p:spPr bwMode="auto">
          <a:xfrm>
            <a:off x="7280741" y="925335"/>
            <a:ext cx="410565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600"/>
              </a:spcAft>
              <a:buNone/>
            </a:pPr>
            <a:r>
              <a:rPr lang="en-US" altLang="en-US" sz="1600" b="1" dirty="0">
                <a:cs typeface="Times New Roman" panose="02020603050405020304" pitchFamily="18" charset="0"/>
              </a:rPr>
              <a:t>Project Participants from IIASA side:</a:t>
            </a:r>
          </a:p>
          <a:p>
            <a:pPr>
              <a:spcBef>
                <a:spcPct val="0"/>
              </a:spcBef>
              <a:spcAft>
                <a:spcPts val="600"/>
              </a:spcAft>
              <a:buNone/>
            </a:pPr>
            <a:r>
              <a:rPr lang="en-US" altLang="en-US" sz="1600" dirty="0">
                <a:cs typeface="Times New Roman" panose="02020603050405020304" pitchFamily="18" charset="0"/>
              </a:rPr>
              <a:t>ASA Program</a:t>
            </a:r>
          </a:p>
          <a:p>
            <a:pPr>
              <a:spcBef>
                <a:spcPct val="0"/>
              </a:spcBef>
              <a:spcAft>
                <a:spcPts val="600"/>
              </a:spcAft>
              <a:buNone/>
            </a:pPr>
            <a:r>
              <a:rPr lang="en-US" altLang="en-US" sz="1600" dirty="0">
                <a:cs typeface="Times New Roman" panose="02020603050405020304" pitchFamily="18" charset="0"/>
              </a:rPr>
              <a:t>BNR Program</a:t>
            </a:r>
          </a:p>
          <a:p>
            <a:pPr>
              <a:spcBef>
                <a:spcPct val="0"/>
              </a:spcBef>
              <a:spcAft>
                <a:spcPts val="600"/>
              </a:spcAft>
              <a:buNone/>
            </a:pPr>
            <a:r>
              <a:rPr lang="en-US" altLang="en-US" sz="1600" dirty="0">
                <a:cs typeface="Times New Roman" panose="02020603050405020304" pitchFamily="18" charset="0"/>
              </a:rPr>
              <a:t>Energy Program</a:t>
            </a:r>
          </a:p>
          <a:p>
            <a:pPr>
              <a:spcBef>
                <a:spcPct val="0"/>
              </a:spcBef>
              <a:spcAft>
                <a:spcPts val="600"/>
              </a:spcAft>
              <a:buNone/>
            </a:pPr>
            <a:r>
              <a:rPr lang="en-US" altLang="en-US" sz="1600" dirty="0">
                <a:cs typeface="Times New Roman" panose="02020603050405020304" pitchFamily="18" charset="0"/>
              </a:rPr>
              <a:t>Population Program</a:t>
            </a:r>
          </a:p>
        </p:txBody>
      </p:sp>
      <p:sp>
        <p:nvSpPr>
          <p:cNvPr id="18437" name="Rectangle 1">
            <a:extLst>
              <a:ext uri="{FF2B5EF4-FFF2-40B4-BE49-F238E27FC236}">
                <a16:creationId xmlns:a16="http://schemas.microsoft.com/office/drawing/2014/main" id="{E13869F5-D5D0-40A0-9A9B-3FA56E6B9BE8}"/>
              </a:ext>
            </a:extLst>
          </p:cNvPr>
          <p:cNvSpPr>
            <a:spLocks noChangeArrowheads="1"/>
          </p:cNvSpPr>
          <p:nvPr/>
        </p:nvSpPr>
        <p:spPr bwMode="auto">
          <a:xfrm>
            <a:off x="691220" y="4244927"/>
            <a:ext cx="8642350"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600"/>
              </a:spcAft>
              <a:buNone/>
            </a:pPr>
            <a:r>
              <a:rPr lang="en-US" altLang="en-US" sz="1400" b="1" dirty="0">
                <a:cs typeface="Times New Roman" panose="02020603050405020304" pitchFamily="18" charset="0"/>
              </a:rPr>
              <a:t>Project Collaborative Network:</a:t>
            </a:r>
          </a:p>
          <a:p>
            <a:pPr>
              <a:spcBef>
                <a:spcPct val="0"/>
              </a:spcBef>
              <a:spcAft>
                <a:spcPts val="600"/>
              </a:spcAft>
              <a:buNone/>
            </a:pPr>
            <a:r>
              <a:rPr lang="en-US" altLang="en-US" sz="1400" dirty="0">
                <a:cs typeface="Times New Roman" panose="02020603050405020304" pitchFamily="18" charset="0"/>
              </a:rPr>
              <a:t>Kiev National University (Ukraine)</a:t>
            </a:r>
          </a:p>
          <a:p>
            <a:pPr>
              <a:spcBef>
                <a:spcPct val="0"/>
              </a:spcBef>
              <a:spcAft>
                <a:spcPts val="600"/>
              </a:spcAft>
              <a:buNone/>
            </a:pPr>
            <a:r>
              <a:rPr lang="en-US" altLang="en-US" sz="1400" dirty="0">
                <a:cs typeface="Times New Roman" panose="02020603050405020304" pitchFamily="18" charset="0"/>
              </a:rPr>
              <a:t>Technical University </a:t>
            </a:r>
            <a:r>
              <a:rPr lang="en-US" altLang="en-US" sz="1400" dirty="0" err="1">
                <a:cs typeface="Times New Roman" panose="02020603050405020304" pitchFamily="18" charset="0"/>
              </a:rPr>
              <a:t>Lviv</a:t>
            </a:r>
            <a:r>
              <a:rPr lang="en-US" altLang="en-US" sz="1400" dirty="0">
                <a:cs typeface="Times New Roman" panose="02020603050405020304" pitchFamily="18" charset="0"/>
              </a:rPr>
              <a:t> Polytechnics (Ukraine)</a:t>
            </a:r>
          </a:p>
          <a:p>
            <a:pPr>
              <a:spcBef>
                <a:spcPct val="0"/>
              </a:spcBef>
              <a:spcAft>
                <a:spcPts val="600"/>
              </a:spcAft>
              <a:buNone/>
            </a:pPr>
            <a:r>
              <a:rPr lang="en-US" altLang="en-US" sz="1400" dirty="0">
                <a:cs typeface="Times New Roman" panose="02020603050405020304" pitchFamily="18" charset="0"/>
              </a:rPr>
              <a:t>Georgia Technical University (Georgia)</a:t>
            </a:r>
          </a:p>
          <a:p>
            <a:pPr>
              <a:spcBef>
                <a:spcPct val="0"/>
              </a:spcBef>
              <a:spcAft>
                <a:spcPts val="600"/>
              </a:spcAft>
              <a:buNone/>
            </a:pPr>
            <a:r>
              <a:rPr lang="en-US" altLang="en-US" sz="1400" dirty="0"/>
              <a:t>Norwegian University of Science and Technology (Norway)</a:t>
            </a:r>
            <a:endParaRPr lang="en-US" altLang="en-US" sz="1400" dirty="0">
              <a:cs typeface="Times New Roman" panose="02020603050405020304" pitchFamily="18" charset="0"/>
            </a:endParaRPr>
          </a:p>
          <a:p>
            <a:pPr>
              <a:spcBef>
                <a:spcPct val="0"/>
              </a:spcBef>
              <a:spcAft>
                <a:spcPts val="600"/>
              </a:spcAft>
              <a:buNone/>
            </a:pPr>
            <a:r>
              <a:rPr lang="en-US" altLang="en-US" sz="1400" dirty="0">
                <a:cs typeface="Times New Roman" panose="02020603050405020304" pitchFamily="18" charset="0"/>
              </a:rPr>
              <a:t>National University of Life and Environmental Sciences (Ukraine)</a:t>
            </a:r>
          </a:p>
          <a:p>
            <a:pPr>
              <a:spcBef>
                <a:spcPct val="0"/>
              </a:spcBef>
              <a:spcAft>
                <a:spcPts val="600"/>
              </a:spcAft>
              <a:buNone/>
            </a:pPr>
            <a:r>
              <a:rPr lang="en-US" altLang="en-US" sz="1400" dirty="0">
                <a:cs typeface="Times New Roman" panose="02020603050405020304" pitchFamily="18" charset="0"/>
              </a:rPr>
              <a:t>JRC (EU)</a:t>
            </a:r>
          </a:p>
          <a:p>
            <a:pPr>
              <a:spcBef>
                <a:spcPct val="0"/>
              </a:spcBef>
              <a:spcAft>
                <a:spcPts val="600"/>
              </a:spcAft>
              <a:buNone/>
            </a:pPr>
            <a:r>
              <a:rPr lang="en-US" altLang="en-US" sz="1400" dirty="0">
                <a:cs typeface="Times New Roman" panose="02020603050405020304" pitchFamily="18" charset="0"/>
              </a:rPr>
              <a:t>Space Research Center of PAS (Poland)</a:t>
            </a:r>
          </a:p>
          <a:p>
            <a:pPr>
              <a:spcBef>
                <a:spcPct val="0"/>
              </a:spcBef>
              <a:spcAft>
                <a:spcPts val="600"/>
              </a:spcAft>
              <a:buNone/>
            </a:pPr>
            <a:r>
              <a:rPr lang="en-US" altLang="en-US" sz="1400" dirty="0">
                <a:cs typeface="Times New Roman" panose="02020603050405020304" pitchFamily="18" charset="0"/>
              </a:rPr>
              <a:t>other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1524000" y="261882"/>
            <a:ext cx="9144000" cy="861774"/>
          </a:xfrm>
          <a:prstGeom prst="rect">
            <a:avLst/>
          </a:prstGeom>
          <a:noFill/>
          <a:ln w="9525">
            <a:noFill/>
            <a:miter lim="800000"/>
            <a:headEnd/>
            <a:tailEnd/>
          </a:ln>
          <a:effectLst/>
          <a:extLst>
            <a:ext uri="{91240B29-F687-4F45-9708-019B960494DF}">
              <a14:hiddenLine xmlns:a14="http://schemas.microsoft.com/office/drawing/2010/main" w="12700" cap="sq"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spAutoFit/>
          </a:bodyPr>
          <a:lstStyle>
            <a:defPPr>
              <a:defRPr lang="en-US"/>
            </a:defPPr>
            <a:lvl1pPr algn="ctr">
              <a:lnSpc>
                <a:spcPct val="90000"/>
              </a:lnSpc>
              <a:spcBef>
                <a:spcPct val="0"/>
              </a:spcBef>
              <a:defRPr sz="2600">
                <a:solidFill>
                  <a:srgbClr val="CC0000"/>
                </a:solidFill>
                <a:effectLst>
                  <a:outerShdw blurRad="38100" dist="38100" dir="2700000" algn="tl">
                    <a:srgbClr val="C0C0C0"/>
                  </a:outerShdw>
                </a:effectLst>
                <a:latin typeface="Adobe Garamond Pro" pitchFamily="18" charset="0"/>
                <a:ea typeface="PMingLiU" pitchFamily="18" charset="-120"/>
                <a:cs typeface="Times New Roman" pitchFamily="18" charset="0"/>
              </a:defRPr>
            </a:lvl1pPr>
            <a:lvl2pPr eaLnBrk="0" hangingPunct="0">
              <a:defRPr sz="4000">
                <a:solidFill>
                  <a:srgbClr val="003399"/>
                </a:solidFill>
                <a:latin typeface="Arial Narrow" pitchFamily="34" charset="0"/>
              </a:defRPr>
            </a:lvl2pPr>
            <a:lvl3pPr eaLnBrk="0" hangingPunct="0">
              <a:defRPr sz="4000">
                <a:solidFill>
                  <a:srgbClr val="003399"/>
                </a:solidFill>
                <a:latin typeface="Arial Narrow" pitchFamily="34" charset="0"/>
              </a:defRPr>
            </a:lvl3pPr>
            <a:lvl4pPr eaLnBrk="0" hangingPunct="0">
              <a:defRPr sz="4000">
                <a:solidFill>
                  <a:srgbClr val="003399"/>
                </a:solidFill>
                <a:latin typeface="Arial Narrow" pitchFamily="34" charset="0"/>
              </a:defRPr>
            </a:lvl4pPr>
            <a:lvl5pPr eaLnBrk="0" hangingPunct="0">
              <a:defRPr sz="4000">
                <a:solidFill>
                  <a:srgbClr val="003399"/>
                </a:solidFill>
                <a:latin typeface="Arial Narrow" pitchFamily="34" charset="0"/>
              </a:defRPr>
            </a:lvl5pPr>
            <a:lvl6pPr marL="457200" fontAlgn="base">
              <a:spcBef>
                <a:spcPct val="0"/>
              </a:spcBef>
              <a:spcAft>
                <a:spcPct val="0"/>
              </a:spcAft>
              <a:defRPr sz="4000">
                <a:solidFill>
                  <a:srgbClr val="003399"/>
                </a:solidFill>
                <a:latin typeface="Arial Narrow" pitchFamily="34" charset="0"/>
              </a:defRPr>
            </a:lvl6pPr>
            <a:lvl7pPr marL="914400" fontAlgn="base">
              <a:spcBef>
                <a:spcPct val="0"/>
              </a:spcBef>
              <a:spcAft>
                <a:spcPct val="0"/>
              </a:spcAft>
              <a:defRPr sz="4000">
                <a:solidFill>
                  <a:srgbClr val="003399"/>
                </a:solidFill>
                <a:latin typeface="Arial Narrow" pitchFamily="34" charset="0"/>
              </a:defRPr>
            </a:lvl7pPr>
            <a:lvl8pPr marL="1371600" fontAlgn="base">
              <a:spcBef>
                <a:spcPct val="0"/>
              </a:spcBef>
              <a:spcAft>
                <a:spcPct val="0"/>
              </a:spcAft>
              <a:defRPr sz="4000">
                <a:solidFill>
                  <a:srgbClr val="003399"/>
                </a:solidFill>
                <a:latin typeface="Arial Narrow" pitchFamily="34" charset="0"/>
              </a:defRPr>
            </a:lvl8pPr>
            <a:lvl9pPr marL="1828800" fontAlgn="base">
              <a:spcBef>
                <a:spcPct val="0"/>
              </a:spcBef>
              <a:spcAft>
                <a:spcPct val="0"/>
              </a:spcAft>
              <a:defRPr sz="4000">
                <a:solidFill>
                  <a:srgbClr val="003399"/>
                </a:solidFill>
                <a:latin typeface="Arial Narrow" pitchFamily="34" charset="0"/>
              </a:defRPr>
            </a:lvl9pPr>
          </a:lstStyle>
          <a:p>
            <a:r>
              <a:rPr lang="en-US" altLang="ru-RU" dirty="0"/>
              <a:t>Advanced Analysis of Systemic Interdependencies</a:t>
            </a:r>
            <a:endParaRPr lang="uk-UA" altLang="ru-RU" dirty="0"/>
          </a:p>
        </p:txBody>
      </p:sp>
      <p:sp>
        <p:nvSpPr>
          <p:cNvPr id="20483" name="Rectangle 6"/>
          <p:cNvSpPr>
            <a:spLocks noChangeArrowheads="1"/>
          </p:cNvSpPr>
          <p:nvPr/>
        </p:nvSpPr>
        <p:spPr bwMode="auto">
          <a:xfrm>
            <a:off x="4870451" y="3140100"/>
            <a:ext cx="2449513" cy="12954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Multi-model NEXUS analysis and systemic security management</a:t>
            </a:r>
            <a:endParaRPr lang="ru-RU" altLang="ru-RU" sz="1800" b="1" dirty="0"/>
          </a:p>
        </p:txBody>
      </p:sp>
      <p:sp>
        <p:nvSpPr>
          <p:cNvPr id="20484" name="Rectangle 7"/>
          <p:cNvSpPr>
            <a:spLocks noChangeArrowheads="1"/>
          </p:cNvSpPr>
          <p:nvPr/>
        </p:nvSpPr>
        <p:spPr bwMode="auto">
          <a:xfrm>
            <a:off x="2063750" y="1628800"/>
            <a:ext cx="1728788" cy="10795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Energy</a:t>
            </a:r>
            <a:endParaRPr lang="ru-RU" altLang="ru-RU" sz="1800" b="1" dirty="0"/>
          </a:p>
        </p:txBody>
      </p:sp>
      <p:sp>
        <p:nvSpPr>
          <p:cNvPr id="20485" name="Rectangle 8"/>
          <p:cNvSpPr>
            <a:spLocks noChangeArrowheads="1"/>
          </p:cNvSpPr>
          <p:nvPr/>
        </p:nvSpPr>
        <p:spPr bwMode="auto">
          <a:xfrm>
            <a:off x="1992314" y="4940325"/>
            <a:ext cx="1728787" cy="10795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Water</a:t>
            </a:r>
            <a:endParaRPr lang="ru-RU" altLang="ru-RU" sz="1800" b="1" dirty="0"/>
          </a:p>
        </p:txBody>
      </p:sp>
      <p:sp>
        <p:nvSpPr>
          <p:cNvPr id="20486" name="Rectangle 9"/>
          <p:cNvSpPr>
            <a:spLocks noChangeArrowheads="1"/>
          </p:cNvSpPr>
          <p:nvPr/>
        </p:nvSpPr>
        <p:spPr bwMode="auto">
          <a:xfrm>
            <a:off x="8472489" y="4940325"/>
            <a:ext cx="1728787" cy="10795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Socio -Economic</a:t>
            </a:r>
            <a:endParaRPr lang="ru-RU" altLang="ru-RU" sz="1800" b="1" dirty="0"/>
          </a:p>
        </p:txBody>
      </p:sp>
      <p:sp>
        <p:nvSpPr>
          <p:cNvPr id="20487" name="Rectangle 10"/>
          <p:cNvSpPr>
            <a:spLocks noChangeArrowheads="1"/>
          </p:cNvSpPr>
          <p:nvPr/>
        </p:nvSpPr>
        <p:spPr bwMode="auto">
          <a:xfrm>
            <a:off x="8543925" y="1628800"/>
            <a:ext cx="1728788" cy="10795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Agriculture</a:t>
            </a:r>
            <a:endParaRPr lang="ru-RU" altLang="ru-RU" sz="1800" b="1" dirty="0"/>
          </a:p>
        </p:txBody>
      </p:sp>
      <p:sp>
        <p:nvSpPr>
          <p:cNvPr id="20488" name="Text Box 602"/>
          <p:cNvSpPr txBox="1">
            <a:spLocks noChangeArrowheads="1"/>
          </p:cNvSpPr>
          <p:nvPr/>
        </p:nvSpPr>
        <p:spPr bwMode="auto">
          <a:xfrm>
            <a:off x="1794938" y="2745224"/>
            <a:ext cx="2881312" cy="1865126"/>
          </a:xfrm>
          <a:prstGeom prst="rect">
            <a:avLst/>
          </a:prstGeom>
          <a:noFill/>
          <a:ln>
            <a:noFill/>
          </a:ln>
          <a:effectLst/>
          <a:extLst>
            <a:ext uri="{909E8E84-426E-40DD-AFC4-6F175D3DCCD1}">
              <a14:hiddenFill xmlns:a14="http://schemas.microsoft.com/office/drawing/2010/main">
                <a:solidFill>
                  <a:srgbClr val="C0C0C0">
                    <a:alpha val="3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20000"/>
              </a:spcAft>
              <a:buFontTx/>
              <a:buNone/>
            </a:pPr>
            <a:r>
              <a:rPr lang="en-US" altLang="en-US" sz="1200" dirty="0"/>
              <a:t>Energy security and water security;  supply standards; </a:t>
            </a:r>
            <a:r>
              <a:rPr lang="en-US" altLang="en-US" sz="1200" dirty="0">
                <a:solidFill>
                  <a:srgbClr val="FF0000"/>
                </a:solidFill>
              </a:rPr>
              <a:t>Energy, food, water prices; D</a:t>
            </a:r>
            <a:r>
              <a:rPr lang="en-US" altLang="en-US" sz="1200" dirty="0"/>
              <a:t>iversification of energy supply; </a:t>
            </a:r>
          </a:p>
          <a:p>
            <a:pPr eaLnBrk="1" hangingPunct="1">
              <a:spcBef>
                <a:spcPct val="0"/>
              </a:spcBef>
              <a:spcAft>
                <a:spcPct val="20000"/>
              </a:spcAft>
              <a:buFontTx/>
              <a:buNone/>
            </a:pPr>
            <a:r>
              <a:rPr lang="en-US" altLang="en-US" sz="1200" dirty="0"/>
              <a:t>Ex-ante and ex-post risk management; </a:t>
            </a:r>
            <a:r>
              <a:rPr lang="en-US" altLang="en-US" sz="1200" dirty="0">
                <a:solidFill>
                  <a:srgbClr val="FF0000"/>
                </a:solidFill>
              </a:rPr>
              <a:t>electricity supply security;</a:t>
            </a:r>
          </a:p>
          <a:p>
            <a:pPr eaLnBrk="1" hangingPunct="1">
              <a:spcBef>
                <a:spcPct val="0"/>
              </a:spcBef>
              <a:spcAft>
                <a:spcPct val="20000"/>
              </a:spcAft>
              <a:buFontTx/>
              <a:buNone/>
            </a:pPr>
            <a:r>
              <a:rPr lang="en-US" altLang="en-US" sz="1200" dirty="0"/>
              <a:t>global and local threats to electricity supply systems; endogenous risks; cyberattacks;</a:t>
            </a:r>
          </a:p>
          <a:p>
            <a:pPr eaLnBrk="1" hangingPunct="1">
              <a:spcBef>
                <a:spcPct val="0"/>
              </a:spcBef>
              <a:spcAft>
                <a:spcPct val="20000"/>
              </a:spcAft>
              <a:buFontTx/>
              <a:buNone/>
            </a:pPr>
            <a:r>
              <a:rPr lang="en-US" altLang="en-US" sz="1200" dirty="0"/>
              <a:t>protection of critical infrastructure</a:t>
            </a:r>
            <a:endParaRPr lang="ru-RU" altLang="en-US" sz="1200" dirty="0"/>
          </a:p>
        </p:txBody>
      </p:sp>
      <p:sp>
        <p:nvSpPr>
          <p:cNvPr id="20489" name="Text Box 605"/>
          <p:cNvSpPr txBox="1">
            <a:spLocks noChangeArrowheads="1"/>
          </p:cNvSpPr>
          <p:nvPr/>
        </p:nvSpPr>
        <p:spPr bwMode="auto">
          <a:xfrm>
            <a:off x="4309939" y="5430571"/>
            <a:ext cx="3527425" cy="1061829"/>
          </a:xfrm>
          <a:prstGeom prst="rect">
            <a:avLst/>
          </a:prstGeom>
          <a:noFill/>
          <a:ln>
            <a:noFill/>
          </a:ln>
          <a:effectLst/>
          <a:extLst>
            <a:ext uri="{909E8E84-426E-40DD-AFC4-6F175D3DCCD1}">
              <a14:hiddenFill xmlns:a14="http://schemas.microsoft.com/office/drawing/2010/main">
                <a:solidFill>
                  <a:srgbClr val="C0C0C0">
                    <a:alpha val="3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25000"/>
              </a:spcAft>
              <a:buFontTx/>
              <a:buNone/>
            </a:pPr>
            <a:r>
              <a:rPr lang="en-US" altLang="en-US" sz="1200" dirty="0"/>
              <a:t>Control of water resources and supply-demand (</a:t>
            </a:r>
            <a:r>
              <a:rPr lang="en-US" altLang="en-US" sz="1200" dirty="0" err="1"/>
              <a:t>im</a:t>
            </a:r>
            <a:r>
              <a:rPr lang="en-US" altLang="en-US" sz="1200" dirty="0"/>
              <a:t>)balances; reliability; monitoring of infrastructure; monitoring of water resources vulnerability and accessibility; </a:t>
            </a:r>
          </a:p>
          <a:p>
            <a:pPr eaLnBrk="1" hangingPunct="1">
              <a:spcBef>
                <a:spcPct val="0"/>
              </a:spcBef>
              <a:spcAft>
                <a:spcPct val="25000"/>
              </a:spcAft>
              <a:buFontTx/>
              <a:buNone/>
            </a:pPr>
            <a:r>
              <a:rPr lang="en-US" altLang="en-US" sz="1200" dirty="0"/>
              <a:t>Monitoring &amp; control of water contamination;</a:t>
            </a:r>
          </a:p>
        </p:txBody>
      </p:sp>
      <p:sp>
        <p:nvSpPr>
          <p:cNvPr id="20490" name="Text Box 604"/>
          <p:cNvSpPr txBox="1">
            <a:spLocks noChangeArrowheads="1"/>
          </p:cNvSpPr>
          <p:nvPr/>
        </p:nvSpPr>
        <p:spPr bwMode="auto">
          <a:xfrm>
            <a:off x="7749014" y="3099028"/>
            <a:ext cx="3025775" cy="1606594"/>
          </a:xfrm>
          <a:prstGeom prst="rect">
            <a:avLst/>
          </a:prstGeom>
          <a:noFill/>
          <a:ln>
            <a:noFill/>
          </a:ln>
          <a:effectLst/>
          <a:extLst>
            <a:ext uri="{909E8E84-426E-40DD-AFC4-6F175D3DCCD1}">
              <a14:hiddenFill xmlns:a14="http://schemas.microsoft.com/office/drawing/2010/main">
                <a:solidFill>
                  <a:srgbClr val="C0C0C0">
                    <a:alpha val="3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20000"/>
              </a:spcAft>
              <a:buFontTx/>
              <a:buNone/>
            </a:pPr>
            <a:r>
              <a:rPr lang="en-US" altLang="en-US" sz="1200" dirty="0"/>
              <a:t>Incomes; economic and population growth; demand changes; life and nutrition standards; prices;</a:t>
            </a:r>
          </a:p>
          <a:p>
            <a:pPr eaLnBrk="1" hangingPunct="1">
              <a:spcBef>
                <a:spcPct val="0"/>
              </a:spcBef>
              <a:spcAft>
                <a:spcPct val="20000"/>
              </a:spcAft>
              <a:buFontTx/>
              <a:buNone/>
            </a:pPr>
            <a:r>
              <a:rPr lang="en-US" altLang="en-US" sz="1200" dirty="0"/>
              <a:t>Impacts of energy prices on food prices; Dependencies between agricultural and energy markets through bio-fuels; Agricultural subsidies; renewables subsidies, etc.  </a:t>
            </a:r>
            <a:endParaRPr lang="ru-RU" altLang="en-US" sz="1200" dirty="0"/>
          </a:p>
        </p:txBody>
      </p:sp>
      <p:sp>
        <p:nvSpPr>
          <p:cNvPr id="20491" name="Text Box 603"/>
          <p:cNvSpPr txBox="1">
            <a:spLocks noChangeArrowheads="1"/>
          </p:cNvSpPr>
          <p:nvPr/>
        </p:nvSpPr>
        <p:spPr bwMode="auto">
          <a:xfrm>
            <a:off x="4297363" y="1292755"/>
            <a:ext cx="3959225" cy="1458861"/>
          </a:xfrm>
          <a:prstGeom prst="rect">
            <a:avLst/>
          </a:prstGeom>
          <a:noFill/>
          <a:ln>
            <a:noFill/>
          </a:ln>
          <a:effectLst/>
          <a:extLst>
            <a:ext uri="{909E8E84-426E-40DD-AFC4-6F175D3DCCD1}">
              <a14:hiddenFill xmlns:a14="http://schemas.microsoft.com/office/drawing/2010/main">
                <a:solidFill>
                  <a:srgbClr val="C0C0C0">
                    <a:alpha val="3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ct val="20000"/>
              </a:spcAft>
              <a:buNone/>
            </a:pPr>
            <a:r>
              <a:rPr lang="en-US" altLang="en-US" sz="1200" dirty="0">
                <a:solidFill>
                  <a:srgbClr val="FF0000"/>
                </a:solidFill>
              </a:rPr>
              <a:t>Growing demand vs environmental standards (SDGs);</a:t>
            </a:r>
          </a:p>
          <a:p>
            <a:pPr>
              <a:spcBef>
                <a:spcPct val="0"/>
              </a:spcBef>
              <a:spcAft>
                <a:spcPct val="20000"/>
              </a:spcAft>
              <a:buNone/>
            </a:pPr>
            <a:r>
              <a:rPr lang="en-US" altLang="en-US" sz="1200" dirty="0">
                <a:solidFill>
                  <a:srgbClr val="FF0000"/>
                </a:solidFill>
              </a:rPr>
              <a:t>Food security, </a:t>
            </a:r>
            <a:r>
              <a:rPr lang="en-US" altLang="en-US" sz="1200" dirty="0"/>
              <a:t>electricity infrastructure innovations and investments; </a:t>
            </a:r>
            <a:r>
              <a:rPr lang="en-US" altLang="en-US" sz="1200" dirty="0">
                <a:solidFill>
                  <a:srgbClr val="FF0000"/>
                </a:solidFill>
              </a:rPr>
              <a:t>systemic security; </a:t>
            </a:r>
            <a:r>
              <a:rPr lang="en-US" altLang="en-US" sz="1200" dirty="0"/>
              <a:t>increasing returns vs sunk costs;</a:t>
            </a:r>
            <a:endParaRPr lang="ru-RU" altLang="en-US" sz="1200" dirty="0"/>
          </a:p>
          <a:p>
            <a:pPr eaLnBrk="1" hangingPunct="1">
              <a:spcBef>
                <a:spcPct val="0"/>
              </a:spcBef>
              <a:spcAft>
                <a:spcPct val="20000"/>
              </a:spcAft>
              <a:buFontTx/>
              <a:buNone/>
            </a:pPr>
            <a:r>
              <a:rPr lang="en-US" altLang="en-US" sz="1200" dirty="0"/>
              <a:t>climate change and uncertainty; strategic- and operational planning; long- vs short-term decisions; competition for resources, </a:t>
            </a:r>
            <a:r>
              <a:rPr lang="en-US" altLang="en-US" sz="1200" dirty="0" err="1"/>
              <a:t>etc</a:t>
            </a:r>
            <a:endParaRPr lang="ru-RU" altLang="en-US" sz="1200" dirty="0"/>
          </a:p>
        </p:txBody>
      </p:sp>
      <p:sp>
        <p:nvSpPr>
          <p:cNvPr id="20492" name="AutoShape 17"/>
          <p:cNvSpPr>
            <a:spLocks noChangeArrowheads="1"/>
          </p:cNvSpPr>
          <p:nvPr/>
        </p:nvSpPr>
        <p:spPr bwMode="auto">
          <a:xfrm rot="-1424970">
            <a:off x="3786188" y="4478362"/>
            <a:ext cx="1079500" cy="431800"/>
          </a:xfrm>
          <a:prstGeom prst="leftRight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20493" name="AutoShape 18"/>
          <p:cNvSpPr>
            <a:spLocks noChangeArrowheads="1"/>
          </p:cNvSpPr>
          <p:nvPr/>
        </p:nvSpPr>
        <p:spPr bwMode="auto">
          <a:xfrm rot="-1424970">
            <a:off x="7391400" y="2636862"/>
            <a:ext cx="1079500" cy="431800"/>
          </a:xfrm>
          <a:prstGeom prst="leftRight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20494" name="AutoShape 19"/>
          <p:cNvSpPr>
            <a:spLocks noChangeArrowheads="1"/>
          </p:cNvSpPr>
          <p:nvPr/>
        </p:nvSpPr>
        <p:spPr bwMode="auto">
          <a:xfrm rot="1813388">
            <a:off x="7319963" y="4508525"/>
            <a:ext cx="1079500" cy="431800"/>
          </a:xfrm>
          <a:prstGeom prst="leftRight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20495" name="AutoShape 20"/>
          <p:cNvSpPr>
            <a:spLocks noChangeArrowheads="1"/>
          </p:cNvSpPr>
          <p:nvPr/>
        </p:nvSpPr>
        <p:spPr bwMode="auto">
          <a:xfrm rot="1813388">
            <a:off x="3792538" y="2708300"/>
            <a:ext cx="1079500" cy="431800"/>
          </a:xfrm>
          <a:prstGeom prst="leftRight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20496" name="AutoShape 21"/>
          <p:cNvSpPr>
            <a:spLocks noChangeArrowheads="1"/>
          </p:cNvSpPr>
          <p:nvPr/>
        </p:nvSpPr>
        <p:spPr bwMode="auto">
          <a:xfrm rot="-5400000">
            <a:off x="6021388" y="3181375"/>
            <a:ext cx="763588" cy="6443663"/>
          </a:xfrm>
          <a:prstGeom prst="curvedRightArrow">
            <a:avLst>
              <a:gd name="adj1" fmla="val 33325"/>
              <a:gd name="adj2" fmla="val 202098"/>
              <a:gd name="adj3" fmla="val 58514"/>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20497" name="AutoShape 22"/>
          <p:cNvSpPr>
            <a:spLocks noChangeArrowheads="1"/>
          </p:cNvSpPr>
          <p:nvPr/>
        </p:nvSpPr>
        <p:spPr bwMode="auto">
          <a:xfrm rot="5400000">
            <a:off x="5411788" y="-1935138"/>
            <a:ext cx="647700" cy="6480175"/>
          </a:xfrm>
          <a:prstGeom prst="curvedRightArrow">
            <a:avLst>
              <a:gd name="adj1" fmla="val 39510"/>
              <a:gd name="adj2" fmla="val 239608"/>
              <a:gd name="adj3" fmla="val 58514"/>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20498" name="AutoShape 23"/>
          <p:cNvSpPr>
            <a:spLocks noChangeArrowheads="1"/>
          </p:cNvSpPr>
          <p:nvPr/>
        </p:nvSpPr>
        <p:spPr bwMode="auto">
          <a:xfrm rot="5400000">
            <a:off x="12701" y="3536975"/>
            <a:ext cx="3671887" cy="287338"/>
          </a:xfrm>
          <a:prstGeom prst="curvedUpArrow">
            <a:avLst>
              <a:gd name="adj1" fmla="val 140036"/>
              <a:gd name="adj2" fmla="val 395616"/>
              <a:gd name="adj3" fmla="val 55801"/>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20499" name="AutoShape 24"/>
          <p:cNvSpPr>
            <a:spLocks noChangeArrowheads="1"/>
          </p:cNvSpPr>
          <p:nvPr/>
        </p:nvSpPr>
        <p:spPr bwMode="auto">
          <a:xfrm rot="-5400000">
            <a:off x="8580438" y="3608413"/>
            <a:ext cx="3671888" cy="287337"/>
          </a:xfrm>
          <a:prstGeom prst="curvedUpArrow">
            <a:avLst>
              <a:gd name="adj1" fmla="val 140037"/>
              <a:gd name="adj2" fmla="val 395617"/>
              <a:gd name="adj3" fmla="val 55801"/>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Tree>
    <p:extLst>
      <p:ext uri="{BB962C8B-B14F-4D97-AF65-F5344CB8AC3E}">
        <p14:creationId xmlns:p14="http://schemas.microsoft.com/office/powerpoint/2010/main" val="1512899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13416" y="75597"/>
            <a:ext cx="9814187" cy="816121"/>
          </a:xfrm>
          <a:prstGeom prst="rect">
            <a:avLst/>
          </a:prstGeom>
          <a:noFill/>
          <a:ln w="9525">
            <a:noFill/>
            <a:miter lim="800000"/>
            <a:headEnd/>
            <a:tailEnd/>
          </a:ln>
          <a:effectLst/>
          <a:extLst>
            <a:ext uri="{91240B29-F687-4F45-9708-019B960494DF}">
              <a14:hiddenLine xmlns:a14="http://schemas.microsoft.com/office/drawing/2010/main" w="12700" cap="sq"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spAutoFit/>
          </a:bodyPr>
          <a:lstStyle/>
          <a:p>
            <a:pPr algn="ctr">
              <a:lnSpc>
                <a:spcPct val="90000"/>
              </a:lnSpc>
              <a:spcBef>
                <a:spcPct val="0"/>
              </a:spcBef>
            </a:pPr>
            <a:r>
              <a:rPr lang="en-US" sz="2600" dirty="0">
                <a:solidFill>
                  <a:srgbClr val="CC0000"/>
                </a:solidFill>
                <a:effectLst>
                  <a:outerShdw blurRad="38100" dist="38100" dir="2700000" algn="tl">
                    <a:srgbClr val="C0C0C0"/>
                  </a:outerShdw>
                </a:effectLst>
                <a:latin typeface="Adobe Garamond Pro" pitchFamily="18" charset="0"/>
                <a:ea typeface="PMingLiU" pitchFamily="18" charset="-120"/>
                <a:cs typeface="Times New Roman" pitchFamily="18" charset="0"/>
              </a:rPr>
              <a:t>Land use model Systemic interdependencies: </a:t>
            </a:r>
          </a:p>
          <a:p>
            <a:pPr algn="ctr">
              <a:lnSpc>
                <a:spcPct val="90000"/>
              </a:lnSpc>
              <a:spcBef>
                <a:spcPct val="0"/>
              </a:spcBef>
            </a:pPr>
            <a:r>
              <a:rPr lang="en-US" sz="2600" dirty="0">
                <a:solidFill>
                  <a:srgbClr val="CC0000"/>
                </a:solidFill>
                <a:effectLst>
                  <a:outerShdw blurRad="38100" dist="38100" dir="2700000" algn="tl">
                    <a:srgbClr val="C0C0C0"/>
                  </a:outerShdw>
                </a:effectLst>
                <a:latin typeface="Adobe Garamond Pro" pitchFamily="18" charset="0"/>
                <a:ea typeface="PMingLiU" pitchFamily="18" charset="-120"/>
                <a:cs typeface="Times New Roman" pitchFamily="18" charset="0"/>
              </a:rPr>
              <a:t>GLOBIOM land use model</a:t>
            </a:r>
          </a:p>
        </p:txBody>
      </p:sp>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9134" y="741333"/>
            <a:ext cx="8045467" cy="642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5287" y="2088450"/>
            <a:ext cx="1427690" cy="4548891"/>
            <a:chOff x="357809" y="672392"/>
            <a:chExt cx="1295171" cy="4548891"/>
          </a:xfrm>
        </p:grpSpPr>
        <p:sp>
          <p:nvSpPr>
            <p:cNvPr id="4" name="Oval 3"/>
            <p:cNvSpPr/>
            <p:nvPr/>
          </p:nvSpPr>
          <p:spPr>
            <a:xfrm>
              <a:off x="357809" y="672392"/>
              <a:ext cx="1295171" cy="1434472"/>
            </a:xfrm>
            <a:prstGeom prst="ellipse">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rPr>
                <a:t>Stochastic yields, production, resources, ...</a:t>
              </a:r>
            </a:p>
            <a:p>
              <a:pPr algn="ctr"/>
              <a:endParaRPr lang="de-AT" sz="1200" dirty="0">
                <a:solidFill>
                  <a:schemeClr val="tx1"/>
                </a:solidFill>
              </a:endParaRPr>
            </a:p>
            <a:p>
              <a:pPr algn="ctr"/>
              <a:r>
                <a:rPr lang="de-AT" sz="1400" dirty="0">
                  <a:solidFill>
                    <a:schemeClr val="tx1"/>
                  </a:solidFill>
                </a:rPr>
                <a:t>W(s)</a:t>
              </a:r>
            </a:p>
            <a:p>
              <a:pPr algn="ctr"/>
              <a:r>
                <a:rPr lang="de-AT" sz="1200" dirty="0">
                  <a:solidFill>
                    <a:schemeClr val="tx1"/>
                  </a:solidFill>
                </a:rPr>
                <a:t>s=1,…,n</a:t>
              </a:r>
              <a:endParaRPr lang="en-US" sz="1200" dirty="0">
                <a:solidFill>
                  <a:schemeClr val="tx1"/>
                </a:solidFill>
              </a:endParaRPr>
            </a:p>
          </p:txBody>
        </p:sp>
        <p:sp>
          <p:nvSpPr>
            <p:cNvPr id="6" name="Oval 5"/>
            <p:cNvSpPr/>
            <p:nvPr/>
          </p:nvSpPr>
          <p:spPr>
            <a:xfrm>
              <a:off x="357810" y="2208266"/>
              <a:ext cx="1295170" cy="1434472"/>
            </a:xfrm>
            <a:prstGeom prst="ellipse">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rPr>
                <a:t>Stochastic costs, prices, demans, etc.</a:t>
              </a:r>
              <a:endParaRPr lang="en-US" sz="1200" dirty="0">
                <a:solidFill>
                  <a:schemeClr val="tx1"/>
                </a:solidFill>
              </a:endParaRPr>
            </a:p>
          </p:txBody>
        </p:sp>
        <p:sp>
          <p:nvSpPr>
            <p:cNvPr id="7" name="Oval 6"/>
            <p:cNvSpPr/>
            <p:nvPr/>
          </p:nvSpPr>
          <p:spPr>
            <a:xfrm>
              <a:off x="357809" y="3786811"/>
              <a:ext cx="1295170" cy="1434472"/>
            </a:xfrm>
            <a:prstGeom prst="ellipse">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rPr>
                <a:t>Stochastic convertion coefficients,</a:t>
              </a:r>
            </a:p>
            <a:p>
              <a:pPr algn="ctr"/>
              <a:r>
                <a:rPr lang="de-AT" sz="1200" dirty="0">
                  <a:solidFill>
                    <a:schemeClr val="tx1"/>
                  </a:solidFill>
                </a:rPr>
                <a:t>technol. parameters </a:t>
              </a:r>
              <a:endParaRPr lang="en-US" sz="1200" dirty="0">
                <a:solidFill>
                  <a:schemeClr val="tx1"/>
                </a:solidFill>
              </a:endParaRPr>
            </a:p>
          </p:txBody>
        </p:sp>
      </p:grpSp>
      <p:grpSp>
        <p:nvGrpSpPr>
          <p:cNvPr id="3" name="Group 2"/>
          <p:cNvGrpSpPr/>
          <p:nvPr/>
        </p:nvGrpSpPr>
        <p:grpSpPr>
          <a:xfrm>
            <a:off x="10570755" y="988670"/>
            <a:ext cx="1315049" cy="4628245"/>
            <a:chOff x="10570755" y="657365"/>
            <a:chExt cx="1315049" cy="4628245"/>
          </a:xfrm>
        </p:grpSpPr>
        <p:sp>
          <p:nvSpPr>
            <p:cNvPr id="8" name="Oval 7"/>
            <p:cNvSpPr/>
            <p:nvPr/>
          </p:nvSpPr>
          <p:spPr>
            <a:xfrm>
              <a:off x="10570755" y="657365"/>
              <a:ext cx="1295169" cy="1434472"/>
            </a:xfrm>
            <a:prstGeom prst="ellipse">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rPr>
                <a:t>Nutrition </a:t>
              </a:r>
              <a:r>
                <a:rPr lang="de-AT" sz="1200" dirty="0" err="1">
                  <a:solidFill>
                    <a:schemeClr val="tx1"/>
                  </a:solidFill>
                </a:rPr>
                <a:t>norms</a:t>
              </a:r>
              <a:endParaRPr lang="en-US" sz="1200" dirty="0">
                <a:solidFill>
                  <a:schemeClr val="tx1"/>
                </a:solidFill>
              </a:endParaRPr>
            </a:p>
          </p:txBody>
        </p:sp>
        <p:sp>
          <p:nvSpPr>
            <p:cNvPr id="9" name="Oval 8"/>
            <p:cNvSpPr/>
            <p:nvPr/>
          </p:nvSpPr>
          <p:spPr>
            <a:xfrm>
              <a:off x="10590635" y="2227745"/>
              <a:ext cx="1295169" cy="1434472"/>
            </a:xfrm>
            <a:prstGeom prst="ellipse">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err="1">
                  <a:solidFill>
                    <a:schemeClr val="tx1"/>
                  </a:solidFill>
                </a:rPr>
                <a:t>Environmnetal</a:t>
              </a:r>
              <a:r>
                <a:rPr lang="de-AT" sz="1200" dirty="0">
                  <a:solidFill>
                    <a:schemeClr val="tx1"/>
                  </a:solidFill>
                </a:rPr>
                <a:t> </a:t>
              </a:r>
              <a:r>
                <a:rPr lang="de-AT" sz="1200" dirty="0" err="1">
                  <a:solidFill>
                    <a:schemeClr val="tx1"/>
                  </a:solidFill>
                </a:rPr>
                <a:t>norms</a:t>
              </a:r>
              <a:endParaRPr lang="en-US" sz="1200" dirty="0">
                <a:solidFill>
                  <a:schemeClr val="tx1"/>
                </a:solidFill>
              </a:endParaRPr>
            </a:p>
          </p:txBody>
        </p:sp>
        <p:sp>
          <p:nvSpPr>
            <p:cNvPr id="10" name="Oval 9"/>
            <p:cNvSpPr/>
            <p:nvPr/>
          </p:nvSpPr>
          <p:spPr>
            <a:xfrm>
              <a:off x="10570758" y="3851138"/>
              <a:ext cx="1295169" cy="1434472"/>
            </a:xfrm>
            <a:prstGeom prst="ellipse">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err="1">
                  <a:solidFill>
                    <a:schemeClr val="tx1"/>
                  </a:solidFill>
                </a:rPr>
                <a:t>Energy-water</a:t>
              </a:r>
              <a:r>
                <a:rPr lang="de-AT" sz="1200" dirty="0">
                  <a:solidFill>
                    <a:schemeClr val="tx1"/>
                  </a:solidFill>
                </a:rPr>
                <a:t>-</a:t>
              </a:r>
            </a:p>
            <a:p>
              <a:pPr algn="ctr"/>
              <a:r>
                <a:rPr lang="de-AT" sz="1200" dirty="0">
                  <a:solidFill>
                    <a:schemeClr val="tx1"/>
                  </a:solidFill>
                </a:rPr>
                <a:t>Etc. </a:t>
              </a:r>
              <a:r>
                <a:rPr lang="de-AT" sz="1200" dirty="0" err="1">
                  <a:solidFill>
                    <a:schemeClr val="tx1"/>
                  </a:solidFill>
                </a:rPr>
                <a:t>norms</a:t>
              </a:r>
              <a:endParaRPr lang="en-US" sz="1200" dirty="0">
                <a:solidFill>
                  <a:schemeClr val="tx1"/>
                </a:solidFill>
              </a:endParaRPr>
            </a:p>
          </p:txBody>
        </p:sp>
      </p:grpSp>
      <p:sp>
        <p:nvSpPr>
          <p:cNvPr id="11" name="Rectangle 10"/>
          <p:cNvSpPr/>
          <p:nvPr/>
        </p:nvSpPr>
        <p:spPr>
          <a:xfrm>
            <a:off x="220688" y="269788"/>
            <a:ext cx="1738364" cy="16745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Stochastic events (shocks), extreme events generators</a:t>
            </a:r>
          </a:p>
          <a:p>
            <a:pPr algn="ctr"/>
            <a:endParaRPr lang="en-US" dirty="0"/>
          </a:p>
        </p:txBody>
      </p:sp>
      <p:sp>
        <p:nvSpPr>
          <p:cNvPr id="15" name="Slide Number Placeholder 14"/>
          <p:cNvSpPr>
            <a:spLocks noGrp="1"/>
          </p:cNvSpPr>
          <p:nvPr>
            <p:ph type="sldNum" sz="quarter" idx="12"/>
          </p:nvPr>
        </p:nvSpPr>
        <p:spPr/>
        <p:txBody>
          <a:bodyPr/>
          <a:lstStyle/>
          <a:p>
            <a:fld id="{D401BB53-E9FF-45DD-950A-D408DF9D136F}" type="slidenum">
              <a:rPr lang="en-US" smtClean="0"/>
              <a:t>7</a:t>
            </a:fld>
            <a:endParaRPr lang="en-US"/>
          </a:p>
        </p:txBody>
      </p:sp>
      <p:sp>
        <p:nvSpPr>
          <p:cNvPr id="12" name="Rectangle 11">
            <a:extLst>
              <a:ext uri="{FF2B5EF4-FFF2-40B4-BE49-F238E27FC236}">
                <a16:creationId xmlns:a16="http://schemas.microsoft.com/office/drawing/2014/main" id="{61A6D691-0B87-E0F9-02A9-916326107E27}"/>
              </a:ext>
            </a:extLst>
          </p:cNvPr>
          <p:cNvSpPr/>
          <p:nvPr/>
        </p:nvSpPr>
        <p:spPr>
          <a:xfrm>
            <a:off x="129247" y="75597"/>
            <a:ext cx="1916721" cy="6706807"/>
          </a:xfrm>
          <a:prstGeom prst="rect">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753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4038600"/>
            <a:ext cx="4572000" cy="2720420"/>
          </a:xfrm>
          <a:prstGeom prst="rect">
            <a:avLst/>
          </a:prstGeom>
          <a:noFill/>
          <a:ln>
            <a:noFill/>
          </a:ln>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0565" y="3962400"/>
            <a:ext cx="4297404"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369332"/>
            <a:ext cx="4343400" cy="2983468"/>
          </a:xfrm>
          <a:prstGeom prst="rect">
            <a:avLst/>
          </a:prstGeom>
          <a:noFill/>
          <a:ln>
            <a:noFill/>
          </a:ln>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8190" y="369332"/>
            <a:ext cx="4717411" cy="293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638801" y="0"/>
            <a:ext cx="649537" cy="369332"/>
          </a:xfrm>
          <a:prstGeom prst="rect">
            <a:avLst/>
          </a:prstGeom>
          <a:noFill/>
        </p:spPr>
        <p:txBody>
          <a:bodyPr wrap="none" rtlCol="0">
            <a:spAutoFit/>
          </a:bodyPr>
          <a:lstStyle/>
          <a:p>
            <a:r>
              <a:rPr lang="de-AT" dirty="0" err="1"/>
              <a:t>India</a:t>
            </a:r>
            <a:endParaRPr lang="en-US" dirty="0"/>
          </a:p>
        </p:txBody>
      </p:sp>
      <p:sp>
        <p:nvSpPr>
          <p:cNvPr id="13" name="TextBox 12"/>
          <p:cNvSpPr txBox="1"/>
          <p:nvPr/>
        </p:nvSpPr>
        <p:spPr>
          <a:xfrm>
            <a:off x="5562601" y="3302000"/>
            <a:ext cx="1006109" cy="369332"/>
          </a:xfrm>
          <a:prstGeom prst="rect">
            <a:avLst/>
          </a:prstGeom>
          <a:noFill/>
        </p:spPr>
        <p:txBody>
          <a:bodyPr wrap="none" rtlCol="0">
            <a:spAutoFit/>
          </a:bodyPr>
          <a:lstStyle/>
          <a:p>
            <a:r>
              <a:rPr lang="de-AT" dirty="0" err="1"/>
              <a:t>Australia</a:t>
            </a:r>
            <a:endParaRPr lang="en-US" dirty="0"/>
          </a:p>
        </p:txBody>
      </p:sp>
      <p:sp>
        <p:nvSpPr>
          <p:cNvPr id="2" name="Oval 1"/>
          <p:cNvSpPr/>
          <p:nvPr/>
        </p:nvSpPr>
        <p:spPr>
          <a:xfrm>
            <a:off x="2209800" y="4953000"/>
            <a:ext cx="1295400" cy="1752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55214" y="6394278"/>
            <a:ext cx="1012200" cy="338554"/>
          </a:xfrm>
          <a:prstGeom prst="rect">
            <a:avLst/>
          </a:prstGeom>
          <a:noFill/>
        </p:spPr>
        <p:txBody>
          <a:bodyPr wrap="none" rtlCol="0">
            <a:spAutoFit/>
          </a:bodyPr>
          <a:lstStyle/>
          <a:p>
            <a:r>
              <a:rPr lang="en-US" sz="1600" b="1" dirty="0">
                <a:solidFill>
                  <a:srgbClr val="FF0000"/>
                </a:solidFill>
              </a:rPr>
              <a:t>Droughts </a:t>
            </a:r>
          </a:p>
        </p:txBody>
      </p:sp>
      <p:sp>
        <p:nvSpPr>
          <p:cNvPr id="11" name="Oval 10"/>
          <p:cNvSpPr/>
          <p:nvPr/>
        </p:nvSpPr>
        <p:spPr>
          <a:xfrm>
            <a:off x="2133600" y="1371600"/>
            <a:ext cx="990600" cy="1752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2596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Image result for value at risk and conditional value at risk">
            <a:extLst>
              <a:ext uri="{FF2B5EF4-FFF2-40B4-BE49-F238E27FC236}">
                <a16:creationId xmlns:a16="http://schemas.microsoft.com/office/drawing/2014/main" id="{FBDB754A-8DDE-4B0E-A74C-97D39B625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2399" y="857250"/>
            <a:ext cx="3619544" cy="1570946"/>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Image result for value at risk and conditional value at risk">
            <a:extLst>
              <a:ext uri="{FF2B5EF4-FFF2-40B4-BE49-F238E27FC236}">
                <a16:creationId xmlns:a16="http://schemas.microsoft.com/office/drawing/2014/main" id="{F27C6A1C-18B9-4A77-8C64-B117890DF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2878332"/>
            <a:ext cx="3700463" cy="2078831"/>
          </a:xfrm>
          <a:prstGeom prst="rect">
            <a:avLst/>
          </a:prstGeom>
          <a:noFill/>
          <a:extLst>
            <a:ext uri="{909E8E84-426E-40DD-AFC4-6F175D3DCCD1}">
              <a14:hiddenFill xmlns:a14="http://schemas.microsoft.com/office/drawing/2010/main">
                <a:solidFill>
                  <a:srgbClr val="FFFFFF"/>
                </a:solidFill>
              </a14:hiddenFill>
            </a:ext>
          </a:extLst>
        </p:spPr>
      </p:pic>
      <p:pic>
        <p:nvPicPr>
          <p:cNvPr id="45062" name="Picture 6" descr="Image result for value at risk and conditional value at risk">
            <a:extLst>
              <a:ext uri="{FF2B5EF4-FFF2-40B4-BE49-F238E27FC236}">
                <a16:creationId xmlns:a16="http://schemas.microsoft.com/office/drawing/2014/main" id="{AFC4CA85-C327-42D7-9688-2C2D70E200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1942" y="782707"/>
            <a:ext cx="3334448" cy="1870557"/>
          </a:xfrm>
          <a:prstGeom prst="rect">
            <a:avLst/>
          </a:prstGeom>
          <a:noFill/>
          <a:extLst>
            <a:ext uri="{909E8E84-426E-40DD-AFC4-6F175D3DCCD1}">
              <a14:hiddenFill xmlns:a14="http://schemas.microsoft.com/office/drawing/2010/main">
                <a:solidFill>
                  <a:srgbClr val="FFFFFF"/>
                </a:solidFill>
              </a14:hiddenFill>
            </a:ext>
          </a:extLst>
        </p:spPr>
      </p:pic>
      <p:pic>
        <p:nvPicPr>
          <p:cNvPr id="45064" name="Picture 8" descr="Image result for value at risk and conditional value at risk losses">
            <a:extLst>
              <a:ext uri="{FF2B5EF4-FFF2-40B4-BE49-F238E27FC236}">
                <a16:creationId xmlns:a16="http://schemas.microsoft.com/office/drawing/2014/main" id="{BA8DC6AA-9C4E-4FDC-9321-B3A02AF8D8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6859" y="3888159"/>
            <a:ext cx="3468142" cy="213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9799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4617</Words>
  <Application>Microsoft Office PowerPoint</Application>
  <PresentationFormat>Widescreen</PresentationFormat>
  <Paragraphs>386</Paragraphs>
  <Slides>32</Slides>
  <Notes>12</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8" baseType="lpstr">
      <vt:lpstr>굴림</vt:lpstr>
      <vt:lpstr>Adobe Garamond Pro</vt:lpstr>
      <vt:lpstr>Arial</vt:lpstr>
      <vt:lpstr>Arial </vt:lpstr>
      <vt:lpstr>Calibri</vt:lpstr>
      <vt:lpstr>Calibri Light</vt:lpstr>
      <vt:lpstr>Cambria</vt:lpstr>
      <vt:lpstr>Cambria Math</vt:lpstr>
      <vt:lpstr>Open Sans</vt:lpstr>
      <vt:lpstr>Palatino Linotype</vt:lpstr>
      <vt:lpstr>Symbol</vt:lpstr>
      <vt:lpstr>Times New Roman</vt:lpstr>
      <vt:lpstr>TimesNewRoman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Natural Disaster Risk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general principles for downscaling</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ERMOLIEVA Tatiana</dc:creator>
  <cp:lastModifiedBy>Tatiana Ermolieva</cp:lastModifiedBy>
  <cp:revision>291</cp:revision>
  <cp:lastPrinted>2019-09-30T14:10:34Z</cp:lastPrinted>
  <dcterms:created xsi:type="dcterms:W3CDTF">2019-05-13T07:55:22Z</dcterms:created>
  <dcterms:modified xsi:type="dcterms:W3CDTF">2023-10-26T08:11:25Z</dcterms:modified>
</cp:coreProperties>
</file>