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35"/>
  </p:notesMasterIdLst>
  <p:sldIdLst>
    <p:sldId id="318" r:id="rId3"/>
    <p:sldId id="322" r:id="rId4"/>
    <p:sldId id="259" r:id="rId5"/>
    <p:sldId id="260" r:id="rId6"/>
    <p:sldId id="305" r:id="rId7"/>
    <p:sldId id="328" r:id="rId8"/>
    <p:sldId id="327" r:id="rId9"/>
    <p:sldId id="2521" r:id="rId10"/>
    <p:sldId id="2522" r:id="rId11"/>
    <p:sldId id="324" r:id="rId12"/>
    <p:sldId id="304" r:id="rId13"/>
    <p:sldId id="333" r:id="rId14"/>
    <p:sldId id="2520" r:id="rId15"/>
    <p:sldId id="316" r:id="rId16"/>
    <p:sldId id="2263" r:id="rId17"/>
    <p:sldId id="332" r:id="rId18"/>
    <p:sldId id="320" r:id="rId19"/>
    <p:sldId id="336" r:id="rId20"/>
    <p:sldId id="335" r:id="rId21"/>
    <p:sldId id="337" r:id="rId22"/>
    <p:sldId id="2265" r:id="rId23"/>
    <p:sldId id="2264" r:id="rId24"/>
    <p:sldId id="325" r:id="rId25"/>
    <p:sldId id="307" r:id="rId26"/>
    <p:sldId id="309" r:id="rId27"/>
    <p:sldId id="314" r:id="rId28"/>
    <p:sldId id="326" r:id="rId29"/>
    <p:sldId id="311" r:id="rId30"/>
    <p:sldId id="313" r:id="rId31"/>
    <p:sldId id="312" r:id="rId32"/>
    <p:sldId id="308" r:id="rId33"/>
    <p:sldId id="31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A Adriano" initials="VA" lastIdx="1" clrIdx="0">
    <p:extLst>
      <p:ext uri="{19B8F6BF-5375-455C-9EA6-DF929625EA0E}">
        <p15:presenceInfo xmlns:p15="http://schemas.microsoft.com/office/powerpoint/2012/main" userId="S::vinca@iiasa.ac.at::46d87d88-f9f5-40fe-a1ed-0b61de75a4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FC4"/>
    <a:srgbClr val="2754A2"/>
    <a:srgbClr val="FFFFFF"/>
    <a:srgbClr val="FD9B51"/>
    <a:srgbClr val="CA5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0104" autoAdjust="0"/>
  </p:normalViewPr>
  <p:slideViewPr>
    <p:cSldViewPr snapToGrid="0">
      <p:cViewPr varScale="1">
        <p:scale>
          <a:sx n="105" d="100"/>
          <a:sy n="105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C3033-2CC1-4DA4-B13E-FC7F8A00386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97D15-C919-4096-8248-B6419CB04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8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att" TargetMode="External"/><Relationship Id="rId3" Type="http://schemas.openxmlformats.org/officeDocument/2006/relationships/hyperlink" Target="https://en.wikipedia.org/wiki/Radiative_forcing#cite_note-1" TargetMode="External"/><Relationship Id="rId7" Type="http://schemas.openxmlformats.org/officeDocument/2006/relationships/hyperlink" Target="https://en.wikipedia.org/wiki/Climate_chang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Human_impact_on_the_environment#Impacts_on_climate" TargetMode="External"/><Relationship Id="rId5" Type="http://schemas.openxmlformats.org/officeDocument/2006/relationships/hyperlink" Target="https://en.wikipedia.org/wiki/Climate_variability_and_change" TargetMode="External"/><Relationship Id="rId4" Type="http://schemas.openxmlformats.org/officeDocument/2006/relationships/hyperlink" Target="https://en.wikipedia.org/wiki/Energy_flux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Adaptation is from: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MinionPro-Regular" panose="02040503050201020203" pitchFamily="18" charset="0"/>
              </a:rPr>
              <a:t>Schinko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inionPro-Regular" panose="02040503050201020203" pitchFamily="18" charset="0"/>
              </a:rPr>
              <a:t> et al. [</a:t>
            </a:r>
            <a:r>
              <a:rPr lang="en-US" sz="1800" b="0" i="0" u="none" strike="noStrike" baseline="0" dirty="0">
                <a:solidFill>
                  <a:srgbClr val="2C5CFB"/>
                </a:solidFill>
                <a:latin typeface="MinionPro-Regular" panose="02040503050201020203" pitchFamily="18" charset="0"/>
              </a:rPr>
              <a:t>41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inionPro-Regular" panose="02040503050201020203" pitchFamily="18" charset="0"/>
              </a:rPr>
              <a:t>]</a:t>
            </a:r>
            <a:r>
              <a:rPr lang="en-US" dirty="0"/>
              <a:t> </a:t>
            </a:r>
            <a:r>
              <a:rPr lang="en-US" sz="1800" b="0" i="0" u="none" strike="noStrike" baseline="0" dirty="0">
                <a:latin typeface="MinionPro-Regular" panose="02040503050201020203" pitchFamily="18" charset="0"/>
              </a:rPr>
              <a:t>Global costs of building dikes in adaptation to sea-level 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97D15-C919-4096-8248-B6419CB047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7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FSU increase inv in energy for SDG6?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97D15-C919-4096-8248-B6419CB047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66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China had energy cost increase?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97D15-C919-4096-8248-B6419CB047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8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018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Radiative forcing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(or 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climate forcing</a:t>
            </a:r>
            <a:r>
              <a:rPr lang="en-US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/>
              </a:rPr>
              <a:t>[1]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is the change in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Energy flux"/>
              </a:rPr>
              <a:t>energy flux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in the atmosphere caused by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Climate variability and change"/>
              </a:rPr>
              <a:t>natural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Human impact on the environment"/>
              </a:rPr>
              <a:t>anthropogenic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factors of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Climate change"/>
              </a:rPr>
              <a:t>climate change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as measured by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Watt"/>
              </a:rPr>
              <a:t>watts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/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metre</a:t>
            </a: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084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sum of the difference for all regions</a:t>
            </a:r>
          </a:p>
          <a:p>
            <a:endParaRPr lang="en-US" dirty="0"/>
          </a:p>
          <a:p>
            <a:r>
              <a:rPr lang="en-US" dirty="0"/>
              <a:t>Focus on </a:t>
            </a:r>
            <a:r>
              <a:rPr lang="en-US" dirty="0" err="1"/>
              <a:t>wel</a:t>
            </a:r>
            <a:r>
              <a:rPr lang="en-US" dirty="0"/>
              <a:t> range and reliability</a:t>
            </a:r>
          </a:p>
          <a:p>
            <a:r>
              <a:rPr lang="en-US" dirty="0"/>
              <a:t>Explore regional differentiation</a:t>
            </a:r>
          </a:p>
          <a:p>
            <a:endParaRPr lang="en-US" dirty="0"/>
          </a:p>
          <a:p>
            <a:r>
              <a:rPr lang="en-US" dirty="0"/>
              <a:t>Figure with the effect of diff SDG on water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97D15-C919-4096-8248-B6419CB047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70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sectoral increase in SDG6 and reduction in SDG2,15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97D15-C919-4096-8248-B6419CB047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54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FSU high long term water cost?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97D15-C919-4096-8248-B6419CB047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26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FSU high long term water cost?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97D15-C919-4096-8248-B6419CB047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6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FSU high long term water cost?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97D15-C919-4096-8248-B6419CB047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54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4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794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794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794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7947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879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879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879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879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617C148-966C-4319-88F2-2706CE58E793}" type="slidenum">
              <a:rPr lang="en-US" sz="1200" smtClean="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2150"/>
            <a:ext cx="6208713" cy="3494088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777" y="4413729"/>
            <a:ext cx="5144847" cy="4187939"/>
          </a:xfrm>
          <a:noFill/>
        </p:spPr>
        <p:txBody>
          <a:bodyPr lIns="101851" tIns="50926" rIns="101851" bIns="50926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4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DE9D4807-C921-2F49-A0FE-1CC305E0C0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226" y="1198690"/>
            <a:ext cx="11504084" cy="49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sz="2000" noProof="0" dirty="0" smtClean="0"/>
            </a:lvl3pPr>
            <a:lvl4pPr>
              <a:defRPr lang="en-US" sz="2000" noProof="0" dirty="0" smtClean="0"/>
            </a:lvl4pPr>
            <a:lvl5pPr>
              <a:defRPr lang="en-US" sz="1000" dirty="0"/>
            </a:lvl5pPr>
          </a:lstStyle>
          <a:p>
            <a:pPr lvl="0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rPr>
              <a:t>Click to edit text</a:t>
            </a:r>
          </a:p>
          <a:p>
            <a:pPr lvl="1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Second level</a:t>
            </a:r>
          </a:p>
          <a:p>
            <a:pPr lvl="2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Third level</a:t>
            </a:r>
          </a:p>
          <a:p>
            <a:pPr lvl="3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Fourth level</a:t>
            </a:r>
          </a:p>
          <a:p>
            <a:pPr lvl="4"/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Fifth level</a:t>
            </a:r>
            <a:endParaRPr lang="en-US"/>
          </a:p>
        </p:txBody>
      </p:sp>
      <p:sp>
        <p:nvSpPr>
          <p:cNvPr id="12" name="Datumsplatzhalter 11">
            <a:extLst>
              <a:ext uri="{FF2B5EF4-FFF2-40B4-BE49-F238E27FC236}">
                <a16:creationId xmlns=""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CCF253-1AAC-4E48-AEC6-9F6937C7D46B}" type="datetime4">
              <a:rPr lang="x-none" noProof="0" smtClean="0"/>
              <a:t>15 novembre 2023</a:t>
            </a:fld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=""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noProof="0"/>
              <a:t>The MESSAGEix modeling framework for integrated and x-cutting analysis</a:t>
            </a:r>
            <a:endParaRPr lang="en-GB" noProof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="" xmlns:a16="http://schemas.microsoft.com/office/drawing/2014/main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69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482692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482692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462432"/>
            <a:ext cx="5574792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462432"/>
            <a:ext cx="5574792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E390E8D-9016-4C42-8F5F-E450B003AB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7">
            <a:extLst>
              <a:ext uri="{FF2B5EF4-FFF2-40B4-BE49-F238E27FC236}">
                <a16:creationId xmlns="" xmlns:a16="http://schemas.microsoft.com/office/drawing/2014/main" id="{9CBCAFA1-511A-EE41-B15A-62ABD06896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/>
              <a:t>SPIPA India Workshop, 15/12/21</a:t>
            </a:r>
            <a:endParaRPr lang="en-GB"/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CABEB7C4-26A5-2A49-A685-310121897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14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712" y="1122363"/>
            <a:ext cx="9659112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712" y="3712464"/>
            <a:ext cx="8196072" cy="154533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E432C23-CFC4-DC44-9D7B-0DCBE41B17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062" y="276512"/>
            <a:ext cx="2086125" cy="5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01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36524"/>
            <a:ext cx="10658856" cy="819832"/>
          </a:xfrm>
        </p:spPr>
        <p:txBody>
          <a:bodyPr/>
          <a:lstStyle>
            <a:lvl1pPr>
              <a:defRPr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956356"/>
            <a:ext cx="10655808" cy="522060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4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99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lai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0"/>
            <a:ext cx="10655300" cy="10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6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/>
              <a:t>Click to add claim</a:t>
            </a:r>
            <a:br>
              <a:rPr lang="en-US" noProof="0"/>
            </a:br>
            <a:r>
              <a:rPr lang="en-US" noProof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=""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aa-E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=""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=""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173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9412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with clai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0"/>
            <a:ext cx="10655300" cy="10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6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/>
              <a:t>Click to add claim</a:t>
            </a:r>
            <a:br>
              <a:rPr lang="en-US" noProof="0"/>
            </a:br>
            <a:r>
              <a:rPr lang="en-US" noProof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=""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aa-E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=""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=""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173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694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919986"/>
            <a:ext cx="9610344" cy="5909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E054AF39-23DB-0740-938A-1A583332B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8748" y="6352806"/>
            <a:ext cx="2743200" cy="365125"/>
          </a:xfrm>
        </p:spPr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="" xmlns:a16="http://schemas.microsoft.com/office/drawing/2014/main" id="{7748E00D-B3B4-FE4D-A3E5-E8C8A25CA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614E4032-E757-2144-A88B-ABFF9C43B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256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=""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=""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930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11495912" cy="4882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6890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=""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aa-E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=""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="" xmlns:a16="http://schemas.microsoft.com/office/drawing/2014/main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11495912" cy="4882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259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DE9D4807-C921-2F49-A0FE-1CC305E0C0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5601" y="1531729"/>
            <a:ext cx="11504084" cy="467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sz="2000" noProof="0" dirty="0" smtClean="0"/>
            </a:lvl3pPr>
            <a:lvl4pPr>
              <a:defRPr lang="en-US" sz="2000" noProof="0" dirty="0" smtClean="0"/>
            </a:lvl4pPr>
            <a:lvl5pPr>
              <a:defRPr lang="en-US" sz="1000" dirty="0"/>
            </a:lvl5pPr>
          </a:lstStyle>
          <a:p>
            <a:pPr lvl="0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rPr>
              <a:t>Click to edit text</a:t>
            </a:r>
          </a:p>
          <a:p>
            <a:pPr lvl="1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Second level</a:t>
            </a:r>
          </a:p>
          <a:p>
            <a:pPr lvl="2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Third level</a:t>
            </a:r>
          </a:p>
          <a:p>
            <a:pPr lvl="3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Fourth level</a:t>
            </a:r>
          </a:p>
          <a:p>
            <a:pPr lvl="4"/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Fifth level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3"/>
            <a:ext cx="10655300" cy="432271"/>
          </a:xfrm>
        </p:spPr>
        <p:txBody>
          <a:bodyPr/>
          <a:lstStyle>
            <a:lvl1pPr marL="0" indent="0">
              <a:buNone/>
              <a:defRPr sz="24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/>
              <a:t>Click to add claim</a:t>
            </a:r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=""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fld id="{D70C37C2-A143-402B-877C-849CBEEFD25A}" type="datetime4">
              <a:rPr lang="x-none" smtClean="0"/>
              <a:t>15 novembre 2023</a:t>
            </a:fld>
            <a:endParaRPr lang="en-GB"/>
          </a:p>
        </p:txBody>
      </p:sp>
      <p:sp>
        <p:nvSpPr>
          <p:cNvPr id="12" name="Fußzeilenplatzhalter 11">
            <a:extLst>
              <a:ext uri="{FF2B5EF4-FFF2-40B4-BE49-F238E27FC236}">
                <a16:creationId xmlns=""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The MESSAGEix modeling framework for integrated and x-cutting analysis</a:t>
            </a:r>
            <a:endParaRPr lang="en-GB"/>
          </a:p>
        </p:txBody>
      </p:sp>
      <p:sp>
        <p:nvSpPr>
          <p:cNvPr id="13" name="Foliennummernplatzhalter 12">
            <a:extLst>
              <a:ext uri="{FF2B5EF4-FFF2-40B4-BE49-F238E27FC236}">
                <a16:creationId xmlns="" xmlns:a16="http://schemas.microsoft.com/office/drawing/2014/main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011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53225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61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=""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aa-E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=""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="" xmlns:a16="http://schemas.microsoft.com/office/drawing/2014/main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11495912" cy="4882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1891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21EA77-0D5C-4B46-8E01-AE5184F93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34A7F6-4297-4BB6-912B-5F6672F66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7867573-0E19-46FA-B068-6173A1EDE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4930E02-0A74-4A2A-89A8-ED1CDBB54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268C-BD73-454E-955B-38975C9BEDD8}" type="datetimeFigureOut">
              <a:rPr lang="aa-ET" smtClean="0"/>
              <a:t>15/11/2023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5173EE4-5AA4-448A-9B21-53A292C5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5632CB6-2E77-468D-A9E8-FF36893B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349D-A331-44A4-90A7-35A89B6C5875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47083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=""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=""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="" xmlns:a16="http://schemas.microsoft.com/office/drawing/2014/main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11495912" cy="4882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912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=""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aa-E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=""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="" xmlns:a16="http://schemas.microsoft.com/office/drawing/2014/main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5610575" cy="4882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6246421" y="1270000"/>
            <a:ext cx="5612204" cy="4883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396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DE9D4807-C921-2F49-A0FE-1CC305E0C0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226" y="1198690"/>
            <a:ext cx="11504084" cy="49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sz="2000" noProof="0" dirty="0" smtClean="0"/>
            </a:lvl3pPr>
            <a:lvl4pPr>
              <a:defRPr lang="en-US" sz="2000" noProof="0" dirty="0" smtClean="0"/>
            </a:lvl4pPr>
            <a:lvl5pPr>
              <a:defRPr lang="en-US" sz="1000" dirty="0"/>
            </a:lvl5pPr>
          </a:lstStyle>
          <a:p>
            <a:pPr lvl="0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rPr>
              <a:t>Click to edit text</a:t>
            </a:r>
          </a:p>
          <a:p>
            <a:pPr lvl="1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Second level</a:t>
            </a:r>
          </a:p>
          <a:p>
            <a:pPr lvl="2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Third level</a:t>
            </a:r>
          </a:p>
          <a:p>
            <a:pPr lvl="3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Fourth level</a:t>
            </a:r>
          </a:p>
          <a:p>
            <a:pPr lvl="4"/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Fifth level</a:t>
            </a:r>
            <a:endParaRPr lang="en-US"/>
          </a:p>
        </p:txBody>
      </p:sp>
      <p:sp>
        <p:nvSpPr>
          <p:cNvPr id="12" name="Datumsplatzhalter 11">
            <a:extLst>
              <a:ext uri="{FF2B5EF4-FFF2-40B4-BE49-F238E27FC236}">
                <a16:creationId xmlns=""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=""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GB" noProof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="" xmlns:a16="http://schemas.microsoft.com/office/drawing/2014/main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447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DE9D4807-C921-2F49-A0FE-1CC305E0C0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5601" y="1531729"/>
            <a:ext cx="11504084" cy="467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sz="2000" noProof="0" dirty="0" smtClean="0"/>
            </a:lvl3pPr>
            <a:lvl4pPr>
              <a:defRPr lang="en-US" sz="2000" noProof="0" dirty="0" smtClean="0"/>
            </a:lvl4pPr>
            <a:lvl5pPr>
              <a:defRPr lang="en-US" sz="1000" dirty="0"/>
            </a:lvl5pPr>
          </a:lstStyle>
          <a:p>
            <a:pPr lvl="0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rPr>
              <a:t>Click to edit text</a:t>
            </a:r>
          </a:p>
          <a:p>
            <a:pPr lvl="1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Second level</a:t>
            </a:r>
          </a:p>
          <a:p>
            <a:pPr lvl="2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Third level</a:t>
            </a:r>
          </a:p>
          <a:p>
            <a:pPr lvl="3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Fourth level</a:t>
            </a:r>
          </a:p>
          <a:p>
            <a:pPr lvl="4"/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Fifth level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3"/>
            <a:ext cx="10655300" cy="432271"/>
          </a:xfrm>
        </p:spPr>
        <p:txBody>
          <a:bodyPr/>
          <a:lstStyle>
            <a:lvl1pPr marL="0" indent="0">
              <a:buNone/>
              <a:defRPr sz="24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/>
              <a:t>Click to add claim</a:t>
            </a:r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=""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Fußzeilenplatzhalter 11">
            <a:extLst>
              <a:ext uri="{FF2B5EF4-FFF2-40B4-BE49-F238E27FC236}">
                <a16:creationId xmlns=""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Foliennummernplatzhalter 12">
            <a:extLst>
              <a:ext uri="{FF2B5EF4-FFF2-40B4-BE49-F238E27FC236}">
                <a16:creationId xmlns="" xmlns:a16="http://schemas.microsoft.com/office/drawing/2014/main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526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2)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DE9D4807-C921-2F49-A0FE-1CC305E0C0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5602" y="1531729"/>
            <a:ext cx="5624285" cy="467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sz="2000" noProof="0" dirty="0" smtClean="0"/>
            </a:lvl3pPr>
            <a:lvl4pPr>
              <a:defRPr lang="en-US" sz="2000" noProof="0" dirty="0" smtClean="0"/>
            </a:lvl4pPr>
            <a:lvl5pPr>
              <a:defRPr lang="en-US" sz="1000" dirty="0"/>
            </a:lvl5pPr>
          </a:lstStyle>
          <a:p>
            <a:pPr lvl="0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rPr>
              <a:t>Click to edit text</a:t>
            </a:r>
          </a:p>
          <a:p>
            <a:pPr lvl="1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Second level</a:t>
            </a:r>
          </a:p>
          <a:p>
            <a:pPr lvl="2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Third level</a:t>
            </a:r>
          </a:p>
          <a:p>
            <a:pPr lvl="3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Fourth level</a:t>
            </a:r>
          </a:p>
          <a:p>
            <a:pPr lvl="4"/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Fifth level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3"/>
            <a:ext cx="10655300" cy="432271"/>
          </a:xfrm>
        </p:spPr>
        <p:txBody>
          <a:bodyPr/>
          <a:lstStyle>
            <a:lvl1pPr marL="0" indent="0">
              <a:buNone/>
              <a:defRPr sz="24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/>
              <a:t>Click to add claim</a:t>
            </a:r>
          </a:p>
        </p:txBody>
      </p:sp>
      <p:sp>
        <p:nvSpPr>
          <p:cNvPr id="9" name="Inhaltsplatzhalter 7">
            <a:extLst>
              <a:ext uri="{FF2B5EF4-FFF2-40B4-BE49-F238E27FC236}">
                <a16:creationId xmlns="" xmlns:a16="http://schemas.microsoft.com/office/drawing/2014/main" id="{00A81349-9165-6841-B8E8-0D132091E49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4742" y="1531729"/>
            <a:ext cx="5624285" cy="467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sz="2000" noProof="0" dirty="0" smtClean="0"/>
            </a:lvl3pPr>
            <a:lvl4pPr>
              <a:defRPr lang="en-US" sz="2000" noProof="0" dirty="0" smtClean="0"/>
            </a:lvl4pPr>
            <a:lvl5pPr>
              <a:defRPr lang="en-US" sz="1000" dirty="0"/>
            </a:lvl5pPr>
          </a:lstStyle>
          <a:p>
            <a:pPr lvl="0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rPr>
              <a:t>Click to edit text</a:t>
            </a:r>
          </a:p>
          <a:p>
            <a:pPr lvl="1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Second level</a:t>
            </a:r>
          </a:p>
          <a:p>
            <a:pPr lvl="2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Third level</a:t>
            </a:r>
          </a:p>
          <a:p>
            <a:pPr lvl="3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Fourth level</a:t>
            </a:r>
          </a:p>
          <a:p>
            <a:pPr lvl="4"/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Fifth level</a:t>
            </a:r>
            <a:endParaRPr lang="en-US"/>
          </a:p>
        </p:txBody>
      </p:sp>
      <p:sp>
        <p:nvSpPr>
          <p:cNvPr id="12" name="Datumsplatzhalter 11">
            <a:extLst>
              <a:ext uri="{FF2B5EF4-FFF2-40B4-BE49-F238E27FC236}">
                <a16:creationId xmlns="" xmlns:a16="http://schemas.microsoft.com/office/drawing/2014/main" id="{AF3E2DE0-9498-2347-94D1-DECDC4FD8BA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="" xmlns:a16="http://schemas.microsoft.com/office/drawing/2014/main" id="{60EF2202-3676-0F4D-B61E-8B539502438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endParaRPr lang="en-GB" noProof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="" xmlns:a16="http://schemas.microsoft.com/office/drawing/2014/main" id="{84A99E97-F63E-9145-9C57-A0BDE61F25F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804D362A-5F5C-0849-8BA5-9D05FD006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293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lai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DE9D4807-C921-2F49-A0FE-1CC305E0C0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5601" y="1752601"/>
            <a:ext cx="11504084" cy="445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sz="2000" noProof="0" dirty="0" smtClean="0"/>
            </a:lvl3pPr>
            <a:lvl4pPr>
              <a:defRPr lang="en-US" sz="2000" noProof="0" dirty="0" smtClean="0"/>
            </a:lvl4pPr>
            <a:lvl5pPr>
              <a:defRPr lang="en-US" sz="1000" dirty="0"/>
            </a:lvl5pPr>
          </a:lstStyle>
          <a:p>
            <a:pPr lvl="0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rPr>
              <a:t>Click to edit text</a:t>
            </a:r>
          </a:p>
          <a:p>
            <a:pPr lvl="1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Second level</a:t>
            </a:r>
          </a:p>
          <a:p>
            <a:pPr lvl="2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Third level</a:t>
            </a:r>
          </a:p>
          <a:p>
            <a:pPr lvl="3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Fourth level</a:t>
            </a:r>
          </a:p>
          <a:p>
            <a:pPr lvl="4"/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Fifth level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2"/>
            <a:ext cx="10655300" cy="772886"/>
          </a:xfrm>
        </p:spPr>
        <p:txBody>
          <a:bodyPr/>
          <a:lstStyle>
            <a:lvl1pPr marL="0" indent="0">
              <a:buNone/>
              <a:defRPr sz="24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/>
              <a:t>Click to add claim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=""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=""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endParaRPr lang="en-GB" noProof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=""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8943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laim (2)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DE9D4807-C921-2F49-A0FE-1CC305E0C0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5601" y="1752603"/>
            <a:ext cx="11504084" cy="418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sz="2000" noProof="0" dirty="0" smtClean="0"/>
            </a:lvl3pPr>
            <a:lvl4pPr>
              <a:defRPr lang="en-US" sz="2000" noProof="0" dirty="0" smtClean="0"/>
            </a:lvl4pPr>
            <a:lvl5pPr>
              <a:defRPr lang="en-US" sz="1000" dirty="0"/>
            </a:lvl5pPr>
          </a:lstStyle>
          <a:p>
            <a:pPr lvl="0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rPr>
              <a:t>Click to edit text</a:t>
            </a:r>
          </a:p>
          <a:p>
            <a:pPr lvl="1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Second level</a:t>
            </a:r>
          </a:p>
          <a:p>
            <a:pPr lvl="2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Third level</a:t>
            </a:r>
          </a:p>
          <a:p>
            <a:pPr lvl="3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Fourth level</a:t>
            </a:r>
          </a:p>
          <a:p>
            <a:pPr lvl="4"/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Fifth level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2"/>
            <a:ext cx="10655300" cy="772886"/>
          </a:xfrm>
        </p:spPr>
        <p:txBody>
          <a:bodyPr/>
          <a:lstStyle>
            <a:lvl1pPr marL="0" indent="0">
              <a:buNone/>
              <a:defRPr sz="24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/>
              <a:t>Click to add claim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/>
              <a:t>Click to edit caption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="" xmlns:a16="http://schemas.microsoft.com/office/drawing/2014/main" id="{9980DA6E-0BCB-B149-8312-B9EDDF1DACD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CA37A388-3172-AA42-B669-9A4D925C0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A5597527-2337-A348-8928-8ECA92D3337B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6AE9C00B-4B82-0546-8E83-2ED4B715FB46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4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)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DE9D4807-C921-2F49-A0FE-1CC305E0C0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5602" y="1531729"/>
            <a:ext cx="5624285" cy="467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sz="2000" noProof="0" dirty="0" smtClean="0"/>
            </a:lvl3pPr>
            <a:lvl4pPr>
              <a:defRPr lang="en-US" sz="2000" noProof="0" dirty="0" smtClean="0"/>
            </a:lvl4pPr>
            <a:lvl5pPr>
              <a:defRPr lang="en-US" sz="1000" dirty="0"/>
            </a:lvl5pPr>
          </a:lstStyle>
          <a:p>
            <a:pPr lvl="0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rPr>
              <a:t>Click to edit text</a:t>
            </a:r>
          </a:p>
          <a:p>
            <a:pPr lvl="1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Second level</a:t>
            </a:r>
          </a:p>
          <a:p>
            <a:pPr lvl="2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Third level</a:t>
            </a:r>
          </a:p>
          <a:p>
            <a:pPr lvl="3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Fourth level</a:t>
            </a:r>
          </a:p>
          <a:p>
            <a:pPr lvl="4"/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Fifth level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3"/>
            <a:ext cx="10655300" cy="432271"/>
          </a:xfrm>
        </p:spPr>
        <p:txBody>
          <a:bodyPr/>
          <a:lstStyle>
            <a:lvl1pPr marL="0" indent="0">
              <a:buNone/>
              <a:defRPr sz="24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/>
              <a:t>Click to add claim</a:t>
            </a:r>
          </a:p>
        </p:txBody>
      </p:sp>
      <p:sp>
        <p:nvSpPr>
          <p:cNvPr id="9" name="Inhaltsplatzhalter 7">
            <a:extLst>
              <a:ext uri="{FF2B5EF4-FFF2-40B4-BE49-F238E27FC236}">
                <a16:creationId xmlns="" xmlns:a16="http://schemas.microsoft.com/office/drawing/2014/main" id="{00A81349-9165-6841-B8E8-0D132091E49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4742" y="1531729"/>
            <a:ext cx="5624285" cy="467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sz="2000" noProof="0" dirty="0" smtClean="0"/>
            </a:lvl3pPr>
            <a:lvl4pPr>
              <a:defRPr lang="en-US" sz="2000" noProof="0" dirty="0" smtClean="0"/>
            </a:lvl4pPr>
            <a:lvl5pPr>
              <a:defRPr lang="en-US" sz="1000" dirty="0"/>
            </a:lvl5pPr>
          </a:lstStyle>
          <a:p>
            <a:pPr lvl="0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rPr>
              <a:t>Click to edit text</a:t>
            </a:r>
          </a:p>
          <a:p>
            <a:pPr lvl="1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Second level</a:t>
            </a:r>
          </a:p>
          <a:p>
            <a:pPr lvl="2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Third level</a:t>
            </a:r>
          </a:p>
          <a:p>
            <a:pPr lvl="3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Fourth level</a:t>
            </a:r>
          </a:p>
          <a:p>
            <a:pPr lvl="4"/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Fifth level</a:t>
            </a:r>
            <a:endParaRPr lang="en-US"/>
          </a:p>
        </p:txBody>
      </p:sp>
      <p:sp>
        <p:nvSpPr>
          <p:cNvPr id="12" name="Datumsplatzhalter 11">
            <a:extLst>
              <a:ext uri="{FF2B5EF4-FFF2-40B4-BE49-F238E27FC236}">
                <a16:creationId xmlns="" xmlns:a16="http://schemas.microsoft.com/office/drawing/2014/main" id="{AF3E2DE0-9498-2347-94D1-DECDC4FD8BA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44AD98C-C026-43BB-AEEE-3945BA0F5F8C}" type="datetime4">
              <a:rPr lang="x-none" noProof="0" smtClean="0"/>
              <a:t>15 novembre 2023</a:t>
            </a:fld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="" xmlns:a16="http://schemas.microsoft.com/office/drawing/2014/main" id="{60EF2202-3676-0F4D-B61E-8B539502438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 noProof="0"/>
              <a:t>The MESSAGEix modeling framework for integrated and x-cutting analysis</a:t>
            </a:r>
            <a:endParaRPr lang="en-GB" noProof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="" xmlns:a16="http://schemas.microsoft.com/office/drawing/2014/main" id="{84A99E97-F63E-9145-9C57-A0BDE61F25F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804D362A-5F5C-0849-8BA5-9D05FD006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132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laim (2), caption and y-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DE9D4807-C921-2F49-A0FE-1CC305E0C0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3143" y="1752603"/>
            <a:ext cx="11206541" cy="418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sz="2000" noProof="0" dirty="0" smtClean="0"/>
            </a:lvl3pPr>
            <a:lvl4pPr>
              <a:defRPr lang="en-US" sz="2000" noProof="0" dirty="0" smtClean="0"/>
            </a:lvl4pPr>
            <a:lvl5pPr>
              <a:defRPr lang="en-US" sz="1000" dirty="0"/>
            </a:lvl5pPr>
          </a:lstStyle>
          <a:p>
            <a:pPr lvl="0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rPr>
              <a:t>Click to edit text</a:t>
            </a:r>
          </a:p>
          <a:p>
            <a:pPr lvl="1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Second level</a:t>
            </a:r>
          </a:p>
          <a:p>
            <a:pPr lvl="2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Third level</a:t>
            </a:r>
          </a:p>
          <a:p>
            <a:pPr lvl="3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Fourth level</a:t>
            </a:r>
          </a:p>
          <a:p>
            <a:pPr lvl="4"/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Fifth level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2"/>
            <a:ext cx="10655300" cy="772886"/>
          </a:xfrm>
        </p:spPr>
        <p:txBody>
          <a:bodyPr/>
          <a:lstStyle>
            <a:lvl1pPr marL="0" indent="0">
              <a:buNone/>
              <a:defRPr sz="24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/>
              <a:t>Click to add claim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2"/>
            <a:ext cx="9971315" cy="29222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/>
              <a:t>Click to edit caption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="" xmlns:a16="http://schemas.microsoft.com/office/drawing/2014/main" id="{D502433B-089C-7144-A4B1-6A1760057C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1748544" y="3649281"/>
            <a:ext cx="4208291" cy="3892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600">
                <a:solidFill>
                  <a:srgbClr val="7F7F7F"/>
                </a:solidFill>
              </a:defRPr>
            </a:lvl1pPr>
          </a:lstStyle>
          <a:p>
            <a:pPr marL="271463" lvl="0" indent="-271463" algn="r"/>
            <a:r>
              <a:rPr lang="en-GB" noProof="0"/>
              <a:t>Click to edit y-label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6A11994D-1B67-C647-8BC8-9ABB1AFE1C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F8C2E476-90DE-BF48-9DA0-02C9EA1D5D38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17504155-9572-4142-B059-36E726FEC16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BA9C8981-E3CF-0E47-9DDD-0827EA17052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079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3499-EFCE-46EC-85C0-6CFE8073815D}" type="slidenum">
              <a:rPr lang="fr-FR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3"/>
          </p:nvPr>
        </p:nvSpPr>
        <p:spPr>
          <a:xfrm>
            <a:off x="911424" y="1340768"/>
            <a:ext cx="10753527" cy="4968552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406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A5BA2C8-6FAC-B54C-9845-66F221B9B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8EFA112B-E57E-7B4A-8833-D3D8FEC4EC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10591185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A8C8EE7-3B3F-3F41-B5AD-67185982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="" xmlns:a16="http://schemas.microsoft.com/office/drawing/2014/main" id="{44BCAD86-58E8-C64B-B919-51804E097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F4675424-66C5-6140-A915-8C73CF29D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025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E7942F0-6E2E-9B45-9065-E71C5FD39597}"/>
              </a:ext>
            </a:extLst>
          </p:cNvPr>
          <p:cNvSpPr/>
          <p:nvPr/>
        </p:nvSpPr>
        <p:spPr>
          <a:xfrm>
            <a:off x="1" y="5948414"/>
            <a:ext cx="3362425" cy="9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=""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=""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982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482692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482692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462432"/>
            <a:ext cx="5574792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462432"/>
            <a:ext cx="5574792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E390E8D-9016-4C42-8F5F-E450B003AB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7">
            <a:extLst>
              <a:ext uri="{FF2B5EF4-FFF2-40B4-BE49-F238E27FC236}">
                <a16:creationId xmlns="" xmlns:a16="http://schemas.microsoft.com/office/drawing/2014/main" id="{9CBCAFA1-511A-EE41-B15A-62ABD06896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CABEB7C4-26A5-2A49-A685-310121897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116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712" y="1122363"/>
            <a:ext cx="9659112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712" y="3712464"/>
            <a:ext cx="8196072" cy="154533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E432C23-CFC4-DC44-9D7B-0DCBE41B1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062" y="276512"/>
            <a:ext cx="2086125" cy="5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616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36524"/>
            <a:ext cx="10658856" cy="819832"/>
          </a:xfrm>
        </p:spPr>
        <p:txBody>
          <a:bodyPr/>
          <a:lstStyle>
            <a:lvl1pPr>
              <a:defRPr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956356"/>
            <a:ext cx="10655808" cy="522060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75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50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lai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0"/>
            <a:ext cx="10655300" cy="10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6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/>
              <a:t>Click to add claim</a:t>
            </a:r>
            <a:br>
              <a:rPr lang="en-US" noProof="0"/>
            </a:br>
            <a:r>
              <a:rPr lang="en-US" noProof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=""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=""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endParaRPr lang="en-GB" noProof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=""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173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55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with clai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0"/>
            <a:ext cx="10655300" cy="10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6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/>
              <a:t>Click to add claim</a:t>
            </a:r>
            <a:br>
              <a:rPr lang="en-US" noProof="0"/>
            </a:br>
            <a:r>
              <a:rPr lang="en-US" noProof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=""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=""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endParaRPr lang="en-GB" noProof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=""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173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958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DE9D4807-C921-2F49-A0FE-1CC305E0C0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5601" y="1752601"/>
            <a:ext cx="11504084" cy="445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sz="2000" noProof="0" dirty="0" smtClean="0"/>
            </a:lvl3pPr>
            <a:lvl4pPr>
              <a:defRPr lang="en-US" sz="2000" noProof="0" dirty="0" smtClean="0"/>
            </a:lvl4pPr>
            <a:lvl5pPr>
              <a:defRPr lang="en-US" sz="1000" dirty="0"/>
            </a:lvl5pPr>
          </a:lstStyle>
          <a:p>
            <a:pPr lvl="0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rPr>
              <a:t>Click to edit text</a:t>
            </a:r>
          </a:p>
          <a:p>
            <a:pPr lvl="1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Second level</a:t>
            </a:r>
          </a:p>
          <a:p>
            <a:pPr lvl="2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Third level</a:t>
            </a:r>
          </a:p>
          <a:p>
            <a:pPr lvl="3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Fourth level</a:t>
            </a:r>
          </a:p>
          <a:p>
            <a:pPr lvl="4"/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Fifth level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2"/>
            <a:ext cx="10655300" cy="772886"/>
          </a:xfrm>
        </p:spPr>
        <p:txBody>
          <a:bodyPr/>
          <a:lstStyle>
            <a:lvl1pPr marL="0" indent="0">
              <a:buNone/>
              <a:defRPr sz="24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/>
              <a:t>Click to add claim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=""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82D6B4-2390-4BCC-B671-8CF648CB235D}" type="datetime4">
              <a:rPr lang="x-none" noProof="0" smtClean="0"/>
              <a:t>15 novembre 2023</a:t>
            </a:fld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=""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 noProof="0"/>
              <a:t>The MESSAGEix modeling framework for integrated and x-cutting analysis</a:t>
            </a:r>
            <a:endParaRPr lang="en-GB" noProof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=""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8096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919986"/>
            <a:ext cx="9610344" cy="5909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E054AF39-23DB-0740-938A-1A583332B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8748" y="6352806"/>
            <a:ext cx="2743200" cy="365125"/>
          </a:xfrm>
        </p:spPr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="" xmlns:a16="http://schemas.microsoft.com/office/drawing/2014/main" id="{7748E00D-B3B4-FE4D-A3E5-E8C8A25CA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614E4032-E757-2144-A88B-ABFF9C43B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112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AAB9D64-C20B-5146-B8DD-95B5D606E73E}"/>
              </a:ext>
            </a:extLst>
          </p:cNvPr>
          <p:cNvSpPr/>
          <p:nvPr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=""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=""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1899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=""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=""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GB" noProof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="" xmlns:a16="http://schemas.microsoft.com/office/drawing/2014/main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11495912" cy="4882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3076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=""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=""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GB" noProof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="" xmlns:a16="http://schemas.microsoft.com/office/drawing/2014/main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11495912" cy="4882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9416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53225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358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=""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=""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GB" noProof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="" xmlns:a16="http://schemas.microsoft.com/office/drawing/2014/main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11495912" cy="4882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4422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21EA77-0D5C-4B46-8E01-AE5184F93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34A7F6-4297-4BB6-912B-5F6672F66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7867573-0E19-46FA-B068-6173A1EDE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4930E02-0A74-4A2A-89A8-ED1CDBB54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5173EE4-5AA4-448A-9B21-53A292C5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5632CB6-2E77-468D-A9E8-FF36893B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349D-A331-44A4-90A7-35A89B6C5875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5981431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=""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=""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GB" noProof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="" xmlns:a16="http://schemas.microsoft.com/office/drawing/2014/main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5610575" cy="4882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6246421" y="1270000"/>
            <a:ext cx="5612204" cy="4883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405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DE9D4807-C921-2F49-A0FE-1CC305E0C0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5601" y="1752603"/>
            <a:ext cx="11504084" cy="418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sz="2000" noProof="0" dirty="0" smtClean="0"/>
            </a:lvl3pPr>
            <a:lvl4pPr>
              <a:defRPr lang="en-US" sz="2000" noProof="0" dirty="0" smtClean="0"/>
            </a:lvl4pPr>
            <a:lvl5pPr>
              <a:defRPr lang="en-US" sz="1000" dirty="0"/>
            </a:lvl5pPr>
          </a:lstStyle>
          <a:p>
            <a:pPr lvl="0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rPr>
              <a:t>Click to edit text</a:t>
            </a:r>
          </a:p>
          <a:p>
            <a:pPr lvl="1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Second level</a:t>
            </a:r>
          </a:p>
          <a:p>
            <a:pPr lvl="2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Third level</a:t>
            </a:r>
          </a:p>
          <a:p>
            <a:pPr lvl="3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Fourth level</a:t>
            </a:r>
          </a:p>
          <a:p>
            <a:pPr lvl="4"/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Fifth level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2"/>
            <a:ext cx="10655300" cy="772886"/>
          </a:xfrm>
        </p:spPr>
        <p:txBody>
          <a:bodyPr/>
          <a:lstStyle>
            <a:lvl1pPr marL="0" indent="0">
              <a:buNone/>
              <a:defRPr sz="24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/>
              <a:t>Click to add claim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/>
              <a:t>Click to edit caption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="" xmlns:a16="http://schemas.microsoft.com/office/drawing/2014/main" id="{9980DA6E-0BCB-B149-8312-B9EDDF1DACD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CA37A388-3172-AA42-B669-9A4D925C0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A5597527-2337-A348-8928-8ECA92D3337B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23412D64-AA80-4167-B477-6ED1D7FC4795}" type="datetime4">
              <a:rPr lang="x-none" smtClean="0"/>
              <a:t>15 novembre 2023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6AE9C00B-4B82-0546-8E83-2ED4B715FB46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The MESSAGEix modeling framework for integrated and x-cutting analysis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0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, caption and y-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DE9D4807-C921-2F49-A0FE-1CC305E0C0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3143" y="1752603"/>
            <a:ext cx="11206541" cy="418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sz="2000" noProof="0" dirty="0" smtClean="0"/>
            </a:lvl3pPr>
            <a:lvl4pPr>
              <a:defRPr lang="en-US" sz="2000" noProof="0" dirty="0" smtClean="0"/>
            </a:lvl4pPr>
            <a:lvl5pPr>
              <a:defRPr lang="en-US" sz="1000" dirty="0"/>
            </a:lvl5pPr>
          </a:lstStyle>
          <a:p>
            <a:pPr lvl="0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rPr>
              <a:t>Click to edit text</a:t>
            </a:r>
          </a:p>
          <a:p>
            <a:pPr lvl="1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Second level</a:t>
            </a:r>
          </a:p>
          <a:p>
            <a:pPr lvl="2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Third level</a:t>
            </a:r>
          </a:p>
          <a:p>
            <a:pPr lvl="3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Fourth level</a:t>
            </a:r>
          </a:p>
          <a:p>
            <a:pPr lvl="4"/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Fifth level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2"/>
            <a:ext cx="10655300" cy="772886"/>
          </a:xfrm>
        </p:spPr>
        <p:txBody>
          <a:bodyPr/>
          <a:lstStyle>
            <a:lvl1pPr marL="0" indent="0">
              <a:buNone/>
              <a:defRPr sz="24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/>
              <a:t>Click to add claim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2"/>
            <a:ext cx="9971315" cy="29222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/>
              <a:t>Click to edit caption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="" xmlns:a16="http://schemas.microsoft.com/office/drawing/2014/main" id="{D502433B-089C-7144-A4B1-6A1760057C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1748544" y="3649281"/>
            <a:ext cx="4208291" cy="3892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600">
                <a:solidFill>
                  <a:srgbClr val="7F7F7F"/>
                </a:solidFill>
              </a:defRPr>
            </a:lvl1pPr>
          </a:lstStyle>
          <a:p>
            <a:pPr marL="271463" lvl="0" indent="-271463" algn="r"/>
            <a:r>
              <a:rPr lang="en-GB" noProof="0"/>
              <a:t>Click to edit y-label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6A11994D-1B67-C647-8BC8-9ABB1AFE1C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F8C2E476-90DE-BF48-9DA0-02C9EA1D5D38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CA025497-7E11-4525-9692-4120F835BBD2}" type="datetime4">
              <a:rPr lang="x-none" smtClean="0"/>
              <a:t>15 novembre 2023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17504155-9572-4142-B059-36E726FEC16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/>
              <a:t>The MESSAGEix modeling framework for integrated and x-cutting analysis</a:t>
            </a:r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BA9C8981-E3CF-0E47-9DDD-0827EA17052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54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F497D">
                    <a:lumMod val="50000"/>
                  </a:srgbClr>
                </a:solidFill>
              </a:rPr>
              <a:t>SPIPA India Workshop, 15/12/21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3499-EFCE-46EC-85C0-6CFE8073815D}" type="slidenum">
              <a:rPr lang="fr-FR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3"/>
          </p:nvPr>
        </p:nvSpPr>
        <p:spPr>
          <a:xfrm>
            <a:off x="911424" y="1340768"/>
            <a:ext cx="10753527" cy="4968552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9347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A5BA2C8-6FAC-B54C-9845-66F221B9B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8EFA112B-E57E-7B4A-8833-D3D8FEC4EC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10591185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A8C8EE7-3B3F-3F41-B5AD-67185982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="" xmlns:a16="http://schemas.microsoft.com/office/drawing/2014/main" id="{44BCAD86-58E8-C64B-B919-51804E097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SPIPA India Workshop, 15/12/21</a:t>
            </a:r>
            <a:endParaRPr lang="en-GB"/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F4675424-66C5-6140-A915-8C73CF29D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94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E7942F0-6E2E-9B45-9065-E71C5FD39597}"/>
              </a:ext>
            </a:extLst>
          </p:cNvPr>
          <p:cNvSpPr/>
          <p:nvPr userDrawn="1"/>
        </p:nvSpPr>
        <p:spPr>
          <a:xfrm>
            <a:off x="1" y="5948414"/>
            <a:ext cx="3362425" cy="9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=""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=""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SPIPA India Workshop, 15/12/21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54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4733" y="6557549"/>
            <a:ext cx="9084295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defRPr>
            </a:lvl1pPr>
          </a:lstStyle>
          <a:p>
            <a:fld id="{29920D7F-2E71-4F3D-9F44-90C68F6B8EA4}" type="datetime4">
              <a:rPr lang="x-none" smtClean="0"/>
              <a:t>15 novembre 2023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288" y="6557549"/>
            <a:ext cx="807720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lang="en-US" sz="1400" b="0" i="0" kern="1200" noProof="0" smtClean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fld id="{838B0777-827F-8D42-90B1-61394C340E6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=""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3" y="234494"/>
            <a:ext cx="8911916" cy="522251"/>
          </a:xfrm>
          <a:prstGeom prst="rect">
            <a:avLst/>
          </a:prstGeom>
        </p:spPr>
        <p:txBody>
          <a:bodyPr vert="horz" lIns="36000" tIns="36000" rIns="36000" bIns="36000" rtlCol="0" anchor="b">
            <a:noAutofit/>
          </a:bodyPr>
          <a:lstStyle/>
          <a:p>
            <a:pPr lvl="0"/>
            <a:r>
              <a:rPr lang="en-US"/>
              <a:t>Click to edit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4731" y="6310241"/>
            <a:ext cx="9084296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lang="en-US" sz="1400" b="0" i="0" smtClean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/>
              <a:t>The MESSAGEix modeling framework for integrated and x-cutting analysis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="" xmlns:a16="http://schemas.microsoft.com/office/drawing/2014/main" id="{D5476819-1AC2-8345-935D-AC08E5CD6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288" y="1197429"/>
            <a:ext cx="11502739" cy="502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rPr>
              <a:t>Click to edit text</a:t>
            </a:r>
          </a:p>
          <a:p>
            <a:pPr lvl="1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Second level</a:t>
            </a:r>
          </a:p>
          <a:p>
            <a:pPr lvl="2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Third level</a:t>
            </a:r>
          </a:p>
          <a:p>
            <a:pPr lvl="3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Fourth level</a:t>
            </a:r>
          </a:p>
          <a:p>
            <a:pPr lvl="4"/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Fifth level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963FD1B-2945-9D4A-B758-A8D99159B6D1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1411558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1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709" r:id="rId2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600" b="0" i="0" kern="1200" noProof="0" dirty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1463" marR="0" indent="-271463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Tx/>
        <a:buChar char="•"/>
        <a:tabLst/>
        <a:defRPr kumimoji="0" lang="en-US" sz="22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Calibri Light"/>
          <a:ea typeface="+mn-ea"/>
          <a:cs typeface="Calibri"/>
        </a:defRPr>
      </a:lvl1pPr>
      <a:lvl2pPr marL="534988" marR="0" indent="-344488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Blip>
          <a:blip r:embed="rId28"/>
        </a:buBlip>
        <a:tabLst/>
        <a:defRPr kumimoji="0" lang="en-US" sz="22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Calibri Light"/>
          <a:ea typeface="+mn-ea"/>
          <a:cs typeface="Calibri"/>
        </a:defRPr>
      </a:lvl2pPr>
      <a:lvl3pPr marL="446088" marR="0" indent="-179388" algn="l" defTabSz="8953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Arial"/>
        <a:buChar char="•"/>
        <a:tabLst/>
        <a:defRPr kumimoji="0" lang="en-US" sz="20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Calibri Light"/>
          <a:ea typeface="+mn-ea"/>
          <a:cs typeface="Calibri"/>
        </a:defRPr>
      </a:lvl3pPr>
      <a:lvl4pPr marL="714375" marR="0" indent="-357188" algn="l" defTabSz="7143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Blip>
          <a:blip r:embed="rId28"/>
        </a:buBlip>
        <a:tabLst/>
        <a:defRPr kumimoji="0" lang="en-US" sz="20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Calibri Light"/>
          <a:ea typeface="+mn-ea"/>
          <a:cs typeface="Calibri"/>
        </a:defRPr>
      </a:lvl4pPr>
      <a:lvl5pPr marL="1082675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tabLst/>
        <a:defRPr kumimoji="0" lang="en-US" sz="1000" b="0" i="0" u="none" strike="noStrike" kern="0" cap="none" spc="0" normalizeH="0" baseline="0" noProof="0" dirty="0">
          <a:ln>
            <a:noFill/>
          </a:ln>
          <a:solidFill>
            <a:srgbClr val="000000"/>
          </a:solidFill>
          <a:effectLst/>
          <a:uLnTx/>
          <a:uFillTx/>
          <a:latin typeface="Calibri Light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4733" y="6557549"/>
            <a:ext cx="9084295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288" y="6557549"/>
            <a:ext cx="807720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lang="en-US" sz="1400" b="0" i="0" kern="1200" noProof="0" smtClean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fld id="{838B0777-827F-8D42-90B1-61394C340E6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=""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3" y="234494"/>
            <a:ext cx="8911916" cy="522251"/>
          </a:xfrm>
          <a:prstGeom prst="rect">
            <a:avLst/>
          </a:prstGeom>
        </p:spPr>
        <p:txBody>
          <a:bodyPr vert="horz" lIns="36000" tIns="36000" rIns="36000" bIns="36000" rtlCol="0" anchor="b">
            <a:noAutofit/>
          </a:bodyPr>
          <a:lstStyle/>
          <a:p>
            <a:pPr lvl="0"/>
            <a:r>
              <a:rPr lang="en-US"/>
              <a:t>Click to edit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4731" y="6310241"/>
            <a:ext cx="9084296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lang="en-US" sz="1400" b="0" i="0" smtClean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extplatzhalter 1">
            <a:extLst>
              <a:ext uri="{FF2B5EF4-FFF2-40B4-BE49-F238E27FC236}">
                <a16:creationId xmlns="" xmlns:a16="http://schemas.microsoft.com/office/drawing/2014/main" id="{D5476819-1AC2-8345-935D-AC08E5CD6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288" y="1197429"/>
            <a:ext cx="11502739" cy="502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rPr>
              <a:t>Click to edit text</a:t>
            </a:r>
          </a:p>
          <a:p>
            <a:pPr lvl="1"/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Second level</a:t>
            </a:r>
          </a:p>
          <a:p>
            <a:pPr lvl="2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Third level</a:t>
            </a:r>
          </a:p>
          <a:p>
            <a:pPr lvl="3"/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Fourth level</a:t>
            </a:r>
          </a:p>
          <a:p>
            <a:pPr lvl="4"/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"/>
              </a:rPr>
              <a:t>Fifth level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963FD1B-2945-9D4A-B758-A8D99159B6D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411558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7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600" b="0" i="0" kern="1200" noProof="0" dirty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1463" marR="0" indent="-271463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Tx/>
        <a:buChar char="•"/>
        <a:tabLst/>
        <a:defRPr kumimoji="0" lang="en-US" sz="22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Calibri Light"/>
          <a:ea typeface="+mn-ea"/>
          <a:cs typeface="Calibri"/>
        </a:defRPr>
      </a:lvl1pPr>
      <a:lvl2pPr marL="534988" marR="0" indent="-344488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Blip>
          <a:blip r:embed="rId27"/>
        </a:buBlip>
        <a:tabLst/>
        <a:defRPr kumimoji="0" lang="en-US" sz="22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Calibri Light"/>
          <a:ea typeface="+mn-ea"/>
          <a:cs typeface="Calibri"/>
        </a:defRPr>
      </a:lvl2pPr>
      <a:lvl3pPr marL="446088" marR="0" indent="-179388" algn="l" defTabSz="8953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Arial"/>
        <a:buChar char="•"/>
        <a:tabLst/>
        <a:defRPr kumimoji="0" lang="en-US" sz="20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Calibri Light"/>
          <a:ea typeface="+mn-ea"/>
          <a:cs typeface="Calibri"/>
        </a:defRPr>
      </a:lvl3pPr>
      <a:lvl4pPr marL="714375" marR="0" indent="-357188" algn="l" defTabSz="7143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Blip>
          <a:blip r:embed="rId27"/>
        </a:buBlip>
        <a:tabLst/>
        <a:defRPr kumimoji="0" lang="en-US" sz="20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Calibri Light"/>
          <a:ea typeface="+mn-ea"/>
          <a:cs typeface="Calibri"/>
        </a:defRPr>
      </a:lvl4pPr>
      <a:lvl5pPr marL="1082675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tabLst/>
        <a:defRPr kumimoji="0" lang="en-US" sz="1000" b="0" i="0" u="none" strike="noStrike" kern="0" cap="none" spc="0" normalizeH="0" baseline="0" noProof="0" dirty="0">
          <a:ln>
            <a:noFill/>
          </a:ln>
          <a:solidFill>
            <a:srgbClr val="000000"/>
          </a:solidFill>
          <a:effectLst/>
          <a:uLnTx/>
          <a:uFillTx/>
          <a:latin typeface="Calibri Light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716F44D9-189A-4157-8C5E-FB9C7F851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712" y="1122363"/>
            <a:ext cx="10124896" cy="2023173"/>
          </a:xfrm>
        </p:spPr>
        <p:txBody>
          <a:bodyPr/>
          <a:lstStyle/>
          <a:p>
            <a:r>
              <a:rPr lang="en-US" sz="4400" dirty="0"/>
              <a:t>IAM investment response to biophysical climate impacts on water, energy and land in SDGs and climate policies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67DE8A2-D9FA-4CFA-98F6-4BD18CBFE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F253-1AAC-4E48-AEC6-9F6937C7D46B}" type="datetime4">
              <a:rPr lang="x-none" noProof="0" smtClean="0"/>
              <a:pPr/>
              <a:t>15 novembre 2023</a:t>
            </a:fld>
            <a:endParaRPr lang="en-GB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3EBBE0-5D7C-4CFD-A16A-22739E86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1</a:t>
            </a:fld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6A990AC-C0B9-4815-BDF0-35EAA83091FF}"/>
              </a:ext>
            </a:extLst>
          </p:cNvPr>
          <p:cNvSpPr txBox="1"/>
          <p:nvPr/>
        </p:nvSpPr>
        <p:spPr>
          <a:xfrm>
            <a:off x="474679" y="3712465"/>
            <a:ext cx="85025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Adriano Vinca, Muhammad Awais, Edward Byers, Oliver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Fricko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Volker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Krey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Keywan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Riahi</a:t>
            </a:r>
            <a:r>
              <a:rPr lang="aa-E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International Institute for Applied Systems Analysis (IIASA)</a:t>
            </a:r>
          </a:p>
          <a:p>
            <a:endParaRPr lang="en-US" dirty="0"/>
          </a:p>
          <a:p>
            <a:r>
              <a:rPr lang="en-US" dirty="0"/>
              <a:t>Sixteenth IAMC Annual Meeting 2023 </a:t>
            </a:r>
          </a:p>
          <a:p>
            <a:r>
              <a:rPr lang="en-US" i="1" dirty="0"/>
              <a:t>Venice, Italy, 15 November 2023</a:t>
            </a:r>
          </a:p>
        </p:txBody>
      </p:sp>
    </p:spTree>
    <p:extLst>
      <p:ext uri="{BB962C8B-B14F-4D97-AF65-F5344CB8AC3E}">
        <p14:creationId xmlns:p14="http://schemas.microsoft.com/office/powerpoint/2010/main" val="14980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438D1660-8713-4A73-9D06-52017847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impacts and mitigation scenarios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60E7F3B2-06FB-4BA8-9329-745825884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71;p8">
            <a:extLst>
              <a:ext uri="{FF2B5EF4-FFF2-40B4-BE49-F238E27FC236}">
                <a16:creationId xmlns="" xmlns:a16="http://schemas.microsoft.com/office/drawing/2014/main" id="{9583B889-55A0-4887-98DC-3A5E1C0204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73056" y="2805305"/>
            <a:ext cx="1411224" cy="1411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6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B2025B4-2FC1-47B2-84E2-A328FE7609F4}"/>
              </a:ext>
            </a:extLst>
          </p:cNvPr>
          <p:cNvSpPr/>
          <p:nvPr/>
        </p:nvSpPr>
        <p:spPr>
          <a:xfrm>
            <a:off x="7594759" y="1575656"/>
            <a:ext cx="3635409" cy="2158906"/>
          </a:xfrm>
          <a:prstGeom prst="rect">
            <a:avLst/>
          </a:prstGeom>
          <a:solidFill>
            <a:srgbClr val="275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CC0E2D-8E05-4B36-8185-85E73E245B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="" xmlns:a16="http://schemas.microsoft.com/office/drawing/2014/main" id="{C82BD261-2C3C-4636-8DCE-A9DDABDA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mitigation Energy Supply investments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7742399" y="1685613"/>
            <a:ext cx="3427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Results fall in the lower range of previous estimates.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Energy supply mitigation inv and O&amp;M affected by max 20% by climate impacts.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793A0F-2036-4219-83BF-385992776B42}"/>
              </a:ext>
            </a:extLst>
          </p:cNvPr>
          <p:cNvSpPr txBox="1"/>
          <p:nvPr/>
        </p:nvSpPr>
        <p:spPr>
          <a:xfrm>
            <a:off x="356288" y="749704"/>
            <a:ext cx="5613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Scenarios to limit temp. increase to 2DC</a:t>
            </a:r>
          </a:p>
        </p:txBody>
      </p:sp>
      <p:pic>
        <p:nvPicPr>
          <p:cNvPr id="14" name="Picture 13" descr="A graph with red and purple lines&#10;&#10;Description automatically generated with medium confidence">
            <a:extLst>
              <a:ext uri="{FF2B5EF4-FFF2-40B4-BE49-F238E27FC236}">
                <a16:creationId xmlns="" xmlns:a16="http://schemas.microsoft.com/office/drawing/2014/main" id="{A17809C7-4563-45DE-9648-D13457DEC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48" y="1481328"/>
            <a:ext cx="5422208" cy="4667782"/>
          </a:xfrm>
          <a:prstGeom prst="rect">
            <a:avLst/>
          </a:prstGeom>
        </p:spPr>
      </p:pic>
      <p:pic>
        <p:nvPicPr>
          <p:cNvPr id="10" name="Google Shape;71;p8">
            <a:extLst>
              <a:ext uri="{FF2B5EF4-FFF2-40B4-BE49-F238E27FC236}">
                <a16:creationId xmlns="" xmlns:a16="http://schemas.microsoft.com/office/drawing/2014/main" id="{9583B889-55A0-4887-98DC-3A5E1C0204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4759" y="302120"/>
            <a:ext cx="673465" cy="6734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1C585FB-F991-4F61-9255-2EC2BFFB67B4}"/>
              </a:ext>
            </a:extLst>
          </p:cNvPr>
          <p:cNvSpPr txBox="1"/>
          <p:nvPr/>
        </p:nvSpPr>
        <p:spPr>
          <a:xfrm>
            <a:off x="7594759" y="3844519"/>
            <a:ext cx="35760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Impacts on energy in </a:t>
            </a:r>
            <a:r>
              <a:rPr lang="en-US" dirty="0" err="1"/>
              <a:t>MESSAGEix</a:t>
            </a:r>
            <a:r>
              <a:rPr lang="en-US" dirty="0"/>
              <a:t>-Nexus: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Capacity factor of thermal power plants (low share in mitigation)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Hydropower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Electricity for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Cooling gap, not changing in our sensitivity</a:t>
            </a:r>
          </a:p>
        </p:txBody>
      </p:sp>
    </p:spTree>
    <p:extLst>
      <p:ext uri="{BB962C8B-B14F-4D97-AF65-F5344CB8AC3E}">
        <p14:creationId xmlns:p14="http://schemas.microsoft.com/office/powerpoint/2010/main" val="297653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EAC2DED-6684-4B3E-82CC-38313EED64B2}"/>
              </a:ext>
            </a:extLst>
          </p:cNvPr>
          <p:cNvSpPr/>
          <p:nvPr/>
        </p:nvSpPr>
        <p:spPr>
          <a:xfrm>
            <a:off x="6750123" y="1045601"/>
            <a:ext cx="4855644" cy="2620217"/>
          </a:xfrm>
          <a:prstGeom prst="rect">
            <a:avLst/>
          </a:prstGeom>
          <a:solidFill>
            <a:srgbClr val="FD9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02F480-876A-4F13-8937-BF99EFDDE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3" y="110169"/>
            <a:ext cx="8911916" cy="567925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F9CA7B-7165-4052-B674-B7FDB99C8CE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003287" y="1296245"/>
            <a:ext cx="4452399" cy="22182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Limitations: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Land cost assessment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intercomparison complicated due to model differences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Supply vs demand detail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Climate impacts included: no floods and droughts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temporal resolution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Limited to two RCP climate scenarios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B2025B4-2FC1-47B2-84E2-A328FE7609F4}"/>
              </a:ext>
            </a:extLst>
          </p:cNvPr>
          <p:cNvSpPr/>
          <p:nvPr/>
        </p:nvSpPr>
        <p:spPr>
          <a:xfrm>
            <a:off x="777240" y="1045601"/>
            <a:ext cx="5171497" cy="2620217"/>
          </a:xfrm>
          <a:prstGeom prst="rect">
            <a:avLst/>
          </a:prstGeom>
          <a:solidFill>
            <a:srgbClr val="275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0FF9CA7B-7165-4052-B674-B7FDB99C8CE6}"/>
              </a:ext>
            </a:extLst>
          </p:cNvPr>
          <p:cNvSpPr txBox="1">
            <a:spLocks/>
          </p:cNvSpPr>
          <p:nvPr/>
        </p:nvSpPr>
        <p:spPr>
          <a:xfrm>
            <a:off x="1020538" y="1194576"/>
            <a:ext cx="4793885" cy="246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271463" marR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Char char="•"/>
              <a:tabLst/>
              <a:def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defRPr>
            </a:lvl1pPr>
            <a:lvl2pPr marL="534988" marR="0" indent="-3444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2"/>
              </a:buBlip>
              <a:tabLst/>
              <a:def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defRPr>
            </a:lvl2pPr>
            <a:lvl3pPr marL="446088" marR="0" indent="-179388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tabLst/>
              <a:def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defRPr>
            </a:lvl3pPr>
            <a:lvl4pPr marL="714375" marR="0" indent="-357188" algn="l" defTabSz="7143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2"/>
              </a:buBlip>
              <a:tabLst/>
              <a:def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defRPr>
            </a:lvl4pPr>
            <a:lvl5pPr marL="1082675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Insights: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SDG costs might vary up to 30pp because of climate change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most stressed regions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long-term SDG targets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 be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more costly than reaching them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highly impacted by climate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 SDG benefits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WE investments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1" y="4033326"/>
            <a:ext cx="10972363" cy="2477202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1020538" y="4117475"/>
            <a:ext cx="10485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6"/>
                </a:solidFill>
              </a:rPr>
              <a:t>Recommendations </a:t>
            </a:r>
            <a:r>
              <a:rPr lang="it-IT" sz="2400" b="1" dirty="0">
                <a:solidFill>
                  <a:schemeClr val="accent6"/>
                </a:solidFill>
              </a:rPr>
              <a:t>and way forward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smtClean="0">
                <a:solidFill>
                  <a:schemeClr val="accent6"/>
                </a:solidFill>
              </a:rPr>
              <a:t>Coordinate </a:t>
            </a:r>
            <a:r>
              <a:rPr lang="it-IT" sz="2400" dirty="0">
                <a:solidFill>
                  <a:schemeClr val="accent6"/>
                </a:solidFill>
              </a:rPr>
              <a:t>among </a:t>
            </a:r>
            <a:r>
              <a:rPr lang="it-IT" sz="2400" b="1" dirty="0">
                <a:solidFill>
                  <a:schemeClr val="accent6"/>
                </a:solidFill>
              </a:rPr>
              <a:t>land IAM </a:t>
            </a:r>
            <a:r>
              <a:rPr lang="it-IT" sz="2400" dirty="0">
                <a:solidFill>
                  <a:schemeClr val="accent6"/>
                </a:solidFill>
              </a:rPr>
              <a:t>modellers to </a:t>
            </a:r>
            <a:r>
              <a:rPr lang="it-IT" sz="2400" b="1" dirty="0">
                <a:solidFill>
                  <a:schemeClr val="accent6"/>
                </a:solidFill>
              </a:rPr>
              <a:t>include investments </a:t>
            </a:r>
            <a:r>
              <a:rPr lang="it-IT" sz="2400" dirty="0">
                <a:solidFill>
                  <a:schemeClr val="accent6"/>
                </a:solidFill>
              </a:rPr>
              <a:t>in </a:t>
            </a:r>
            <a:r>
              <a:rPr lang="it-IT" sz="2400" dirty="0" smtClean="0">
                <a:solidFill>
                  <a:schemeClr val="accent6"/>
                </a:solidFill>
              </a:rPr>
              <a:t>their </a:t>
            </a:r>
            <a:r>
              <a:rPr lang="it-IT" sz="2400" dirty="0">
                <a:solidFill>
                  <a:schemeClr val="accent6"/>
                </a:solidFill>
              </a:rPr>
              <a:t>outputs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6"/>
                </a:solidFill>
              </a:rPr>
              <a:t>Improve </a:t>
            </a:r>
            <a:r>
              <a:rPr lang="it-IT" sz="2400" b="1" dirty="0">
                <a:solidFill>
                  <a:schemeClr val="accent6"/>
                </a:solidFill>
              </a:rPr>
              <a:t>demand side investment assessment </a:t>
            </a:r>
            <a:r>
              <a:rPr lang="it-IT" sz="2400" dirty="0">
                <a:solidFill>
                  <a:schemeClr val="accent6"/>
                </a:solidFill>
              </a:rPr>
              <a:t>in MESSAGEix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6"/>
                </a:solidFill>
              </a:rPr>
              <a:t>Sensitivity on land-use models to improve robusteness of the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to </a:t>
            </a: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 seasonal impacts</a:t>
            </a:r>
            <a:r>
              <a:rPr lang="it-IT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higher temporal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 a </a:t>
            </a:r>
            <a:r>
              <a:rPr lang="it-IT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space of climate </a:t>
            </a:r>
            <a:r>
              <a:rPr lang="it-IT" sz="24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scenarios</a:t>
            </a:r>
            <a:endParaRPr lang="it-IT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6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DA7A361-023A-411F-B542-A18498584715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A5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37A570DB-59FE-47B1-84CD-BED686C4A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58" y="731520"/>
            <a:ext cx="9963681" cy="151453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IAM investment response to biophysical climate impacts on water, energy and land in SDGs and climate policies</a:t>
            </a:r>
            <a:endParaRPr lang="aa-ET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="" xmlns:a16="http://schemas.microsoft.com/office/drawing/2014/main" id="{570507C4-2D46-4E7F-A9C5-74E2A40DE9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"/>
          <a:stretch/>
        </p:blipFill>
        <p:spPr>
          <a:xfrm>
            <a:off x="216310" y="4366011"/>
            <a:ext cx="4876810" cy="26451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6B2DBB4-058A-454B-82CA-52308A02AC17}"/>
              </a:ext>
            </a:extLst>
          </p:cNvPr>
          <p:cNvSpPr txBox="1"/>
          <p:nvPr/>
        </p:nvSpPr>
        <p:spPr>
          <a:xfrm>
            <a:off x="959959" y="2840854"/>
            <a:ext cx="5343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Thank you!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Contact: Adriano Vinca</a:t>
            </a:r>
          </a:p>
          <a:p>
            <a:r>
              <a:rPr lang="en-US" dirty="0">
                <a:solidFill>
                  <a:schemeClr val="bg1"/>
                </a:solidFill>
              </a:rPr>
              <a:t>vinca@iiasa.ac.at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Sixteenth IAMC Annual Meeting 2023 </a:t>
            </a:r>
          </a:p>
          <a:p>
            <a:r>
              <a:rPr lang="en-US" i="1" dirty="0">
                <a:solidFill>
                  <a:schemeClr val="bg1"/>
                </a:solidFill>
              </a:rPr>
              <a:t>Venice, Italy, 15 November 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41B53D1-7D85-4749-B8A3-504553CF3A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85"/>
          <a:stretch/>
        </p:blipFill>
        <p:spPr>
          <a:xfrm>
            <a:off x="6314543" y="3026066"/>
            <a:ext cx="4609096" cy="17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05F587D4-E8DE-4F20-8544-F04F3189A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A035A16-6A9F-4A6F-BB35-A0E334B67D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EAC2DED-6684-4B3E-82CC-38313EED64B2}"/>
              </a:ext>
            </a:extLst>
          </p:cNvPr>
          <p:cNvSpPr/>
          <p:nvPr/>
        </p:nvSpPr>
        <p:spPr>
          <a:xfrm>
            <a:off x="445095" y="5729945"/>
            <a:ext cx="3374260" cy="865132"/>
          </a:xfrm>
          <a:prstGeom prst="rect">
            <a:avLst/>
          </a:prstGeom>
          <a:solidFill>
            <a:srgbClr val="FD9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3" name="Text Box 40"/>
          <p:cNvSpPr txBox="1">
            <a:spLocks noChangeArrowheads="1"/>
          </p:cNvSpPr>
          <p:nvPr/>
        </p:nvSpPr>
        <p:spPr bwMode="auto">
          <a:xfrm>
            <a:off x="2761058" y="2828247"/>
            <a:ext cx="1542410" cy="2616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dirty="0">
                <a:cs typeface="Arial" pitchFamily="34" charset="0"/>
              </a:rPr>
              <a:t>air pollution emission </a:t>
            </a:r>
          </a:p>
        </p:txBody>
      </p:sp>
      <p:sp>
        <p:nvSpPr>
          <p:cNvPr id="57" name="Arc 97"/>
          <p:cNvSpPr>
            <a:spLocks/>
          </p:cNvSpPr>
          <p:nvPr/>
        </p:nvSpPr>
        <p:spPr bwMode="auto">
          <a:xfrm flipH="1" flipV="1">
            <a:off x="3967680" y="3717037"/>
            <a:ext cx="1300977" cy="1275409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119 w 43200"/>
              <a:gd name="T1" fmla="*/ 28462 h 43145"/>
              <a:gd name="T2" fmla="*/ 23143 w 43200"/>
              <a:gd name="T3" fmla="*/ 43145 h 43145"/>
              <a:gd name="T4" fmla="*/ 21600 w 43200"/>
              <a:gd name="T5" fmla="*/ 21600 h 43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145" fill="none" extrusionOk="0">
                <a:moveTo>
                  <a:pt x="1118" y="28462"/>
                </a:moveTo>
                <a:cubicBezTo>
                  <a:pt x="377" y="26250"/>
                  <a:pt x="0" y="239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930"/>
                  <a:pt x="34444" y="42335"/>
                  <a:pt x="23142" y="43144"/>
                </a:cubicBezTo>
              </a:path>
              <a:path w="43200" h="43145" stroke="0" extrusionOk="0">
                <a:moveTo>
                  <a:pt x="1118" y="28462"/>
                </a:moveTo>
                <a:cubicBezTo>
                  <a:pt x="377" y="26250"/>
                  <a:pt x="0" y="239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930"/>
                  <a:pt x="34444" y="42335"/>
                  <a:pt x="23142" y="43144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161470"/>
            <a:ext cx="10618966" cy="457479"/>
          </a:xfrm>
        </p:spPr>
        <p:txBody>
          <a:bodyPr/>
          <a:lstStyle/>
          <a:p>
            <a:r>
              <a:rPr lang="en-US" altLang="ja-JP" sz="2800" dirty="0" err="1"/>
              <a:t>MESSAGEix</a:t>
            </a:r>
            <a:r>
              <a:rPr lang="en-US" altLang="ja-JP" sz="2800" dirty="0"/>
              <a:t>-GLOBIOM-Nexus</a:t>
            </a:r>
            <a:endParaRPr lang="en-US" sz="3600" dirty="0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5107000" y="995264"/>
            <a:ext cx="1209055" cy="80010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ja-JP" sz="1600" dirty="0">
              <a:ea typeface="ＭＳ 明朝" pitchFamily="49" charset="-128"/>
              <a:cs typeface="Arial" pitchFamily="34" charset="0"/>
            </a:endParaRPr>
          </a:p>
          <a:p>
            <a:pPr eaLnBrk="1" hangingPunct="1"/>
            <a:endParaRPr lang="en-US" altLang="ja-JP" sz="600" dirty="0">
              <a:ea typeface="ＭＳ 明朝" pitchFamily="49" charset="-128"/>
              <a:cs typeface="Arial" pitchFamily="34" charset="0"/>
            </a:endParaRPr>
          </a:p>
          <a:p>
            <a:pPr eaLnBrk="1" hangingPunct="1"/>
            <a:r>
              <a:rPr lang="en-US" altLang="ja-JP" sz="1600" dirty="0">
                <a:ea typeface="ＭＳ 明朝" pitchFamily="49" charset="-128"/>
                <a:cs typeface="Arial" pitchFamily="34" charset="0"/>
              </a:rPr>
              <a:t>Population</a:t>
            </a:r>
          </a:p>
          <a:p>
            <a:pPr eaLnBrk="1" hangingPunct="1"/>
            <a:endParaRPr lang="en-US" altLang="ja-JP" sz="1600" dirty="0">
              <a:ea typeface="ＭＳ 明朝" pitchFamily="49" charset="-128"/>
              <a:cs typeface="Arial" pitchFamily="34" charset="0"/>
            </a:endParaRPr>
          </a:p>
          <a:p>
            <a:pPr algn="r" eaLnBrk="1" hangingPunct="1"/>
            <a:endParaRPr lang="en-US" sz="1600" dirty="0">
              <a:ea typeface="ＭＳ 明朝" pitchFamily="49" charset="-128"/>
              <a:cs typeface="Arial" pitchFamily="34" charset="0"/>
            </a:endParaRP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6316054" y="995264"/>
            <a:ext cx="1199608" cy="8001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ja-JP" sz="1600" dirty="0">
              <a:ea typeface="ＭＳ 明朝" pitchFamily="49" charset="-128"/>
              <a:cs typeface="Arial" pitchFamily="34" charset="0"/>
            </a:endParaRPr>
          </a:p>
          <a:p>
            <a:pPr eaLnBrk="1" hangingPunct="1"/>
            <a:endParaRPr lang="en-US" altLang="ja-JP" sz="600" dirty="0">
              <a:ea typeface="ＭＳ 明朝" pitchFamily="49" charset="-128"/>
              <a:cs typeface="Arial" pitchFamily="34" charset="0"/>
            </a:endParaRPr>
          </a:p>
          <a:p>
            <a:pPr eaLnBrk="1" hangingPunct="1"/>
            <a:r>
              <a:rPr lang="en-US" altLang="ja-JP" sz="1600" dirty="0">
                <a:ea typeface="ＭＳ 明朝" pitchFamily="49" charset="-128"/>
                <a:cs typeface="Arial" pitchFamily="34" charset="0"/>
              </a:rPr>
              <a:t>Economy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10449310" y="1249265"/>
            <a:ext cx="1357855" cy="995204"/>
          </a:xfrm>
          <a:prstGeom prst="rect">
            <a:avLst/>
          </a:prstGeom>
          <a:solidFill>
            <a:srgbClr val="66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1600" b="1" dirty="0">
                <a:ea typeface="ＭＳ 明朝" pitchFamily="49" charset="-128"/>
                <a:cs typeface="Arial" pitchFamily="34" charset="0"/>
              </a:rPr>
              <a:t>G4M</a:t>
            </a:r>
          </a:p>
          <a:p>
            <a:pPr eaLnBrk="1" hangingPunct="1"/>
            <a:r>
              <a:rPr lang="en-US" altLang="ja-JP" sz="1100" dirty="0">
                <a:ea typeface="ＭＳ 明朝" pitchFamily="49" charset="-128"/>
                <a:cs typeface="Arial" pitchFamily="34" charset="0"/>
              </a:rPr>
              <a:t>spatially explicit forest management model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8740075" y="1566765"/>
            <a:ext cx="1333500" cy="135355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1600" b="1" dirty="0">
                <a:ea typeface="ＭＳ 明朝" pitchFamily="49" charset="-128"/>
                <a:cs typeface="Arial" pitchFamily="34" charset="0"/>
              </a:rPr>
              <a:t>GLOBIOM</a:t>
            </a:r>
          </a:p>
          <a:p>
            <a:pPr eaLnBrk="1" hangingPunct="1"/>
            <a:r>
              <a:rPr lang="en-US" altLang="ja-JP" sz="1100" dirty="0">
                <a:ea typeface="ＭＳ 明朝" pitchFamily="49" charset="-128"/>
                <a:cs typeface="Arial" pitchFamily="34" charset="0"/>
              </a:rPr>
              <a:t>integrated agricultural, bioenergy and forestry model</a:t>
            </a:r>
            <a:endParaRPr lang="en-US" sz="1600" dirty="0">
              <a:ea typeface="ＭＳ 明朝" pitchFamily="49" charset="-128"/>
              <a:cs typeface="Arial" pitchFamily="34" charset="0"/>
            </a:endParaRPr>
          </a:p>
        </p:txBody>
      </p:sp>
      <p:sp>
        <p:nvSpPr>
          <p:cNvPr id="3084" name="Text Box 11"/>
          <p:cNvSpPr txBox="1">
            <a:spLocks noChangeArrowheads="1"/>
          </p:cNvSpPr>
          <p:nvPr/>
        </p:nvSpPr>
        <p:spPr bwMode="auto">
          <a:xfrm>
            <a:off x="4710751" y="2928068"/>
            <a:ext cx="2995037" cy="1431811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1600" b="1" dirty="0" err="1">
                <a:ea typeface="ＭＳ 明朝" pitchFamily="49" charset="-128"/>
                <a:cs typeface="Arial" pitchFamily="34" charset="0"/>
              </a:rPr>
              <a:t>MESSAGE</a:t>
            </a:r>
            <a:r>
              <a:rPr lang="en-US" altLang="ja-JP" sz="1600" b="1" i="1" dirty="0" err="1">
                <a:ea typeface="ＭＳ 明朝" pitchFamily="49" charset="-128"/>
                <a:cs typeface="Arial" pitchFamily="34" charset="0"/>
              </a:rPr>
              <a:t>ix</a:t>
            </a:r>
            <a:endParaRPr lang="en-US" altLang="ja-JP" sz="1600" b="1" i="1" dirty="0">
              <a:ea typeface="ＭＳ 明朝" pitchFamily="49" charset="-128"/>
              <a:cs typeface="Arial" pitchFamily="34" charset="0"/>
            </a:endParaRPr>
          </a:p>
          <a:p>
            <a:pPr eaLnBrk="1" hangingPunct="1"/>
            <a:r>
              <a:rPr lang="en-US" altLang="ja-JP" sz="1100" dirty="0">
                <a:ea typeface="ＭＳ 明朝" pitchFamily="49" charset="-128"/>
                <a:cs typeface="Arial" pitchFamily="34" charset="0"/>
              </a:rPr>
              <a:t>comprehensive energy system representation, covering all GHGs,</a:t>
            </a:r>
            <a:br>
              <a:rPr lang="en-US" altLang="ja-JP" sz="1100" dirty="0">
                <a:ea typeface="ＭＳ 明朝" pitchFamily="49" charset="-128"/>
                <a:cs typeface="Arial" pitchFamily="34" charset="0"/>
              </a:rPr>
            </a:br>
            <a:r>
              <a:rPr lang="en-US" altLang="ja-JP" sz="1100" dirty="0">
                <a:ea typeface="ＭＳ 明朝" pitchFamily="49" charset="-128"/>
                <a:cs typeface="Arial" pitchFamily="34" charset="0"/>
              </a:rPr>
              <a:t>integration across different modules</a:t>
            </a:r>
            <a:endParaRPr lang="en-US" sz="1100" dirty="0">
              <a:ea typeface="ＭＳ 明朝" pitchFamily="49" charset="-128"/>
              <a:cs typeface="Arial" pitchFamily="34" charset="0"/>
            </a:endParaRPr>
          </a:p>
        </p:txBody>
      </p:sp>
      <p:sp>
        <p:nvSpPr>
          <p:cNvPr id="3559437" name="Line 13"/>
          <p:cNvSpPr>
            <a:spLocks noChangeShapeType="1"/>
          </p:cNvSpPr>
          <p:nvPr/>
        </p:nvSpPr>
        <p:spPr bwMode="auto">
          <a:xfrm>
            <a:off x="6313278" y="1802193"/>
            <a:ext cx="0" cy="1123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3200">
              <a:cs typeface="Arial" pitchFamily="34" charset="0"/>
            </a:endParaRPr>
          </a:p>
        </p:txBody>
      </p:sp>
      <p:cxnSp>
        <p:nvCxnSpPr>
          <p:cNvPr id="3087" name="AutoShape 14"/>
          <p:cNvCxnSpPr>
            <a:cxnSpLocks noChangeShapeType="1"/>
          </p:cNvCxnSpPr>
          <p:nvPr/>
        </p:nvCxnSpPr>
        <p:spPr bwMode="auto">
          <a:xfrm flipV="1">
            <a:off x="7720044" y="2921790"/>
            <a:ext cx="1375506" cy="369108"/>
          </a:xfrm>
          <a:prstGeom prst="bentConnector3">
            <a:avLst>
              <a:gd name="adj1" fmla="val 99532"/>
            </a:avLst>
          </a:prstGeom>
          <a:noFill/>
          <a:ln w="19050">
            <a:solidFill>
              <a:srgbClr val="000000"/>
            </a:solidFill>
            <a:miter lim="800000"/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1" name="Text Box 18"/>
          <p:cNvSpPr txBox="1">
            <a:spLocks noChangeArrowheads="1"/>
          </p:cNvSpPr>
          <p:nvPr/>
        </p:nvSpPr>
        <p:spPr bwMode="auto">
          <a:xfrm>
            <a:off x="7531001" y="1138901"/>
            <a:ext cx="17145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1100" dirty="0">
                <a:ea typeface="ＭＳ 明朝" pitchFamily="49" charset="-128"/>
                <a:cs typeface="Arial" pitchFamily="34" charset="0"/>
              </a:rPr>
              <a:t>socio-economic drivers</a:t>
            </a:r>
            <a:endParaRPr lang="en-US" sz="1800" dirty="0">
              <a:ea typeface="ＭＳ 明朝" pitchFamily="49" charset="-128"/>
              <a:cs typeface="Arial" pitchFamily="34" charset="0"/>
            </a:endParaRPr>
          </a:p>
        </p:txBody>
      </p:sp>
      <p:sp>
        <p:nvSpPr>
          <p:cNvPr id="3093" name="Text Box 20"/>
          <p:cNvSpPr txBox="1">
            <a:spLocks noChangeArrowheads="1"/>
          </p:cNvSpPr>
          <p:nvPr/>
        </p:nvSpPr>
        <p:spPr bwMode="auto">
          <a:xfrm>
            <a:off x="9800179" y="3166239"/>
            <a:ext cx="2011680" cy="100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1100">
                <a:ea typeface="ＭＳ 明朝" pitchFamily="49" charset="-128"/>
                <a:cs typeface="Arial" pitchFamily="34" charset="0"/>
              </a:rPr>
              <a:t>consistency of land-cover changes (spatially explicit maps of agricultural, urban, and forest land)</a:t>
            </a:r>
            <a:endParaRPr lang="en-US" sz="1100" dirty="0">
              <a:ea typeface="ＭＳ 明朝" pitchFamily="49" charset="-128"/>
              <a:cs typeface="Arial" pitchFamily="34" charset="0"/>
            </a:endParaRPr>
          </a:p>
        </p:txBody>
      </p:sp>
      <p:cxnSp>
        <p:nvCxnSpPr>
          <p:cNvPr id="3094" name="AutoShape 21"/>
          <p:cNvCxnSpPr>
            <a:cxnSpLocks noChangeShapeType="1"/>
          </p:cNvCxnSpPr>
          <p:nvPr/>
        </p:nvCxnSpPr>
        <p:spPr bwMode="auto">
          <a:xfrm flipV="1">
            <a:off x="2655944" y="3079925"/>
            <a:ext cx="2055830" cy="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97" name="Text Box 24"/>
          <p:cNvSpPr txBox="1">
            <a:spLocks noChangeArrowheads="1"/>
          </p:cNvSpPr>
          <p:nvPr/>
        </p:nvSpPr>
        <p:spPr bwMode="auto">
          <a:xfrm>
            <a:off x="7876123" y="2893549"/>
            <a:ext cx="1090488" cy="35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1100" dirty="0">
                <a:ea typeface="ＭＳ 明朝" pitchFamily="49" charset="-128"/>
                <a:cs typeface="Arial" pitchFamily="34" charset="0"/>
              </a:rPr>
              <a:t>carbon and  biomass price</a:t>
            </a:r>
          </a:p>
        </p:txBody>
      </p:sp>
      <p:sp>
        <p:nvSpPr>
          <p:cNvPr id="3100" name="Text Box 27"/>
          <p:cNvSpPr txBox="1">
            <a:spLocks noChangeArrowheads="1"/>
          </p:cNvSpPr>
          <p:nvPr/>
        </p:nvSpPr>
        <p:spPr bwMode="auto">
          <a:xfrm>
            <a:off x="7705787" y="3670093"/>
            <a:ext cx="2217565" cy="62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1100" dirty="0">
                <a:ea typeface="ＭＳ 明朝" pitchFamily="49" charset="-128"/>
                <a:cs typeface="Arial" pitchFamily="34" charset="0"/>
              </a:rPr>
              <a:t>agricultural and forest bioenergy potentials, land-use emissions and mitigation potential</a:t>
            </a:r>
          </a:p>
        </p:txBody>
      </p:sp>
      <p:sp>
        <p:nvSpPr>
          <p:cNvPr id="3105" name="Text Box 32"/>
          <p:cNvSpPr txBox="1">
            <a:spLocks noChangeArrowheads="1"/>
          </p:cNvSpPr>
          <p:nvPr/>
        </p:nvSpPr>
        <p:spPr bwMode="auto">
          <a:xfrm>
            <a:off x="5476845" y="1044515"/>
            <a:ext cx="177163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100" dirty="0">
                <a:cs typeface="Arial" pitchFamily="34" charset="0"/>
              </a:rPr>
              <a:t>National level Projections</a:t>
            </a:r>
          </a:p>
        </p:txBody>
      </p:sp>
      <p:sp>
        <p:nvSpPr>
          <p:cNvPr id="3106" name="Text Box 33"/>
          <p:cNvSpPr txBox="1">
            <a:spLocks noChangeArrowheads="1"/>
          </p:cNvSpPr>
          <p:nvPr/>
        </p:nvSpPr>
        <p:spPr bwMode="auto">
          <a:xfrm>
            <a:off x="2232727" y="982073"/>
            <a:ext cx="1222991" cy="108463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 dirty="0">
                <a:cs typeface="Arial" pitchFamily="34" charset="0"/>
              </a:rPr>
              <a:t>MAGICC</a:t>
            </a:r>
          </a:p>
          <a:p>
            <a:pPr eaLnBrk="1" hangingPunct="1"/>
            <a:r>
              <a:rPr lang="en-US" sz="1200" dirty="0">
                <a:cs typeface="Arial" pitchFamily="34" charset="0"/>
              </a:rPr>
              <a:t>simple climate model</a:t>
            </a:r>
          </a:p>
        </p:txBody>
      </p:sp>
      <p:sp>
        <p:nvSpPr>
          <p:cNvPr id="3107" name="Text Box 34"/>
          <p:cNvSpPr txBox="1">
            <a:spLocks noChangeArrowheads="1"/>
          </p:cNvSpPr>
          <p:nvPr/>
        </p:nvSpPr>
        <p:spPr bwMode="auto">
          <a:xfrm>
            <a:off x="1421564" y="2937505"/>
            <a:ext cx="1300976" cy="1200329"/>
          </a:xfrm>
          <a:prstGeom prst="rect">
            <a:avLst/>
          </a:prstGeom>
          <a:noFill/>
          <a:ln w="9525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 dirty="0">
                <a:cs typeface="Arial" pitchFamily="34" charset="0"/>
              </a:rPr>
              <a:t>GAINS</a:t>
            </a:r>
          </a:p>
          <a:p>
            <a:pPr eaLnBrk="1" hangingPunct="1"/>
            <a:r>
              <a:rPr lang="en-US" sz="1400" dirty="0">
                <a:cs typeface="Arial" pitchFamily="34" charset="0"/>
              </a:rPr>
              <a:t>GHG and air pollution mitigation model</a:t>
            </a:r>
          </a:p>
        </p:txBody>
      </p:sp>
      <p:sp>
        <p:nvSpPr>
          <p:cNvPr id="3112" name="Text Box 39"/>
          <p:cNvSpPr txBox="1">
            <a:spLocks noChangeArrowheads="1"/>
          </p:cNvSpPr>
          <p:nvPr/>
        </p:nvSpPr>
        <p:spPr bwMode="auto">
          <a:xfrm>
            <a:off x="3245616" y="2502249"/>
            <a:ext cx="194796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dirty="0">
                <a:cs typeface="Arial" pitchFamily="34" charset="0"/>
              </a:rPr>
              <a:t>GHG and aerosol emissions</a:t>
            </a:r>
          </a:p>
        </p:txBody>
      </p:sp>
      <p:sp>
        <p:nvSpPr>
          <p:cNvPr id="58" name="Freeform 99"/>
          <p:cNvSpPr>
            <a:spLocks/>
          </p:cNvSpPr>
          <p:nvPr/>
        </p:nvSpPr>
        <p:spPr bwMode="auto">
          <a:xfrm flipH="1">
            <a:off x="4504119" y="4945093"/>
            <a:ext cx="77182" cy="78275"/>
          </a:xfrm>
          <a:custGeom>
            <a:avLst/>
            <a:gdLst>
              <a:gd name="T0" fmla="*/ 0 w 234"/>
              <a:gd name="T1" fmla="*/ 107 h 231"/>
              <a:gd name="T2" fmla="*/ 234 w 234"/>
              <a:gd name="T3" fmla="*/ 0 h 231"/>
              <a:gd name="T4" fmla="*/ 172 w 234"/>
              <a:gd name="T5" fmla="*/ 113 h 231"/>
              <a:gd name="T6" fmla="*/ 225 w 234"/>
              <a:gd name="T7" fmla="*/ 231 h 231"/>
              <a:gd name="T8" fmla="*/ 0 w 234"/>
              <a:gd name="T9" fmla="*/ 107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" h="231">
                <a:moveTo>
                  <a:pt x="0" y="107"/>
                </a:moveTo>
                <a:lnTo>
                  <a:pt x="234" y="0"/>
                </a:lnTo>
                <a:lnTo>
                  <a:pt x="172" y="113"/>
                </a:lnTo>
                <a:lnTo>
                  <a:pt x="225" y="231"/>
                </a:lnTo>
                <a:lnTo>
                  <a:pt x="0" y="107"/>
                </a:lnTo>
                <a:close/>
              </a:path>
            </a:pathLst>
          </a:custGeom>
          <a:solidFill>
            <a:schemeClr val="tx1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 sz="3200"/>
          </a:p>
        </p:txBody>
      </p:sp>
      <p:sp>
        <p:nvSpPr>
          <p:cNvPr id="59" name="Rectangle 124"/>
          <p:cNvSpPr>
            <a:spLocks noChangeArrowheads="1"/>
          </p:cNvSpPr>
          <p:nvPr/>
        </p:nvSpPr>
        <p:spPr bwMode="auto">
          <a:xfrm flipH="1">
            <a:off x="3509065" y="3649290"/>
            <a:ext cx="520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sans"/>
              </a:rPr>
              <a:t>demand</a:t>
            </a:r>
          </a:p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sans"/>
              </a:rPr>
              <a:t>response</a:t>
            </a:r>
            <a:endParaRPr lang="en-US" sz="11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" name="Rectangle 127"/>
          <p:cNvSpPr>
            <a:spLocks noChangeArrowheads="1"/>
          </p:cNvSpPr>
          <p:nvPr/>
        </p:nvSpPr>
        <p:spPr bwMode="auto">
          <a:xfrm flipH="1">
            <a:off x="4546984" y="4425705"/>
            <a:ext cx="50174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sans"/>
              </a:rPr>
              <a:t>iteration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3250886" y="4318683"/>
            <a:ext cx="1245369" cy="121717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1600" b="1" dirty="0">
                <a:ea typeface="ＭＳ 明朝" pitchFamily="49" charset="-128"/>
                <a:cs typeface="Arial" pitchFamily="34" charset="0"/>
              </a:rPr>
              <a:t>MACRO</a:t>
            </a:r>
          </a:p>
          <a:p>
            <a:pPr eaLnBrk="1" hangingPunct="1"/>
            <a:r>
              <a:rPr lang="en-US" altLang="ja-JP" sz="1100" dirty="0">
                <a:ea typeface="ＭＳ 明朝" pitchFamily="49" charset="-128"/>
                <a:cs typeface="Arial" pitchFamily="34" charset="0"/>
              </a:rPr>
              <a:t>Aggregated macro-economic model</a:t>
            </a:r>
            <a:endParaRPr lang="en-US" sz="1100" dirty="0">
              <a:ea typeface="ＭＳ 明朝" pitchFamily="49" charset="-128"/>
              <a:cs typeface="Arial" pitchFamily="34" charset="0"/>
            </a:endParaRPr>
          </a:p>
        </p:txBody>
      </p:sp>
      <p:sp>
        <p:nvSpPr>
          <p:cNvPr id="64" name="Freeform 99"/>
          <p:cNvSpPr>
            <a:spLocks/>
          </p:cNvSpPr>
          <p:nvPr/>
        </p:nvSpPr>
        <p:spPr bwMode="auto">
          <a:xfrm flipH="1">
            <a:off x="4599802" y="3669355"/>
            <a:ext cx="77182" cy="78275"/>
          </a:xfrm>
          <a:custGeom>
            <a:avLst/>
            <a:gdLst>
              <a:gd name="T0" fmla="*/ 0 w 234"/>
              <a:gd name="T1" fmla="*/ 107 h 231"/>
              <a:gd name="T2" fmla="*/ 234 w 234"/>
              <a:gd name="T3" fmla="*/ 0 h 231"/>
              <a:gd name="T4" fmla="*/ 172 w 234"/>
              <a:gd name="T5" fmla="*/ 113 h 231"/>
              <a:gd name="T6" fmla="*/ 225 w 234"/>
              <a:gd name="T7" fmla="*/ 231 h 231"/>
              <a:gd name="T8" fmla="*/ 0 w 234"/>
              <a:gd name="T9" fmla="*/ 107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" h="231">
                <a:moveTo>
                  <a:pt x="0" y="107"/>
                </a:moveTo>
                <a:lnTo>
                  <a:pt x="234" y="0"/>
                </a:lnTo>
                <a:lnTo>
                  <a:pt x="172" y="113"/>
                </a:lnTo>
                <a:lnTo>
                  <a:pt x="225" y="231"/>
                </a:lnTo>
                <a:lnTo>
                  <a:pt x="0" y="107"/>
                </a:lnTo>
                <a:close/>
              </a:path>
            </a:pathLst>
          </a:custGeom>
          <a:solidFill>
            <a:schemeClr val="tx1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3200"/>
          </a:p>
        </p:txBody>
      </p:sp>
      <p:sp>
        <p:nvSpPr>
          <p:cNvPr id="68" name="Rectangle 124"/>
          <p:cNvSpPr>
            <a:spLocks noChangeArrowheads="1"/>
          </p:cNvSpPr>
          <p:nvPr/>
        </p:nvSpPr>
        <p:spPr bwMode="auto">
          <a:xfrm flipH="1">
            <a:off x="4954602" y="4847201"/>
            <a:ext cx="4328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sans"/>
              </a:rPr>
              <a:t>service </a:t>
            </a:r>
          </a:p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sans"/>
              </a:rPr>
              <a:t>prices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81" name="AutoShape 14"/>
          <p:cNvCxnSpPr>
            <a:cxnSpLocks noChangeShapeType="1"/>
            <a:stCxn id="3082" idx="0"/>
            <a:endCxn id="3080" idx="3"/>
          </p:cNvCxnSpPr>
          <p:nvPr/>
        </p:nvCxnSpPr>
        <p:spPr bwMode="auto">
          <a:xfrm rot="16200000" flipV="1">
            <a:off x="8375519" y="535458"/>
            <a:ext cx="171451" cy="1891163"/>
          </a:xfrm>
          <a:prstGeom prst="bentConnector2">
            <a:avLst/>
          </a:prstGeom>
          <a:noFill/>
          <a:ln w="1905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AutoShape 14"/>
          <p:cNvCxnSpPr>
            <a:cxnSpLocks noChangeShapeType="1"/>
          </p:cNvCxnSpPr>
          <p:nvPr/>
        </p:nvCxnSpPr>
        <p:spPr bwMode="auto">
          <a:xfrm rot="10800000" flipV="1">
            <a:off x="7726765" y="2944026"/>
            <a:ext cx="2005276" cy="744730"/>
          </a:xfrm>
          <a:prstGeom prst="bentConnector3">
            <a:avLst>
              <a:gd name="adj1" fmla="val 377"/>
            </a:avLst>
          </a:prstGeom>
          <a:noFill/>
          <a:ln w="19050">
            <a:solidFill>
              <a:srgbClr val="000000"/>
            </a:solidFill>
            <a:miter lim="800000"/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" name="Text Box 18"/>
          <p:cNvSpPr txBox="1">
            <a:spLocks noChangeArrowheads="1"/>
          </p:cNvSpPr>
          <p:nvPr/>
        </p:nvSpPr>
        <p:spPr bwMode="auto">
          <a:xfrm>
            <a:off x="6299022" y="2034437"/>
            <a:ext cx="848011" cy="56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altLang="ja-JP" sz="1100" dirty="0">
                <a:ea typeface="ＭＳ 明朝" pitchFamily="49" charset="-128"/>
                <a:cs typeface="Arial" pitchFamily="34" charset="0"/>
              </a:rPr>
              <a:t>socio-</a:t>
            </a:r>
          </a:p>
          <a:p>
            <a:pPr algn="l" eaLnBrk="1" hangingPunct="1"/>
            <a:r>
              <a:rPr lang="en-US" altLang="ja-JP" sz="1100" dirty="0">
                <a:ea typeface="ＭＳ 明朝" pitchFamily="49" charset="-128"/>
                <a:cs typeface="Arial" pitchFamily="34" charset="0"/>
              </a:rPr>
              <a:t>economic </a:t>
            </a:r>
          </a:p>
          <a:p>
            <a:pPr algn="l" eaLnBrk="1" hangingPunct="1"/>
            <a:r>
              <a:rPr lang="en-US" altLang="ja-JP" sz="1100" dirty="0">
                <a:ea typeface="ＭＳ 明朝" pitchFamily="49" charset="-128"/>
                <a:cs typeface="Arial" pitchFamily="34" charset="0"/>
              </a:rPr>
              <a:t>drivers</a:t>
            </a:r>
            <a:endParaRPr lang="en-US" sz="1800" dirty="0">
              <a:ea typeface="ＭＳ 明朝" pitchFamily="49" charset="-128"/>
              <a:cs typeface="Arial" pitchFamily="34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10449310" y="2358331"/>
            <a:ext cx="1357855" cy="805159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1600" b="1" dirty="0">
                <a:ea typeface="ＭＳ 明朝" pitchFamily="49" charset="-128"/>
                <a:cs typeface="Arial" pitchFamily="34" charset="0"/>
              </a:rPr>
              <a:t>EPIC</a:t>
            </a:r>
          </a:p>
          <a:p>
            <a:pPr eaLnBrk="1" hangingPunct="1"/>
            <a:r>
              <a:rPr lang="en-US" altLang="ja-JP" sz="1100" dirty="0">
                <a:ea typeface="ＭＳ 明朝" pitchFamily="49" charset="-128"/>
                <a:cs typeface="Arial" pitchFamily="34" charset="0"/>
              </a:rPr>
              <a:t>agricultural </a:t>
            </a:r>
            <a:br>
              <a:rPr lang="en-US" altLang="ja-JP" sz="1100" dirty="0">
                <a:ea typeface="ＭＳ 明朝" pitchFamily="49" charset="-128"/>
                <a:cs typeface="Arial" pitchFamily="34" charset="0"/>
              </a:rPr>
            </a:br>
            <a:r>
              <a:rPr lang="en-US" altLang="ja-JP" sz="1100" dirty="0">
                <a:ea typeface="ＭＳ 明朝" pitchFamily="49" charset="-128"/>
                <a:cs typeface="Arial" pitchFamily="34" charset="0"/>
              </a:rPr>
              <a:t>crop model</a:t>
            </a:r>
          </a:p>
        </p:txBody>
      </p:sp>
      <p:cxnSp>
        <p:nvCxnSpPr>
          <p:cNvPr id="42" name="AutoShape 21"/>
          <p:cNvCxnSpPr>
            <a:cxnSpLocks noChangeShapeType="1"/>
          </p:cNvCxnSpPr>
          <p:nvPr/>
        </p:nvCxnSpPr>
        <p:spPr bwMode="auto">
          <a:xfrm rot="10800000">
            <a:off x="10073575" y="1746870"/>
            <a:ext cx="375734" cy="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miter lim="800000"/>
            <a:headEnd type="triangl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" name="AutoShape 21"/>
          <p:cNvCxnSpPr>
            <a:cxnSpLocks noChangeShapeType="1"/>
          </p:cNvCxnSpPr>
          <p:nvPr/>
        </p:nvCxnSpPr>
        <p:spPr bwMode="auto">
          <a:xfrm rot="10800000">
            <a:off x="10073575" y="2760909"/>
            <a:ext cx="375734" cy="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4554929" y="5395381"/>
            <a:ext cx="1232203" cy="10713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0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1600" b="1" dirty="0">
                <a:ea typeface="ＭＳ 明朝" pitchFamily="49" charset="-128"/>
                <a:cs typeface="Arial" pitchFamily="34" charset="0"/>
              </a:rPr>
              <a:t>Buildings</a:t>
            </a:r>
          </a:p>
          <a:p>
            <a:pPr eaLnBrk="1" hangingPunct="1"/>
            <a:r>
              <a:rPr lang="en-US" altLang="ja-JP" sz="1100" dirty="0">
                <a:ea typeface="ＭＳ 明朝" pitchFamily="49" charset="-128"/>
                <a:cs typeface="Arial" pitchFamily="34" charset="0"/>
              </a:rPr>
              <a:t>buildings stock, appliances, energy access</a:t>
            </a:r>
            <a:endParaRPr lang="en-US" sz="1100" dirty="0">
              <a:ea typeface="ＭＳ 明朝" pitchFamily="49" charset="-128"/>
              <a:cs typeface="Arial" pitchFamily="34" charset="0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5876416" y="5397745"/>
            <a:ext cx="1194726" cy="10713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0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1600" b="1" dirty="0">
                <a:ea typeface="ＭＳ 明朝" pitchFamily="49" charset="-128"/>
                <a:cs typeface="Arial" pitchFamily="34" charset="0"/>
              </a:rPr>
              <a:t>Materials </a:t>
            </a:r>
            <a:r>
              <a:rPr lang="en-US" altLang="ja-JP" sz="1100" dirty="0">
                <a:ea typeface="ＭＳ 明朝" pitchFamily="49" charset="-128"/>
                <a:cs typeface="Arial" pitchFamily="34" charset="0"/>
              </a:rPr>
              <a:t>production and recycling of key materials</a:t>
            </a:r>
            <a:endParaRPr lang="en-US" sz="900" dirty="0">
              <a:ea typeface="ＭＳ 明朝" pitchFamily="49" charset="-128"/>
              <a:cs typeface="Arial" pitchFamily="34" charset="0"/>
            </a:endParaRPr>
          </a:p>
        </p:txBody>
      </p:sp>
      <p:cxnSp>
        <p:nvCxnSpPr>
          <p:cNvPr id="50" name="AutoShape 21"/>
          <p:cNvCxnSpPr>
            <a:cxnSpLocks noChangeShapeType="1"/>
          </p:cNvCxnSpPr>
          <p:nvPr/>
        </p:nvCxnSpPr>
        <p:spPr bwMode="auto">
          <a:xfrm flipH="1">
            <a:off x="5477065" y="4368098"/>
            <a:ext cx="0" cy="102728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" name="AutoShape 21"/>
          <p:cNvCxnSpPr>
            <a:cxnSpLocks noChangeShapeType="1"/>
          </p:cNvCxnSpPr>
          <p:nvPr/>
        </p:nvCxnSpPr>
        <p:spPr bwMode="auto">
          <a:xfrm flipH="1">
            <a:off x="6332402" y="4375122"/>
            <a:ext cx="0" cy="102728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" name="AutoShape 21"/>
          <p:cNvCxnSpPr>
            <a:cxnSpLocks noChangeShapeType="1"/>
          </p:cNvCxnSpPr>
          <p:nvPr/>
        </p:nvCxnSpPr>
        <p:spPr bwMode="auto">
          <a:xfrm flipH="1">
            <a:off x="6522858" y="4356746"/>
            <a:ext cx="0" cy="102728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" name="AutoShape 21"/>
          <p:cNvCxnSpPr>
            <a:cxnSpLocks noChangeShapeType="1"/>
          </p:cNvCxnSpPr>
          <p:nvPr/>
        </p:nvCxnSpPr>
        <p:spPr bwMode="auto">
          <a:xfrm flipH="1">
            <a:off x="5652489" y="4362422"/>
            <a:ext cx="0" cy="102728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" name="Text Box 11">
            <a:extLst>
              <a:ext uri="{FF2B5EF4-FFF2-40B4-BE49-F238E27FC236}">
                <a16:creationId xmlns="" xmlns:a16="http://schemas.microsoft.com/office/drawing/2014/main" id="{ED5C8563-CF2E-4723-A2E6-B1F07E569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477" y="5406710"/>
            <a:ext cx="1194726" cy="10713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0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1600" b="1" dirty="0">
                <a:ea typeface="ＭＳ 明朝" pitchFamily="49" charset="-128"/>
                <a:cs typeface="Arial" pitchFamily="34" charset="0"/>
              </a:rPr>
              <a:t>Transport </a:t>
            </a:r>
            <a:r>
              <a:rPr lang="en-US" altLang="ja-JP" sz="1100" dirty="0">
                <a:ea typeface="ＭＳ 明朝" pitchFamily="49" charset="-128"/>
                <a:cs typeface="Arial" pitchFamily="34" charset="0"/>
              </a:rPr>
              <a:t>vehicle stock, modal split,</a:t>
            </a:r>
          </a:p>
          <a:p>
            <a:pPr eaLnBrk="1" hangingPunct="1"/>
            <a:r>
              <a:rPr lang="en-US" sz="1100" dirty="0">
                <a:ea typeface="ＭＳ 明朝" pitchFamily="49" charset="-128"/>
                <a:cs typeface="Arial" pitchFamily="34" charset="0"/>
              </a:rPr>
              <a:t>cost and value of time</a:t>
            </a:r>
            <a:endParaRPr lang="en-US" sz="900" dirty="0">
              <a:ea typeface="ＭＳ 明朝" pitchFamily="49" charset="-128"/>
              <a:cs typeface="Arial" pitchFamily="34" charset="0"/>
            </a:endParaRPr>
          </a:p>
        </p:txBody>
      </p:sp>
      <p:cxnSp>
        <p:nvCxnSpPr>
          <p:cNvPr id="43" name="AutoShape 21">
            <a:extLst>
              <a:ext uri="{FF2B5EF4-FFF2-40B4-BE49-F238E27FC236}">
                <a16:creationId xmlns="" xmlns:a16="http://schemas.microsoft.com/office/drawing/2014/main" id="{8CDE007A-42D1-4FA1-87DE-8EE234A3024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54382" y="4384087"/>
            <a:ext cx="0" cy="102728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" name="AutoShape 21">
            <a:extLst>
              <a:ext uri="{FF2B5EF4-FFF2-40B4-BE49-F238E27FC236}">
                <a16:creationId xmlns="" xmlns:a16="http://schemas.microsoft.com/office/drawing/2014/main" id="{A6B3047D-5E87-4CFA-882A-43F7D227421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44838" y="4365711"/>
            <a:ext cx="0" cy="102728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" name="AutoShape 14">
            <a:extLst>
              <a:ext uri="{FF2B5EF4-FFF2-40B4-BE49-F238E27FC236}">
                <a16:creationId xmlns="" xmlns:a16="http://schemas.microsoft.com/office/drawing/2014/main" id="{7AE5A45C-17B1-461F-82EA-13CAFC73D34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883464" y="1036894"/>
            <a:ext cx="861361" cy="2920987"/>
          </a:xfrm>
          <a:prstGeom prst="bentConnector3">
            <a:avLst>
              <a:gd name="adj1" fmla="val 20451"/>
            </a:avLst>
          </a:prstGeom>
          <a:noFill/>
          <a:ln w="19050">
            <a:solidFill>
              <a:srgbClr val="000000"/>
            </a:solidFill>
            <a:miter lim="800000"/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AutoShape 21">
            <a:extLst>
              <a:ext uri="{FF2B5EF4-FFF2-40B4-BE49-F238E27FC236}">
                <a16:creationId xmlns="" xmlns:a16="http://schemas.microsoft.com/office/drawing/2014/main" id="{37B57886-3724-44F2-97A1-49D352315B7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741394" y="3481113"/>
            <a:ext cx="1944134" cy="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7" name="Text Box 40">
            <a:extLst>
              <a:ext uri="{FF2B5EF4-FFF2-40B4-BE49-F238E27FC236}">
                <a16:creationId xmlns="" xmlns:a16="http://schemas.microsoft.com/office/drawing/2014/main" id="{D0BE244B-E479-4DEA-9968-D353142BD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54" y="3216318"/>
            <a:ext cx="1200970" cy="2616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dirty="0">
                <a:cs typeface="Arial" pitchFamily="34" charset="0"/>
              </a:rPr>
              <a:t>energy structure</a:t>
            </a:r>
          </a:p>
        </p:txBody>
      </p:sp>
      <p:sp>
        <p:nvSpPr>
          <p:cNvPr id="46" name="Text Box 33">
            <a:extLst>
              <a:ext uri="{FF2B5EF4-FFF2-40B4-BE49-F238E27FC236}">
                <a16:creationId xmlns="" xmlns:a16="http://schemas.microsoft.com/office/drawing/2014/main" id="{2EE62596-E643-4D3E-B8DD-D12907159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3516" y="4572458"/>
            <a:ext cx="1222991" cy="108463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 dirty="0" err="1">
                <a:cs typeface="Arial" pitchFamily="34" charset="0"/>
              </a:rPr>
              <a:t>CWatM</a:t>
            </a:r>
            <a:endParaRPr lang="en-US" sz="1600" b="1" dirty="0">
              <a:cs typeface="Arial" pitchFamily="34" charset="0"/>
            </a:endParaRPr>
          </a:p>
          <a:p>
            <a:pPr eaLnBrk="1" hangingPunct="1"/>
            <a:r>
              <a:rPr lang="en-US" sz="1200" dirty="0">
                <a:cs typeface="Arial" pitchFamily="34" charset="0"/>
              </a:rPr>
              <a:t>global hydrological model</a:t>
            </a:r>
          </a:p>
        </p:txBody>
      </p:sp>
      <p:sp>
        <p:nvSpPr>
          <p:cNvPr id="51" name="Text Box 39">
            <a:extLst>
              <a:ext uri="{FF2B5EF4-FFF2-40B4-BE49-F238E27FC236}">
                <a16:creationId xmlns="" xmlns:a16="http://schemas.microsoft.com/office/drawing/2014/main" id="{5CF729B5-0897-49CC-9C1E-649F7F35E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9366" y="4286237"/>
            <a:ext cx="122180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dirty="0">
                <a:cs typeface="Arial" pitchFamily="34" charset="0"/>
              </a:rPr>
              <a:t>water availability</a:t>
            </a:r>
          </a:p>
        </p:txBody>
      </p:sp>
      <p:cxnSp>
        <p:nvCxnSpPr>
          <p:cNvPr id="52" name="AutoShape 14">
            <a:extLst>
              <a:ext uri="{FF2B5EF4-FFF2-40B4-BE49-F238E27FC236}">
                <a16:creationId xmlns="" xmlns:a16="http://schemas.microsoft.com/office/drawing/2014/main" id="{191CC606-C736-481A-812C-382C58E9E0A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24648" y="4286602"/>
            <a:ext cx="2536795" cy="836835"/>
          </a:xfrm>
          <a:prstGeom prst="bentConnector3">
            <a:avLst>
              <a:gd name="adj1" fmla="val 42940"/>
            </a:avLst>
          </a:prstGeom>
          <a:noFill/>
          <a:ln w="19050">
            <a:solidFill>
              <a:srgbClr val="000000"/>
            </a:solidFill>
            <a:miter lim="800000"/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EB96590-5067-4D35-B0F1-07E4157702AB}"/>
              </a:ext>
            </a:extLst>
          </p:cNvPr>
          <p:cNvGrpSpPr/>
          <p:nvPr/>
        </p:nvGrpSpPr>
        <p:grpSpPr>
          <a:xfrm>
            <a:off x="7724648" y="3980746"/>
            <a:ext cx="3147375" cy="2483600"/>
            <a:chOff x="7190392" y="4268422"/>
            <a:chExt cx="3147375" cy="2483600"/>
          </a:xfrm>
        </p:grpSpPr>
        <p:sp>
          <p:nvSpPr>
            <p:cNvPr id="60" name="Text Box 11">
              <a:extLst>
                <a:ext uri="{FF2B5EF4-FFF2-40B4-BE49-F238E27FC236}">
                  <a16:creationId xmlns="" xmlns:a16="http://schemas.microsoft.com/office/drawing/2014/main" id="{DF11B911-AD75-41B4-8A52-89B8DCB7E3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6107" y="5680669"/>
              <a:ext cx="1194726" cy="10713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0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ja-JP" sz="1600" b="1" dirty="0">
                  <a:ea typeface="ＭＳ 明朝" pitchFamily="49" charset="-128"/>
                  <a:cs typeface="Arial" pitchFamily="34" charset="0"/>
                </a:rPr>
                <a:t>Nexus </a:t>
              </a:r>
              <a:r>
                <a:rPr lang="en-US" altLang="ja-JP" sz="1100" dirty="0">
                  <a:ea typeface="ＭＳ 明朝" pitchFamily="49" charset="-128"/>
                  <a:cs typeface="Arial" pitchFamily="34" charset="0"/>
                </a:rPr>
                <a:t>Water and agriculture</a:t>
              </a:r>
              <a:endParaRPr lang="en-US" sz="900" dirty="0">
                <a:ea typeface="ＭＳ 明朝" pitchFamily="49" charset="-128"/>
                <a:cs typeface="Arial" pitchFamily="34" charset="0"/>
              </a:endParaRPr>
            </a:p>
          </p:txBody>
        </p:sp>
        <p:cxnSp>
          <p:nvCxnSpPr>
            <p:cNvPr id="62" name="AutoShape 21">
              <a:extLst>
                <a:ext uri="{FF2B5EF4-FFF2-40B4-BE49-F238E27FC236}">
                  <a16:creationId xmlns="" xmlns:a16="http://schemas.microsoft.com/office/drawing/2014/main" id="{A486ADF9-E7E9-49B0-A83E-65D772A58E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90392" y="4776805"/>
              <a:ext cx="954291" cy="858785"/>
            </a:xfrm>
            <a:prstGeom prst="straightConnector1">
              <a:avLst/>
            </a:prstGeom>
            <a:ln w="28575" cap="flat" cmpd="sng" algn="ctr">
              <a:solidFill>
                <a:schemeClr val="accent6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BE39E218-3500-4EAE-B0CC-A937EC728C3F}"/>
                </a:ext>
              </a:extLst>
            </p:cNvPr>
            <p:cNvSpPr txBox="1"/>
            <p:nvPr/>
          </p:nvSpPr>
          <p:spPr>
            <a:xfrm>
              <a:off x="8700544" y="4268422"/>
              <a:ext cx="163722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10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ea typeface="ＭＳ 明朝" pitchFamily="49" charset="-128"/>
                  <a:cs typeface="Arial" pitchFamily="34" charset="0"/>
                </a:rPr>
                <a:t>+ water requirements</a:t>
              </a:r>
              <a:endParaRPr lang="en-US" sz="11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明朝" pitchFamily="49" charset="-128"/>
                <a:cs typeface="Arial" pitchFamily="34" charset="0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E4CCE6FE-F482-4C5D-859A-F32A947175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85"/>
          <a:stretch/>
        </p:blipFill>
        <p:spPr>
          <a:xfrm>
            <a:off x="418113" y="856944"/>
            <a:ext cx="4150247" cy="16015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DB7AD1B-8B5D-4376-8A2A-8E8F54AE664A}"/>
              </a:ext>
            </a:extLst>
          </p:cNvPr>
          <p:cNvSpPr txBox="1"/>
          <p:nvPr/>
        </p:nvSpPr>
        <p:spPr>
          <a:xfrm>
            <a:off x="462100" y="5729945"/>
            <a:ext cx="3415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Limitation: GLOBIOM does not provide investment assessment of land-related infrastructure or practices</a:t>
            </a:r>
          </a:p>
        </p:txBody>
      </p:sp>
    </p:spTree>
    <p:extLst>
      <p:ext uri="{BB962C8B-B14F-4D97-AF65-F5344CB8AC3E}">
        <p14:creationId xmlns:p14="http://schemas.microsoft.com/office/powerpoint/2010/main" val="4005383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218177-8ECA-496E-B827-39C6B3E7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3" y="234494"/>
            <a:ext cx="7540316" cy="522251"/>
          </a:xfrm>
        </p:spPr>
        <p:txBody>
          <a:bodyPr/>
          <a:lstStyle/>
          <a:p>
            <a:r>
              <a:rPr lang="en-US" dirty="0"/>
              <a:t>South Asia, India. Investments to meet WEL SDGs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3736" y="5958597"/>
            <a:ext cx="1057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2754A2"/>
                </a:solidFill>
              </a:rPr>
              <a:t>Variability in water extraction (pumping gw, desalinating, treating). Small variations in fossil and renewable electricity generation investments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9B4CDA8-0FAC-4213-A0E9-4423D8391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894" y="998317"/>
            <a:ext cx="6122847" cy="4960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B379415-56C7-42D5-8D02-D97532C46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1" y="998317"/>
            <a:ext cx="6025633" cy="453003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C2B3734-C9D2-42B7-8F5F-43445218BA83}"/>
              </a:ext>
            </a:extLst>
          </p:cNvPr>
          <p:cNvGrpSpPr/>
          <p:nvPr/>
        </p:nvGrpSpPr>
        <p:grpSpPr>
          <a:xfrm>
            <a:off x="7954212" y="368229"/>
            <a:ext cx="1633659" cy="360523"/>
            <a:chOff x="384048" y="1850832"/>
            <a:chExt cx="1633659" cy="360523"/>
          </a:xfrm>
        </p:grpSpPr>
        <p:pic>
          <p:nvPicPr>
            <p:cNvPr id="8" name="Google Shape;73;p8">
              <a:extLst>
                <a:ext uri="{FF2B5EF4-FFF2-40B4-BE49-F238E27FC236}">
                  <a16:creationId xmlns="" xmlns:a16="http://schemas.microsoft.com/office/drawing/2014/main" id="{6F2341A4-167E-49CD-8E03-07A5E41068D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4048" y="1850832"/>
              <a:ext cx="360523" cy="360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70;p8">
              <a:extLst>
                <a:ext uri="{FF2B5EF4-FFF2-40B4-BE49-F238E27FC236}">
                  <a16:creationId xmlns="" xmlns:a16="http://schemas.microsoft.com/office/drawing/2014/main" id="{9B18AEE9-5B20-416C-8922-96D785DBEB0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7890" y="1850832"/>
              <a:ext cx="362133" cy="360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69;p8">
              <a:extLst>
                <a:ext uri="{FF2B5EF4-FFF2-40B4-BE49-F238E27FC236}">
                  <a16:creationId xmlns="" xmlns:a16="http://schemas.microsoft.com/office/drawing/2014/main" id="{BBDC445F-B4EE-4484-8185-31DC92DFAF7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33342" y="1850832"/>
              <a:ext cx="360523" cy="360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2;p8">
              <a:extLst>
                <a:ext uri="{FF2B5EF4-FFF2-40B4-BE49-F238E27FC236}">
                  <a16:creationId xmlns="" xmlns:a16="http://schemas.microsoft.com/office/drawing/2014/main" id="{776A2CFC-5DF9-49B3-AC25-8F56B4334E8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657184" y="1850832"/>
              <a:ext cx="360523" cy="36052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862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0E93A1-D4F0-4603-BB62-34FFCC77D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intra-regional variability on mitigation costs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5B2DB2E-22AD-4B09-8578-6EF785122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261" y="932688"/>
            <a:ext cx="8024730" cy="58465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1C585FB-F991-4F61-9255-2EC2BFFB67B4}"/>
              </a:ext>
            </a:extLst>
          </p:cNvPr>
          <p:cNvSpPr txBox="1"/>
          <p:nvPr/>
        </p:nvSpPr>
        <p:spPr>
          <a:xfrm>
            <a:off x="466928" y="1663430"/>
            <a:ext cx="32393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Impacts on energy in </a:t>
            </a:r>
            <a:r>
              <a:rPr lang="en-US" dirty="0" err="1"/>
              <a:t>MESSAGEix</a:t>
            </a:r>
            <a:r>
              <a:rPr lang="en-US" dirty="0"/>
              <a:t>-Nexus: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Capacity factor of thermal power plants (low share in mitigation)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Hydropower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Electricity for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Cooling gap, not changing in our sensitivity</a:t>
            </a:r>
          </a:p>
        </p:txBody>
      </p:sp>
      <p:pic>
        <p:nvPicPr>
          <p:cNvPr id="7" name="Google Shape;71;p8">
            <a:extLst>
              <a:ext uri="{FF2B5EF4-FFF2-40B4-BE49-F238E27FC236}">
                <a16:creationId xmlns="" xmlns:a16="http://schemas.microsoft.com/office/drawing/2014/main" id="{57D780EF-99E1-4C8C-909E-A769854C16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934" y="234494"/>
            <a:ext cx="673465" cy="673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3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55837E9-01C3-4B38-A46B-0F95C9BD6A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96869083-035B-41F1-8B20-53566DBEB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88" y="386894"/>
            <a:ext cx="8911916" cy="522251"/>
          </a:xfrm>
        </p:spPr>
        <p:txBody>
          <a:bodyPr/>
          <a:lstStyle/>
          <a:p>
            <a:r>
              <a:rPr lang="en-US" dirty="0"/>
              <a:t>Water and Energy supply investment requirements with SDGs 7*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14FF946-D4EC-425C-8950-BB3044F25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249" y="1543050"/>
            <a:ext cx="6542034" cy="511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55837E9-01C3-4B38-A46B-0F95C9BD6A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96869083-035B-41F1-8B20-53566DBEB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88" y="386894"/>
            <a:ext cx="8911916" cy="522251"/>
          </a:xfrm>
        </p:spPr>
        <p:txBody>
          <a:bodyPr/>
          <a:lstStyle/>
          <a:p>
            <a:r>
              <a:rPr lang="en-US" dirty="0"/>
              <a:t>Water and Energy supply investment requirements with SDGs 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8E7E217-5256-48B3-A828-4040C5166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1400425"/>
            <a:ext cx="7805353" cy="508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0CF3153-F022-49D5-A848-AEE8FD9C49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FCB6046A-73F8-44D4-8C58-ADF2A82D2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41" y="343103"/>
            <a:ext cx="9753438" cy="522251"/>
          </a:xfrm>
        </p:spPr>
        <p:txBody>
          <a:bodyPr/>
          <a:lstStyle/>
          <a:p>
            <a:r>
              <a:rPr lang="en-US" dirty="0"/>
              <a:t>Former investment assessments using IAMs </a:t>
            </a:r>
            <a:br>
              <a:rPr lang="en-US" dirty="0"/>
            </a:br>
            <a:r>
              <a:rPr lang="en-US" dirty="0"/>
              <a:t>do not include climate impacts</a:t>
            </a:r>
          </a:p>
        </p:txBody>
      </p:sp>
      <p:pic>
        <p:nvPicPr>
          <p:cNvPr id="9" name="Picture 8" descr="A picture containing text, screenshot, number, font&#10;&#10;Description automatically generated">
            <a:extLst>
              <a:ext uri="{FF2B5EF4-FFF2-40B4-BE49-F238E27FC236}">
                <a16:creationId xmlns="" xmlns:a16="http://schemas.microsoft.com/office/drawing/2014/main" id="{1687AD29-7718-4B01-B60F-51B26C5D7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4" y="959980"/>
            <a:ext cx="8436993" cy="53490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9E55148-B6D0-4B0E-BDC2-DFCE9E816BEC}"/>
              </a:ext>
            </a:extLst>
          </p:cNvPr>
          <p:cNvSpPr txBox="1"/>
          <p:nvPr/>
        </p:nvSpPr>
        <p:spPr>
          <a:xfrm>
            <a:off x="865464" y="6403660"/>
            <a:ext cx="3523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Kulkarni et al., 2022. PLOS Sustain Transform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B2025B4-2FC1-47B2-84E2-A328FE7609F4}"/>
              </a:ext>
            </a:extLst>
          </p:cNvPr>
          <p:cNvSpPr/>
          <p:nvPr/>
        </p:nvSpPr>
        <p:spPr>
          <a:xfrm>
            <a:off x="8902414" y="1729007"/>
            <a:ext cx="3012707" cy="2916454"/>
          </a:xfrm>
          <a:prstGeom prst="rect">
            <a:avLst/>
          </a:prstGeom>
          <a:solidFill>
            <a:srgbClr val="275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7A7BF01-75C6-432F-AB7F-64AE5664E3EE}"/>
              </a:ext>
            </a:extLst>
          </p:cNvPr>
          <p:cNvSpPr txBox="1"/>
          <p:nvPr/>
        </p:nvSpPr>
        <p:spPr>
          <a:xfrm>
            <a:off x="9066043" y="2040432"/>
            <a:ext cx="284907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Now several IAMs are detailed enough to include </a:t>
            </a:r>
            <a:r>
              <a:rPr lang="en-US" sz="2000" b="1" i="1" u="sng" dirty="0">
                <a:solidFill>
                  <a:schemeClr val="bg1"/>
                </a:solidFill>
              </a:rPr>
              <a:t>some</a:t>
            </a:r>
            <a:r>
              <a:rPr lang="en-US" sz="2000" b="1" dirty="0">
                <a:solidFill>
                  <a:schemeClr val="bg1"/>
                </a:solidFill>
              </a:rPr>
              <a:t> biophysical climate impacts and assess climate uncertainty on investments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55837E9-01C3-4B38-A46B-0F95C9BD6A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96869083-035B-41F1-8B20-53566DBEB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88" y="386894"/>
            <a:ext cx="8911916" cy="522251"/>
          </a:xfrm>
        </p:spPr>
        <p:txBody>
          <a:bodyPr/>
          <a:lstStyle/>
          <a:p>
            <a:r>
              <a:rPr lang="en-US" dirty="0"/>
              <a:t>Water and Energy supply investment requirements with SDGs 2 and 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913950-7B95-48C7-BB48-FDC60AF71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603" y="1323976"/>
            <a:ext cx="7128082" cy="534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C79280-AF86-428D-AB1A-D63FBC44E4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0C37C2-A143-402B-877C-849CBEEFD25A}" type="datetime4">
              <a:rPr lang="x-none" smtClean="0"/>
              <a:t>15 novembre 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ED71E6-353E-4525-B0B4-2D5A9DDA20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4E0878DB-2B9C-46F9-8B97-244B95FA5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Timeseries and model comparison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03D1D92-78C2-4109-B943-5CDFFBF5E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09" y="1000428"/>
            <a:ext cx="6962467" cy="584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DF7F253-C27C-45E6-8CF9-302263C54F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0C37C2-A143-402B-877C-849CBEEFD25A}" type="datetime4">
              <a:rPr lang="x-none" smtClean="0"/>
              <a:t>15 novembre 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7AC1E7-4643-4441-932E-532B9F2E73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A3891919-C4AE-4AB7-BE86-D1919874A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Timeseries and model comparison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C11E6C6-FF3B-429B-AADD-F967063C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573" y="1190905"/>
            <a:ext cx="6628903" cy="55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0C6B8D7B-0C91-49EF-901A-0C741B89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impacts on business as usual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FC58FA89-90E4-446E-9033-AE9E2A53F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2DF0F5-949A-4F29-8387-A0A0958A6A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F300B0C-0177-4CFE-B4AF-66D40071BB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0C37C2-A143-402B-877C-849CBEEFD25A}" type="datetime4">
              <a:rPr lang="x-none" smtClean="0"/>
              <a:t>15 novembre 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87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95650B3-782B-4574-968A-CE10F7EB42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24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5C9949EA-60B8-4681-8B81-0FAC836D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impacts on yield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3C3A1FC-DE8F-47C6-B2A8-5ECCC1EB4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39" y="1449659"/>
            <a:ext cx="7688590" cy="49643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31E389E-907F-4867-8BEC-1F29BA586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43107"/>
            <a:ext cx="5887074" cy="37803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82EAF3B-FB3F-44E5-8A68-9683738FCEB4}"/>
              </a:ext>
            </a:extLst>
          </p:cNvPr>
          <p:cNvSpPr txBox="1"/>
          <p:nvPr/>
        </p:nvSpPr>
        <p:spPr>
          <a:xfrm>
            <a:off x="7984273" y="970156"/>
            <a:ext cx="3624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Similarities with IMAGE: Middle east yield increase, pacific </a:t>
            </a:r>
            <a:r>
              <a:rPr lang="en-US" dirty="0" err="1"/>
              <a:t>asia</a:t>
            </a:r>
            <a:r>
              <a:rPr lang="en-US" dirty="0"/>
              <a:t> yield losses. Higher changes in MESSAGE-GLOBIOM</a:t>
            </a:r>
          </a:p>
        </p:txBody>
      </p:sp>
    </p:spTree>
    <p:extLst>
      <p:ext uri="{BB962C8B-B14F-4D97-AF65-F5344CB8AC3E}">
        <p14:creationId xmlns:p14="http://schemas.microsoft.com/office/powerpoint/2010/main" val="73229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70CF3C2-F8F1-4B0B-AC62-24D8BF79A50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25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8B92A471-0935-4A0E-9DFA-D2F51C5F5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2.6 impacts: crop production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2AD4972-AE28-4E47-B837-866F1EB58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159" y="1337120"/>
            <a:ext cx="4058216" cy="52204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7336B81-D757-43E3-8601-5BEBFD4B04C6}"/>
              </a:ext>
            </a:extLst>
          </p:cNvPr>
          <p:cNvSpPr txBox="1"/>
          <p:nvPr/>
        </p:nvSpPr>
        <p:spPr>
          <a:xfrm>
            <a:off x="661012" y="1520328"/>
            <a:ext cx="5177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Land impacts still play a role, but not as much as in 6p0. The range was +- 50%</a:t>
            </a:r>
          </a:p>
        </p:txBody>
      </p:sp>
    </p:spTree>
    <p:extLst>
      <p:ext uri="{BB962C8B-B14F-4D97-AF65-F5344CB8AC3E}">
        <p14:creationId xmlns:p14="http://schemas.microsoft.com/office/powerpoint/2010/main" val="22700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7D83178-68B5-4CAC-BF51-A437F0AD54D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2774733" y="6557549"/>
            <a:ext cx="9084295" cy="230400"/>
          </a:xfrm>
        </p:spPr>
        <p:txBody>
          <a:bodyPr/>
          <a:lstStyle/>
          <a:p>
            <a:r>
              <a:rPr lang="aa-ET" noProof="0"/>
              <a:t>Use 'Header &amp; Footer - Date' to set second footer line</a:t>
            </a:r>
            <a:endParaRPr lang="en-GB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2E0AEEE-B981-427C-8A27-1FE4704674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26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D6F56136-E491-4B6D-8A7E-34FCCE3C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Decompose investment by 3 impacts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540CAA5-EA5B-4BE0-8ABB-6FF4F1ECBB6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22791" y="1270661"/>
            <a:ext cx="3235833" cy="4882896"/>
          </a:xfrm>
        </p:spPr>
        <p:txBody>
          <a:bodyPr/>
          <a:lstStyle/>
          <a:p>
            <a:r>
              <a:rPr lang="en-US" dirty="0"/>
              <a:t>Biggest contribution is the land impact (GLOBIOM)</a:t>
            </a:r>
          </a:p>
          <a:p>
            <a:r>
              <a:rPr lang="en-US" dirty="0"/>
              <a:t>Cooling gap impact mostly affect Middle east and Central Asia</a:t>
            </a:r>
          </a:p>
          <a:p>
            <a:endParaRPr lang="en-US" dirty="0"/>
          </a:p>
          <a:p>
            <a:r>
              <a:rPr lang="en-US" dirty="0"/>
              <a:t>Greatest water inv reduction in South Asia (90%). Related to huge agriculture production loss</a:t>
            </a:r>
          </a:p>
        </p:txBody>
      </p:sp>
      <p:pic>
        <p:nvPicPr>
          <p:cNvPr id="7" name="Picture 6" descr="A screenshot of a graph&#10;&#10;Description automatically generated with low confidence">
            <a:extLst>
              <a:ext uri="{FF2B5EF4-FFF2-40B4-BE49-F238E27FC236}">
                <a16:creationId xmlns="" xmlns:a16="http://schemas.microsoft.com/office/drawing/2014/main" id="{B9712B08-4411-4D6E-A742-0E8D61C5D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5" y="1528567"/>
            <a:ext cx="6955550" cy="453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83D2B9-6936-4CF3-BE88-DE7A286A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costs assessment: not investments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B4F7A4-A9F8-4550-8109-A4A0A0DA6476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Afforestation = missed revenue from timber production</a:t>
            </a:r>
            <a:br>
              <a:rPr lang="en-US" dirty="0"/>
            </a:br>
            <a:r>
              <a:rPr lang="en-US" dirty="0"/>
              <a:t>(timber price – timber harvest cost) * forest land diff</a:t>
            </a:r>
          </a:p>
          <a:p>
            <a:r>
              <a:rPr lang="en-US" dirty="0"/>
              <a:t>Fertilizer use</a:t>
            </a:r>
            <a:br>
              <a:rPr lang="en-US" dirty="0"/>
            </a:br>
            <a:r>
              <a:rPr lang="en-US" dirty="0"/>
              <a:t>Fertilizer cost * fertilizer consumption</a:t>
            </a:r>
          </a:p>
          <a:p>
            <a:r>
              <a:rPr lang="en-US" dirty="0"/>
              <a:t>Irrigation (no info on the technologies)</a:t>
            </a:r>
            <a:br>
              <a:rPr lang="en-US" dirty="0"/>
            </a:br>
            <a:r>
              <a:rPr lang="en-US" dirty="0"/>
              <a:t>average irrigation cost(</a:t>
            </a:r>
            <a:r>
              <a:rPr lang="en-US" dirty="0" err="1"/>
              <a:t>r,y</a:t>
            </a:r>
            <a:r>
              <a:rPr lang="en-US" dirty="0"/>
              <a:t>) * irrigated land</a:t>
            </a:r>
          </a:p>
          <a:p>
            <a:r>
              <a:rPr lang="en-US" dirty="0"/>
              <a:t>Crop </a:t>
            </a:r>
            <a:r>
              <a:rPr lang="en-US"/>
              <a:t>production cost</a:t>
            </a:r>
            <a:br>
              <a:rPr lang="en-US"/>
            </a:br>
            <a:r>
              <a:rPr lang="en-US"/>
              <a:t>Production </a:t>
            </a:r>
            <a:r>
              <a:rPr lang="en-US" dirty="0"/>
              <a:t>cost(</a:t>
            </a:r>
            <a:r>
              <a:rPr lang="en-US" dirty="0" err="1"/>
              <a:t>cr</a:t>
            </a:r>
            <a:r>
              <a:rPr lang="en-US" dirty="0"/>
              <a:t>) * production</a:t>
            </a:r>
          </a:p>
        </p:txBody>
      </p:sp>
    </p:spTree>
    <p:extLst>
      <p:ext uri="{BB962C8B-B14F-4D97-AF65-F5344CB8AC3E}">
        <p14:creationId xmlns:p14="http://schemas.microsoft.com/office/powerpoint/2010/main" val="17183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9DB40BA-1E47-4B7F-842F-0D7F659676C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2774733" y="6557549"/>
            <a:ext cx="9084295" cy="230400"/>
          </a:xfrm>
        </p:spPr>
        <p:txBody>
          <a:bodyPr/>
          <a:lstStyle/>
          <a:p>
            <a:r>
              <a:rPr lang="aa-ET" noProof="0"/>
              <a:t>Use 'Header &amp; Footer - Date' to set second footer line</a:t>
            </a:r>
            <a:endParaRPr lang="en-GB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3DC69B1-C60F-4F52-8657-D8E3DF1E24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28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F17E85C7-6CB4-4945-AF42-88A92FBE5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Renewable water availability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0E18D46-8726-4967-B74E-4CC15F7B7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46" y="1193979"/>
            <a:ext cx="8150305" cy="525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4CD6AC4-0D05-41BC-90C2-1C484FEE250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2774733" y="6557549"/>
            <a:ext cx="9084295" cy="230400"/>
          </a:xfrm>
        </p:spPr>
        <p:txBody>
          <a:bodyPr/>
          <a:lstStyle/>
          <a:p>
            <a:r>
              <a:rPr lang="aa-ET" noProof="0"/>
              <a:t>Use 'Header &amp; Footer - Date' to set second footer line</a:t>
            </a:r>
            <a:endParaRPr lang="en-GB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2C95A69-D1F1-41FF-AB27-E9F9E27BE15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29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FA343456-5489-4CD9-8388-291D2BB7D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plant cooling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0C4D896-4B78-4672-8326-5FF30910F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39" y="1233241"/>
            <a:ext cx="4553861" cy="5439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1F806E9-5A0A-4CC6-B25E-39AD2004FCB4}"/>
              </a:ext>
            </a:extLst>
          </p:cNvPr>
          <p:cNvSpPr txBox="1"/>
          <p:nvPr/>
        </p:nvSpPr>
        <p:spPr>
          <a:xfrm>
            <a:off x="7138930" y="1233241"/>
            <a:ext cx="336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 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F250922-CE15-4665-96E0-B793C57A3DF7}"/>
              </a:ext>
            </a:extLst>
          </p:cNvPr>
          <p:cNvSpPr/>
          <p:nvPr/>
        </p:nvSpPr>
        <p:spPr>
          <a:xfrm>
            <a:off x="5210978" y="1916935"/>
            <a:ext cx="1263153" cy="4417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BC2A6A9-749A-4274-ACC6-8786D5D02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978" y="3395263"/>
            <a:ext cx="971686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8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D99"/>
              </a:buClr>
              <a:buSzPts val="3600"/>
              <a:buFont typeface="Calibri"/>
              <a:buNone/>
            </a:pPr>
            <a:r>
              <a:rPr lang="en-US" sz="3600"/>
              <a:t>Approach: </a:t>
            </a:r>
            <a:r>
              <a:rPr lang="en-US" sz="3600" err="1"/>
              <a:t>MESSAGEix</a:t>
            </a:r>
            <a:r>
              <a:rPr lang="en-US" sz="3600"/>
              <a:t>-GLOBIOM IAM</a:t>
            </a:r>
            <a:endParaRPr sz="3600"/>
          </a:p>
        </p:txBody>
      </p:sp>
      <p:pic>
        <p:nvPicPr>
          <p:cNvPr id="71" name="Google Shape;7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036" y="2225058"/>
            <a:ext cx="1166828" cy="116682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8"/>
          <p:cNvSpPr txBox="1"/>
          <p:nvPr/>
        </p:nvSpPr>
        <p:spPr>
          <a:xfrm>
            <a:off x="879064" y="1012594"/>
            <a:ext cx="150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Climate policy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8"/>
          <p:cNvSpPr txBox="1"/>
          <p:nvPr/>
        </p:nvSpPr>
        <p:spPr>
          <a:xfrm>
            <a:off x="879064" y="4863731"/>
            <a:ext cx="1363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2.6 W/m</a:t>
            </a:r>
            <a:r>
              <a:rPr kumimoji="0" lang="en-US" sz="1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target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EF58E00-B943-4B30-B3AA-9E7F5EFAF74D}"/>
              </a:ext>
            </a:extLst>
          </p:cNvPr>
          <p:cNvGrpSpPr/>
          <p:nvPr/>
        </p:nvGrpSpPr>
        <p:grpSpPr>
          <a:xfrm>
            <a:off x="8501616" y="1012594"/>
            <a:ext cx="3690384" cy="5692349"/>
            <a:chOff x="8501616" y="1227206"/>
            <a:chExt cx="3690384" cy="5692349"/>
          </a:xfrm>
        </p:grpSpPr>
        <p:pic>
          <p:nvPicPr>
            <p:cNvPr id="74" name="Google Shape;74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501616" y="2131844"/>
              <a:ext cx="2885812" cy="20636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8"/>
            <p:cNvSpPr txBox="1"/>
            <p:nvPr/>
          </p:nvSpPr>
          <p:spPr>
            <a:xfrm>
              <a:off x="9022355" y="1227206"/>
              <a:ext cx="16836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Climate impacts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RCP 2.6, 6.0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8"/>
            <p:cNvSpPr txBox="1"/>
            <p:nvPr/>
          </p:nvSpPr>
          <p:spPr>
            <a:xfrm>
              <a:off x="8525100" y="4580494"/>
              <a:ext cx="3666900" cy="2339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400"/>
                <a:buFont typeface="Arial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Hydrology: Precipitation pattern/runoff, groundwater intensity </a:t>
              </a:r>
              <a:endParaRPr lang="en-US" sz="14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lvl="0" indent="-285750">
                <a:buClr>
                  <a:prstClr val="black"/>
                </a:buClr>
                <a:buSzPts val="1400"/>
                <a:buFont typeface="Arial"/>
                <a:buChar char="•"/>
                <a:defRPr/>
              </a:pPr>
              <a:r>
                <a:rPr lang="it-IT" sz="1400" dirty="0">
                  <a:solidFill>
                    <a:prstClr val="black"/>
                  </a:solidFill>
                  <a:latin typeface="Calibri"/>
                  <a:ea typeface="Calibri"/>
                  <a:cs typeface="Calibri"/>
                </a:rPr>
                <a:t>Desalination potential</a:t>
              </a:r>
              <a:endParaRPr sz="1400" dirty="0">
                <a:solidFill>
                  <a:prstClr val="black"/>
                </a:solidFill>
                <a:latin typeface="Calibri"/>
                <a:ea typeface="Calibri"/>
                <a:cs typeface="Calibri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400"/>
                <a:buFont typeface="Arial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Crop Yield changes  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400"/>
                <a:buFont typeface="Arial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Renewable energy 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400"/>
                <a:buFont typeface="Arial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Cooling/heating demand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400"/>
                <a:buFont typeface="Arial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Thermal power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plant cooling capacity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Based on: 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ISIMIP 2b (</a:t>
              </a:r>
              <a:r>
                <a:rPr kumimoji="0" lang="en-US" sz="11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Frieler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et al. 2017 ),Byers et al., 2018, Gernaat  et al., 2021 etc.)</a:t>
              </a:r>
              <a:endParaRPr kumimoji="0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Picture 2" descr="Navigate">
            <a:extLst>
              <a:ext uri="{FF2B5EF4-FFF2-40B4-BE49-F238E27FC236}">
                <a16:creationId xmlns="" xmlns:a16="http://schemas.microsoft.com/office/drawing/2014/main" id="{C900537B-99D1-D1CD-0AD3-BF0CA4D83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5" y="6326756"/>
            <a:ext cx="2167477" cy="53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2F0FB35-1633-4B94-9650-795662D28F34}"/>
              </a:ext>
            </a:extLst>
          </p:cNvPr>
          <p:cNvGrpSpPr/>
          <p:nvPr/>
        </p:nvGrpSpPr>
        <p:grpSpPr>
          <a:xfrm>
            <a:off x="3234806" y="1012594"/>
            <a:ext cx="5003672" cy="5630794"/>
            <a:chOff x="3234806" y="1227206"/>
            <a:chExt cx="5003672" cy="5630794"/>
          </a:xfrm>
        </p:grpSpPr>
        <p:pic>
          <p:nvPicPr>
            <p:cNvPr id="69" name="Google Shape;69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91440" y="1909496"/>
              <a:ext cx="1161642" cy="1161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833835" y="1909496"/>
              <a:ext cx="1166828" cy="1161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833835" y="3346301"/>
              <a:ext cx="1166828" cy="11668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391440" y="3346301"/>
              <a:ext cx="1166828" cy="11668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8"/>
            <p:cNvSpPr txBox="1"/>
            <p:nvPr/>
          </p:nvSpPr>
          <p:spPr>
            <a:xfrm>
              <a:off x="4881059" y="1227206"/>
              <a:ext cx="1536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SDG measures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8"/>
            <p:cNvSpPr txBox="1"/>
            <p:nvPr/>
          </p:nvSpPr>
          <p:spPr>
            <a:xfrm>
              <a:off x="3234806" y="4645845"/>
              <a:ext cx="4974600" cy="1785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Food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	Heathy (EAT-Lancet) diet, reduce food waste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Water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	Efficiency improvements, environmental flow        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                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constraints, piped water access, wastewater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                    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treatment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Energy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	Maximized electrification, phase-out traditional bio, 	cooling gap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Life on land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	Protected natural land (&gt;30%)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600CF36-A200-2DEC-3FC2-408CDE2C5F72}"/>
                </a:ext>
              </a:extLst>
            </p:cNvPr>
            <p:cNvSpPr txBox="1"/>
            <p:nvPr/>
          </p:nvSpPr>
          <p:spPr>
            <a:xfrm>
              <a:off x="3242569" y="6427113"/>
              <a:ext cx="499590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Based on: Doelman et al. 2022, MESSAGE-ACCESS, Van Vuuren et al., 2019, Parkinson et al., 2019, Frank et al., 2021, Hasegawa et al., 2015, Pastor et al., 2019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5A19B70-1523-44A7-887A-EFAFBF8F57B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2774733" y="6557549"/>
            <a:ext cx="9084295" cy="230400"/>
          </a:xfrm>
        </p:spPr>
        <p:txBody>
          <a:bodyPr/>
          <a:lstStyle/>
          <a:p>
            <a:r>
              <a:rPr lang="aa-ET" noProof="0"/>
              <a:t>Use 'Header &amp; Footer - Date' to set second footer line</a:t>
            </a:r>
            <a:endParaRPr lang="en-GB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DCF5CF6-5830-4568-B463-BCBA561AC3E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30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C383661-9EB6-46BF-9220-EA9BE0F21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73A57AF-E8CC-4455-865A-3D5C029A1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23" y="1247584"/>
            <a:ext cx="7800479" cy="53099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635B416-1C1A-4DF8-85F2-482F7BF0CF99}"/>
              </a:ext>
            </a:extLst>
          </p:cNvPr>
          <p:cNvSpPr txBox="1"/>
          <p:nvPr/>
        </p:nvSpPr>
        <p:spPr>
          <a:xfrm>
            <a:off x="8196549" y="1487277"/>
            <a:ext cx="3416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significant change in is the water withdrawals for irrigation as adaptation strategy</a:t>
            </a:r>
          </a:p>
        </p:txBody>
      </p:sp>
    </p:spTree>
    <p:extLst>
      <p:ext uri="{BB962C8B-B14F-4D97-AF65-F5344CB8AC3E}">
        <p14:creationId xmlns:p14="http://schemas.microsoft.com/office/powerpoint/2010/main" val="2282720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6ACB8FC-C479-4630-936F-94D63C6DB33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31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449BB9E-24FE-4920-863F-F32E6A666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Crop production and land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7DE1631-0DE0-4C0B-BCE2-3B9739D68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88" y="1181197"/>
            <a:ext cx="8180952" cy="52761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6798266-55D4-4A79-9039-7F78D36D5242}"/>
              </a:ext>
            </a:extLst>
          </p:cNvPr>
          <p:cNvSpPr txBox="1"/>
          <p:nvPr/>
        </p:nvSpPr>
        <p:spPr>
          <a:xfrm>
            <a:off x="9121698" y="1616927"/>
            <a:ext cx="250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Very different sensitivity across the two models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1D48D2C-3DD5-4FC8-B1AF-3F46FEC0C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093" y="1409768"/>
            <a:ext cx="3847619" cy="5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10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C402565-05CE-42BF-B418-1CE0D369F58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32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8E547BDA-A242-4A9D-B90A-1ECEE225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Fertilizer use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D1ADC44-470F-4E24-ABAA-6D4A10C9F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98" y="1332761"/>
            <a:ext cx="7647460" cy="43519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40B4AE5-8247-4D0B-9683-33413452A257}"/>
              </a:ext>
            </a:extLst>
          </p:cNvPr>
          <p:cNvSpPr txBox="1"/>
          <p:nvPr/>
        </p:nvSpPr>
        <p:spPr>
          <a:xfrm>
            <a:off x="8692308" y="1476260"/>
            <a:ext cx="2941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Important role of fertilizers in changing yields in the land sectors.</a:t>
            </a:r>
          </a:p>
          <a:p>
            <a:r>
              <a:rPr lang="en-US" dirty="0"/>
              <a:t>NH3 nexus GLOBIOM-MESSAGE could be explicitly represented, in order to take into account energy needs</a:t>
            </a:r>
          </a:p>
        </p:txBody>
      </p:sp>
    </p:spTree>
    <p:extLst>
      <p:ext uri="{BB962C8B-B14F-4D97-AF65-F5344CB8AC3E}">
        <p14:creationId xmlns:p14="http://schemas.microsoft.com/office/powerpoint/2010/main" val="3581837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"/>
          <p:cNvSpPr/>
          <p:nvPr/>
        </p:nvSpPr>
        <p:spPr>
          <a:xfrm>
            <a:off x="12262" y="-122994"/>
            <a:ext cx="12192000" cy="617000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7" name="Google Shape;87;p9"/>
          <p:cNvGraphicFramePr/>
          <p:nvPr>
            <p:extLst>
              <p:ext uri="{D42A27DB-BD31-4B8C-83A1-F6EECF244321}">
                <p14:modId xmlns:p14="http://schemas.microsoft.com/office/powerpoint/2010/main" val="1837656398"/>
              </p:ext>
            </p:extLst>
          </p:nvPr>
        </p:nvGraphicFramePr>
        <p:xfrm>
          <a:off x="556288" y="141178"/>
          <a:ext cx="11181620" cy="56469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363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63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635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206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24741">
                  <a:extLst>
                    <a:ext uri="{9D8B030D-6E8A-4147-A177-3AD203B41FA5}">
                      <a16:colId xmlns="" xmlns:a16="http://schemas.microsoft.com/office/drawing/2014/main" val="3989883405"/>
                    </a:ext>
                  </a:extLst>
                </a:gridCol>
              </a:tblGrid>
              <a:tr h="984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>
                          <a:solidFill>
                            <a:schemeClr val="dk1"/>
                          </a:solidFill>
                        </a:rPr>
                        <a:t>Scenario</a:t>
                      </a:r>
                      <a:endParaRPr sz="2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strike="noStrike" cap="none">
                          <a:solidFill>
                            <a:schemeClr val="dk1"/>
                          </a:solidFill>
                        </a:rPr>
                        <a:t>Climate Forcing </a:t>
                      </a:r>
                      <a:r>
                        <a:rPr lang="en-US" sz="2200" b="0" u="none" strike="noStrike" cap="none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-US" sz="22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W/m</a:t>
                      </a:r>
                      <a:r>
                        <a:rPr lang="en-US" sz="2200" b="0" kern="120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200" b="0" u="none" strike="noStrike" cap="none">
                          <a:solidFill>
                            <a:schemeClr val="dk1"/>
                          </a:solidFill>
                        </a:rPr>
                        <a:t>)</a:t>
                      </a:r>
                      <a:endParaRPr sz="22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dk1"/>
                          </a:solidFill>
                        </a:rPr>
                        <a:t>SDGs</a:t>
                      </a:r>
                      <a:endParaRPr sz="2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/>
                        <a:t>Impacts</a:t>
                      </a:r>
                      <a:endParaRPr dirty="0"/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Water supply reliability</a:t>
                      </a:r>
                    </a:p>
                  </a:txBody>
                  <a:tcPr marL="68575" marR="68575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0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    SSP2-noCF</a:t>
                      </a:r>
                      <a:endParaRPr sz="1800" u="none" strike="noStrike" cap="none" dirty="0"/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</a:rPr>
                        <a:t>6.0</a:t>
                      </a:r>
                      <a:endParaRPr sz="1800" u="none" strike="noStrike" cap="none"/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</a:rPr>
                        <a:t>No additional effort</a:t>
                      </a:r>
                      <a:endParaRPr sz="1800" u="none" strike="noStrike" cap="none"/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</a:rPr>
                        <a:t>Frozen to 2020</a:t>
                      </a:r>
                      <a:endParaRPr sz="1800" u="none" strike="noStrike" cap="none"/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Low-Med-High*</a:t>
                      </a:r>
                      <a:endParaRPr sz="1800" u="none" strike="noStrike" cap="none" dirty="0"/>
                    </a:p>
                  </a:txBody>
                  <a:tcPr marL="68575" marR="68575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3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0000"/>
                          </a:solidFill>
                        </a:rPr>
                        <a:t>    SSP2-CF</a:t>
                      </a:r>
                      <a:endParaRPr sz="1800" u="none" strike="noStrike" cap="none"/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</a:rPr>
                        <a:t>6.0</a:t>
                      </a:r>
                      <a:endParaRPr sz="1800" u="none" strike="noStrike" cap="none"/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</a:rPr>
                        <a:t>No additional effort</a:t>
                      </a:r>
                      <a:endParaRPr sz="1800" u="none" strike="noStrike" cap="none"/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Low-Med-High</a:t>
                      </a:r>
                      <a:endParaRPr sz="1800" u="none" strike="noStrike" cap="none" dirty="0"/>
                    </a:p>
                  </a:txBody>
                  <a:tcPr marL="68575" marR="68575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7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0000"/>
                          </a:solidFill>
                        </a:rPr>
                        <a:t>    SSP2-SDG-noCF</a:t>
                      </a:r>
                      <a:endParaRPr sz="1800" u="none" strike="noStrike" cap="none"/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</a:rPr>
                        <a:t>6.0</a:t>
                      </a:r>
                      <a:endParaRPr sz="1800" u="none" strike="noStrike" cap="none"/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</a:rPr>
                        <a:t>Frozen to 2020</a:t>
                      </a:r>
                      <a:endParaRPr sz="1800" u="none" strike="noStrike" cap="none"/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Low-Med-High</a:t>
                      </a:r>
                      <a:endParaRPr sz="1800" u="none" strike="noStrike" cap="none" dirty="0"/>
                    </a:p>
                  </a:txBody>
                  <a:tcPr marL="68575" marR="68575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7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0000"/>
                          </a:solidFill>
                        </a:rPr>
                        <a:t>    SSP2-SDG-CF</a:t>
                      </a:r>
                      <a:endParaRPr sz="1800" u="none" strike="noStrike" cap="none"/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</a:rPr>
                        <a:t>6.0</a:t>
                      </a:r>
                      <a:endParaRPr sz="1800" u="none" strike="noStrike" cap="none"/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Low-Med-High</a:t>
                      </a:r>
                      <a:endParaRPr sz="1800" u="none" strike="noStrike" cap="none" dirty="0"/>
                    </a:p>
                  </a:txBody>
                  <a:tcPr marL="68575" marR="68575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80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0000"/>
                          </a:solidFill>
                        </a:rPr>
                        <a:t>    SSP2-26-SDG-CF</a:t>
                      </a:r>
                      <a:endParaRPr sz="1800" u="none" strike="noStrike" cap="none"/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</a:rPr>
                        <a:t>2.6</a:t>
                      </a:r>
                      <a:endParaRPr sz="1800" u="none" strike="noStrike" cap="none"/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Low-Med-High</a:t>
                      </a:r>
                      <a:endParaRPr sz="1800" u="none" strike="noStrike" cap="none" dirty="0"/>
                    </a:p>
                  </a:txBody>
                  <a:tcPr marL="68575" marR="68575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64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0000"/>
                          </a:solidFill>
                        </a:rPr>
                        <a:t>    SSP2-26-CF</a:t>
                      </a:r>
                      <a:endParaRPr sz="1800" u="none" strike="noStrike" cap="none"/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</a:rPr>
                        <a:t>2.6</a:t>
                      </a:r>
                      <a:endParaRPr sz="1800" u="none" strike="noStrike" cap="none"/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</a:rPr>
                        <a:t>No additional effort</a:t>
                      </a:r>
                      <a:endParaRPr sz="1800" u="none" strike="noStrike" cap="none"/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Low-Med-High</a:t>
                      </a:r>
                      <a:endParaRPr sz="1800" u="none" strike="noStrike" cap="none" dirty="0"/>
                    </a:p>
                  </a:txBody>
                  <a:tcPr marL="68575" marR="68575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2" name="Google Shape;9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299512" y="4362582"/>
            <a:ext cx="449317" cy="44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299511" y="5160344"/>
            <a:ext cx="449317" cy="44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1689" y="3347688"/>
            <a:ext cx="1292839" cy="82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1689" y="4989669"/>
            <a:ext cx="1292839" cy="82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1689" y="1769781"/>
            <a:ext cx="1292839" cy="82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1689" y="4159897"/>
            <a:ext cx="1292839" cy="82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C91AF57-44AA-4E14-92B1-F0DC9450A51B}"/>
              </a:ext>
            </a:extLst>
          </p:cNvPr>
          <p:cNvSpPr txBox="1"/>
          <p:nvPr/>
        </p:nvSpPr>
        <p:spPr>
          <a:xfrm>
            <a:off x="352570" y="6109736"/>
            <a:ext cx="6161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SSP2 – Middle of the Road Socio Economic Pathway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CF – Climate Feedback</a:t>
            </a:r>
          </a:p>
        </p:txBody>
      </p:sp>
      <p:pic>
        <p:nvPicPr>
          <p:cNvPr id="25" name="Google Shape;69;p8">
            <a:extLst>
              <a:ext uri="{FF2B5EF4-FFF2-40B4-BE49-F238E27FC236}">
                <a16:creationId xmlns="" xmlns:a16="http://schemas.microsoft.com/office/drawing/2014/main" id="{ABF7F4D1-A339-4F1A-B615-2D443A2EC4A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63643" y="2757968"/>
            <a:ext cx="488411" cy="44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42;p12">
            <a:extLst>
              <a:ext uri="{FF2B5EF4-FFF2-40B4-BE49-F238E27FC236}">
                <a16:creationId xmlns="" xmlns:a16="http://schemas.microsoft.com/office/drawing/2014/main" id="{086CA608-7F11-4F71-AD8B-EC513FFDC9A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5097" y="2757968"/>
            <a:ext cx="488411" cy="449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31;p11">
            <a:extLst>
              <a:ext uri="{FF2B5EF4-FFF2-40B4-BE49-F238E27FC236}">
                <a16:creationId xmlns="" xmlns:a16="http://schemas.microsoft.com/office/drawing/2014/main" id="{3ADFFD6A-B79F-432E-B251-4CB9825B68F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93146" y="2757966"/>
            <a:ext cx="449317" cy="44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72;p8">
            <a:extLst>
              <a:ext uri="{FF2B5EF4-FFF2-40B4-BE49-F238E27FC236}">
                <a16:creationId xmlns="" xmlns:a16="http://schemas.microsoft.com/office/drawing/2014/main" id="{C5756DCC-C63F-4F7E-97E6-EAA6A141754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73132" y="2757966"/>
            <a:ext cx="449317" cy="449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69;p8">
            <a:extLst>
              <a:ext uri="{FF2B5EF4-FFF2-40B4-BE49-F238E27FC236}">
                <a16:creationId xmlns="" xmlns:a16="http://schemas.microsoft.com/office/drawing/2014/main" id="{6835F896-DA5F-4069-9D1C-80A1C73D81F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47551" y="3456540"/>
            <a:ext cx="441869" cy="44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42;p12">
            <a:extLst>
              <a:ext uri="{FF2B5EF4-FFF2-40B4-BE49-F238E27FC236}">
                <a16:creationId xmlns="" xmlns:a16="http://schemas.microsoft.com/office/drawing/2014/main" id="{49B1C635-C403-45BE-A5F5-18506A0A593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2463" y="3456540"/>
            <a:ext cx="488411" cy="449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31;p11">
            <a:extLst>
              <a:ext uri="{FF2B5EF4-FFF2-40B4-BE49-F238E27FC236}">
                <a16:creationId xmlns="" xmlns:a16="http://schemas.microsoft.com/office/drawing/2014/main" id="{66D33571-A083-4D04-9669-59C439E067D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30512" y="3456538"/>
            <a:ext cx="449317" cy="44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72;p8">
            <a:extLst>
              <a:ext uri="{FF2B5EF4-FFF2-40B4-BE49-F238E27FC236}">
                <a16:creationId xmlns="" xmlns:a16="http://schemas.microsoft.com/office/drawing/2014/main" id="{48A59599-9ADF-41D7-BADE-A223819664A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10498" y="3456538"/>
            <a:ext cx="449317" cy="449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69;p8">
            <a:extLst>
              <a:ext uri="{FF2B5EF4-FFF2-40B4-BE49-F238E27FC236}">
                <a16:creationId xmlns="" xmlns:a16="http://schemas.microsoft.com/office/drawing/2014/main" id="{75C71E95-2C3E-4825-B1BE-61F1C7CF38A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01009" y="4335746"/>
            <a:ext cx="488411" cy="44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42;p12">
            <a:extLst>
              <a:ext uri="{FF2B5EF4-FFF2-40B4-BE49-F238E27FC236}">
                <a16:creationId xmlns="" xmlns:a16="http://schemas.microsoft.com/office/drawing/2014/main" id="{42FFED82-C737-47EA-B2A5-371B77ED59C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2463" y="4335746"/>
            <a:ext cx="488411" cy="449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31;p11">
            <a:extLst>
              <a:ext uri="{FF2B5EF4-FFF2-40B4-BE49-F238E27FC236}">
                <a16:creationId xmlns="" xmlns:a16="http://schemas.microsoft.com/office/drawing/2014/main" id="{7BFC49AA-0B6D-42BB-A6D8-8CF46F2E244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30512" y="4335744"/>
            <a:ext cx="449317" cy="44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72;p8">
            <a:extLst>
              <a:ext uri="{FF2B5EF4-FFF2-40B4-BE49-F238E27FC236}">
                <a16:creationId xmlns="" xmlns:a16="http://schemas.microsoft.com/office/drawing/2014/main" id="{8904DA76-2352-4115-AD90-A2E269BBA59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10498" y="4335744"/>
            <a:ext cx="449317" cy="449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2" descr="Navigate">
            <a:extLst>
              <a:ext uri="{FF2B5EF4-FFF2-40B4-BE49-F238E27FC236}">
                <a16:creationId xmlns="" xmlns:a16="http://schemas.microsoft.com/office/drawing/2014/main" id="{AC28E456-7DAA-9F5C-88D1-0C1017560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966" y="6326756"/>
            <a:ext cx="2167477" cy="53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7E4A586-09F5-4022-A8C1-E654040BA5B3}"/>
              </a:ext>
            </a:extLst>
          </p:cNvPr>
          <p:cNvSpPr txBox="1"/>
          <p:nvPr/>
        </p:nvSpPr>
        <p:spPr>
          <a:xfrm>
            <a:off x="4937011" y="6054587"/>
            <a:ext cx="6161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Low = average values of multi-annual monthly distribution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  Med =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percentile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  High = 90</a:t>
            </a:r>
            <a:r>
              <a:rPr lang="en-US" sz="1600" baseline="30000" dirty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percentile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graph of a graph with numbers and a chart of a graph&#10;&#10;Description automatically generated with medium confidence">
            <a:extLst>
              <a:ext uri="{FF2B5EF4-FFF2-40B4-BE49-F238E27FC236}">
                <a16:creationId xmlns="" xmlns:a16="http://schemas.microsoft.com/office/drawing/2014/main" id="{B5AA3CFF-4CB8-4E0D-9A88-B98706277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92" y="1567290"/>
            <a:ext cx="7328434" cy="51387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B2025B4-2FC1-47B2-84E2-A328FE7609F4}"/>
              </a:ext>
            </a:extLst>
          </p:cNvPr>
          <p:cNvSpPr/>
          <p:nvPr/>
        </p:nvSpPr>
        <p:spPr>
          <a:xfrm>
            <a:off x="8421624" y="3353205"/>
            <a:ext cx="3145536" cy="3088894"/>
          </a:xfrm>
          <a:prstGeom prst="rect">
            <a:avLst/>
          </a:prstGeom>
          <a:solidFill>
            <a:srgbClr val="275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EAC2DED-6684-4B3E-82CC-38313EED64B2}"/>
              </a:ext>
            </a:extLst>
          </p:cNvPr>
          <p:cNvSpPr/>
          <p:nvPr/>
        </p:nvSpPr>
        <p:spPr>
          <a:xfrm>
            <a:off x="8421624" y="1616015"/>
            <a:ext cx="3145536" cy="1511233"/>
          </a:xfrm>
          <a:prstGeom prst="rect">
            <a:avLst/>
          </a:prstGeom>
          <a:solidFill>
            <a:srgbClr val="FD9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408282E-93AD-4449-816D-21A6CBA76F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7A80A63D-1BAC-41B8-9D74-B4EF6ACC8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3" y="238125"/>
            <a:ext cx="8911916" cy="726015"/>
          </a:xfrm>
        </p:spPr>
        <p:txBody>
          <a:bodyPr/>
          <a:lstStyle/>
          <a:p>
            <a:r>
              <a:rPr lang="en-US" dirty="0"/>
              <a:t>Energy supply and water infrastructure investments to achieve WEL SDGs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522A86B-D311-415F-964A-F73CE2FD2FD3}"/>
              </a:ext>
            </a:extLst>
          </p:cNvPr>
          <p:cNvSpPr txBox="1"/>
          <p:nvPr/>
        </p:nvSpPr>
        <p:spPr>
          <a:xfrm>
            <a:off x="8769096" y="3523091"/>
            <a:ext cx="25786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SDG 2,15:  Clear benefits in energy and water investments. Less agriculture demand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SDG6: long-term higher costs than short term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543109" y="1713956"/>
            <a:ext cx="31093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Limitation: SDG7*</a:t>
            </a:r>
          </a:p>
          <a:p>
            <a:r>
              <a:rPr lang="en-US" sz="1600" dirty="0"/>
              <a:t>Energy access &amp; clean cooking demand–side costs not taken into account. Soft-link to MESSAGE-Access-E-use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A7EBA5A-436A-4F73-BBA4-A01F326E42C5}"/>
              </a:ext>
            </a:extLst>
          </p:cNvPr>
          <p:cNvSpPr/>
          <p:nvPr/>
        </p:nvSpPr>
        <p:spPr>
          <a:xfrm>
            <a:off x="6742546" y="2698299"/>
            <a:ext cx="828846" cy="42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4726A7-905E-419E-ACB6-F5D1C0863234}"/>
              </a:ext>
            </a:extLst>
          </p:cNvPr>
          <p:cNvSpPr txBox="1"/>
          <p:nvPr/>
        </p:nvSpPr>
        <p:spPr>
          <a:xfrm>
            <a:off x="6715616" y="2579133"/>
            <a:ext cx="1299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Literature estimates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CB07517-76A2-45D5-8518-302DCFCA646D}"/>
              </a:ext>
            </a:extLst>
          </p:cNvPr>
          <p:cNvSpPr/>
          <p:nvPr/>
        </p:nvSpPr>
        <p:spPr>
          <a:xfrm>
            <a:off x="6742546" y="4209495"/>
            <a:ext cx="828846" cy="42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56F1E2F-F65C-4E58-9ED2-039840A67D24}"/>
              </a:ext>
            </a:extLst>
          </p:cNvPr>
          <p:cNvSpPr txBox="1"/>
          <p:nvPr/>
        </p:nvSpPr>
        <p:spPr>
          <a:xfrm>
            <a:off x="6736474" y="4340837"/>
            <a:ext cx="1299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Our results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C379850-D4B1-4F2D-B141-A3A39E2171DB}"/>
              </a:ext>
            </a:extLst>
          </p:cNvPr>
          <p:cNvSpPr/>
          <p:nvPr/>
        </p:nvSpPr>
        <p:spPr>
          <a:xfrm>
            <a:off x="1017123" y="2371631"/>
            <a:ext cx="828846" cy="3359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817EBA4-BF99-4DBE-9CB3-20B0D5348309}"/>
              </a:ext>
            </a:extLst>
          </p:cNvPr>
          <p:cNvGrpSpPr/>
          <p:nvPr/>
        </p:nvGrpSpPr>
        <p:grpSpPr>
          <a:xfrm>
            <a:off x="932615" y="2183042"/>
            <a:ext cx="785976" cy="773009"/>
            <a:chOff x="384047" y="1850832"/>
            <a:chExt cx="785976" cy="773009"/>
          </a:xfrm>
        </p:grpSpPr>
        <p:pic>
          <p:nvPicPr>
            <p:cNvPr id="18" name="Google Shape;73;p8">
              <a:extLst>
                <a:ext uri="{FF2B5EF4-FFF2-40B4-BE49-F238E27FC236}">
                  <a16:creationId xmlns="" xmlns:a16="http://schemas.microsoft.com/office/drawing/2014/main" id="{ECD68DC9-5149-4766-ACCC-0AE4E1C6F25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4048" y="1850832"/>
              <a:ext cx="360523" cy="360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70;p8">
              <a:extLst>
                <a:ext uri="{FF2B5EF4-FFF2-40B4-BE49-F238E27FC236}">
                  <a16:creationId xmlns="" xmlns:a16="http://schemas.microsoft.com/office/drawing/2014/main" id="{3A9B0E34-1791-49B8-93BA-0F6EBF0F7F2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7890" y="1850832"/>
              <a:ext cx="362133" cy="360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69;p8">
              <a:extLst>
                <a:ext uri="{FF2B5EF4-FFF2-40B4-BE49-F238E27FC236}">
                  <a16:creationId xmlns="" xmlns:a16="http://schemas.microsoft.com/office/drawing/2014/main" id="{B5B5B3C1-8719-4431-857F-D9E0CB2C7BB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84047" y="2263318"/>
              <a:ext cx="360523" cy="360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72;p8">
              <a:extLst>
                <a:ext uri="{FF2B5EF4-FFF2-40B4-BE49-F238E27FC236}">
                  <a16:creationId xmlns="" xmlns:a16="http://schemas.microsoft.com/office/drawing/2014/main" id="{B1F7C6B7-8E71-44D3-90E2-9BE72680CCB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08694" y="2260360"/>
              <a:ext cx="360523" cy="36052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Google Shape;69;p8">
            <a:extLst>
              <a:ext uri="{FF2B5EF4-FFF2-40B4-BE49-F238E27FC236}">
                <a16:creationId xmlns="" xmlns:a16="http://schemas.microsoft.com/office/drawing/2014/main" id="{8F49004C-3B0B-4D05-8C0A-9E5BF34598A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3286" y="5226248"/>
            <a:ext cx="632407" cy="632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72;p8">
            <a:extLst>
              <a:ext uri="{FF2B5EF4-FFF2-40B4-BE49-F238E27FC236}">
                <a16:creationId xmlns="" xmlns:a16="http://schemas.microsoft.com/office/drawing/2014/main" id="{1EE216C6-B25C-4395-B565-706F98F1AD0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64008" y="5226248"/>
            <a:ext cx="632407" cy="632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70;p8">
            <a:extLst>
              <a:ext uri="{FF2B5EF4-FFF2-40B4-BE49-F238E27FC236}">
                <a16:creationId xmlns="" xmlns:a16="http://schemas.microsoft.com/office/drawing/2014/main" id="{F9FFD0F1-91A3-4C84-8582-58A0807D0E4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8524" y="4237778"/>
            <a:ext cx="632407" cy="629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73;p8">
            <a:extLst>
              <a:ext uri="{FF2B5EF4-FFF2-40B4-BE49-F238E27FC236}">
                <a16:creationId xmlns="" xmlns:a16="http://schemas.microsoft.com/office/drawing/2014/main" id="{CE6D99BF-7F10-4FC2-A2D4-F8BA7140427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4008" y="3221156"/>
            <a:ext cx="622724" cy="622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28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aph of a company's financial report&#10;&#10;Description automatically generated with medium confidence">
            <a:extLst>
              <a:ext uri="{FF2B5EF4-FFF2-40B4-BE49-F238E27FC236}">
                <a16:creationId xmlns="" xmlns:a16="http://schemas.microsoft.com/office/drawing/2014/main" id="{E4F98E77-BCFA-439E-8584-AE38A64BEC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3" y="1146801"/>
            <a:ext cx="6957187" cy="52207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B2025B4-2FC1-47B2-84E2-A328FE7609F4}"/>
              </a:ext>
            </a:extLst>
          </p:cNvPr>
          <p:cNvSpPr/>
          <p:nvPr/>
        </p:nvSpPr>
        <p:spPr>
          <a:xfrm>
            <a:off x="8107776" y="1253030"/>
            <a:ext cx="3948063" cy="1802278"/>
          </a:xfrm>
          <a:prstGeom prst="rect">
            <a:avLst/>
          </a:prstGeom>
          <a:solidFill>
            <a:srgbClr val="275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74C47A-9969-4D35-9B92-966C51BF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investments breakdown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751BBCB-3A46-42BF-94AD-3EDF4CDA8F12}"/>
              </a:ext>
            </a:extLst>
          </p:cNvPr>
          <p:cNvSpPr txBox="1"/>
          <p:nvPr/>
        </p:nvSpPr>
        <p:spPr>
          <a:xfrm>
            <a:off x="8313839" y="1338561"/>
            <a:ext cx="36787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Cost increase to meet WEL SDGs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World: +12%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South Asia: +30%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How much does it vary when including climate impacts?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5AE0B6B-E28D-4761-8B80-E3297523C7CC}"/>
              </a:ext>
            </a:extLst>
          </p:cNvPr>
          <p:cNvSpPr/>
          <p:nvPr/>
        </p:nvSpPr>
        <p:spPr>
          <a:xfrm>
            <a:off x="6537995" y="954513"/>
            <a:ext cx="1282469" cy="1081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Climate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Uncertainty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?</a:t>
            </a:r>
            <a:endParaRPr lang="en-US" sz="1050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478831" y="1317812"/>
            <a:ext cx="2083" cy="682559"/>
          </a:xfrm>
          <a:prstGeom prst="straightConnector1">
            <a:avLst/>
          </a:prstGeom>
          <a:ln w="19050">
            <a:solidFill>
              <a:schemeClr val="tx1"/>
            </a:solidFill>
            <a:headEnd type="diamond" w="lg" len="med"/>
            <a:tail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map of the world&#10;&#10;Description automatically generated">
            <a:extLst>
              <a:ext uri="{FF2B5EF4-FFF2-40B4-BE49-F238E27FC236}">
                <a16:creationId xmlns="" xmlns:a16="http://schemas.microsoft.com/office/drawing/2014/main" id="{91CB571C-2B59-4A68-8FAE-D21DCC5927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043" y="3606234"/>
            <a:ext cx="4080538" cy="28613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55458" y="6017077"/>
            <a:ext cx="4777921" cy="494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Google Shape;73;p8">
            <a:extLst>
              <a:ext uri="{FF2B5EF4-FFF2-40B4-BE49-F238E27FC236}">
                <a16:creationId xmlns="" xmlns:a16="http://schemas.microsoft.com/office/drawing/2014/main" id="{CE6D99BF-7F10-4FC2-A2D4-F8BA7140427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51682" y="6051381"/>
            <a:ext cx="591585" cy="5915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817EBA4-BF99-4DBE-9CB3-20B0D5348309}"/>
              </a:ext>
            </a:extLst>
          </p:cNvPr>
          <p:cNvGrpSpPr/>
          <p:nvPr/>
        </p:nvGrpSpPr>
        <p:grpSpPr>
          <a:xfrm>
            <a:off x="6199194" y="6044509"/>
            <a:ext cx="785976" cy="773009"/>
            <a:chOff x="384047" y="1850832"/>
            <a:chExt cx="785976" cy="773009"/>
          </a:xfrm>
        </p:grpSpPr>
        <p:pic>
          <p:nvPicPr>
            <p:cNvPr id="19" name="Google Shape;73;p8">
              <a:extLst>
                <a:ext uri="{FF2B5EF4-FFF2-40B4-BE49-F238E27FC236}">
                  <a16:creationId xmlns="" xmlns:a16="http://schemas.microsoft.com/office/drawing/2014/main" id="{ECD68DC9-5149-4766-ACCC-0AE4E1C6F25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4048" y="1850832"/>
              <a:ext cx="360523" cy="360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70;p8">
              <a:extLst>
                <a:ext uri="{FF2B5EF4-FFF2-40B4-BE49-F238E27FC236}">
                  <a16:creationId xmlns="" xmlns:a16="http://schemas.microsoft.com/office/drawing/2014/main" id="{3A9B0E34-1791-49B8-93BA-0F6EBF0F7F2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07890" y="1850832"/>
              <a:ext cx="362133" cy="360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69;p8">
              <a:extLst>
                <a:ext uri="{FF2B5EF4-FFF2-40B4-BE49-F238E27FC236}">
                  <a16:creationId xmlns="" xmlns:a16="http://schemas.microsoft.com/office/drawing/2014/main" id="{B5B5B3C1-8719-4431-857F-D9E0CB2C7BB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84047" y="2263318"/>
              <a:ext cx="360523" cy="360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72;p8">
              <a:extLst>
                <a:ext uri="{FF2B5EF4-FFF2-40B4-BE49-F238E27FC236}">
                  <a16:creationId xmlns="" xmlns:a16="http://schemas.microsoft.com/office/drawing/2014/main" id="{B1F7C6B7-8E71-44D3-90E2-9BE72680CCB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08694" y="2260360"/>
              <a:ext cx="360523" cy="36052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Google Shape;69;p8">
            <a:extLst>
              <a:ext uri="{FF2B5EF4-FFF2-40B4-BE49-F238E27FC236}">
                <a16:creationId xmlns="" xmlns:a16="http://schemas.microsoft.com/office/drawing/2014/main" id="{8F49004C-3B0B-4D05-8C0A-9E5BF34598A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86959" y="6051382"/>
            <a:ext cx="600784" cy="60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72;p8">
            <a:extLst>
              <a:ext uri="{FF2B5EF4-FFF2-40B4-BE49-F238E27FC236}">
                <a16:creationId xmlns="" xmlns:a16="http://schemas.microsoft.com/office/drawing/2014/main" id="{1EE216C6-B25C-4395-B565-706F98F1AD0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87953" y="6051382"/>
            <a:ext cx="600784" cy="60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70;p8">
            <a:extLst>
              <a:ext uri="{FF2B5EF4-FFF2-40B4-BE49-F238E27FC236}">
                <a16:creationId xmlns="" xmlns:a16="http://schemas.microsoft.com/office/drawing/2014/main" id="{F9FFD0F1-91A3-4C84-8582-58A0807D0E4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92244" y="6044509"/>
            <a:ext cx="600784" cy="598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32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B2025B4-2FC1-47B2-84E2-A328FE7609F4}"/>
              </a:ext>
            </a:extLst>
          </p:cNvPr>
          <p:cNvSpPr/>
          <p:nvPr/>
        </p:nvSpPr>
        <p:spPr>
          <a:xfrm>
            <a:off x="8107776" y="1311312"/>
            <a:ext cx="3948063" cy="1573290"/>
          </a:xfrm>
          <a:prstGeom prst="rect">
            <a:avLst/>
          </a:prstGeom>
          <a:solidFill>
            <a:srgbClr val="275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Regions with high </a:t>
            </a:r>
            <a:r>
              <a:rPr lang="en-US" sz="2000" b="1" dirty="0"/>
              <a:t>water cost increase</a:t>
            </a:r>
            <a:r>
              <a:rPr lang="en-US" sz="2000" dirty="0"/>
              <a:t> also have the highest </a:t>
            </a:r>
            <a:r>
              <a:rPr lang="en-US" sz="2000" b="1" dirty="0"/>
              <a:t>climate change uncertainty</a:t>
            </a:r>
            <a:r>
              <a:rPr lang="en-US" sz="2000" dirty="0"/>
              <a:t>, and the </a:t>
            </a:r>
            <a:r>
              <a:rPr lang="en-US" sz="2000" b="1" dirty="0"/>
              <a:t>lowest adaptive capacity</a:t>
            </a:r>
            <a:endParaRPr lang="en-US" sz="2000" b="1" dirty="0">
              <a:highlight>
                <a:srgbClr val="FFFF0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737E9-BA75-4CA5-9FE5-5CEA56DF6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3" y="234494"/>
            <a:ext cx="8911916" cy="775156"/>
          </a:xfrm>
        </p:spPr>
        <p:txBody>
          <a:bodyPr/>
          <a:lstStyle/>
          <a:p>
            <a:r>
              <a:rPr lang="en-US" dirty="0"/>
              <a:t>Cost changes in the Energy supply and water infrastructure to meet WEL SDGs</a:t>
            </a:r>
          </a:p>
        </p:txBody>
      </p:sp>
      <p:pic>
        <p:nvPicPr>
          <p:cNvPr id="12" name="Picture 11" descr="A graph of different colored lines&#10;&#10;Description automatically generated with medium confidence">
            <a:extLst>
              <a:ext uri="{FF2B5EF4-FFF2-40B4-BE49-F238E27FC236}">
                <a16:creationId xmlns="" xmlns:a16="http://schemas.microsoft.com/office/drawing/2014/main" id="{8584AC5A-5C9A-4F28-A415-53D542F4C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5" y="1269916"/>
            <a:ext cx="7611957" cy="535359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E616FB52-3F5A-43D1-846B-1C68CAFFED84}"/>
              </a:ext>
            </a:extLst>
          </p:cNvPr>
          <p:cNvSpPr/>
          <p:nvPr/>
        </p:nvSpPr>
        <p:spPr>
          <a:xfrm>
            <a:off x="2705878" y="4217438"/>
            <a:ext cx="5275534" cy="2066630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5BA3727-3E94-46F7-8971-7BACBFA4E0E6}"/>
              </a:ext>
            </a:extLst>
          </p:cNvPr>
          <p:cNvGrpSpPr/>
          <p:nvPr/>
        </p:nvGrpSpPr>
        <p:grpSpPr>
          <a:xfrm>
            <a:off x="3483866" y="750216"/>
            <a:ext cx="1633659" cy="360523"/>
            <a:chOff x="384048" y="1850832"/>
            <a:chExt cx="1633659" cy="360523"/>
          </a:xfrm>
        </p:grpSpPr>
        <p:pic>
          <p:nvPicPr>
            <p:cNvPr id="7" name="Google Shape;73;p8">
              <a:extLst>
                <a:ext uri="{FF2B5EF4-FFF2-40B4-BE49-F238E27FC236}">
                  <a16:creationId xmlns="" xmlns:a16="http://schemas.microsoft.com/office/drawing/2014/main" id="{8113CA47-78B0-4A8B-AED3-40F8851E751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4048" y="1850832"/>
              <a:ext cx="360523" cy="360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70;p8">
              <a:extLst>
                <a:ext uri="{FF2B5EF4-FFF2-40B4-BE49-F238E27FC236}">
                  <a16:creationId xmlns="" xmlns:a16="http://schemas.microsoft.com/office/drawing/2014/main" id="{27D4E37D-D199-4D1C-9F96-8689BD7376C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7890" y="1850832"/>
              <a:ext cx="362133" cy="360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69;p8">
              <a:extLst>
                <a:ext uri="{FF2B5EF4-FFF2-40B4-BE49-F238E27FC236}">
                  <a16:creationId xmlns="" xmlns:a16="http://schemas.microsoft.com/office/drawing/2014/main" id="{5294B873-98D8-4FE7-BFE8-96B1746DC25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33342" y="1850832"/>
              <a:ext cx="360523" cy="360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72;p8">
              <a:extLst>
                <a:ext uri="{FF2B5EF4-FFF2-40B4-BE49-F238E27FC236}">
                  <a16:creationId xmlns="" xmlns:a16="http://schemas.microsoft.com/office/drawing/2014/main" id="{AF57723D-4C99-4DFD-AA5E-95D94066064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657184" y="1850832"/>
              <a:ext cx="360523" cy="36052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ACB7E686-5843-4EAF-9880-BA4927D1CCF6}"/>
              </a:ext>
            </a:extLst>
          </p:cNvPr>
          <p:cNvCxnSpPr/>
          <p:nvPr/>
        </p:nvCxnSpPr>
        <p:spPr>
          <a:xfrm>
            <a:off x="3502720" y="4292082"/>
            <a:ext cx="2301114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FAF0390-A7A6-4C9F-9138-0E5FBBEB04B8}"/>
              </a:ext>
            </a:extLst>
          </p:cNvPr>
          <p:cNvSpPr txBox="1"/>
          <p:nvPr/>
        </p:nvSpPr>
        <p:spPr>
          <a:xfrm>
            <a:off x="4088774" y="3645751"/>
            <a:ext cx="13151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Climate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Uncertainty</a:t>
            </a:r>
          </a:p>
        </p:txBody>
      </p:sp>
    </p:spTree>
    <p:extLst>
      <p:ext uri="{BB962C8B-B14F-4D97-AF65-F5344CB8AC3E}">
        <p14:creationId xmlns:p14="http://schemas.microsoft.com/office/powerpoint/2010/main" val="77488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737E9-BA75-4CA5-9FE5-5CEA56DF6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3" y="234494"/>
            <a:ext cx="8911916" cy="775156"/>
          </a:xfrm>
        </p:spPr>
        <p:txBody>
          <a:bodyPr/>
          <a:lstStyle/>
          <a:p>
            <a:r>
              <a:rPr lang="en-US" dirty="0"/>
              <a:t>Cost changes in the Energy supply and water infrastructure to meet WEL SDGs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4625C4A-066D-4578-933D-23AE1C1F207C}"/>
              </a:ext>
            </a:extLst>
          </p:cNvPr>
          <p:cNvSpPr txBox="1"/>
          <p:nvPr/>
        </p:nvSpPr>
        <p:spPr>
          <a:xfrm>
            <a:off x="8107774" y="2854528"/>
            <a:ext cx="39480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000" b="1" dirty="0">
                <a:solidFill>
                  <a:srgbClr val="2754A2"/>
                </a:solidFill>
              </a:rPr>
              <a:t>Energy:</a:t>
            </a:r>
          </a:p>
          <a:p>
            <a:r>
              <a:rPr lang="en-US" sz="2000" b="1" dirty="0">
                <a:solidFill>
                  <a:srgbClr val="2754A2"/>
                </a:solidFill>
              </a:rPr>
              <a:t>Sub-Saharan Africa and South Asia  have high energy investment increase</a:t>
            </a:r>
          </a:p>
        </p:txBody>
      </p:sp>
      <p:pic>
        <p:nvPicPr>
          <p:cNvPr id="12" name="Picture 11" descr="A graph of different colored lines&#10;&#10;Description automatically generated with medium confidence">
            <a:extLst>
              <a:ext uri="{FF2B5EF4-FFF2-40B4-BE49-F238E27FC236}">
                <a16:creationId xmlns="" xmlns:a16="http://schemas.microsoft.com/office/drawing/2014/main" id="{8584AC5A-5C9A-4F28-A415-53D542F4C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5" y="1269916"/>
            <a:ext cx="7611957" cy="535359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77776C97-1BF5-45B1-A0F1-F5D7C69C5FDB}"/>
              </a:ext>
            </a:extLst>
          </p:cNvPr>
          <p:cNvSpPr/>
          <p:nvPr/>
        </p:nvSpPr>
        <p:spPr>
          <a:xfrm>
            <a:off x="2363822" y="5330758"/>
            <a:ext cx="1293778" cy="905656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958F3A5-00EC-44F4-975B-742F10787944}"/>
              </a:ext>
            </a:extLst>
          </p:cNvPr>
          <p:cNvGrpSpPr/>
          <p:nvPr/>
        </p:nvGrpSpPr>
        <p:grpSpPr>
          <a:xfrm>
            <a:off x="3483866" y="750216"/>
            <a:ext cx="1633659" cy="360523"/>
            <a:chOff x="384048" y="1850832"/>
            <a:chExt cx="1633659" cy="360523"/>
          </a:xfrm>
        </p:grpSpPr>
        <p:pic>
          <p:nvPicPr>
            <p:cNvPr id="8" name="Google Shape;73;p8">
              <a:extLst>
                <a:ext uri="{FF2B5EF4-FFF2-40B4-BE49-F238E27FC236}">
                  <a16:creationId xmlns="" xmlns:a16="http://schemas.microsoft.com/office/drawing/2014/main" id="{68C52A92-F36B-4F91-BE45-498ACA921CA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4048" y="1850832"/>
              <a:ext cx="360523" cy="360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70;p8">
              <a:extLst>
                <a:ext uri="{FF2B5EF4-FFF2-40B4-BE49-F238E27FC236}">
                  <a16:creationId xmlns="" xmlns:a16="http://schemas.microsoft.com/office/drawing/2014/main" id="{56B44028-FF59-4AF1-9F56-C660DDC8E48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7890" y="1850832"/>
              <a:ext cx="362133" cy="360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69;p8">
              <a:extLst>
                <a:ext uri="{FF2B5EF4-FFF2-40B4-BE49-F238E27FC236}">
                  <a16:creationId xmlns="" xmlns:a16="http://schemas.microsoft.com/office/drawing/2014/main" id="{B5E58F04-E6BD-4C86-9869-3BF61334592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33342" y="1850832"/>
              <a:ext cx="360523" cy="360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72;p8">
              <a:extLst>
                <a:ext uri="{FF2B5EF4-FFF2-40B4-BE49-F238E27FC236}">
                  <a16:creationId xmlns="" xmlns:a16="http://schemas.microsoft.com/office/drawing/2014/main" id="{1EB8FDBA-794C-4D7A-870F-E4291C156A0E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657184" y="1850832"/>
              <a:ext cx="360523" cy="3605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EA3B5C5-1A23-4533-8B8C-B17132AC5BF4}"/>
              </a:ext>
            </a:extLst>
          </p:cNvPr>
          <p:cNvSpPr/>
          <p:nvPr/>
        </p:nvSpPr>
        <p:spPr>
          <a:xfrm>
            <a:off x="8107776" y="1311312"/>
            <a:ext cx="3948063" cy="1573290"/>
          </a:xfrm>
          <a:prstGeom prst="rect">
            <a:avLst/>
          </a:prstGeom>
          <a:solidFill>
            <a:srgbClr val="275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Regions with high </a:t>
            </a:r>
            <a:r>
              <a:rPr lang="en-US" sz="2000" b="1" dirty="0"/>
              <a:t>water cost increase</a:t>
            </a:r>
            <a:r>
              <a:rPr lang="en-US" sz="2000" dirty="0"/>
              <a:t> also have the highest </a:t>
            </a:r>
            <a:r>
              <a:rPr lang="en-US" sz="2000" b="1" dirty="0"/>
              <a:t>climate change uncertainty</a:t>
            </a:r>
            <a:r>
              <a:rPr lang="en-US" sz="2000" dirty="0"/>
              <a:t>, and the </a:t>
            </a:r>
            <a:r>
              <a:rPr lang="en-US" sz="2000" b="1" dirty="0"/>
              <a:t>lowest adaptive capacity</a:t>
            </a:r>
            <a:endParaRPr lang="en-US" sz="20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5877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B2025B4-2FC1-47B2-84E2-A328FE7609F4}"/>
              </a:ext>
            </a:extLst>
          </p:cNvPr>
          <p:cNvSpPr/>
          <p:nvPr/>
        </p:nvSpPr>
        <p:spPr>
          <a:xfrm>
            <a:off x="8107775" y="4762743"/>
            <a:ext cx="3948063" cy="1802278"/>
          </a:xfrm>
          <a:prstGeom prst="rect">
            <a:avLst/>
          </a:prstGeom>
          <a:solidFill>
            <a:srgbClr val="275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Temporal dimension:</a:t>
            </a:r>
          </a:p>
          <a:p>
            <a:r>
              <a:rPr lang="en-US" sz="2000" b="1" dirty="0"/>
              <a:t>long-term cost of maintaining the SDG targets is often higher  and more uncertain than reaching the targets.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737E9-BA75-4CA5-9FE5-5CEA56DF6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3" y="234494"/>
            <a:ext cx="8911916" cy="775156"/>
          </a:xfrm>
        </p:spPr>
        <p:txBody>
          <a:bodyPr/>
          <a:lstStyle/>
          <a:p>
            <a:r>
              <a:rPr lang="en-US" dirty="0"/>
              <a:t>Cost changes in the Energy supply and water infrastructure to meet WEL SDGs</a:t>
            </a:r>
          </a:p>
        </p:txBody>
      </p:sp>
      <p:pic>
        <p:nvPicPr>
          <p:cNvPr id="12" name="Picture 11" descr="A graph of different colored lines&#10;&#10;Description automatically generated with medium confidence">
            <a:extLst>
              <a:ext uri="{FF2B5EF4-FFF2-40B4-BE49-F238E27FC236}">
                <a16:creationId xmlns="" xmlns:a16="http://schemas.microsoft.com/office/drawing/2014/main" id="{8584AC5A-5C9A-4F28-A415-53D542F4C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5" y="1269916"/>
            <a:ext cx="7611957" cy="53535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8B1F126-B9AE-416D-A21F-7A77D88E2982}"/>
              </a:ext>
            </a:extLst>
          </p:cNvPr>
          <p:cNvGrpSpPr/>
          <p:nvPr/>
        </p:nvGrpSpPr>
        <p:grpSpPr>
          <a:xfrm>
            <a:off x="3483866" y="750216"/>
            <a:ext cx="1633659" cy="360523"/>
            <a:chOff x="384048" y="1850832"/>
            <a:chExt cx="1633659" cy="360523"/>
          </a:xfrm>
        </p:grpSpPr>
        <p:pic>
          <p:nvPicPr>
            <p:cNvPr id="9" name="Google Shape;73;p8">
              <a:extLst>
                <a:ext uri="{FF2B5EF4-FFF2-40B4-BE49-F238E27FC236}">
                  <a16:creationId xmlns="" xmlns:a16="http://schemas.microsoft.com/office/drawing/2014/main" id="{A7540977-EEDD-46B9-97F4-E92B98CA0EA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4048" y="1850832"/>
              <a:ext cx="360523" cy="360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70;p8">
              <a:extLst>
                <a:ext uri="{FF2B5EF4-FFF2-40B4-BE49-F238E27FC236}">
                  <a16:creationId xmlns="" xmlns:a16="http://schemas.microsoft.com/office/drawing/2014/main" id="{E05B8199-38CB-4DAB-8AE3-4629000B24E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7890" y="1850832"/>
              <a:ext cx="362133" cy="360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69;p8">
              <a:extLst>
                <a:ext uri="{FF2B5EF4-FFF2-40B4-BE49-F238E27FC236}">
                  <a16:creationId xmlns="" xmlns:a16="http://schemas.microsoft.com/office/drawing/2014/main" id="{35A89253-9C46-428A-90FF-854BB90BFEC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33342" y="1850832"/>
              <a:ext cx="360523" cy="360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72;p8">
              <a:extLst>
                <a:ext uri="{FF2B5EF4-FFF2-40B4-BE49-F238E27FC236}">
                  <a16:creationId xmlns="" xmlns:a16="http://schemas.microsoft.com/office/drawing/2014/main" id="{4678B929-C322-4AA1-878A-0F5257537913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657184" y="1850832"/>
              <a:ext cx="360523" cy="3605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94109F3-C41F-4553-886F-6E1049A87DAC}"/>
              </a:ext>
            </a:extLst>
          </p:cNvPr>
          <p:cNvSpPr txBox="1"/>
          <p:nvPr/>
        </p:nvSpPr>
        <p:spPr>
          <a:xfrm>
            <a:off x="8107774" y="2854528"/>
            <a:ext cx="39480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000" b="1" dirty="0">
                <a:solidFill>
                  <a:srgbClr val="2754A2"/>
                </a:solidFill>
              </a:rPr>
              <a:t>Energy:</a:t>
            </a:r>
          </a:p>
          <a:p>
            <a:r>
              <a:rPr lang="en-US" sz="2000" b="1" dirty="0">
                <a:solidFill>
                  <a:srgbClr val="2754A2"/>
                </a:solidFill>
              </a:rPr>
              <a:t>Sub-Saharan Africa and South Asia  have high energy investment increase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8660F29-71EB-4D93-A6B5-DE5057D7267F}"/>
              </a:ext>
            </a:extLst>
          </p:cNvPr>
          <p:cNvSpPr/>
          <p:nvPr/>
        </p:nvSpPr>
        <p:spPr>
          <a:xfrm>
            <a:off x="8107776" y="1311312"/>
            <a:ext cx="3948063" cy="1573290"/>
          </a:xfrm>
          <a:prstGeom prst="rect">
            <a:avLst/>
          </a:prstGeom>
          <a:solidFill>
            <a:srgbClr val="275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Regions with high </a:t>
            </a:r>
            <a:r>
              <a:rPr lang="en-US" sz="2000" b="1" dirty="0"/>
              <a:t>water cost increase</a:t>
            </a:r>
            <a:r>
              <a:rPr lang="en-US" sz="2000" dirty="0"/>
              <a:t> also have the highest </a:t>
            </a:r>
            <a:r>
              <a:rPr lang="en-US" sz="2000" b="1" dirty="0"/>
              <a:t>climate change uncertainty</a:t>
            </a:r>
            <a:r>
              <a:rPr lang="en-US" sz="2000" dirty="0"/>
              <a:t>, and the </a:t>
            </a:r>
            <a:r>
              <a:rPr lang="en-US" sz="2000" b="1" dirty="0"/>
              <a:t>lowest adaptive capacity</a:t>
            </a:r>
            <a:endParaRPr lang="en-US" sz="20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1716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tent">
  <a:themeElements>
    <a:clrScheme name="IIASA color">
      <a:dk1>
        <a:sysClr val="windowText" lastClr="000000"/>
      </a:dk1>
      <a:lt1>
        <a:sysClr val="window" lastClr="FFFFFF"/>
      </a:lt1>
      <a:dk2>
        <a:srgbClr val="00599D"/>
      </a:dk2>
      <a:lt2>
        <a:srgbClr val="E7E6E6"/>
      </a:lt2>
      <a:accent1>
        <a:srgbClr val="00599D"/>
      </a:accent1>
      <a:accent2>
        <a:srgbClr val="09C6C0"/>
      </a:accent2>
      <a:accent3>
        <a:srgbClr val="24806E"/>
      </a:accent3>
      <a:accent4>
        <a:srgbClr val="FDBB40"/>
      </a:accent4>
      <a:accent5>
        <a:srgbClr val="EF6A6B"/>
      </a:accent5>
      <a:accent6>
        <a:srgbClr val="6A4C93"/>
      </a:accent6>
      <a:hlink>
        <a:srgbClr val="00599D"/>
      </a:hlink>
      <a:folHlink>
        <a:srgbClr val="6A4C9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asa_dh_template_169.potx" id="{B0F2967E-95CF-4A90-A977-E2D4C086E551}" vid="{C19DDA07-5643-42C0-95C1-F793A2A292EA}"/>
    </a:ext>
  </a:extLst>
</a:theme>
</file>

<file path=ppt/theme/theme2.xml><?xml version="1.0" encoding="utf-8"?>
<a:theme xmlns:a="http://schemas.openxmlformats.org/drawingml/2006/main" name="2_Content">
  <a:themeElements>
    <a:clrScheme name="IIASA color">
      <a:dk1>
        <a:sysClr val="windowText" lastClr="000000"/>
      </a:dk1>
      <a:lt1>
        <a:sysClr val="window" lastClr="FFFFFF"/>
      </a:lt1>
      <a:dk2>
        <a:srgbClr val="00599D"/>
      </a:dk2>
      <a:lt2>
        <a:srgbClr val="E7E6E6"/>
      </a:lt2>
      <a:accent1>
        <a:srgbClr val="00599D"/>
      </a:accent1>
      <a:accent2>
        <a:srgbClr val="09C6C0"/>
      </a:accent2>
      <a:accent3>
        <a:srgbClr val="24806E"/>
      </a:accent3>
      <a:accent4>
        <a:srgbClr val="FDBB40"/>
      </a:accent4>
      <a:accent5>
        <a:srgbClr val="EF6A6B"/>
      </a:accent5>
      <a:accent6>
        <a:srgbClr val="6A4C93"/>
      </a:accent6>
      <a:hlink>
        <a:srgbClr val="00599D"/>
      </a:hlink>
      <a:folHlink>
        <a:srgbClr val="6A4C9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asa_dh_template_169.potx" id="{B0F2967E-95CF-4A90-A977-E2D4C086E551}" vid="{C19DDA07-5643-42C0-95C1-F793A2A292E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9694</TotalTime>
  <Words>1333</Words>
  <Application>Microsoft Office PowerPoint</Application>
  <PresentationFormat>Widescreen</PresentationFormat>
  <Paragraphs>276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ＭＳ Ｐゴシック</vt:lpstr>
      <vt:lpstr>Arial</vt:lpstr>
      <vt:lpstr>Calibri</vt:lpstr>
      <vt:lpstr>Calibri Light</vt:lpstr>
      <vt:lpstr>Cambria</vt:lpstr>
      <vt:lpstr>MinionPro-Regular</vt:lpstr>
      <vt:lpstr>ＭＳ 明朝</vt:lpstr>
      <vt:lpstr>sans</vt:lpstr>
      <vt:lpstr>Tahoma</vt:lpstr>
      <vt:lpstr>Times New Roman</vt:lpstr>
      <vt:lpstr>1_Content</vt:lpstr>
      <vt:lpstr>2_Content</vt:lpstr>
      <vt:lpstr>IAM investment response to biophysical climate impacts on water, energy and land in SDGs and climate policies</vt:lpstr>
      <vt:lpstr>Former investment assessments using IAMs  do not include climate impacts</vt:lpstr>
      <vt:lpstr>Approach: MESSAGEix-GLOBIOM IAM</vt:lpstr>
      <vt:lpstr>PowerPoint Presentation</vt:lpstr>
      <vt:lpstr>Energy supply and water infrastructure investments to achieve WEL SDGs</vt:lpstr>
      <vt:lpstr>Water investments breakdown</vt:lpstr>
      <vt:lpstr>Cost changes in the Energy supply and water infrastructure to meet WEL SDGs</vt:lpstr>
      <vt:lpstr>Cost changes in the Energy supply and water infrastructure to meet WEL SDGs</vt:lpstr>
      <vt:lpstr>Cost changes in the Energy supply and water infrastructure to meet WEL SDGs</vt:lpstr>
      <vt:lpstr>Climate impacts and mitigation scenarios</vt:lpstr>
      <vt:lpstr>Climate mitigation Energy Supply investments</vt:lpstr>
      <vt:lpstr>Conclusions</vt:lpstr>
      <vt:lpstr>IAM investment response to biophysical climate impacts on water, energy and land in SDGs and climate policies</vt:lpstr>
      <vt:lpstr>Back-up</vt:lpstr>
      <vt:lpstr>MESSAGEix-GLOBIOM-Nexus</vt:lpstr>
      <vt:lpstr>South Asia, India. Investments to meet WEL SDGs</vt:lpstr>
      <vt:lpstr>Limited intra-regional variability on mitigation costs</vt:lpstr>
      <vt:lpstr>Water and Energy supply investment requirements with SDGs 7*</vt:lpstr>
      <vt:lpstr>Water and Energy supply investment requirements with SDGs 6</vt:lpstr>
      <vt:lpstr>Water and Energy supply investment requirements with SDGs 2 and 15</vt:lpstr>
      <vt:lpstr>Timeseries and model comparison</vt:lpstr>
      <vt:lpstr>Timeseries and model comparison</vt:lpstr>
      <vt:lpstr>Climate impacts on business as usual</vt:lpstr>
      <vt:lpstr>Climate impacts on yield</vt:lpstr>
      <vt:lpstr>2.6 impacts: crop production</vt:lpstr>
      <vt:lpstr>Decompose investment by 3 impacts</vt:lpstr>
      <vt:lpstr>Land costs assessment: not investments</vt:lpstr>
      <vt:lpstr>Renewable water availability</vt:lpstr>
      <vt:lpstr>Power plant cooling</vt:lpstr>
      <vt:lpstr>v</vt:lpstr>
      <vt:lpstr>Crop production and land</vt:lpstr>
      <vt:lpstr>Fertilizer use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Climate-Land (food)-Energy-Water Nexus</dc:title>
  <dc:creator>VINCA Adriano</dc:creator>
  <cp:lastModifiedBy>adriano vinca</cp:lastModifiedBy>
  <cp:revision>63</cp:revision>
  <dcterms:created xsi:type="dcterms:W3CDTF">2023-06-19T11:24:13Z</dcterms:created>
  <dcterms:modified xsi:type="dcterms:W3CDTF">2023-11-15T07:47:50Z</dcterms:modified>
</cp:coreProperties>
</file>