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999" r:id="rId2"/>
    <p:sldId id="3016" r:id="rId3"/>
    <p:sldId id="3017" r:id="rId4"/>
    <p:sldId id="3018" r:id="rId5"/>
    <p:sldId id="3019" r:id="rId6"/>
    <p:sldId id="3003" r:id="rId7"/>
    <p:sldId id="2982" r:id="rId8"/>
    <p:sldId id="3002" r:id="rId9"/>
    <p:sldId id="279" r:id="rId10"/>
    <p:sldId id="3022" r:id="rId11"/>
    <p:sldId id="299" r:id="rId12"/>
    <p:sldId id="289" r:id="rId13"/>
    <p:sldId id="3020" r:id="rId14"/>
    <p:sldId id="3021" r:id="rId15"/>
    <p:sldId id="3029" r:id="rId16"/>
    <p:sldId id="293" r:id="rId17"/>
    <p:sldId id="300" r:id="rId18"/>
    <p:sldId id="3004" r:id="rId19"/>
    <p:sldId id="2996" r:id="rId20"/>
    <p:sldId id="3025" r:id="rId21"/>
    <p:sldId id="3026" r:id="rId22"/>
    <p:sldId id="3024" r:id="rId23"/>
    <p:sldId id="3027" r:id="rId24"/>
    <p:sldId id="3028" r:id="rId25"/>
    <p:sldId id="287" r:id="rId26"/>
    <p:sldId id="3000" r:id="rId27"/>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71"/>
    <p:restoredTop sz="82131"/>
  </p:normalViewPr>
  <p:slideViewPr>
    <p:cSldViewPr snapToGrid="0">
      <p:cViewPr varScale="1">
        <p:scale>
          <a:sx n="77" d="100"/>
          <a:sy n="77" d="100"/>
        </p:scale>
        <p:origin x="21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7E0365-FC26-6C49-B46A-7BB21117372F}" type="datetimeFigureOut">
              <a:rPr lang="en-AT" smtClean="0"/>
              <a:t>21.02.24</a:t>
            </a:fld>
            <a:endParaRPr lang="en-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996A2-A389-674C-8A1F-D9AD720B9B04}" type="slidenum">
              <a:rPr lang="en-AT" smtClean="0"/>
              <a:t>‹#›</a:t>
            </a:fld>
            <a:endParaRPr lang="en-AT"/>
          </a:p>
        </p:txBody>
      </p:sp>
    </p:spTree>
    <p:extLst>
      <p:ext uri="{BB962C8B-B14F-4D97-AF65-F5344CB8AC3E}">
        <p14:creationId xmlns:p14="http://schemas.microsoft.com/office/powerpoint/2010/main" val="2459118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8b7b129c1c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6" name="Google Shape;96;g28b7b129c1c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200" b="0" i="0" dirty="0">
              <a:solidFill>
                <a:srgbClr val="000000"/>
              </a:solidFill>
              <a:effectLst/>
              <a:latin typeface="Tahoma" panose="020B0604030504040204" pitchFamily="34" charset="0"/>
            </a:endParaRPr>
          </a:p>
        </p:txBody>
      </p:sp>
      <p:sp>
        <p:nvSpPr>
          <p:cNvPr id="4" name="Slide Number Placeholder 3"/>
          <p:cNvSpPr>
            <a:spLocks noGrp="1"/>
          </p:cNvSpPr>
          <p:nvPr>
            <p:ph type="sldNum" sz="quarter" idx="5"/>
          </p:nvPr>
        </p:nvSpPr>
        <p:spPr/>
        <p:txBody>
          <a:bodyPr/>
          <a:lstStyle/>
          <a:p>
            <a:fld id="{0B17A1DD-B70C-B048-99CA-ED854228726D}" type="slidenum">
              <a:rPr lang="en-US" smtClean="0"/>
              <a:t>11</a:t>
            </a:fld>
            <a:endParaRPr lang="en-US"/>
          </a:p>
        </p:txBody>
      </p:sp>
    </p:spTree>
    <p:extLst>
      <p:ext uri="{BB962C8B-B14F-4D97-AF65-F5344CB8AC3E}">
        <p14:creationId xmlns:p14="http://schemas.microsoft.com/office/powerpoint/2010/main" val="2636949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T"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0B17A1DD-B70C-B048-99CA-ED854228726D}" type="slidenum">
              <a:rPr lang="en-US" smtClean="0"/>
              <a:t>12</a:t>
            </a:fld>
            <a:endParaRPr lang="en-US"/>
          </a:p>
        </p:txBody>
      </p:sp>
    </p:spTree>
    <p:extLst>
      <p:ext uri="{BB962C8B-B14F-4D97-AF65-F5344CB8AC3E}">
        <p14:creationId xmlns:p14="http://schemas.microsoft.com/office/powerpoint/2010/main" val="3522679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0B17A1DD-B70C-B048-99CA-ED854228726D}" type="slidenum">
              <a:rPr lang="en-US" smtClean="0"/>
              <a:t>13</a:t>
            </a:fld>
            <a:endParaRPr lang="en-US"/>
          </a:p>
        </p:txBody>
      </p:sp>
    </p:spTree>
    <p:extLst>
      <p:ext uri="{BB962C8B-B14F-4D97-AF65-F5344CB8AC3E}">
        <p14:creationId xmlns:p14="http://schemas.microsoft.com/office/powerpoint/2010/main" val="4160730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dirty="0">
              <a:solidFill>
                <a:srgbClr val="282828"/>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0B17A1DD-B70C-B048-99CA-ED854228726D}" type="slidenum">
              <a:rPr lang="en-US" smtClean="0"/>
              <a:t>14</a:t>
            </a:fld>
            <a:endParaRPr lang="en-US"/>
          </a:p>
        </p:txBody>
      </p:sp>
    </p:spTree>
    <p:extLst>
      <p:ext uri="{BB962C8B-B14F-4D97-AF65-F5344CB8AC3E}">
        <p14:creationId xmlns:p14="http://schemas.microsoft.com/office/powerpoint/2010/main" val="3107065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T"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0B17A1DD-B70C-B048-99CA-ED854228726D}" type="slidenum">
              <a:rPr lang="en-US" smtClean="0"/>
              <a:t>16</a:t>
            </a:fld>
            <a:endParaRPr lang="en-US"/>
          </a:p>
        </p:txBody>
      </p:sp>
    </p:spTree>
    <p:extLst>
      <p:ext uri="{BB962C8B-B14F-4D97-AF65-F5344CB8AC3E}">
        <p14:creationId xmlns:p14="http://schemas.microsoft.com/office/powerpoint/2010/main" val="3504168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just" rtl="0">
              <a:spcBef>
                <a:spcPts val="0"/>
              </a:spcBef>
              <a:spcAft>
                <a:spcPts val="0"/>
              </a:spcAft>
              <a:buClr>
                <a:schemeClr val="dk1"/>
              </a:buClr>
              <a:buSzPts val="1200"/>
              <a:buFont typeface="Arial"/>
              <a:buNone/>
            </a:pPr>
            <a:endParaRPr dirty="0"/>
          </a:p>
        </p:txBody>
      </p:sp>
      <p:sp>
        <p:nvSpPr>
          <p:cNvPr id="311" name="Google Shape;31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A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772996A2-A389-674C-8A1F-D9AD720B9B04}" type="slidenum">
              <a:rPr lang="en-AT" smtClean="0"/>
              <a:t>18</a:t>
            </a:fld>
            <a:endParaRPr lang="en-AT"/>
          </a:p>
        </p:txBody>
      </p:sp>
    </p:spTree>
    <p:extLst>
      <p:ext uri="{BB962C8B-B14F-4D97-AF65-F5344CB8AC3E}">
        <p14:creationId xmlns:p14="http://schemas.microsoft.com/office/powerpoint/2010/main" val="1113560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T" sz="10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0B17A1DD-B70C-B048-99CA-ED854228726D}" type="slidenum">
              <a:rPr lang="en-US" smtClean="0"/>
              <a:t>19</a:t>
            </a:fld>
            <a:endParaRPr lang="en-US"/>
          </a:p>
        </p:txBody>
      </p:sp>
    </p:spTree>
    <p:extLst>
      <p:ext uri="{BB962C8B-B14F-4D97-AF65-F5344CB8AC3E}">
        <p14:creationId xmlns:p14="http://schemas.microsoft.com/office/powerpoint/2010/main" val="1375461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772996A2-A389-674C-8A1F-D9AD720B9B04}" type="slidenum">
              <a:rPr lang="en-AT" smtClean="0"/>
              <a:t>20</a:t>
            </a:fld>
            <a:endParaRPr lang="en-AT"/>
          </a:p>
        </p:txBody>
      </p:sp>
    </p:spTree>
    <p:extLst>
      <p:ext uri="{BB962C8B-B14F-4D97-AF65-F5344CB8AC3E}">
        <p14:creationId xmlns:p14="http://schemas.microsoft.com/office/powerpoint/2010/main" val="3337078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772996A2-A389-674C-8A1F-D9AD720B9B04}" type="slidenum">
              <a:rPr lang="en-AT" smtClean="0"/>
              <a:t>23</a:t>
            </a:fld>
            <a:endParaRPr lang="en-AT"/>
          </a:p>
        </p:txBody>
      </p:sp>
    </p:spTree>
    <p:extLst>
      <p:ext uri="{BB962C8B-B14F-4D97-AF65-F5344CB8AC3E}">
        <p14:creationId xmlns:p14="http://schemas.microsoft.com/office/powerpoint/2010/main" val="2734137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F6B8A07E-DB8E-6E46-B389-DAA2EB564CE9}" type="slidenum">
              <a:rPr lang="en-AT" smtClean="0"/>
              <a:t>2</a:t>
            </a:fld>
            <a:endParaRPr lang="en-AT"/>
          </a:p>
        </p:txBody>
      </p:sp>
    </p:spTree>
    <p:extLst>
      <p:ext uri="{BB962C8B-B14F-4D97-AF65-F5344CB8AC3E}">
        <p14:creationId xmlns:p14="http://schemas.microsoft.com/office/powerpoint/2010/main" val="1609450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0" name="Google Shape;34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a:p>
        </p:txBody>
      </p:sp>
      <p:sp>
        <p:nvSpPr>
          <p:cNvPr id="4" name="Slide Number Placeholder 3"/>
          <p:cNvSpPr>
            <a:spLocks noGrp="1"/>
          </p:cNvSpPr>
          <p:nvPr>
            <p:ph type="sldNum" sz="quarter" idx="5"/>
          </p:nvPr>
        </p:nvSpPr>
        <p:spPr/>
        <p:txBody>
          <a:bodyPr/>
          <a:lstStyle/>
          <a:p>
            <a:fld id="{772996A2-A389-674C-8A1F-D9AD720B9B04}" type="slidenum">
              <a:rPr lang="en-AT" smtClean="0"/>
              <a:t>26</a:t>
            </a:fld>
            <a:endParaRPr lang="en-AT"/>
          </a:p>
        </p:txBody>
      </p:sp>
    </p:spTree>
    <p:extLst>
      <p:ext uri="{BB962C8B-B14F-4D97-AF65-F5344CB8AC3E}">
        <p14:creationId xmlns:p14="http://schemas.microsoft.com/office/powerpoint/2010/main" val="1209239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772996A2-A389-674C-8A1F-D9AD720B9B04}" type="slidenum">
              <a:rPr lang="en-AT" smtClean="0"/>
              <a:t>3</a:t>
            </a:fld>
            <a:endParaRPr lang="en-AT"/>
          </a:p>
        </p:txBody>
      </p:sp>
    </p:spTree>
    <p:extLst>
      <p:ext uri="{BB962C8B-B14F-4D97-AF65-F5344CB8AC3E}">
        <p14:creationId xmlns:p14="http://schemas.microsoft.com/office/powerpoint/2010/main" val="3917269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772996A2-A389-674C-8A1F-D9AD720B9B04}" type="slidenum">
              <a:rPr lang="en-AT" smtClean="0"/>
              <a:t>4</a:t>
            </a:fld>
            <a:endParaRPr lang="en-AT"/>
          </a:p>
        </p:txBody>
      </p:sp>
    </p:spTree>
    <p:extLst>
      <p:ext uri="{BB962C8B-B14F-4D97-AF65-F5344CB8AC3E}">
        <p14:creationId xmlns:p14="http://schemas.microsoft.com/office/powerpoint/2010/main" val="2652526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T"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0B17A1DD-B70C-B048-99CA-ED854228726D}" type="slidenum">
              <a:rPr lang="en-US" smtClean="0"/>
              <a:t>5</a:t>
            </a:fld>
            <a:endParaRPr lang="en-US"/>
          </a:p>
        </p:txBody>
      </p:sp>
    </p:spTree>
    <p:extLst>
      <p:ext uri="{BB962C8B-B14F-4D97-AF65-F5344CB8AC3E}">
        <p14:creationId xmlns:p14="http://schemas.microsoft.com/office/powerpoint/2010/main" val="93231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772996A2-A389-674C-8A1F-D9AD720B9B04}" type="slidenum">
              <a:rPr lang="en-AT" smtClean="0"/>
              <a:t>6</a:t>
            </a:fld>
            <a:endParaRPr lang="en-AT"/>
          </a:p>
        </p:txBody>
      </p:sp>
    </p:spTree>
    <p:extLst>
      <p:ext uri="{BB962C8B-B14F-4D97-AF65-F5344CB8AC3E}">
        <p14:creationId xmlns:p14="http://schemas.microsoft.com/office/powerpoint/2010/main" val="2430982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AT" sz="1200" b="0" i="0" u="none" strike="noStrike" cap="none" smtClean="0">
                <a:solidFill>
                  <a:schemeClr val="dk1"/>
                </a:solidFill>
                <a:latin typeface="Calibri"/>
                <a:ea typeface="Calibri"/>
                <a:cs typeface="Calibri"/>
                <a:sym typeface="Calibri"/>
              </a:rPr>
              <a:t>7</a:t>
            </a:fld>
            <a:endParaRPr lang="en-A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7474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772996A2-A389-674C-8A1F-D9AD720B9B04}" type="slidenum">
              <a:rPr lang="en-AT" smtClean="0"/>
              <a:t>8</a:t>
            </a:fld>
            <a:endParaRPr lang="en-AT"/>
          </a:p>
        </p:txBody>
      </p:sp>
    </p:spTree>
    <p:extLst>
      <p:ext uri="{BB962C8B-B14F-4D97-AF65-F5344CB8AC3E}">
        <p14:creationId xmlns:p14="http://schemas.microsoft.com/office/powerpoint/2010/main" val="202227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endParaRPr sz="1200" b="0" dirty="0">
              <a:latin typeface="Tahoma" panose="020B0604030504040204" pitchFamily="34" charset="0"/>
              <a:ea typeface="Tahoma" panose="020B0604030504040204" pitchFamily="34" charset="0"/>
              <a:cs typeface="Tahoma" panose="020B0604030504040204" pitchFamily="34" charset="0"/>
            </a:endParaRPr>
          </a:p>
        </p:txBody>
      </p:sp>
      <p:sp>
        <p:nvSpPr>
          <p:cNvPr id="270" name="Google Shape;27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A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85AF5-41D5-C948-FECF-E5F208D71F9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T"/>
          </a:p>
        </p:txBody>
      </p:sp>
      <p:sp>
        <p:nvSpPr>
          <p:cNvPr id="3" name="Subtitle 2">
            <a:extLst>
              <a:ext uri="{FF2B5EF4-FFF2-40B4-BE49-F238E27FC236}">
                <a16:creationId xmlns:a16="http://schemas.microsoft.com/office/drawing/2014/main" id="{D96DF9E1-2045-FCC2-4706-4C7CAFBC50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T"/>
          </a:p>
        </p:txBody>
      </p:sp>
      <p:sp>
        <p:nvSpPr>
          <p:cNvPr id="4" name="Date Placeholder 3">
            <a:extLst>
              <a:ext uri="{FF2B5EF4-FFF2-40B4-BE49-F238E27FC236}">
                <a16:creationId xmlns:a16="http://schemas.microsoft.com/office/drawing/2014/main" id="{A8F3CD99-6F2B-EE80-1B00-4BDF3E93E463}"/>
              </a:ext>
            </a:extLst>
          </p:cNvPr>
          <p:cNvSpPr>
            <a:spLocks noGrp="1"/>
          </p:cNvSpPr>
          <p:nvPr>
            <p:ph type="dt" sz="half" idx="10"/>
          </p:nvPr>
        </p:nvSpPr>
        <p:spPr/>
        <p:txBody>
          <a:bodyPr/>
          <a:lstStyle/>
          <a:p>
            <a:fld id="{5404D44E-867C-CC4E-8705-B5AB3EB53F3C}" type="datetimeFigureOut">
              <a:rPr lang="en-AT" smtClean="0"/>
              <a:t>21.02.24</a:t>
            </a:fld>
            <a:endParaRPr lang="en-AT"/>
          </a:p>
        </p:txBody>
      </p:sp>
      <p:sp>
        <p:nvSpPr>
          <p:cNvPr id="5" name="Footer Placeholder 4">
            <a:extLst>
              <a:ext uri="{FF2B5EF4-FFF2-40B4-BE49-F238E27FC236}">
                <a16:creationId xmlns:a16="http://schemas.microsoft.com/office/drawing/2014/main" id="{BED7C9B8-F430-6586-AABF-C1A15E017428}"/>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06537469-E7B7-48D3-DAE7-B2754530E06F}"/>
              </a:ext>
            </a:extLst>
          </p:cNvPr>
          <p:cNvSpPr>
            <a:spLocks noGrp="1"/>
          </p:cNvSpPr>
          <p:nvPr>
            <p:ph type="sldNum" sz="quarter" idx="12"/>
          </p:nvPr>
        </p:nvSpPr>
        <p:spPr/>
        <p:txBody>
          <a:bodyPr/>
          <a:lstStyle/>
          <a:p>
            <a:fld id="{CC46CD02-36AD-4244-80E0-D7778C19B069}" type="slidenum">
              <a:rPr lang="en-AT" smtClean="0"/>
              <a:t>‹#›</a:t>
            </a:fld>
            <a:endParaRPr lang="en-AT"/>
          </a:p>
        </p:txBody>
      </p:sp>
    </p:spTree>
    <p:extLst>
      <p:ext uri="{BB962C8B-B14F-4D97-AF65-F5344CB8AC3E}">
        <p14:creationId xmlns:p14="http://schemas.microsoft.com/office/powerpoint/2010/main" val="1202881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499B3-F892-3774-DDF7-5CE34D23E292}"/>
              </a:ext>
            </a:extLst>
          </p:cNvPr>
          <p:cNvSpPr>
            <a:spLocks noGrp="1"/>
          </p:cNvSpPr>
          <p:nvPr>
            <p:ph type="title"/>
          </p:nvPr>
        </p:nvSpPr>
        <p:spPr/>
        <p:txBody>
          <a:bodyPr/>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935353FC-99D8-250C-4B1F-F259824B13A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A561AFFA-A58E-318E-B625-B197BB94779F}"/>
              </a:ext>
            </a:extLst>
          </p:cNvPr>
          <p:cNvSpPr>
            <a:spLocks noGrp="1"/>
          </p:cNvSpPr>
          <p:nvPr>
            <p:ph type="dt" sz="half" idx="10"/>
          </p:nvPr>
        </p:nvSpPr>
        <p:spPr/>
        <p:txBody>
          <a:bodyPr/>
          <a:lstStyle/>
          <a:p>
            <a:fld id="{5404D44E-867C-CC4E-8705-B5AB3EB53F3C}" type="datetimeFigureOut">
              <a:rPr lang="en-AT" smtClean="0"/>
              <a:t>21.02.24</a:t>
            </a:fld>
            <a:endParaRPr lang="en-AT"/>
          </a:p>
        </p:txBody>
      </p:sp>
      <p:sp>
        <p:nvSpPr>
          <p:cNvPr id="5" name="Footer Placeholder 4">
            <a:extLst>
              <a:ext uri="{FF2B5EF4-FFF2-40B4-BE49-F238E27FC236}">
                <a16:creationId xmlns:a16="http://schemas.microsoft.com/office/drawing/2014/main" id="{77DD64D5-0666-E616-B009-8841A0A216AC}"/>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17EF2E56-030E-3C85-E20A-52A48619FFFE}"/>
              </a:ext>
            </a:extLst>
          </p:cNvPr>
          <p:cNvSpPr>
            <a:spLocks noGrp="1"/>
          </p:cNvSpPr>
          <p:nvPr>
            <p:ph type="sldNum" sz="quarter" idx="12"/>
          </p:nvPr>
        </p:nvSpPr>
        <p:spPr/>
        <p:txBody>
          <a:bodyPr/>
          <a:lstStyle/>
          <a:p>
            <a:fld id="{CC46CD02-36AD-4244-80E0-D7778C19B069}" type="slidenum">
              <a:rPr lang="en-AT" smtClean="0"/>
              <a:t>‹#›</a:t>
            </a:fld>
            <a:endParaRPr lang="en-AT"/>
          </a:p>
        </p:txBody>
      </p:sp>
    </p:spTree>
    <p:extLst>
      <p:ext uri="{BB962C8B-B14F-4D97-AF65-F5344CB8AC3E}">
        <p14:creationId xmlns:p14="http://schemas.microsoft.com/office/powerpoint/2010/main" val="1907895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B36776-80E2-8113-F737-47AF6AC2B98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148620B2-52D5-102B-1D5E-DD74E0D6FF6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6B609956-5D5F-4B32-AB62-CEE66F6476A7}"/>
              </a:ext>
            </a:extLst>
          </p:cNvPr>
          <p:cNvSpPr>
            <a:spLocks noGrp="1"/>
          </p:cNvSpPr>
          <p:nvPr>
            <p:ph type="dt" sz="half" idx="10"/>
          </p:nvPr>
        </p:nvSpPr>
        <p:spPr/>
        <p:txBody>
          <a:bodyPr/>
          <a:lstStyle/>
          <a:p>
            <a:fld id="{5404D44E-867C-CC4E-8705-B5AB3EB53F3C}" type="datetimeFigureOut">
              <a:rPr lang="en-AT" smtClean="0"/>
              <a:t>21.02.24</a:t>
            </a:fld>
            <a:endParaRPr lang="en-AT"/>
          </a:p>
        </p:txBody>
      </p:sp>
      <p:sp>
        <p:nvSpPr>
          <p:cNvPr id="5" name="Footer Placeholder 4">
            <a:extLst>
              <a:ext uri="{FF2B5EF4-FFF2-40B4-BE49-F238E27FC236}">
                <a16:creationId xmlns:a16="http://schemas.microsoft.com/office/drawing/2014/main" id="{834D7B43-6963-9A21-7E3A-C8E941A1F407}"/>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4B022761-5A33-7CA7-B6EA-7AE1B5EFDBAA}"/>
              </a:ext>
            </a:extLst>
          </p:cNvPr>
          <p:cNvSpPr>
            <a:spLocks noGrp="1"/>
          </p:cNvSpPr>
          <p:nvPr>
            <p:ph type="sldNum" sz="quarter" idx="12"/>
          </p:nvPr>
        </p:nvSpPr>
        <p:spPr/>
        <p:txBody>
          <a:bodyPr/>
          <a:lstStyle/>
          <a:p>
            <a:fld id="{CC46CD02-36AD-4244-80E0-D7778C19B069}" type="slidenum">
              <a:rPr lang="en-AT" smtClean="0"/>
              <a:t>‹#›</a:t>
            </a:fld>
            <a:endParaRPr lang="en-AT"/>
          </a:p>
        </p:txBody>
      </p:sp>
    </p:spTree>
    <p:extLst>
      <p:ext uri="{BB962C8B-B14F-4D97-AF65-F5344CB8AC3E}">
        <p14:creationId xmlns:p14="http://schemas.microsoft.com/office/powerpoint/2010/main" val="3270952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columns - Top">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942F0-6E2E-9B45-9065-E71C5FD39597}"/>
              </a:ext>
            </a:extLst>
          </p:cNvPr>
          <p:cNvSpPr/>
          <p:nvPr userDrawn="1"/>
        </p:nvSpPr>
        <p:spPr>
          <a:xfrm>
            <a:off x="1" y="5948414"/>
            <a:ext cx="3362425" cy="90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hasCustomPrompt="1"/>
          </p:nvPr>
        </p:nvSpPr>
        <p:spPr>
          <a:xfrm>
            <a:off x="362712" y="1761617"/>
            <a:ext cx="5574792" cy="4351338"/>
          </a:xfrm>
        </p:spPr>
        <p:txBody>
          <a:bodyPr>
            <a:normAutofit/>
          </a:bodyPr>
          <a:lstStyle>
            <a:lvl1pPr marL="0" indent="0">
              <a:lnSpc>
                <a:spcPct val="110000"/>
              </a:lnSpc>
              <a:buNone/>
              <a:defRPr sz="2000"/>
            </a:lvl1pPr>
          </a:lstStyle>
          <a:p>
            <a:pPr lvl="0"/>
            <a:r>
              <a:rPr lang="en-US" dirty="0"/>
              <a:t>Enter text here</a:t>
            </a:r>
          </a:p>
        </p:txBody>
      </p:sp>
      <p:sp>
        <p:nvSpPr>
          <p:cNvPr id="10" name="Content Placeholder 2">
            <a:extLst>
              <a:ext uri="{FF2B5EF4-FFF2-40B4-BE49-F238E27FC236}">
                <a16:creationId xmlns:a16="http://schemas.microsoft.com/office/drawing/2014/main" id="{F6C397A8-4C6E-3540-A9FF-B8B3F768B7BB}"/>
              </a:ext>
            </a:extLst>
          </p:cNvPr>
          <p:cNvSpPr>
            <a:spLocks noGrp="1"/>
          </p:cNvSpPr>
          <p:nvPr>
            <p:ph sz="half" idx="13" hasCustomPrompt="1"/>
          </p:nvPr>
        </p:nvSpPr>
        <p:spPr>
          <a:xfrm>
            <a:off x="6254496" y="1761617"/>
            <a:ext cx="5574792" cy="4351338"/>
          </a:xfrm>
        </p:spPr>
        <p:txBody>
          <a:bodyPr>
            <a:normAutofit/>
          </a:bodyPr>
          <a:lstStyle>
            <a:lvl1pPr marL="0" indent="0">
              <a:lnSpc>
                <a:spcPct val="110000"/>
              </a:lnSpc>
              <a:buNone/>
              <a:defRPr sz="2000"/>
            </a:lvl1pPr>
          </a:lstStyle>
          <a:p>
            <a:pPr lvl="0"/>
            <a:r>
              <a:rPr lang="en-US" dirty="0"/>
              <a:t>Enter text here</a:t>
            </a:r>
          </a:p>
        </p:txBody>
      </p:sp>
      <p:sp>
        <p:nvSpPr>
          <p:cNvPr id="11" name="Slide Number Placeholder 3">
            <a:extLst>
              <a:ext uri="{FF2B5EF4-FFF2-40B4-BE49-F238E27FC236}">
                <a16:creationId xmlns:a16="http://schemas.microsoft.com/office/drawing/2014/main" id="{C56797FB-FF82-0F4F-A928-D7AF36F5441A}"/>
              </a:ext>
            </a:extLst>
          </p:cNvPr>
          <p:cNvSpPr>
            <a:spLocks noGrp="1"/>
          </p:cNvSpPr>
          <p:nvPr>
            <p:ph type="sldNum" sz="quarter" idx="16"/>
          </p:nvPr>
        </p:nvSpPr>
        <p:spPr>
          <a:xfrm>
            <a:off x="258748" y="6352806"/>
            <a:ext cx="2743200" cy="365125"/>
          </a:xfrm>
        </p:spPr>
        <p:txBody>
          <a:bodyPr/>
          <a:lstStyle>
            <a:lvl1pPr>
              <a:defRPr>
                <a:solidFill>
                  <a:schemeClr val="tx1">
                    <a:lumMod val="50000"/>
                    <a:lumOff val="50000"/>
                  </a:schemeClr>
                </a:solidFill>
              </a:defRPr>
            </a:lvl1pPr>
          </a:lstStyle>
          <a:p>
            <a:fld id="{838B0777-827F-8D42-90B1-61394C340E65}" type="slidenum">
              <a:rPr lang="en-US" smtClean="0"/>
              <a:pPr/>
              <a:t>‹#›</a:t>
            </a:fld>
            <a:endParaRPr lang="en-US" dirty="0"/>
          </a:p>
        </p:txBody>
      </p:sp>
      <p:sp>
        <p:nvSpPr>
          <p:cNvPr id="12" name="Title 1">
            <a:extLst>
              <a:ext uri="{FF2B5EF4-FFF2-40B4-BE49-F238E27FC236}">
                <a16:creationId xmlns:a16="http://schemas.microsoft.com/office/drawing/2014/main" id="{4C27DB8A-983A-204A-A0E1-0B2509737A15}"/>
              </a:ext>
            </a:extLst>
          </p:cNvPr>
          <p:cNvSpPr>
            <a:spLocks noGrp="1"/>
          </p:cNvSpPr>
          <p:nvPr>
            <p:ph type="title"/>
          </p:nvPr>
        </p:nvSpPr>
        <p:spPr>
          <a:xfrm>
            <a:off x="362712" y="365127"/>
            <a:ext cx="10991088" cy="1198498"/>
          </a:xfrm>
          <a:prstGeom prst="rect">
            <a:avLst/>
          </a:prstGeom>
        </p:spPr>
        <p:txBody>
          <a:bodyPr anchor="ctr" anchorCtr="0">
            <a:normAutofit/>
          </a:bodyPr>
          <a:lstStyle>
            <a:lvl1pPr>
              <a:defRPr sz="3200"/>
            </a:lvl1pPr>
          </a:lstStyle>
          <a:p>
            <a:r>
              <a:rPr lang="en-US" dirty="0"/>
              <a:t>Click to edit Master title style</a:t>
            </a:r>
          </a:p>
        </p:txBody>
      </p:sp>
      <p:sp>
        <p:nvSpPr>
          <p:cNvPr id="13" name="Footer Placeholder 7">
            <a:extLst>
              <a:ext uri="{FF2B5EF4-FFF2-40B4-BE49-F238E27FC236}">
                <a16:creationId xmlns:a16="http://schemas.microsoft.com/office/drawing/2014/main" id="{C3EFC6A2-0789-BB4B-9701-8038DFBF83EF}"/>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5" name="Date Placeholder 3">
            <a:extLst>
              <a:ext uri="{FF2B5EF4-FFF2-40B4-BE49-F238E27FC236}">
                <a16:creationId xmlns:a16="http://schemas.microsoft.com/office/drawing/2014/main" id="{4876024C-E78F-814A-ADD4-B2037FCE17DA}"/>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tx1">
                    <a:lumMod val="50000"/>
                    <a:lumOff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2087213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DDF8-9EB6-50D9-D09F-CD209E6BA3AF}"/>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0F17B839-1787-5A11-5A5F-7708FD5827B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0023D9A1-E413-ADDF-025D-52A549538545}"/>
              </a:ext>
            </a:extLst>
          </p:cNvPr>
          <p:cNvSpPr>
            <a:spLocks noGrp="1"/>
          </p:cNvSpPr>
          <p:nvPr>
            <p:ph type="dt" sz="half" idx="10"/>
          </p:nvPr>
        </p:nvSpPr>
        <p:spPr/>
        <p:txBody>
          <a:bodyPr/>
          <a:lstStyle/>
          <a:p>
            <a:fld id="{5404D44E-867C-CC4E-8705-B5AB3EB53F3C}" type="datetimeFigureOut">
              <a:rPr lang="en-AT" smtClean="0"/>
              <a:t>21.02.24</a:t>
            </a:fld>
            <a:endParaRPr lang="en-AT"/>
          </a:p>
        </p:txBody>
      </p:sp>
      <p:sp>
        <p:nvSpPr>
          <p:cNvPr id="5" name="Footer Placeholder 4">
            <a:extLst>
              <a:ext uri="{FF2B5EF4-FFF2-40B4-BE49-F238E27FC236}">
                <a16:creationId xmlns:a16="http://schemas.microsoft.com/office/drawing/2014/main" id="{B2D344A2-0687-713E-DEB5-954EF0AFCEFF}"/>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68DF3E32-00DD-0058-C485-C5EE2731682D}"/>
              </a:ext>
            </a:extLst>
          </p:cNvPr>
          <p:cNvSpPr>
            <a:spLocks noGrp="1"/>
          </p:cNvSpPr>
          <p:nvPr>
            <p:ph type="sldNum" sz="quarter" idx="12"/>
          </p:nvPr>
        </p:nvSpPr>
        <p:spPr/>
        <p:txBody>
          <a:bodyPr/>
          <a:lstStyle/>
          <a:p>
            <a:fld id="{CC46CD02-36AD-4244-80E0-D7778C19B069}" type="slidenum">
              <a:rPr lang="en-AT" smtClean="0"/>
              <a:t>‹#›</a:t>
            </a:fld>
            <a:endParaRPr lang="en-AT"/>
          </a:p>
        </p:txBody>
      </p:sp>
    </p:spTree>
    <p:extLst>
      <p:ext uri="{BB962C8B-B14F-4D97-AF65-F5344CB8AC3E}">
        <p14:creationId xmlns:p14="http://schemas.microsoft.com/office/powerpoint/2010/main" val="299125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20420-7548-D564-148A-3D869C12076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T"/>
          </a:p>
        </p:txBody>
      </p:sp>
      <p:sp>
        <p:nvSpPr>
          <p:cNvPr id="3" name="Text Placeholder 2">
            <a:extLst>
              <a:ext uri="{FF2B5EF4-FFF2-40B4-BE49-F238E27FC236}">
                <a16:creationId xmlns:a16="http://schemas.microsoft.com/office/drawing/2014/main" id="{658BC888-A244-055B-8DDF-16AF399B23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F31384E-EAEA-B244-F6C8-FB55B9308672}"/>
              </a:ext>
            </a:extLst>
          </p:cNvPr>
          <p:cNvSpPr>
            <a:spLocks noGrp="1"/>
          </p:cNvSpPr>
          <p:nvPr>
            <p:ph type="dt" sz="half" idx="10"/>
          </p:nvPr>
        </p:nvSpPr>
        <p:spPr/>
        <p:txBody>
          <a:bodyPr/>
          <a:lstStyle/>
          <a:p>
            <a:fld id="{5404D44E-867C-CC4E-8705-B5AB3EB53F3C}" type="datetimeFigureOut">
              <a:rPr lang="en-AT" smtClean="0"/>
              <a:t>21.02.24</a:t>
            </a:fld>
            <a:endParaRPr lang="en-AT"/>
          </a:p>
        </p:txBody>
      </p:sp>
      <p:sp>
        <p:nvSpPr>
          <p:cNvPr id="5" name="Footer Placeholder 4">
            <a:extLst>
              <a:ext uri="{FF2B5EF4-FFF2-40B4-BE49-F238E27FC236}">
                <a16:creationId xmlns:a16="http://schemas.microsoft.com/office/drawing/2014/main" id="{3F265542-4AF4-AA38-8399-91A799C961BB}"/>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C2C8ED3C-FEDC-9F93-A8FD-EAB2C4E31195}"/>
              </a:ext>
            </a:extLst>
          </p:cNvPr>
          <p:cNvSpPr>
            <a:spLocks noGrp="1"/>
          </p:cNvSpPr>
          <p:nvPr>
            <p:ph type="sldNum" sz="quarter" idx="12"/>
          </p:nvPr>
        </p:nvSpPr>
        <p:spPr/>
        <p:txBody>
          <a:bodyPr/>
          <a:lstStyle/>
          <a:p>
            <a:fld id="{CC46CD02-36AD-4244-80E0-D7778C19B069}" type="slidenum">
              <a:rPr lang="en-AT" smtClean="0"/>
              <a:t>‹#›</a:t>
            </a:fld>
            <a:endParaRPr lang="en-AT"/>
          </a:p>
        </p:txBody>
      </p:sp>
    </p:spTree>
    <p:extLst>
      <p:ext uri="{BB962C8B-B14F-4D97-AF65-F5344CB8AC3E}">
        <p14:creationId xmlns:p14="http://schemas.microsoft.com/office/powerpoint/2010/main" val="4155946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384AD-8788-32B0-869E-3F42E469FD71}"/>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B43CA90E-62CE-0AF0-288B-8068CD97C5D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Content Placeholder 3">
            <a:extLst>
              <a:ext uri="{FF2B5EF4-FFF2-40B4-BE49-F238E27FC236}">
                <a16:creationId xmlns:a16="http://schemas.microsoft.com/office/drawing/2014/main" id="{CD577F09-BB41-DC4A-34E0-AA6652BADDC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Date Placeholder 4">
            <a:extLst>
              <a:ext uri="{FF2B5EF4-FFF2-40B4-BE49-F238E27FC236}">
                <a16:creationId xmlns:a16="http://schemas.microsoft.com/office/drawing/2014/main" id="{B467B861-F813-F0EB-8A41-49ABE89659B0}"/>
              </a:ext>
            </a:extLst>
          </p:cNvPr>
          <p:cNvSpPr>
            <a:spLocks noGrp="1"/>
          </p:cNvSpPr>
          <p:nvPr>
            <p:ph type="dt" sz="half" idx="10"/>
          </p:nvPr>
        </p:nvSpPr>
        <p:spPr/>
        <p:txBody>
          <a:bodyPr/>
          <a:lstStyle/>
          <a:p>
            <a:fld id="{5404D44E-867C-CC4E-8705-B5AB3EB53F3C}" type="datetimeFigureOut">
              <a:rPr lang="en-AT" smtClean="0"/>
              <a:t>21.02.24</a:t>
            </a:fld>
            <a:endParaRPr lang="en-AT"/>
          </a:p>
        </p:txBody>
      </p:sp>
      <p:sp>
        <p:nvSpPr>
          <p:cNvPr id="6" name="Footer Placeholder 5">
            <a:extLst>
              <a:ext uri="{FF2B5EF4-FFF2-40B4-BE49-F238E27FC236}">
                <a16:creationId xmlns:a16="http://schemas.microsoft.com/office/drawing/2014/main" id="{ED1A4C17-6603-039A-33C9-10BE9B981953}"/>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C8F3A421-E23D-C4E9-3745-5572F11F0566}"/>
              </a:ext>
            </a:extLst>
          </p:cNvPr>
          <p:cNvSpPr>
            <a:spLocks noGrp="1"/>
          </p:cNvSpPr>
          <p:nvPr>
            <p:ph type="sldNum" sz="quarter" idx="12"/>
          </p:nvPr>
        </p:nvSpPr>
        <p:spPr/>
        <p:txBody>
          <a:bodyPr/>
          <a:lstStyle/>
          <a:p>
            <a:fld id="{CC46CD02-36AD-4244-80E0-D7778C19B069}" type="slidenum">
              <a:rPr lang="en-AT" smtClean="0"/>
              <a:t>‹#›</a:t>
            </a:fld>
            <a:endParaRPr lang="en-AT"/>
          </a:p>
        </p:txBody>
      </p:sp>
    </p:spTree>
    <p:extLst>
      <p:ext uri="{BB962C8B-B14F-4D97-AF65-F5344CB8AC3E}">
        <p14:creationId xmlns:p14="http://schemas.microsoft.com/office/powerpoint/2010/main" val="3417219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72062-3EBD-7C46-60A5-B6E6223C66DC}"/>
              </a:ext>
            </a:extLst>
          </p:cNvPr>
          <p:cNvSpPr>
            <a:spLocks noGrp="1"/>
          </p:cNvSpPr>
          <p:nvPr>
            <p:ph type="title"/>
          </p:nvPr>
        </p:nvSpPr>
        <p:spPr>
          <a:xfrm>
            <a:off x="839788" y="365125"/>
            <a:ext cx="10515600" cy="1325563"/>
          </a:xfrm>
        </p:spPr>
        <p:txBody>
          <a:bodyPr/>
          <a:lstStyle/>
          <a:p>
            <a:r>
              <a:rPr lang="en-GB"/>
              <a:t>Click to edit Master title style</a:t>
            </a:r>
            <a:endParaRPr lang="en-AT"/>
          </a:p>
        </p:txBody>
      </p:sp>
      <p:sp>
        <p:nvSpPr>
          <p:cNvPr id="3" name="Text Placeholder 2">
            <a:extLst>
              <a:ext uri="{FF2B5EF4-FFF2-40B4-BE49-F238E27FC236}">
                <a16:creationId xmlns:a16="http://schemas.microsoft.com/office/drawing/2014/main" id="{5AF98943-2D82-EC67-520D-B31C3D5940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0BC3E07-BEA1-BA2C-BD68-FFD88F96ADB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Text Placeholder 4">
            <a:extLst>
              <a:ext uri="{FF2B5EF4-FFF2-40B4-BE49-F238E27FC236}">
                <a16:creationId xmlns:a16="http://schemas.microsoft.com/office/drawing/2014/main" id="{4C7F00DE-7992-BA00-5416-E8E29D0357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616AB41-7BA2-9647-808B-AFEF5AF533F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7" name="Date Placeholder 6">
            <a:extLst>
              <a:ext uri="{FF2B5EF4-FFF2-40B4-BE49-F238E27FC236}">
                <a16:creationId xmlns:a16="http://schemas.microsoft.com/office/drawing/2014/main" id="{76744AB8-DEA9-7253-099B-16BE484DD24A}"/>
              </a:ext>
            </a:extLst>
          </p:cNvPr>
          <p:cNvSpPr>
            <a:spLocks noGrp="1"/>
          </p:cNvSpPr>
          <p:nvPr>
            <p:ph type="dt" sz="half" idx="10"/>
          </p:nvPr>
        </p:nvSpPr>
        <p:spPr/>
        <p:txBody>
          <a:bodyPr/>
          <a:lstStyle/>
          <a:p>
            <a:fld id="{5404D44E-867C-CC4E-8705-B5AB3EB53F3C}" type="datetimeFigureOut">
              <a:rPr lang="en-AT" smtClean="0"/>
              <a:t>21.02.24</a:t>
            </a:fld>
            <a:endParaRPr lang="en-AT"/>
          </a:p>
        </p:txBody>
      </p:sp>
      <p:sp>
        <p:nvSpPr>
          <p:cNvPr id="8" name="Footer Placeholder 7">
            <a:extLst>
              <a:ext uri="{FF2B5EF4-FFF2-40B4-BE49-F238E27FC236}">
                <a16:creationId xmlns:a16="http://schemas.microsoft.com/office/drawing/2014/main" id="{A1ACB334-AA23-539F-809B-43D69AF9A757}"/>
              </a:ext>
            </a:extLst>
          </p:cNvPr>
          <p:cNvSpPr>
            <a:spLocks noGrp="1"/>
          </p:cNvSpPr>
          <p:nvPr>
            <p:ph type="ftr" sz="quarter" idx="11"/>
          </p:nvPr>
        </p:nvSpPr>
        <p:spPr/>
        <p:txBody>
          <a:bodyPr/>
          <a:lstStyle/>
          <a:p>
            <a:endParaRPr lang="en-AT"/>
          </a:p>
        </p:txBody>
      </p:sp>
      <p:sp>
        <p:nvSpPr>
          <p:cNvPr id="9" name="Slide Number Placeholder 8">
            <a:extLst>
              <a:ext uri="{FF2B5EF4-FFF2-40B4-BE49-F238E27FC236}">
                <a16:creationId xmlns:a16="http://schemas.microsoft.com/office/drawing/2014/main" id="{B425B8A2-2311-6395-5D1C-6307D5699064}"/>
              </a:ext>
            </a:extLst>
          </p:cNvPr>
          <p:cNvSpPr>
            <a:spLocks noGrp="1"/>
          </p:cNvSpPr>
          <p:nvPr>
            <p:ph type="sldNum" sz="quarter" idx="12"/>
          </p:nvPr>
        </p:nvSpPr>
        <p:spPr/>
        <p:txBody>
          <a:bodyPr/>
          <a:lstStyle/>
          <a:p>
            <a:fld id="{CC46CD02-36AD-4244-80E0-D7778C19B069}" type="slidenum">
              <a:rPr lang="en-AT" smtClean="0"/>
              <a:t>‹#›</a:t>
            </a:fld>
            <a:endParaRPr lang="en-AT"/>
          </a:p>
        </p:txBody>
      </p:sp>
    </p:spTree>
    <p:extLst>
      <p:ext uri="{BB962C8B-B14F-4D97-AF65-F5344CB8AC3E}">
        <p14:creationId xmlns:p14="http://schemas.microsoft.com/office/powerpoint/2010/main" val="2528070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6ED01-E47B-F178-3456-7D0E5C9DB741}"/>
              </a:ext>
            </a:extLst>
          </p:cNvPr>
          <p:cNvSpPr>
            <a:spLocks noGrp="1"/>
          </p:cNvSpPr>
          <p:nvPr>
            <p:ph type="title"/>
          </p:nvPr>
        </p:nvSpPr>
        <p:spPr/>
        <p:txBody>
          <a:bodyPr/>
          <a:lstStyle/>
          <a:p>
            <a:r>
              <a:rPr lang="en-GB"/>
              <a:t>Click to edit Master title style</a:t>
            </a:r>
            <a:endParaRPr lang="en-AT"/>
          </a:p>
        </p:txBody>
      </p:sp>
      <p:sp>
        <p:nvSpPr>
          <p:cNvPr id="3" name="Date Placeholder 2">
            <a:extLst>
              <a:ext uri="{FF2B5EF4-FFF2-40B4-BE49-F238E27FC236}">
                <a16:creationId xmlns:a16="http://schemas.microsoft.com/office/drawing/2014/main" id="{BC7DC29D-307B-5F83-1D4A-9F1F54529546}"/>
              </a:ext>
            </a:extLst>
          </p:cNvPr>
          <p:cNvSpPr>
            <a:spLocks noGrp="1"/>
          </p:cNvSpPr>
          <p:nvPr>
            <p:ph type="dt" sz="half" idx="10"/>
          </p:nvPr>
        </p:nvSpPr>
        <p:spPr/>
        <p:txBody>
          <a:bodyPr/>
          <a:lstStyle/>
          <a:p>
            <a:fld id="{5404D44E-867C-CC4E-8705-B5AB3EB53F3C}" type="datetimeFigureOut">
              <a:rPr lang="en-AT" smtClean="0"/>
              <a:t>21.02.24</a:t>
            </a:fld>
            <a:endParaRPr lang="en-AT"/>
          </a:p>
        </p:txBody>
      </p:sp>
      <p:sp>
        <p:nvSpPr>
          <p:cNvPr id="4" name="Footer Placeholder 3">
            <a:extLst>
              <a:ext uri="{FF2B5EF4-FFF2-40B4-BE49-F238E27FC236}">
                <a16:creationId xmlns:a16="http://schemas.microsoft.com/office/drawing/2014/main" id="{8B99E641-A28A-3E25-7281-D7AC4C854A58}"/>
              </a:ext>
            </a:extLst>
          </p:cNvPr>
          <p:cNvSpPr>
            <a:spLocks noGrp="1"/>
          </p:cNvSpPr>
          <p:nvPr>
            <p:ph type="ftr" sz="quarter" idx="11"/>
          </p:nvPr>
        </p:nvSpPr>
        <p:spPr/>
        <p:txBody>
          <a:bodyPr/>
          <a:lstStyle/>
          <a:p>
            <a:endParaRPr lang="en-AT"/>
          </a:p>
        </p:txBody>
      </p:sp>
      <p:sp>
        <p:nvSpPr>
          <p:cNvPr id="5" name="Slide Number Placeholder 4">
            <a:extLst>
              <a:ext uri="{FF2B5EF4-FFF2-40B4-BE49-F238E27FC236}">
                <a16:creationId xmlns:a16="http://schemas.microsoft.com/office/drawing/2014/main" id="{7060AD49-1B86-3C58-7909-159ED76BBD25}"/>
              </a:ext>
            </a:extLst>
          </p:cNvPr>
          <p:cNvSpPr>
            <a:spLocks noGrp="1"/>
          </p:cNvSpPr>
          <p:nvPr>
            <p:ph type="sldNum" sz="quarter" idx="12"/>
          </p:nvPr>
        </p:nvSpPr>
        <p:spPr/>
        <p:txBody>
          <a:bodyPr/>
          <a:lstStyle/>
          <a:p>
            <a:fld id="{CC46CD02-36AD-4244-80E0-D7778C19B069}" type="slidenum">
              <a:rPr lang="en-AT" smtClean="0"/>
              <a:t>‹#›</a:t>
            </a:fld>
            <a:endParaRPr lang="en-AT"/>
          </a:p>
        </p:txBody>
      </p:sp>
    </p:spTree>
    <p:extLst>
      <p:ext uri="{BB962C8B-B14F-4D97-AF65-F5344CB8AC3E}">
        <p14:creationId xmlns:p14="http://schemas.microsoft.com/office/powerpoint/2010/main" val="2963412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E9FE5A-0803-301F-73A1-CD5A08967AED}"/>
              </a:ext>
            </a:extLst>
          </p:cNvPr>
          <p:cNvSpPr>
            <a:spLocks noGrp="1"/>
          </p:cNvSpPr>
          <p:nvPr>
            <p:ph type="dt" sz="half" idx="10"/>
          </p:nvPr>
        </p:nvSpPr>
        <p:spPr/>
        <p:txBody>
          <a:bodyPr/>
          <a:lstStyle/>
          <a:p>
            <a:fld id="{5404D44E-867C-CC4E-8705-B5AB3EB53F3C}" type="datetimeFigureOut">
              <a:rPr lang="en-AT" smtClean="0"/>
              <a:t>21.02.24</a:t>
            </a:fld>
            <a:endParaRPr lang="en-AT"/>
          </a:p>
        </p:txBody>
      </p:sp>
      <p:sp>
        <p:nvSpPr>
          <p:cNvPr id="3" name="Footer Placeholder 2">
            <a:extLst>
              <a:ext uri="{FF2B5EF4-FFF2-40B4-BE49-F238E27FC236}">
                <a16:creationId xmlns:a16="http://schemas.microsoft.com/office/drawing/2014/main" id="{6670F942-B132-E1A1-848C-AC62D4A4393B}"/>
              </a:ext>
            </a:extLst>
          </p:cNvPr>
          <p:cNvSpPr>
            <a:spLocks noGrp="1"/>
          </p:cNvSpPr>
          <p:nvPr>
            <p:ph type="ftr" sz="quarter" idx="11"/>
          </p:nvPr>
        </p:nvSpPr>
        <p:spPr/>
        <p:txBody>
          <a:bodyPr/>
          <a:lstStyle/>
          <a:p>
            <a:endParaRPr lang="en-AT"/>
          </a:p>
        </p:txBody>
      </p:sp>
      <p:sp>
        <p:nvSpPr>
          <p:cNvPr id="4" name="Slide Number Placeholder 3">
            <a:extLst>
              <a:ext uri="{FF2B5EF4-FFF2-40B4-BE49-F238E27FC236}">
                <a16:creationId xmlns:a16="http://schemas.microsoft.com/office/drawing/2014/main" id="{A41CC10B-663C-7138-04AE-AA36DC303BC5}"/>
              </a:ext>
            </a:extLst>
          </p:cNvPr>
          <p:cNvSpPr>
            <a:spLocks noGrp="1"/>
          </p:cNvSpPr>
          <p:nvPr>
            <p:ph type="sldNum" sz="quarter" idx="12"/>
          </p:nvPr>
        </p:nvSpPr>
        <p:spPr/>
        <p:txBody>
          <a:bodyPr/>
          <a:lstStyle/>
          <a:p>
            <a:fld id="{CC46CD02-36AD-4244-80E0-D7778C19B069}" type="slidenum">
              <a:rPr lang="en-AT" smtClean="0"/>
              <a:t>‹#›</a:t>
            </a:fld>
            <a:endParaRPr lang="en-AT"/>
          </a:p>
        </p:txBody>
      </p:sp>
    </p:spTree>
    <p:extLst>
      <p:ext uri="{BB962C8B-B14F-4D97-AF65-F5344CB8AC3E}">
        <p14:creationId xmlns:p14="http://schemas.microsoft.com/office/powerpoint/2010/main" val="4157676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5EBFA-9068-7D33-099F-54B4B6C21E8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T"/>
          </a:p>
        </p:txBody>
      </p:sp>
      <p:sp>
        <p:nvSpPr>
          <p:cNvPr id="3" name="Content Placeholder 2">
            <a:extLst>
              <a:ext uri="{FF2B5EF4-FFF2-40B4-BE49-F238E27FC236}">
                <a16:creationId xmlns:a16="http://schemas.microsoft.com/office/drawing/2014/main" id="{11F5DC35-5DE5-AF6B-F5BB-48C74C0C8C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Text Placeholder 3">
            <a:extLst>
              <a:ext uri="{FF2B5EF4-FFF2-40B4-BE49-F238E27FC236}">
                <a16:creationId xmlns:a16="http://schemas.microsoft.com/office/drawing/2014/main" id="{090F06C5-22D4-AC04-83CA-958B113C6F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7A5F498-13F7-313D-2BC3-CDA9D3220212}"/>
              </a:ext>
            </a:extLst>
          </p:cNvPr>
          <p:cNvSpPr>
            <a:spLocks noGrp="1"/>
          </p:cNvSpPr>
          <p:nvPr>
            <p:ph type="dt" sz="half" idx="10"/>
          </p:nvPr>
        </p:nvSpPr>
        <p:spPr/>
        <p:txBody>
          <a:bodyPr/>
          <a:lstStyle/>
          <a:p>
            <a:fld id="{5404D44E-867C-CC4E-8705-B5AB3EB53F3C}" type="datetimeFigureOut">
              <a:rPr lang="en-AT" smtClean="0"/>
              <a:t>21.02.24</a:t>
            </a:fld>
            <a:endParaRPr lang="en-AT"/>
          </a:p>
        </p:txBody>
      </p:sp>
      <p:sp>
        <p:nvSpPr>
          <p:cNvPr id="6" name="Footer Placeholder 5">
            <a:extLst>
              <a:ext uri="{FF2B5EF4-FFF2-40B4-BE49-F238E27FC236}">
                <a16:creationId xmlns:a16="http://schemas.microsoft.com/office/drawing/2014/main" id="{AFC91A47-1205-F061-AF14-40470782371A}"/>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ADF6B842-0511-4C86-206D-C3AA8AD039CC}"/>
              </a:ext>
            </a:extLst>
          </p:cNvPr>
          <p:cNvSpPr>
            <a:spLocks noGrp="1"/>
          </p:cNvSpPr>
          <p:nvPr>
            <p:ph type="sldNum" sz="quarter" idx="12"/>
          </p:nvPr>
        </p:nvSpPr>
        <p:spPr/>
        <p:txBody>
          <a:bodyPr/>
          <a:lstStyle/>
          <a:p>
            <a:fld id="{CC46CD02-36AD-4244-80E0-D7778C19B069}" type="slidenum">
              <a:rPr lang="en-AT" smtClean="0"/>
              <a:t>‹#›</a:t>
            </a:fld>
            <a:endParaRPr lang="en-AT"/>
          </a:p>
        </p:txBody>
      </p:sp>
    </p:spTree>
    <p:extLst>
      <p:ext uri="{BB962C8B-B14F-4D97-AF65-F5344CB8AC3E}">
        <p14:creationId xmlns:p14="http://schemas.microsoft.com/office/powerpoint/2010/main" val="480429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E2EFE-15A1-3343-B1E0-FC5E859197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T"/>
          </a:p>
        </p:txBody>
      </p:sp>
      <p:sp>
        <p:nvSpPr>
          <p:cNvPr id="3" name="Picture Placeholder 2">
            <a:extLst>
              <a:ext uri="{FF2B5EF4-FFF2-40B4-BE49-F238E27FC236}">
                <a16:creationId xmlns:a16="http://schemas.microsoft.com/office/drawing/2014/main" id="{8D05EAFB-BA59-A4B2-12DC-72A625E309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T"/>
          </a:p>
        </p:txBody>
      </p:sp>
      <p:sp>
        <p:nvSpPr>
          <p:cNvPr id="4" name="Text Placeholder 3">
            <a:extLst>
              <a:ext uri="{FF2B5EF4-FFF2-40B4-BE49-F238E27FC236}">
                <a16:creationId xmlns:a16="http://schemas.microsoft.com/office/drawing/2014/main" id="{961567B5-F59F-0201-3225-083C927D8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4D3A59F-28CD-561D-0B89-E2DF1BFFF739}"/>
              </a:ext>
            </a:extLst>
          </p:cNvPr>
          <p:cNvSpPr>
            <a:spLocks noGrp="1"/>
          </p:cNvSpPr>
          <p:nvPr>
            <p:ph type="dt" sz="half" idx="10"/>
          </p:nvPr>
        </p:nvSpPr>
        <p:spPr/>
        <p:txBody>
          <a:bodyPr/>
          <a:lstStyle/>
          <a:p>
            <a:fld id="{5404D44E-867C-CC4E-8705-B5AB3EB53F3C}" type="datetimeFigureOut">
              <a:rPr lang="en-AT" smtClean="0"/>
              <a:t>21.02.24</a:t>
            </a:fld>
            <a:endParaRPr lang="en-AT"/>
          </a:p>
        </p:txBody>
      </p:sp>
      <p:sp>
        <p:nvSpPr>
          <p:cNvPr id="6" name="Footer Placeholder 5">
            <a:extLst>
              <a:ext uri="{FF2B5EF4-FFF2-40B4-BE49-F238E27FC236}">
                <a16:creationId xmlns:a16="http://schemas.microsoft.com/office/drawing/2014/main" id="{E8962FB0-6405-8F1F-F8F7-D4EDDCC4C869}"/>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4D3685DC-8459-7614-3A00-D073545DEB9C}"/>
              </a:ext>
            </a:extLst>
          </p:cNvPr>
          <p:cNvSpPr>
            <a:spLocks noGrp="1"/>
          </p:cNvSpPr>
          <p:nvPr>
            <p:ph type="sldNum" sz="quarter" idx="12"/>
          </p:nvPr>
        </p:nvSpPr>
        <p:spPr/>
        <p:txBody>
          <a:bodyPr/>
          <a:lstStyle/>
          <a:p>
            <a:fld id="{CC46CD02-36AD-4244-80E0-D7778C19B069}" type="slidenum">
              <a:rPr lang="en-AT" smtClean="0"/>
              <a:t>‹#›</a:t>
            </a:fld>
            <a:endParaRPr lang="en-AT"/>
          </a:p>
        </p:txBody>
      </p:sp>
    </p:spTree>
    <p:extLst>
      <p:ext uri="{BB962C8B-B14F-4D97-AF65-F5344CB8AC3E}">
        <p14:creationId xmlns:p14="http://schemas.microsoft.com/office/powerpoint/2010/main" val="737791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6ABB21-DD96-9BB2-8DB7-00328CA98E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T"/>
          </a:p>
        </p:txBody>
      </p:sp>
      <p:sp>
        <p:nvSpPr>
          <p:cNvPr id="3" name="Text Placeholder 2">
            <a:extLst>
              <a:ext uri="{FF2B5EF4-FFF2-40B4-BE49-F238E27FC236}">
                <a16:creationId xmlns:a16="http://schemas.microsoft.com/office/drawing/2014/main" id="{750584EB-1002-AE1D-6469-F5C6676FE4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49B3EE04-B8F0-C582-E027-EF03C537B4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4D44E-867C-CC4E-8705-B5AB3EB53F3C}" type="datetimeFigureOut">
              <a:rPr lang="en-AT" smtClean="0"/>
              <a:t>21.02.24</a:t>
            </a:fld>
            <a:endParaRPr lang="en-AT"/>
          </a:p>
        </p:txBody>
      </p:sp>
      <p:sp>
        <p:nvSpPr>
          <p:cNvPr id="5" name="Footer Placeholder 4">
            <a:extLst>
              <a:ext uri="{FF2B5EF4-FFF2-40B4-BE49-F238E27FC236}">
                <a16:creationId xmlns:a16="http://schemas.microsoft.com/office/drawing/2014/main" id="{1F7389EC-0993-20B9-CD06-6C21F1CF4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T"/>
          </a:p>
        </p:txBody>
      </p:sp>
      <p:sp>
        <p:nvSpPr>
          <p:cNvPr id="6" name="Slide Number Placeholder 5">
            <a:extLst>
              <a:ext uri="{FF2B5EF4-FFF2-40B4-BE49-F238E27FC236}">
                <a16:creationId xmlns:a16="http://schemas.microsoft.com/office/drawing/2014/main" id="{7E5052EB-CAED-0619-C60B-EB53433D3B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46CD02-36AD-4244-80E0-D7778C19B069}" type="slidenum">
              <a:rPr lang="en-AT" smtClean="0"/>
              <a:t>‹#›</a:t>
            </a:fld>
            <a:endParaRPr lang="en-AT"/>
          </a:p>
        </p:txBody>
      </p:sp>
    </p:spTree>
    <p:extLst>
      <p:ext uri="{BB962C8B-B14F-4D97-AF65-F5344CB8AC3E}">
        <p14:creationId xmlns:p14="http://schemas.microsoft.com/office/powerpoint/2010/main" val="2960087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raisl@iiasa.ac.a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www.iiasa.ac.at/"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doi.org/10.3389/fpubh.2023.120218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microsoft.com/office/2007/relationships/hdphoto" Target="../media/hdphoto1.wdp"/><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www.undp.org/policy-centre/oslo/news/pioneering-change-ghanas-bold-leap-citizen-science-public-service-satisfacti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hyperlink" Target="https://doi.org/10.1038/d41586-024-00322-2"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eur02.safelinks.protection.outlook.com/?url=https%3A%2F%2Fforms.office.com%2Fe%2FZhM0idTZdK&amp;data=05%7C02%7Ccitizen.data%40un.org%7C1edbf85d60644b2d19f508dc277d471a%7C0f9e35db544f4f60bdcc5ea416e6dc70%7C0%7C0%7C638428666229740197%7CUnknown%7CTWFpbGZsb3d8eyJWIjoiMC4wLjAwMDAiLCJQIjoiV2luMzIiLCJBTiI6Ik1haWwiLCJXVCI6Mn0%3D%7C0%7C%7C%7C&amp;sdata=YTPZR%2BEsIRe253JvRB13uocTt5ON21Z7uBMUoS7Gb0k%3D&amp;reserved=0" TargetMode="External"/><Relationship Id="rId3" Type="http://schemas.openxmlformats.org/officeDocument/2006/relationships/image" Target="../media/image34.png"/><Relationship Id="rId7" Type="http://schemas.openxmlformats.org/officeDocument/2006/relationships/hyperlink" Target="mailto:citizen.data@un.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unstats.un.org/UNSDWebsite/statcom/session_55/documents/BG-4c-CGD_Framework-E.pdf" TargetMode="External"/><Relationship Id="rId5" Type="http://schemas.openxmlformats.org/officeDocument/2006/relationships/hyperlink" Target="https://forms.office.com/e/HtuKLNAG0q" TargetMode="External"/><Relationship Id="rId4" Type="http://schemas.openxmlformats.org/officeDocument/2006/relationships/hyperlink" Target="https://unstats.un.org/UNSDWebsite/citizen-data/news"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s://doi.org/10.5334/cstp.643"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mailto:fraisl@iiasa.ac.a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iiasa.ac.at/"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0" name="Google Shape;100;g28b7b129c1c_6_0"/>
          <p:cNvSpPr txBox="1">
            <a:spLocks noGrp="1"/>
          </p:cNvSpPr>
          <p:nvPr>
            <p:ph type="ctrTitle"/>
          </p:nvPr>
        </p:nvSpPr>
        <p:spPr>
          <a:xfrm>
            <a:off x="111574" y="2206986"/>
            <a:ext cx="11968842" cy="122201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GB" sz="3200" dirty="0">
                <a:solidFill>
                  <a:schemeClr val="dk2"/>
                </a:solidFill>
                <a:latin typeface="Tahoma" panose="020B0604030504040204" pitchFamily="34" charset="0"/>
                <a:ea typeface="Tahoma" panose="020B0604030504040204" pitchFamily="34" charset="0"/>
                <a:cs typeface="Tahoma" panose="020B0604030504040204" pitchFamily="34" charset="0"/>
              </a:rPr>
              <a:t>Citizen science to improve people’s wellbeing and gain acceptance by policy makers</a:t>
            </a:r>
            <a:endParaRPr sz="3200" dirty="0">
              <a:solidFill>
                <a:schemeClr val="dk2"/>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25560850-1B1B-5340-38CF-56104AE6D1D5}"/>
              </a:ext>
            </a:extLst>
          </p:cNvPr>
          <p:cNvSpPr txBox="1"/>
          <p:nvPr/>
        </p:nvSpPr>
        <p:spPr>
          <a:xfrm>
            <a:off x="4921299" y="5524493"/>
            <a:ext cx="2349391" cy="1077218"/>
          </a:xfrm>
          <a:prstGeom prst="rect">
            <a:avLst/>
          </a:prstGeom>
          <a:noFill/>
        </p:spPr>
        <p:txBody>
          <a:bodyPr wrap="square">
            <a:spAutoFit/>
          </a:bodyPr>
          <a:lstStyle/>
          <a:p>
            <a:pPr marL="0" marR="0" lvl="0" indent="0" rtl="0">
              <a:spcBef>
                <a:spcPts val="0"/>
              </a:spcBef>
              <a:spcAft>
                <a:spcPts val="0"/>
              </a:spcAft>
              <a:buNone/>
            </a:pPr>
            <a:r>
              <a:rPr lang="en-GB" sz="1600" dirty="0">
                <a:solidFill>
                  <a:schemeClr val="dk1"/>
                </a:solidFill>
                <a:latin typeface="Tahoma" panose="020B0604030504040204" pitchFamily="34" charset="0"/>
                <a:ea typeface="Tahoma" panose="020B0604030504040204" pitchFamily="34" charset="0"/>
                <a:cs typeface="Tahoma" panose="020B0604030504040204" pitchFamily="34" charset="0"/>
                <a:sym typeface="Tahoma"/>
              </a:rPr>
              <a:t>Email: </a:t>
            </a:r>
            <a:r>
              <a:rPr lang="en-GB" sz="1600" dirty="0">
                <a:solidFill>
                  <a:schemeClr val="dk1"/>
                </a:solidFill>
                <a:latin typeface="Tahoma" panose="020B0604030504040204" pitchFamily="34" charset="0"/>
                <a:ea typeface="Tahoma" panose="020B0604030504040204" pitchFamily="34" charset="0"/>
                <a:cs typeface="Tahoma" panose="020B0604030504040204" pitchFamily="34" charset="0"/>
                <a:sym typeface="Tahoma"/>
                <a:hlinkClick r:id="rId3"/>
              </a:rPr>
              <a:t>fraisl@iiasa.ac.at</a:t>
            </a:r>
            <a:r>
              <a:rPr lang="en-GB" sz="1600" dirty="0">
                <a:solidFill>
                  <a:schemeClr val="dk1"/>
                </a:solidFill>
                <a:latin typeface="Tahoma" panose="020B0604030504040204" pitchFamily="34" charset="0"/>
                <a:ea typeface="Tahoma" panose="020B0604030504040204" pitchFamily="34" charset="0"/>
                <a:cs typeface="Tahoma" panose="020B0604030504040204" pitchFamily="34" charset="0"/>
                <a:sym typeface="Tahoma"/>
              </a:rPr>
              <a:t> </a:t>
            </a:r>
          </a:p>
          <a:p>
            <a:pPr marL="0" marR="0" lvl="0" indent="0" rtl="0">
              <a:spcBef>
                <a:spcPts val="0"/>
              </a:spcBef>
              <a:spcAft>
                <a:spcPts val="0"/>
              </a:spcAft>
              <a:buNone/>
            </a:pPr>
            <a:r>
              <a:rPr lang="en-GB" sz="1600" dirty="0">
                <a:solidFill>
                  <a:schemeClr val="dk1"/>
                </a:solidFill>
                <a:latin typeface="Tahoma" panose="020B0604030504040204" pitchFamily="34" charset="0"/>
                <a:ea typeface="Tahoma" panose="020B0604030504040204" pitchFamily="34" charset="0"/>
                <a:cs typeface="Tahoma" panose="020B0604030504040204" pitchFamily="34" charset="0"/>
                <a:sym typeface="Tahoma"/>
              </a:rPr>
              <a:t>Twitter: </a:t>
            </a:r>
            <a:r>
              <a:rPr lang="en-GB" sz="16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dilekfraisl1 </a:t>
            </a:r>
          </a:p>
          <a:p>
            <a:pPr marL="0" marR="0" lvl="0" indent="0" rtl="0">
              <a:spcBef>
                <a:spcPts val="0"/>
              </a:spcBef>
              <a:spcAft>
                <a:spcPts val="0"/>
              </a:spcAft>
              <a:buNone/>
            </a:pPr>
            <a:r>
              <a:rPr lang="en-GB" sz="1600" dirty="0">
                <a:solidFill>
                  <a:schemeClr val="dk1"/>
                </a:solidFill>
                <a:latin typeface="Tahoma" panose="020B0604030504040204" pitchFamily="34" charset="0"/>
                <a:ea typeface="Tahoma" panose="020B0604030504040204" pitchFamily="34" charset="0"/>
                <a:cs typeface="Tahoma" panose="020B0604030504040204" pitchFamily="34" charset="0"/>
                <a:sym typeface="Tahoma"/>
              </a:rPr>
              <a:t>LinkedIn: dilekfraisl</a:t>
            </a:r>
            <a:endParaRPr lang="en-GB" sz="1600" dirty="0">
              <a:solidFill>
                <a:schemeClr val="dk1"/>
              </a:solidFill>
              <a:latin typeface="Tahoma" panose="020B0604030504040204" pitchFamily="34" charset="0"/>
              <a:ea typeface="Tahoma" panose="020B0604030504040204" pitchFamily="34" charset="0"/>
              <a:cs typeface="Tahoma" panose="020B0604030504040204" pitchFamily="34" charset="0"/>
            </a:endParaRPr>
          </a:p>
          <a:p>
            <a:pPr marL="0" marR="0" lvl="0" indent="0" rtl="0">
              <a:spcBef>
                <a:spcPts val="0"/>
              </a:spcBef>
              <a:spcAft>
                <a:spcPts val="0"/>
              </a:spcAft>
              <a:buNone/>
            </a:pPr>
            <a:r>
              <a:rPr lang="en-GB" sz="1600" dirty="0">
                <a:solidFill>
                  <a:schemeClr val="dk1"/>
                </a:solidFill>
                <a:latin typeface="Tahoma" panose="020B0604030504040204" pitchFamily="34" charset="0"/>
                <a:ea typeface="Tahoma" panose="020B0604030504040204" pitchFamily="34" charset="0"/>
                <a:cs typeface="Tahoma" panose="020B0604030504040204" pitchFamily="34" charset="0"/>
                <a:sym typeface="Tahoma"/>
              </a:rPr>
              <a:t>Web: </a:t>
            </a:r>
            <a:r>
              <a:rPr lang="en-GB" sz="16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hlinkClick r:id="rId4"/>
              </a:rPr>
              <a:t>www.iiasa.ac.at</a:t>
            </a:r>
            <a:r>
              <a:rPr lang="en-GB" sz="16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ubtitle 3">
            <a:extLst>
              <a:ext uri="{FF2B5EF4-FFF2-40B4-BE49-F238E27FC236}">
                <a16:creationId xmlns:a16="http://schemas.microsoft.com/office/drawing/2014/main" id="{6661000A-1C27-63E9-101E-7DB80567CDBC}"/>
              </a:ext>
            </a:extLst>
          </p:cNvPr>
          <p:cNvSpPr>
            <a:spLocks noGrp="1"/>
          </p:cNvSpPr>
          <p:nvPr>
            <p:ph type="subTitle" idx="1"/>
          </p:nvPr>
        </p:nvSpPr>
        <p:spPr>
          <a:xfrm>
            <a:off x="895466" y="3938137"/>
            <a:ext cx="10401059" cy="1077219"/>
          </a:xfrm>
        </p:spPr>
        <p:txBody>
          <a:bodyPr>
            <a:normAutofit lnSpcReduction="10000"/>
          </a:bodyPr>
          <a:lstStyle/>
          <a:p>
            <a:pPr>
              <a:lnSpc>
                <a:spcPct val="100000"/>
              </a:lnSpc>
              <a:spcBef>
                <a:spcPts val="0"/>
              </a:spcBef>
            </a:pPr>
            <a:r>
              <a:rPr lang="en-AT" sz="2300" b="1" dirty="0">
                <a:solidFill>
                  <a:schemeClr val="dk2"/>
                </a:solidFill>
                <a:latin typeface="Tahoma" panose="020B0604030504040204" pitchFamily="34" charset="0"/>
                <a:ea typeface="Tahoma" panose="020B0604030504040204" pitchFamily="34" charset="0"/>
                <a:cs typeface="Tahoma" panose="020B0604030504040204" pitchFamily="34" charset="0"/>
              </a:rPr>
              <a:t>Dr. Dilek Fraisl</a:t>
            </a:r>
          </a:p>
          <a:p>
            <a:pPr>
              <a:lnSpc>
                <a:spcPct val="100000"/>
              </a:lnSpc>
              <a:spcBef>
                <a:spcPts val="0"/>
              </a:spcBef>
            </a:pPr>
            <a:r>
              <a:rPr lang="en-AT" sz="2300" dirty="0">
                <a:solidFill>
                  <a:schemeClr val="dk2"/>
                </a:solidFill>
                <a:latin typeface="Tahoma" panose="020B0604030504040204" pitchFamily="34" charset="0"/>
                <a:ea typeface="Tahoma" panose="020B0604030504040204" pitchFamily="34" charset="0"/>
                <a:cs typeface="Tahoma" panose="020B0604030504040204" pitchFamily="34" charset="0"/>
              </a:rPr>
              <a:t>International Institute for Applied Systems Analysis (IIASA)</a:t>
            </a:r>
          </a:p>
          <a:p>
            <a:pPr>
              <a:lnSpc>
                <a:spcPct val="100000"/>
              </a:lnSpc>
              <a:spcBef>
                <a:spcPts val="0"/>
              </a:spcBef>
            </a:pPr>
            <a:r>
              <a:rPr lang="en-AT" sz="2300" dirty="0">
                <a:solidFill>
                  <a:schemeClr val="dk2"/>
                </a:solidFill>
                <a:latin typeface="Tahoma" panose="020B0604030504040204" pitchFamily="34" charset="0"/>
                <a:ea typeface="Tahoma" panose="020B0604030504040204" pitchFamily="34" charset="0"/>
                <a:cs typeface="Tahoma" panose="020B0604030504040204" pitchFamily="34" charset="0"/>
              </a:rPr>
              <a:t>Citizen Science Global Partnership (CSGP)</a:t>
            </a:r>
          </a:p>
        </p:txBody>
      </p:sp>
      <p:pic>
        <p:nvPicPr>
          <p:cNvPr id="3" name="Google Shape;407;p27">
            <a:extLst>
              <a:ext uri="{FF2B5EF4-FFF2-40B4-BE49-F238E27FC236}">
                <a16:creationId xmlns:a16="http://schemas.microsoft.com/office/drawing/2014/main" id="{5F3846D0-6CAF-E240-5220-4F2B0BC8ED36}"/>
              </a:ext>
            </a:extLst>
          </p:cNvPr>
          <p:cNvPicPr preferRelativeResize="0"/>
          <p:nvPr/>
        </p:nvPicPr>
        <p:blipFill rotWithShape="1">
          <a:blip r:embed="rId5">
            <a:alphaModFix/>
          </a:blip>
          <a:srcRect/>
          <a:stretch/>
        </p:blipFill>
        <p:spPr>
          <a:xfrm>
            <a:off x="374319" y="-13583"/>
            <a:ext cx="2835793" cy="1222014"/>
          </a:xfrm>
          <a:prstGeom prst="rect">
            <a:avLst/>
          </a:prstGeom>
          <a:noFill/>
          <a:ln>
            <a:noFill/>
          </a:ln>
        </p:spPr>
      </p:pic>
      <p:pic>
        <p:nvPicPr>
          <p:cNvPr id="1026" name="Picture 2" descr="Global Citizen Science Partnership">
            <a:extLst>
              <a:ext uri="{FF2B5EF4-FFF2-40B4-BE49-F238E27FC236}">
                <a16:creationId xmlns:a16="http://schemas.microsoft.com/office/drawing/2014/main" id="{E8CFC374-A525-93FD-711E-C4ABA09891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3714" y="65566"/>
            <a:ext cx="3478286" cy="11428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7BB370F-A10C-91CB-10AD-9069132395E9}"/>
              </a:ext>
            </a:extLst>
          </p:cNvPr>
          <p:cNvSpPr>
            <a:spLocks noGrp="1"/>
          </p:cNvSpPr>
          <p:nvPr>
            <p:ph type="ctrTitle"/>
          </p:nvPr>
        </p:nvSpPr>
        <p:spPr>
          <a:xfrm>
            <a:off x="1296878" y="1151645"/>
            <a:ext cx="10053763" cy="2025027"/>
          </a:xfrm>
        </p:spPr>
        <p:txBody>
          <a:bodyPr anchor="b">
            <a:normAutofit fontScale="90000"/>
          </a:bodyPr>
          <a:lstStyle/>
          <a:p>
            <a:r>
              <a:rPr lang="en-GB" sz="4800" dirty="0">
                <a:solidFill>
                  <a:srgbClr val="FFFFFF"/>
                </a:solidFill>
                <a:latin typeface="Tahoma" panose="020B0604030504040204" pitchFamily="34" charset="0"/>
                <a:ea typeface="Tahoma" panose="020B0604030504040204" pitchFamily="34" charset="0"/>
                <a:cs typeface="Tahoma" panose="020B0604030504040204" pitchFamily="34" charset="0"/>
              </a:rPr>
              <a:t>Citizen science to </a:t>
            </a:r>
            <a:br>
              <a:rPr lang="en-GB" sz="48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GB" b="1" dirty="0">
                <a:solidFill>
                  <a:srgbClr val="FFFFFF"/>
                </a:solidFill>
                <a:latin typeface="Tahoma" panose="020B0604030504040204" pitchFamily="34" charset="0"/>
                <a:ea typeface="Tahoma" panose="020B0604030504040204" pitchFamily="34" charset="0"/>
                <a:cs typeface="Tahoma" panose="020B0604030504040204" pitchFamily="34" charset="0"/>
              </a:rPr>
              <a:t>improve people’s wellbeing</a:t>
            </a:r>
            <a:endParaRPr lang="en-AT" sz="4800" dirty="0">
              <a:solidFill>
                <a:srgbClr val="FFFFFF"/>
              </a:solidFill>
            </a:endParaRPr>
          </a:p>
        </p:txBody>
      </p:sp>
      <p:sp>
        <p:nvSpPr>
          <p:cNvPr id="6" name="TextBox 5">
            <a:extLst>
              <a:ext uri="{FF2B5EF4-FFF2-40B4-BE49-F238E27FC236}">
                <a16:creationId xmlns:a16="http://schemas.microsoft.com/office/drawing/2014/main" id="{20A503CD-2E98-60CA-9D19-4E853BF8BF67}"/>
              </a:ext>
            </a:extLst>
          </p:cNvPr>
          <p:cNvSpPr txBox="1"/>
          <p:nvPr/>
        </p:nvSpPr>
        <p:spPr>
          <a:xfrm>
            <a:off x="735759" y="5235386"/>
            <a:ext cx="11176000" cy="738664"/>
          </a:xfrm>
          <a:prstGeom prst="rect">
            <a:avLst/>
          </a:prstGeom>
          <a:noFill/>
        </p:spPr>
        <p:txBody>
          <a:bodyPr wrap="square">
            <a:spAutoFit/>
          </a:bodyPr>
          <a:lstStyle/>
          <a:p>
            <a:pPr algn="just"/>
            <a:r>
              <a:rPr lang="en-GB" sz="1400" dirty="0">
                <a:latin typeface="Tahoma" panose="020B0604030504040204" pitchFamily="34" charset="0"/>
              </a:rPr>
              <a:t>Fraisl D, See L, Estevez D, Tomaska N and MacFeely S (2023) Citizen science for monitoring the health and well-being related Sustainable Development Goals and the World Health Organization’s Triple Billion Targets. Front. Public Health 11:1202188. doi: 10.3389/fpubh.2023.1202188     </a:t>
            </a:r>
            <a:endParaRPr lang="en-US" sz="1400" dirty="0"/>
          </a:p>
        </p:txBody>
      </p:sp>
    </p:spTree>
    <p:extLst>
      <p:ext uri="{BB962C8B-B14F-4D97-AF65-F5344CB8AC3E}">
        <p14:creationId xmlns:p14="http://schemas.microsoft.com/office/powerpoint/2010/main" val="3896528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different colored squares&#10;&#10;Description automatically generated">
            <a:extLst>
              <a:ext uri="{FF2B5EF4-FFF2-40B4-BE49-F238E27FC236}">
                <a16:creationId xmlns:a16="http://schemas.microsoft.com/office/drawing/2014/main" id="{A5316ED5-67DD-5F26-6E62-D9C0FDE9F0BF}"/>
              </a:ext>
            </a:extLst>
          </p:cNvPr>
          <p:cNvPicPr>
            <a:picLocks noChangeAspect="1"/>
          </p:cNvPicPr>
          <p:nvPr/>
        </p:nvPicPr>
        <p:blipFill>
          <a:blip r:embed="rId3"/>
          <a:stretch>
            <a:fillRect/>
          </a:stretch>
        </p:blipFill>
        <p:spPr>
          <a:xfrm>
            <a:off x="643465" y="709077"/>
            <a:ext cx="10905066" cy="4498339"/>
          </a:xfrm>
          <a:prstGeom prst="rect">
            <a:avLst/>
          </a:prstGeom>
        </p:spPr>
      </p:pic>
      <p:sp>
        <p:nvSpPr>
          <p:cNvPr id="5" name="TextBox 4">
            <a:extLst>
              <a:ext uri="{FF2B5EF4-FFF2-40B4-BE49-F238E27FC236}">
                <a16:creationId xmlns:a16="http://schemas.microsoft.com/office/drawing/2014/main" id="{1118CBCF-FC8A-3E97-3239-754C6CA7A3B1}"/>
              </a:ext>
            </a:extLst>
          </p:cNvPr>
          <p:cNvSpPr txBox="1"/>
          <p:nvPr/>
        </p:nvSpPr>
        <p:spPr>
          <a:xfrm>
            <a:off x="643466" y="5410259"/>
            <a:ext cx="10905065" cy="738664"/>
          </a:xfrm>
          <a:prstGeom prst="rect">
            <a:avLst/>
          </a:prstGeom>
          <a:noFill/>
        </p:spPr>
        <p:txBody>
          <a:bodyPr wrap="square">
            <a:spAutoFit/>
          </a:bodyPr>
          <a:lstStyle/>
          <a:p>
            <a:r>
              <a:rPr lang="en-GB" sz="1400" b="0" i="0" dirty="0">
                <a:solidFill>
                  <a:srgbClr val="282828"/>
                </a:solidFill>
                <a:effectLst/>
                <a:latin typeface="Tahoma" panose="020B0604030504040204" pitchFamily="34" charset="0"/>
                <a:ea typeface="Tahoma" panose="020B0604030504040204" pitchFamily="34" charset="0"/>
                <a:cs typeface="Tahoma" panose="020B0604030504040204" pitchFamily="34" charset="0"/>
              </a:rPr>
              <a:t>Health Emergencies indicators from the WHO’s Triple Billion Targets and the SDG framework. Dark red indicates that data are missing for all countries for the mentioned year while bright green on the opposite end of the spectrum shows that there are no missing values reported for all countries, which is 194 in total. Shades in between show partial data availability. </a:t>
            </a:r>
          </a:p>
        </p:txBody>
      </p:sp>
    </p:spTree>
    <p:extLst>
      <p:ext uri="{BB962C8B-B14F-4D97-AF65-F5344CB8AC3E}">
        <p14:creationId xmlns:p14="http://schemas.microsoft.com/office/powerpoint/2010/main" val="4273666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hat&#10;&#10;Description automatically generated">
            <a:extLst>
              <a:ext uri="{FF2B5EF4-FFF2-40B4-BE49-F238E27FC236}">
                <a16:creationId xmlns:a16="http://schemas.microsoft.com/office/drawing/2014/main" id="{2CF9DFA7-2ED4-64A8-5967-EE0FB1A20C81}"/>
              </a:ext>
            </a:extLst>
          </p:cNvPr>
          <p:cNvPicPr>
            <a:picLocks noGrp="1" noChangeAspect="1"/>
          </p:cNvPicPr>
          <p:nvPr>
            <p:ph idx="1"/>
          </p:nvPr>
        </p:nvPicPr>
        <p:blipFill>
          <a:blip r:embed="rId3"/>
          <a:stretch>
            <a:fillRect/>
          </a:stretch>
        </p:blipFill>
        <p:spPr>
          <a:xfrm>
            <a:off x="2393997" y="1240470"/>
            <a:ext cx="7403998" cy="4553461"/>
          </a:xfrm>
          <a:prstGeom prst="rect">
            <a:avLst/>
          </a:prstGeom>
        </p:spPr>
        <p:style>
          <a:lnRef idx="2">
            <a:schemeClr val="dk1"/>
          </a:lnRef>
          <a:fillRef idx="1">
            <a:schemeClr val="lt1"/>
          </a:fillRef>
          <a:effectRef idx="0">
            <a:schemeClr val="dk1"/>
          </a:effectRef>
          <a:fontRef idx="minor">
            <a:schemeClr val="dk1"/>
          </a:fontRef>
        </p:style>
      </p:pic>
      <p:sp>
        <p:nvSpPr>
          <p:cNvPr id="7" name="TextBox 6">
            <a:extLst>
              <a:ext uri="{FF2B5EF4-FFF2-40B4-BE49-F238E27FC236}">
                <a16:creationId xmlns:a16="http://schemas.microsoft.com/office/drawing/2014/main" id="{547612EC-7741-D7C5-CE7D-B9D060F8ED8A}"/>
              </a:ext>
            </a:extLst>
          </p:cNvPr>
          <p:cNvSpPr txBox="1"/>
          <p:nvPr/>
        </p:nvSpPr>
        <p:spPr>
          <a:xfrm>
            <a:off x="294218" y="102295"/>
            <a:ext cx="11603556" cy="738664"/>
          </a:xfrm>
          <a:prstGeom prst="rect">
            <a:avLst/>
          </a:prstGeom>
          <a:noFill/>
        </p:spPr>
        <p:txBody>
          <a:bodyPr wrap="square">
            <a:spAutoFit/>
          </a:bodyPr>
          <a:lstStyle/>
          <a:p>
            <a:pPr algn="just"/>
            <a:r>
              <a:rPr lang="en-GB" sz="1400" b="0" i="0" dirty="0">
                <a:solidFill>
                  <a:srgbClr val="282828"/>
                </a:solidFill>
                <a:effectLst/>
                <a:latin typeface="Tahoma" panose="020B0604030504040204" pitchFamily="34" charset="0"/>
                <a:ea typeface="Tahoma" panose="020B0604030504040204" pitchFamily="34" charset="0"/>
                <a:cs typeface="Tahoma" panose="020B0604030504040204" pitchFamily="34" charset="0"/>
              </a:rPr>
              <a:t>The health and well-being related SDG indicators and Triple Billion Targets covered in this study. Indicators where citizen science projects are “already contributing” are in dark blue, “could contribute” are in light blue or where there is “no alignment” are in grey. The values within each box are the indicator numbers or titles.</a:t>
            </a:r>
            <a:endParaRPr lang="en-AT" sz="1400"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60C3E68F-68F8-98BB-644C-417230E2212B}"/>
              </a:ext>
            </a:extLst>
          </p:cNvPr>
          <p:cNvSpPr txBox="1"/>
          <p:nvPr/>
        </p:nvSpPr>
        <p:spPr>
          <a:xfrm>
            <a:off x="294219" y="6193443"/>
            <a:ext cx="11603555" cy="523220"/>
          </a:xfrm>
          <a:prstGeom prst="rect">
            <a:avLst/>
          </a:prstGeom>
          <a:noFill/>
        </p:spPr>
        <p:txBody>
          <a:bodyPr wrap="square">
            <a:spAutoFit/>
          </a:bodyPr>
          <a:lstStyle/>
          <a:p>
            <a:pPr algn="just"/>
            <a:r>
              <a:rPr lang="en-GB" sz="14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Fraisl D, See L, Estevez D et al (2023) Citizen science for monitoring health and wellbeing related sustainable development goals and the World Health Organization’s triple billion targets. Front Public Health 11:1202188 </a:t>
            </a:r>
            <a:r>
              <a:rPr lang="en-GB" sz="1400" b="0" i="0" u="none" strike="noStrike" dirty="0">
                <a:solidFill>
                  <a:srgbClr val="282828"/>
                </a:solidFill>
                <a:effectLst/>
                <a:latin typeface="Tahoma" panose="020B0604030504040204" pitchFamily="34" charset="0"/>
                <a:ea typeface="Tahoma" panose="020B0604030504040204" pitchFamily="34" charset="0"/>
                <a:cs typeface="Tahoma" panose="020B0604030504040204" pitchFamily="34" charset="0"/>
                <a:hlinkClick r:id="rId4"/>
              </a:rPr>
              <a:t>https://doi.org/10.3389/fpubh.2023.1202188</a:t>
            </a:r>
            <a:endParaRPr lang="en-GB" sz="1400" dirty="0">
              <a:solidFill>
                <a:srgbClr val="22222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92454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50369-0078-40AD-9D83-4DEE74D42E1A}"/>
              </a:ext>
            </a:extLst>
          </p:cNvPr>
          <p:cNvSpPr>
            <a:spLocks noGrp="1"/>
          </p:cNvSpPr>
          <p:nvPr>
            <p:ph type="title"/>
          </p:nvPr>
        </p:nvSpPr>
        <p:spPr>
          <a:xfrm>
            <a:off x="1109970" y="2405277"/>
            <a:ext cx="4638061" cy="2979964"/>
          </a:xfrm>
        </p:spPr>
        <p:txBody>
          <a:bodyPr vert="horz" lIns="91440" tIns="45720" rIns="91440" bIns="45720" rtlCol="0" anchor="t">
            <a:normAutofit fontScale="90000"/>
          </a:bodyPr>
          <a:lstStyle/>
          <a:p>
            <a:r>
              <a:rPr lang="en-US" sz="3800" b="0" i="0" dirty="0">
                <a:effectLst/>
                <a:latin typeface="Tahoma" panose="020B0604030504040204" pitchFamily="34" charset="0"/>
                <a:ea typeface="Tahoma" panose="020B0604030504040204" pitchFamily="34" charset="0"/>
                <a:cs typeface="Tahoma" panose="020B0604030504040204" pitchFamily="34" charset="0"/>
              </a:rPr>
              <a:t>Indicator 3.3.5</a:t>
            </a:r>
            <a:br>
              <a:rPr lang="en-US" sz="3800" b="0" i="0" dirty="0">
                <a:effectLst/>
                <a:latin typeface="Tahoma" panose="020B0604030504040204" pitchFamily="34" charset="0"/>
                <a:ea typeface="Tahoma" panose="020B0604030504040204" pitchFamily="34" charset="0"/>
                <a:cs typeface="Tahoma" panose="020B0604030504040204" pitchFamily="34" charset="0"/>
              </a:rPr>
            </a:br>
            <a:br>
              <a:rPr lang="en-US" sz="3800" b="0" i="0" dirty="0">
                <a:effectLst/>
                <a:latin typeface="Tahoma" panose="020B0604030504040204" pitchFamily="34" charset="0"/>
                <a:ea typeface="Tahoma" panose="020B0604030504040204" pitchFamily="34" charset="0"/>
                <a:cs typeface="Tahoma" panose="020B0604030504040204" pitchFamily="34" charset="0"/>
              </a:rPr>
            </a:br>
            <a:r>
              <a:rPr lang="en-US" sz="3800" b="0" i="0" dirty="0">
                <a:effectLst/>
                <a:latin typeface="Tahoma" panose="020B0604030504040204" pitchFamily="34" charset="0"/>
                <a:ea typeface="Tahoma" panose="020B0604030504040204" pitchFamily="34" charset="0"/>
                <a:cs typeface="Tahoma" panose="020B0604030504040204" pitchFamily="34" charset="0"/>
              </a:rPr>
              <a:t>Number of people requiring interventions against neglected tropical diseases</a:t>
            </a:r>
            <a:endParaRPr lang="en-US" sz="38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64A2178F-48B5-CB09-3226-DE5C25FA5C9C}"/>
              </a:ext>
            </a:extLst>
          </p:cNvPr>
          <p:cNvSpPr>
            <a:spLocks noGrp="1"/>
          </p:cNvSpPr>
          <p:nvPr>
            <p:ph idx="1"/>
          </p:nvPr>
        </p:nvSpPr>
        <p:spPr>
          <a:xfrm>
            <a:off x="1113810" y="1676103"/>
            <a:ext cx="4900143" cy="469422"/>
          </a:xfrm>
        </p:spPr>
        <p:txBody>
          <a:bodyPr vert="horz" lIns="91440" tIns="45720" rIns="91440" bIns="45720" rtlCol="0" anchor="b">
            <a:normAutofit/>
          </a:bodyPr>
          <a:lstStyle/>
          <a:p>
            <a:pPr marL="0" indent="0">
              <a:buNone/>
            </a:pPr>
            <a:r>
              <a:rPr lang="en-US" sz="2000" b="0" i="0" dirty="0">
                <a:effectLst/>
                <a:latin typeface="Tahoma" panose="020B0604030504040204" pitchFamily="34" charset="0"/>
                <a:ea typeface="Tahoma" panose="020B0604030504040204" pitchFamily="34" charset="0"/>
                <a:cs typeface="Tahoma" panose="020B0604030504040204" pitchFamily="34" charset="0"/>
              </a:rPr>
              <a:t>Snakebite Information and Data Platform</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close-up of a snake&#10;&#10;Description automatically generated">
            <a:extLst>
              <a:ext uri="{FF2B5EF4-FFF2-40B4-BE49-F238E27FC236}">
                <a16:creationId xmlns:a16="http://schemas.microsoft.com/office/drawing/2014/main" id="{B5DC77BD-857C-CA88-B69B-54A2F98A1A56}"/>
              </a:ext>
            </a:extLst>
          </p:cNvPr>
          <p:cNvPicPr>
            <a:picLocks noChangeAspect="1"/>
          </p:cNvPicPr>
          <p:nvPr/>
        </p:nvPicPr>
        <p:blipFill>
          <a:blip r:embed="rId3"/>
          <a:stretch>
            <a:fillRect/>
          </a:stretch>
        </p:blipFill>
        <p:spPr>
          <a:xfrm>
            <a:off x="7114162" y="639509"/>
            <a:ext cx="4324849" cy="2216485"/>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10DD819F-2EDE-018F-EA3A-BF0F2B71CB08}"/>
              </a:ext>
            </a:extLst>
          </p:cNvPr>
          <p:cNvPicPr>
            <a:picLocks noChangeAspect="1"/>
          </p:cNvPicPr>
          <p:nvPr/>
        </p:nvPicPr>
        <p:blipFill>
          <a:blip r:embed="rId4"/>
          <a:stretch>
            <a:fillRect/>
          </a:stretch>
        </p:blipFill>
        <p:spPr>
          <a:xfrm>
            <a:off x="7114162" y="4054827"/>
            <a:ext cx="4324849" cy="1794812"/>
          </a:xfrm>
          <a:prstGeom prst="rect">
            <a:avLst/>
          </a:prstGeom>
        </p:spPr>
      </p:pic>
      <p:sp>
        <p:nvSpPr>
          <p:cNvPr id="8" name="TextBox 7">
            <a:extLst>
              <a:ext uri="{FF2B5EF4-FFF2-40B4-BE49-F238E27FC236}">
                <a16:creationId xmlns:a16="http://schemas.microsoft.com/office/drawing/2014/main" id="{E118E1E9-1923-C305-57D1-B77167D5228E}"/>
              </a:ext>
            </a:extLst>
          </p:cNvPr>
          <p:cNvSpPr txBox="1"/>
          <p:nvPr/>
        </p:nvSpPr>
        <p:spPr>
          <a:xfrm>
            <a:off x="97927" y="6537679"/>
            <a:ext cx="1102738" cy="276999"/>
          </a:xfrm>
          <a:prstGeom prst="rect">
            <a:avLst/>
          </a:prstGeom>
          <a:noFill/>
        </p:spPr>
        <p:txBody>
          <a:bodyPr wrap="none" rtlCol="0">
            <a:spAutoFit/>
          </a:bodyPr>
          <a:lstStyle/>
          <a:p>
            <a:r>
              <a:rPr lang="en-AT" sz="1200" dirty="0">
                <a:latin typeface="Tahoma" panose="020B0604030504040204" pitchFamily="34" charset="0"/>
                <a:ea typeface="Tahoma" panose="020B0604030504040204" pitchFamily="34" charset="0"/>
                <a:cs typeface="Tahoma" panose="020B0604030504040204" pitchFamily="34" charset="0"/>
              </a:rPr>
              <a:t>Source: WHO</a:t>
            </a:r>
          </a:p>
        </p:txBody>
      </p:sp>
    </p:spTree>
    <p:extLst>
      <p:ext uri="{BB962C8B-B14F-4D97-AF65-F5344CB8AC3E}">
        <p14:creationId xmlns:p14="http://schemas.microsoft.com/office/powerpoint/2010/main" val="593506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15399-B3BF-5B53-3E2B-7AD1FE4D6175}"/>
              </a:ext>
            </a:extLst>
          </p:cNvPr>
          <p:cNvSpPr>
            <a:spLocks noGrp="1"/>
          </p:cNvSpPr>
          <p:nvPr>
            <p:ph type="title"/>
          </p:nvPr>
        </p:nvSpPr>
        <p:spPr>
          <a:xfrm>
            <a:off x="1673096" y="4851504"/>
            <a:ext cx="9144000" cy="1132354"/>
          </a:xfrm>
        </p:spPr>
        <p:txBody>
          <a:bodyPr vert="horz" lIns="91440" tIns="45720" rIns="91440" bIns="45720" rtlCol="0" anchor="b">
            <a:noAutofit/>
          </a:bodyPr>
          <a:lstStyle/>
          <a:p>
            <a:pPr algn="ctr"/>
            <a:r>
              <a:rPr lang="en-US" sz="2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Indicator 6.2.1 Proportion of population using (a) safely managed sanitation services and (b) a hand-washing facility with soap and water</a:t>
            </a:r>
          </a:p>
        </p:txBody>
      </p:sp>
      <p:pic>
        <p:nvPicPr>
          <p:cNvPr id="1026" name="Picture 2" descr="Urbansci 06 00036 g004 550">
            <a:extLst>
              <a:ext uri="{FF2B5EF4-FFF2-40B4-BE49-F238E27FC236}">
                <a16:creationId xmlns:a16="http://schemas.microsoft.com/office/drawing/2014/main" id="{94879718-4FD3-41C3-E74E-9969F18A49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4961"/>
          <a:stretch/>
        </p:blipFill>
        <p:spPr bwMode="auto">
          <a:xfrm>
            <a:off x="877414" y="877413"/>
            <a:ext cx="5218586" cy="3756852"/>
          </a:xfrm>
          <a:prstGeom prst="rect">
            <a:avLst/>
          </a:prstGeom>
        </p:spPr>
        <p:style>
          <a:lnRef idx="2">
            <a:schemeClr val="dk1"/>
          </a:lnRef>
          <a:fillRef idx="1">
            <a:schemeClr val="lt1"/>
          </a:fillRef>
          <a:effectRef idx="0">
            <a:schemeClr val="dk1"/>
          </a:effectRef>
          <a:fontRef idx="minor">
            <a:schemeClr val="dk1"/>
          </a:fontRef>
        </p:style>
      </p:pic>
      <p:pic>
        <p:nvPicPr>
          <p:cNvPr id="5" name="Picture 4" descr="A diagram of flooding in mukuru&#10;&#10;Description automatically generated">
            <a:extLst>
              <a:ext uri="{FF2B5EF4-FFF2-40B4-BE49-F238E27FC236}">
                <a16:creationId xmlns:a16="http://schemas.microsoft.com/office/drawing/2014/main" id="{3286D979-125F-A909-FC35-04CCBFAAB5C5}"/>
              </a:ext>
            </a:extLst>
          </p:cNvPr>
          <p:cNvPicPr>
            <a:picLocks noChangeAspect="1"/>
          </p:cNvPicPr>
          <p:nvPr/>
        </p:nvPicPr>
        <p:blipFill rotWithShape="1">
          <a:blip r:embed="rId4"/>
          <a:srcRect r="5890" b="1"/>
          <a:stretch/>
        </p:blipFill>
        <p:spPr>
          <a:xfrm>
            <a:off x="6096001" y="877413"/>
            <a:ext cx="5218586" cy="3756852"/>
          </a:xfrm>
          <a:prstGeom prst="rect">
            <a:avLst/>
          </a:prstGeom>
        </p:spPr>
        <p:style>
          <a:lnRef idx="2">
            <a:schemeClr val="dk1"/>
          </a:lnRef>
          <a:fillRef idx="1">
            <a:schemeClr val="lt1"/>
          </a:fillRef>
          <a:effectRef idx="0">
            <a:schemeClr val="dk1"/>
          </a:effectRef>
          <a:fontRef idx="minor">
            <a:schemeClr val="dk1"/>
          </a:fontRef>
        </p:style>
      </p:pic>
      <p:sp>
        <p:nvSpPr>
          <p:cNvPr id="7" name="TextBox 6">
            <a:extLst>
              <a:ext uri="{FF2B5EF4-FFF2-40B4-BE49-F238E27FC236}">
                <a16:creationId xmlns:a16="http://schemas.microsoft.com/office/drawing/2014/main" id="{C8CBEDE6-ABEF-E74B-3E27-960A4A38CDCD}"/>
              </a:ext>
            </a:extLst>
          </p:cNvPr>
          <p:cNvSpPr txBox="1"/>
          <p:nvPr/>
        </p:nvSpPr>
        <p:spPr>
          <a:xfrm>
            <a:off x="383459" y="6293096"/>
            <a:ext cx="11946194" cy="461665"/>
          </a:xfrm>
          <a:prstGeom prst="rect">
            <a:avLst/>
          </a:prstGeom>
          <a:noFill/>
        </p:spPr>
        <p:txBody>
          <a:bodyPr wrap="square">
            <a:spAutoFit/>
          </a:bodyPr>
          <a:lstStyle/>
          <a:p>
            <a:r>
              <a:rPr lang="en-GB" sz="1200" b="0" i="0"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Corburn</a:t>
            </a:r>
            <a:r>
              <a:rPr lang="en-GB" sz="12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J.; Njoroge, P.; </a:t>
            </a:r>
            <a:r>
              <a:rPr lang="en-GB" sz="1200" b="0" i="0"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Weru</a:t>
            </a:r>
            <a:r>
              <a:rPr lang="en-GB" sz="12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J.; </a:t>
            </a:r>
            <a:r>
              <a:rPr lang="en-GB" sz="1200" b="0" i="0"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Musya</a:t>
            </a:r>
            <a:r>
              <a:rPr lang="en-GB" sz="12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M. Urban Climate Justice, Human Health, and Citizen Science in Nairobi’s Informal Settlements. </a:t>
            </a:r>
            <a:r>
              <a:rPr lang="en-GB" sz="1200"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Urban Sci.</a:t>
            </a:r>
            <a:r>
              <a:rPr lang="en-GB" sz="12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a:t>
            </a:r>
            <a:r>
              <a:rPr lang="en-GB" sz="1200" b="1"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2022</a:t>
            </a:r>
            <a:r>
              <a:rPr lang="en-GB" sz="12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a:t>
            </a:r>
            <a:r>
              <a:rPr lang="en-GB" sz="1200"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6</a:t>
            </a:r>
            <a:r>
              <a:rPr lang="en-GB" sz="12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36. https://</a:t>
            </a:r>
            <a:r>
              <a:rPr lang="en-GB" sz="1200" b="0" i="0"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doi.org</a:t>
            </a:r>
            <a:r>
              <a:rPr lang="en-GB" sz="12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/10.3390/urbansci6020036</a:t>
            </a:r>
            <a:endParaRPr lang="en-AT"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8426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87D620-360D-C59D-835E-61FDAC3450B9}"/>
              </a:ext>
            </a:extLst>
          </p:cNvPr>
          <p:cNvPicPr>
            <a:picLocks noChangeAspect="1"/>
          </p:cNvPicPr>
          <p:nvPr/>
        </p:nvPicPr>
        <p:blipFill rotWithShape="1">
          <a:blip r:embed="rId2"/>
          <a:srcRect t="23299" r="1" b="20290"/>
          <a:stretch/>
        </p:blipFill>
        <p:spPr>
          <a:xfrm>
            <a:off x="-3447" y="-1"/>
            <a:ext cx="12195447" cy="6879745"/>
          </a:xfrm>
          <a:prstGeom prst="rect">
            <a:avLst/>
          </a:prstGeom>
        </p:spPr>
      </p:pic>
      <p:sp>
        <p:nvSpPr>
          <p:cNvPr id="21" name="Rectangle 20">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9414" y="-733991"/>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6" y="0"/>
            <a:ext cx="2843402"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8704" y="21736"/>
            <a:ext cx="3152862"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7" y="5288433"/>
            <a:ext cx="12199706"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4596" y="2224929"/>
            <a:ext cx="3866773" cy="5442859"/>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FCA934-237C-44F3-8908-C433EA222689}"/>
              </a:ext>
            </a:extLst>
          </p:cNvPr>
          <p:cNvSpPr>
            <a:spLocks noGrp="1"/>
          </p:cNvSpPr>
          <p:nvPr>
            <p:ph type="title"/>
          </p:nvPr>
        </p:nvSpPr>
        <p:spPr>
          <a:xfrm>
            <a:off x="859028" y="4121944"/>
            <a:ext cx="7927785" cy="1620665"/>
          </a:xfrm>
        </p:spPr>
        <p:txBody>
          <a:bodyPr vert="horz" lIns="91440" tIns="45720" rIns="91440" bIns="45720" rtlCol="0" anchor="b">
            <a:normAutofit/>
          </a:bodyPr>
          <a:lstStyle/>
          <a:p>
            <a:r>
              <a:rPr lang="en-US" sz="3700" dirty="0">
                <a:solidFill>
                  <a:srgbClr val="FFFFFF"/>
                </a:solidFill>
                <a:latin typeface="Tahoma" panose="020B0604030504040204" pitchFamily="34" charset="0"/>
                <a:ea typeface="Tahoma" panose="020B0604030504040204" pitchFamily="34" charset="0"/>
                <a:cs typeface="Tahoma" panose="020B0604030504040204" pitchFamily="34" charset="0"/>
              </a:rPr>
              <a:t>Citizen science to gain acceptance by policy makers</a:t>
            </a:r>
          </a:p>
        </p:txBody>
      </p:sp>
    </p:spTree>
    <p:extLst>
      <p:ext uri="{BB962C8B-B14F-4D97-AF65-F5344CB8AC3E}">
        <p14:creationId xmlns:p14="http://schemas.microsoft.com/office/powerpoint/2010/main" val="2705589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document&#10;&#10;Description automatically generated">
            <a:extLst>
              <a:ext uri="{FF2B5EF4-FFF2-40B4-BE49-F238E27FC236}">
                <a16:creationId xmlns:a16="http://schemas.microsoft.com/office/drawing/2014/main" id="{1C936EB4-38F4-7068-4D1E-D649AE7AF907}"/>
              </a:ext>
            </a:extLst>
          </p:cNvPr>
          <p:cNvPicPr>
            <a:picLocks noChangeAspect="1"/>
          </p:cNvPicPr>
          <p:nvPr/>
        </p:nvPicPr>
        <p:blipFill>
          <a:blip r:embed="rId3"/>
          <a:stretch>
            <a:fillRect/>
          </a:stretch>
        </p:blipFill>
        <p:spPr>
          <a:xfrm>
            <a:off x="2417792" y="508001"/>
            <a:ext cx="7356415" cy="5250235"/>
          </a:xfrm>
          <a:prstGeom prst="rect">
            <a:avLst/>
          </a:prstGeom>
        </p:spPr>
        <p:style>
          <a:lnRef idx="2">
            <a:schemeClr val="dk1"/>
          </a:lnRef>
          <a:fillRef idx="1">
            <a:schemeClr val="lt1"/>
          </a:fillRef>
          <a:effectRef idx="0">
            <a:schemeClr val="dk1"/>
          </a:effectRef>
          <a:fontRef idx="minor">
            <a:schemeClr val="dk1"/>
          </a:fontRef>
        </p:style>
      </p:pic>
      <p:sp>
        <p:nvSpPr>
          <p:cNvPr id="6" name="TextBox 5">
            <a:extLst>
              <a:ext uri="{FF2B5EF4-FFF2-40B4-BE49-F238E27FC236}">
                <a16:creationId xmlns:a16="http://schemas.microsoft.com/office/drawing/2014/main" id="{BE59466C-14F5-D580-778A-40856209D62E}"/>
              </a:ext>
            </a:extLst>
          </p:cNvPr>
          <p:cNvSpPr txBox="1"/>
          <p:nvPr/>
        </p:nvSpPr>
        <p:spPr>
          <a:xfrm>
            <a:off x="521364" y="6087641"/>
            <a:ext cx="11149272" cy="523220"/>
          </a:xfrm>
          <a:prstGeom prst="rect">
            <a:avLst/>
          </a:prstGeom>
          <a:noFill/>
        </p:spPr>
        <p:txBody>
          <a:bodyPr wrap="square">
            <a:spAutoFit/>
          </a:bodyPr>
          <a:lstStyle/>
          <a:p>
            <a:r>
              <a:rPr lang="en-GB" sz="14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Fraisl, D., See, L., Bowers, R. </a:t>
            </a:r>
            <a:r>
              <a:rPr lang="en-GB" sz="1400"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et al.</a:t>
            </a:r>
            <a:r>
              <a:rPr lang="en-GB" sz="14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The contributions of citizen science to SDG monitoring and reporting on marine plastics. </a:t>
            </a:r>
            <a:r>
              <a:rPr lang="en-GB" sz="1400"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Sustain Sci</a:t>
            </a:r>
            <a:r>
              <a:rPr lang="en-GB" sz="14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(2023). https://</a:t>
            </a:r>
            <a:r>
              <a:rPr lang="en-GB" sz="1400" b="0" i="0"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doi.org</a:t>
            </a:r>
            <a:r>
              <a:rPr lang="en-GB" sz="14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/10.1007/s11625-023-01402-4</a:t>
            </a:r>
            <a:endParaRPr lang="en-AT"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86888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15" descr="Logo, company name&#10;&#10;Description automatically generated"/>
          <p:cNvPicPr preferRelativeResize="0"/>
          <p:nvPr/>
        </p:nvPicPr>
        <p:blipFill rotWithShape="1">
          <a:blip r:embed="rId3">
            <a:alphaModFix/>
          </a:blip>
          <a:srcRect/>
          <a:stretch/>
        </p:blipFill>
        <p:spPr>
          <a:xfrm>
            <a:off x="2481918" y="1203040"/>
            <a:ext cx="7228164" cy="4838355"/>
          </a:xfrm>
          <a:prstGeom prst="rect">
            <a:avLst/>
          </a:prstGeom>
        </p:spPr>
      </p:pic>
      <p:sp>
        <p:nvSpPr>
          <p:cNvPr id="314" name="Google Shape;314;p15"/>
          <p:cNvSpPr txBox="1">
            <a:spLocks noGrp="1"/>
          </p:cNvSpPr>
          <p:nvPr>
            <p:ph type="title"/>
          </p:nvPr>
        </p:nvSpPr>
        <p:spPr>
          <a:xfrm>
            <a:off x="838200" y="361933"/>
            <a:ext cx="10515600" cy="651237"/>
          </a:xfrm>
          <a:prstGeom prst="rect">
            <a:avLst/>
          </a:prstGeom>
        </p:spPr>
        <p:txBody>
          <a:bodyPr spcFirstLastPara="1" lIns="91425" tIns="45700" rIns="91425" bIns="45700" anchorCtr="0">
            <a:normAutofit fontScale="90000"/>
          </a:bodyPr>
          <a:lstStyle/>
          <a:p>
            <a:pPr marL="0" lvl="0" indent="0" rtl="0">
              <a:spcBef>
                <a:spcPts val="0"/>
              </a:spcBef>
              <a:spcAft>
                <a:spcPts val="0"/>
              </a:spcAft>
              <a:buClr>
                <a:schemeClr val="dk1"/>
              </a:buClr>
              <a:buSzPts val="2400"/>
              <a:buFont typeface="Calibri"/>
              <a:buNone/>
            </a:pPr>
            <a:r>
              <a:rPr lang="en-GB" sz="3100" dirty="0">
                <a:latin typeface="Tahoma" panose="020B0604030504040204" pitchFamily="34" charset="0"/>
                <a:ea typeface="Tahoma" panose="020B0604030504040204" pitchFamily="34" charset="0"/>
                <a:cs typeface="Tahoma" panose="020B0604030504040204" pitchFamily="34" charset="0"/>
              </a:rPr>
              <a:t>The process of integrating citizen science data on marine litter for SDG indicator 14.1.1b reporting in Ghana </a:t>
            </a:r>
          </a:p>
        </p:txBody>
      </p:sp>
      <p:sp>
        <p:nvSpPr>
          <p:cNvPr id="3" name="TextBox 2">
            <a:extLst>
              <a:ext uri="{FF2B5EF4-FFF2-40B4-BE49-F238E27FC236}">
                <a16:creationId xmlns:a16="http://schemas.microsoft.com/office/drawing/2014/main" id="{5397CD2B-7457-BD40-14CF-E607571DC558}"/>
              </a:ext>
            </a:extLst>
          </p:cNvPr>
          <p:cNvSpPr txBox="1"/>
          <p:nvPr/>
        </p:nvSpPr>
        <p:spPr>
          <a:xfrm>
            <a:off x="521364" y="6231265"/>
            <a:ext cx="11149272" cy="523220"/>
          </a:xfrm>
          <a:prstGeom prst="rect">
            <a:avLst/>
          </a:prstGeom>
          <a:noFill/>
        </p:spPr>
        <p:txBody>
          <a:bodyPr wrap="square">
            <a:spAutoFit/>
          </a:bodyPr>
          <a:lstStyle/>
          <a:p>
            <a:r>
              <a:rPr lang="en-GB" sz="14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Fraisl, D., See, L., Bowers, R. </a:t>
            </a:r>
            <a:r>
              <a:rPr lang="en-GB" sz="1400"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et al.</a:t>
            </a:r>
            <a:r>
              <a:rPr lang="en-GB" sz="14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The contributions of citizen science to SDG monitoring and reporting on marine plastics. </a:t>
            </a:r>
            <a:r>
              <a:rPr lang="en-GB" sz="1400"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Sustain Sci</a:t>
            </a:r>
            <a:r>
              <a:rPr lang="en-GB" sz="14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(2023). https://</a:t>
            </a:r>
            <a:r>
              <a:rPr lang="en-GB" sz="1400" b="0" i="0"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doi.org</a:t>
            </a:r>
            <a:r>
              <a:rPr lang="en-GB" sz="14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/10.1007/s11625-023-01402-4</a:t>
            </a:r>
            <a:endParaRPr lang="en-AT" sz="14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hecklist for a science data report&#10;&#10;Description automatically generated">
            <a:extLst>
              <a:ext uri="{FF2B5EF4-FFF2-40B4-BE49-F238E27FC236}">
                <a16:creationId xmlns:a16="http://schemas.microsoft.com/office/drawing/2014/main" id="{0197D77F-94EB-5D31-77BD-13E2278C2858}"/>
              </a:ext>
            </a:extLst>
          </p:cNvPr>
          <p:cNvPicPr>
            <a:picLocks noChangeAspect="1"/>
          </p:cNvPicPr>
          <p:nvPr/>
        </p:nvPicPr>
        <p:blipFill>
          <a:blip r:embed="rId3"/>
          <a:stretch>
            <a:fillRect/>
          </a:stretch>
        </p:blipFill>
        <p:spPr>
          <a:xfrm>
            <a:off x="2147505" y="240590"/>
            <a:ext cx="7896989" cy="6376819"/>
          </a:xfrm>
          <a:prstGeom prst="rect">
            <a:avLst/>
          </a:prstGeom>
        </p:spPr>
      </p:pic>
    </p:spTree>
    <p:extLst>
      <p:ext uri="{BB962C8B-B14F-4D97-AF65-F5344CB8AC3E}">
        <p14:creationId xmlns:p14="http://schemas.microsoft.com/office/powerpoint/2010/main" val="3276143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29F4A327-1820-B06F-5622-9A77FB351495}"/>
              </a:ext>
            </a:extLst>
          </p:cNvPr>
          <p:cNvSpPr/>
          <p:nvPr/>
        </p:nvSpPr>
        <p:spPr>
          <a:xfrm>
            <a:off x="161835" y="1163982"/>
            <a:ext cx="2036748" cy="1253067"/>
          </a:xfrm>
          <a:prstGeom prst="roundRect">
            <a:avLst/>
          </a:prstGeom>
          <a:solidFill>
            <a:schemeClr val="tx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T" sz="1200" dirty="0">
                <a:solidFill>
                  <a:schemeClr val="tx1"/>
                </a:solidFill>
                <a:latin typeface="Tahoma" panose="020B0604030504040204" pitchFamily="34" charset="0"/>
                <a:ea typeface="Tahoma" panose="020B0604030504040204" pitchFamily="34" charset="0"/>
                <a:cs typeface="Tahoma" panose="020B0604030504040204" pitchFamily="34" charset="0"/>
              </a:rPr>
              <a:t>Encure inclusiveness through meaningful engagement of all stakeholders</a:t>
            </a:r>
          </a:p>
        </p:txBody>
      </p:sp>
      <p:sp>
        <p:nvSpPr>
          <p:cNvPr id="11" name="Rounded Rectangle 10">
            <a:extLst>
              <a:ext uri="{FF2B5EF4-FFF2-40B4-BE49-F238E27FC236}">
                <a16:creationId xmlns:a16="http://schemas.microsoft.com/office/drawing/2014/main" id="{3696C6FC-04FC-0B5A-F1AA-82F6F826D55E}"/>
              </a:ext>
            </a:extLst>
          </p:cNvPr>
          <p:cNvSpPr/>
          <p:nvPr/>
        </p:nvSpPr>
        <p:spPr>
          <a:xfrm>
            <a:off x="2597266" y="1160828"/>
            <a:ext cx="2036748" cy="1253067"/>
          </a:xfrm>
          <a:prstGeom prst="roundRect">
            <a:avLst/>
          </a:prstGeom>
          <a:solidFill>
            <a:schemeClr val="tx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T" sz="1200" dirty="0">
                <a:solidFill>
                  <a:schemeClr val="tx1"/>
                </a:solidFill>
                <a:latin typeface="Tahoma"/>
                <a:ea typeface="Tahoma"/>
                <a:cs typeface="Tahoma"/>
                <a:sym typeface="Tahoma"/>
              </a:rPr>
              <a:t>Create time and space for these stakeholders to meet and connect</a:t>
            </a:r>
            <a:endParaRPr lang="en-AT" sz="1200" dirty="0">
              <a:solidFill>
                <a:schemeClr val="tx1"/>
              </a:solidFill>
              <a:sym typeface="Tahoma"/>
            </a:endParaRPr>
          </a:p>
        </p:txBody>
      </p:sp>
      <p:sp>
        <p:nvSpPr>
          <p:cNvPr id="14" name="Rounded Rectangle 13">
            <a:extLst>
              <a:ext uri="{FF2B5EF4-FFF2-40B4-BE49-F238E27FC236}">
                <a16:creationId xmlns:a16="http://schemas.microsoft.com/office/drawing/2014/main" id="{D5C2B6D1-BDAE-3BBF-894D-B3D59F6D3B33}"/>
              </a:ext>
            </a:extLst>
          </p:cNvPr>
          <p:cNvSpPr/>
          <p:nvPr/>
        </p:nvSpPr>
        <p:spPr>
          <a:xfrm>
            <a:off x="5106617" y="1144872"/>
            <a:ext cx="2036748" cy="1253067"/>
          </a:xfrm>
          <a:prstGeom prst="roundRect">
            <a:avLst/>
          </a:prstGeom>
          <a:solidFill>
            <a:schemeClr val="tx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T" sz="1200" dirty="0">
                <a:solidFill>
                  <a:schemeClr val="tx1"/>
                </a:solidFill>
                <a:latin typeface="Tahoma"/>
                <a:ea typeface="Tahoma"/>
                <a:cs typeface="Tahoma"/>
              </a:rPr>
              <a:t>Listen and understand the </a:t>
            </a:r>
            <a:r>
              <a:rPr lang="en-US" sz="1200" dirty="0">
                <a:solidFill>
                  <a:schemeClr val="tx1"/>
                </a:solidFill>
                <a:latin typeface="Tahoma"/>
                <a:ea typeface="Tahoma"/>
                <a:cs typeface="Tahoma"/>
              </a:rPr>
              <a:t>motivations, interests and concerns</a:t>
            </a:r>
            <a:endParaRPr lang="en-AT" sz="1200" dirty="0">
              <a:solidFill>
                <a:schemeClr val="tx1"/>
              </a:solidFill>
              <a:latin typeface="Tahoma"/>
              <a:ea typeface="Tahoma"/>
              <a:cs typeface="Tahoma"/>
            </a:endParaRPr>
          </a:p>
        </p:txBody>
      </p:sp>
      <p:sp>
        <p:nvSpPr>
          <p:cNvPr id="15" name="Rounded Rectangle 14">
            <a:extLst>
              <a:ext uri="{FF2B5EF4-FFF2-40B4-BE49-F238E27FC236}">
                <a16:creationId xmlns:a16="http://schemas.microsoft.com/office/drawing/2014/main" id="{14812C14-A04A-B1B7-D9D2-D8383B4E8AB1}"/>
              </a:ext>
            </a:extLst>
          </p:cNvPr>
          <p:cNvSpPr/>
          <p:nvPr/>
        </p:nvSpPr>
        <p:spPr>
          <a:xfrm>
            <a:off x="10051399" y="1144870"/>
            <a:ext cx="2036748" cy="1253067"/>
          </a:xfrm>
          <a:prstGeom prst="roundRect">
            <a:avLst/>
          </a:prstGeom>
          <a:solidFill>
            <a:schemeClr val="tx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Tahoma"/>
                <a:ea typeface="Tahoma"/>
                <a:cs typeface="Tahoma"/>
              </a:rPr>
              <a:t>Citizens and communities are no free labor to close government data gaps;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they should receive a share of the benefit from participating</a:t>
            </a:r>
            <a:endParaRPr lang="en-AT"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6" name="Rounded Rectangle 15">
            <a:extLst>
              <a:ext uri="{FF2B5EF4-FFF2-40B4-BE49-F238E27FC236}">
                <a16:creationId xmlns:a16="http://schemas.microsoft.com/office/drawing/2014/main" id="{8EECFCCC-4A4E-5D60-1C9B-78451989B40E}"/>
              </a:ext>
            </a:extLst>
          </p:cNvPr>
          <p:cNvSpPr/>
          <p:nvPr/>
        </p:nvSpPr>
        <p:spPr>
          <a:xfrm>
            <a:off x="7615968" y="1144871"/>
            <a:ext cx="2036748" cy="1253067"/>
          </a:xfrm>
          <a:prstGeom prst="roundRect">
            <a:avLst/>
          </a:prstGeom>
          <a:solidFill>
            <a:schemeClr val="tx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Tahoma"/>
                <a:ea typeface="Tahoma"/>
                <a:cs typeface="Tahoma"/>
              </a:rPr>
              <a:t>Be transparent about citizen science results and methodologies, especially how these methodologies were implemented</a:t>
            </a:r>
            <a:endParaRPr lang="en-AT"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8" name="Right Arrow 17">
            <a:extLst>
              <a:ext uri="{FF2B5EF4-FFF2-40B4-BE49-F238E27FC236}">
                <a16:creationId xmlns:a16="http://schemas.microsoft.com/office/drawing/2014/main" id="{E6831CCB-6758-3DB5-D7A7-4ED9D2C2A07F}"/>
              </a:ext>
            </a:extLst>
          </p:cNvPr>
          <p:cNvSpPr/>
          <p:nvPr/>
        </p:nvSpPr>
        <p:spPr>
          <a:xfrm>
            <a:off x="2254769" y="1588840"/>
            <a:ext cx="288000" cy="365125"/>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9" name="Right Arrow 18">
            <a:extLst>
              <a:ext uri="{FF2B5EF4-FFF2-40B4-BE49-F238E27FC236}">
                <a16:creationId xmlns:a16="http://schemas.microsoft.com/office/drawing/2014/main" id="{6F7BF631-11A9-E13F-4F04-236F0B985D15}"/>
              </a:ext>
            </a:extLst>
          </p:cNvPr>
          <p:cNvSpPr/>
          <p:nvPr/>
        </p:nvSpPr>
        <p:spPr>
          <a:xfrm>
            <a:off x="4726315" y="1588840"/>
            <a:ext cx="288000" cy="365125"/>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20" name="Right Arrow 19">
            <a:extLst>
              <a:ext uri="{FF2B5EF4-FFF2-40B4-BE49-F238E27FC236}">
                <a16:creationId xmlns:a16="http://schemas.microsoft.com/office/drawing/2014/main" id="{725B9545-2125-806B-05D4-4EBE6A6E7223}"/>
              </a:ext>
            </a:extLst>
          </p:cNvPr>
          <p:cNvSpPr/>
          <p:nvPr/>
        </p:nvSpPr>
        <p:spPr>
          <a:xfrm>
            <a:off x="7272627" y="1588840"/>
            <a:ext cx="288000" cy="365125"/>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21" name="Right Arrow 20">
            <a:extLst>
              <a:ext uri="{FF2B5EF4-FFF2-40B4-BE49-F238E27FC236}">
                <a16:creationId xmlns:a16="http://schemas.microsoft.com/office/drawing/2014/main" id="{22F26DC7-5701-37F5-C808-7FC22AB61970}"/>
              </a:ext>
            </a:extLst>
          </p:cNvPr>
          <p:cNvSpPr/>
          <p:nvPr/>
        </p:nvSpPr>
        <p:spPr>
          <a:xfrm>
            <a:off x="9708057" y="1583440"/>
            <a:ext cx="288000" cy="365125"/>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pic>
        <p:nvPicPr>
          <p:cNvPr id="24" name="Google Shape;114;p15">
            <a:extLst>
              <a:ext uri="{FF2B5EF4-FFF2-40B4-BE49-F238E27FC236}">
                <a16:creationId xmlns:a16="http://schemas.microsoft.com/office/drawing/2014/main" id="{52C178B0-03CA-CE60-C796-E5585354B018}"/>
              </a:ext>
            </a:extLst>
          </p:cNvPr>
          <p:cNvPicPr preferRelativeResize="0"/>
          <p:nvPr/>
        </p:nvPicPr>
        <p:blipFill>
          <a:blip r:embed="rId3">
            <a:alphaModFix/>
          </a:blip>
          <a:stretch>
            <a:fillRect/>
          </a:stretch>
        </p:blipFill>
        <p:spPr>
          <a:xfrm>
            <a:off x="3967360" y="2915306"/>
            <a:ext cx="3814004" cy="3428706"/>
          </a:xfrm>
          <a:prstGeom prst="rect">
            <a:avLst/>
          </a:prstGeom>
          <a:noFill/>
          <a:ln>
            <a:noFill/>
          </a:ln>
        </p:spPr>
      </p:pic>
      <p:pic>
        <p:nvPicPr>
          <p:cNvPr id="25" name="Google Shape;115;p15">
            <a:extLst>
              <a:ext uri="{FF2B5EF4-FFF2-40B4-BE49-F238E27FC236}">
                <a16:creationId xmlns:a16="http://schemas.microsoft.com/office/drawing/2014/main" id="{71DC1E23-526A-1D9C-99C6-592B7B0C8BEE}"/>
              </a:ext>
            </a:extLst>
          </p:cNvPr>
          <p:cNvPicPr preferRelativeResize="0"/>
          <p:nvPr/>
        </p:nvPicPr>
        <p:blipFill>
          <a:blip r:embed="rId4">
            <a:alphaModFix/>
          </a:blip>
          <a:stretch>
            <a:fillRect/>
          </a:stretch>
        </p:blipFill>
        <p:spPr>
          <a:xfrm>
            <a:off x="8014650" y="2915306"/>
            <a:ext cx="1981407" cy="3428706"/>
          </a:xfrm>
          <a:prstGeom prst="rect">
            <a:avLst/>
          </a:prstGeom>
          <a:noFill/>
          <a:ln>
            <a:noFill/>
          </a:ln>
        </p:spPr>
      </p:pic>
      <p:pic>
        <p:nvPicPr>
          <p:cNvPr id="26" name="Google Shape;113;p15">
            <a:extLst>
              <a:ext uri="{FF2B5EF4-FFF2-40B4-BE49-F238E27FC236}">
                <a16:creationId xmlns:a16="http://schemas.microsoft.com/office/drawing/2014/main" id="{2CF2D5C2-B670-5E5F-7B05-2F6016DC1ACB}"/>
              </a:ext>
            </a:extLst>
          </p:cNvPr>
          <p:cNvPicPr preferRelativeResize="0"/>
          <p:nvPr/>
        </p:nvPicPr>
        <p:blipFill>
          <a:blip r:embed="rId5">
            <a:alphaModFix/>
          </a:blip>
          <a:stretch>
            <a:fillRect/>
          </a:stretch>
        </p:blipFill>
        <p:spPr>
          <a:xfrm>
            <a:off x="1697326" y="2915307"/>
            <a:ext cx="2036748" cy="3428706"/>
          </a:xfrm>
          <a:prstGeom prst="rect">
            <a:avLst/>
          </a:prstGeom>
          <a:noFill/>
          <a:ln>
            <a:noFill/>
          </a:ln>
        </p:spPr>
      </p:pic>
      <p:sp>
        <p:nvSpPr>
          <p:cNvPr id="27" name="Google Shape;116;p15">
            <a:extLst>
              <a:ext uri="{FF2B5EF4-FFF2-40B4-BE49-F238E27FC236}">
                <a16:creationId xmlns:a16="http://schemas.microsoft.com/office/drawing/2014/main" id="{CC785D92-CDB4-E0C3-FB52-D725C99462A5}"/>
              </a:ext>
            </a:extLst>
          </p:cNvPr>
          <p:cNvSpPr txBox="1"/>
          <p:nvPr/>
        </p:nvSpPr>
        <p:spPr>
          <a:xfrm>
            <a:off x="1526312" y="6005312"/>
            <a:ext cx="8696100" cy="33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000" b="1" dirty="0">
                <a:solidFill>
                  <a:schemeClr val="dk1"/>
                </a:solidFill>
              </a:rPr>
              <a:t>@Smart Nature Freaks Youth Volunteers Foundation</a:t>
            </a:r>
            <a:endParaRPr sz="1000" b="1" dirty="0">
              <a:solidFill>
                <a:schemeClr val="dk1"/>
              </a:solidFill>
            </a:endParaRPr>
          </a:p>
        </p:txBody>
      </p:sp>
      <p:sp>
        <p:nvSpPr>
          <p:cNvPr id="29" name="TextBox 28">
            <a:extLst>
              <a:ext uri="{FF2B5EF4-FFF2-40B4-BE49-F238E27FC236}">
                <a16:creationId xmlns:a16="http://schemas.microsoft.com/office/drawing/2014/main" id="{9001BBA1-3145-B552-8003-2BA31D8572CD}"/>
              </a:ext>
            </a:extLst>
          </p:cNvPr>
          <p:cNvSpPr txBox="1"/>
          <p:nvPr/>
        </p:nvSpPr>
        <p:spPr>
          <a:xfrm>
            <a:off x="304800" y="291281"/>
            <a:ext cx="11600329" cy="355482"/>
          </a:xfrm>
          <a:prstGeom prst="rect">
            <a:avLst/>
          </a:prstGeom>
          <a:noFill/>
        </p:spPr>
        <p:txBody>
          <a:bodyPr wrap="square">
            <a:spAutoFit/>
          </a:bodyPr>
          <a:lstStyle/>
          <a:p>
            <a:pPr marL="0" lvl="0" indent="0" algn="ctr" rtl="0">
              <a:lnSpc>
                <a:spcPct val="90000"/>
              </a:lnSpc>
              <a:spcBef>
                <a:spcPts val="1000"/>
              </a:spcBef>
              <a:spcAft>
                <a:spcPts val="0"/>
              </a:spcAft>
              <a:buClr>
                <a:schemeClr val="dk1"/>
              </a:buClr>
              <a:buSzPts val="1100"/>
              <a:buFont typeface="Arial"/>
              <a:buNone/>
            </a:pPr>
            <a:r>
              <a:rPr lang="en-GB" sz="1900" dirty="0">
                <a:solidFill>
                  <a:schemeClr val="dk1"/>
                </a:solidFill>
                <a:latin typeface="Tahoma" panose="020B0604030504040204" pitchFamily="34" charset="0"/>
                <a:ea typeface="Tahoma" panose="020B0604030504040204" pitchFamily="34" charset="0"/>
                <a:cs typeface="Tahoma" panose="020B0604030504040204" pitchFamily="34" charset="0"/>
              </a:rPr>
              <a:t>Bridging local data collection efforts with global monitoring processes by leveraging the SDG framework  </a:t>
            </a:r>
            <a:endParaRPr lang="en-GB" sz="1900" dirty="0">
              <a:solidFill>
                <a:srgbClr val="157BBF"/>
              </a:solidFill>
              <a:latin typeface="Tahoma" panose="020B0604030504040204" pitchFamily="34" charset="0"/>
              <a:ea typeface="Tahoma" panose="020B0604030504040204" pitchFamily="34" charset="0"/>
              <a:cs typeface="Tahoma" panose="020B0604030504040204" pitchFamily="34" charset="0"/>
              <a:sym typeface="Avenir"/>
            </a:endParaRPr>
          </a:p>
        </p:txBody>
      </p:sp>
    </p:spTree>
    <p:extLst>
      <p:ext uri="{BB962C8B-B14F-4D97-AF65-F5344CB8AC3E}">
        <p14:creationId xmlns:p14="http://schemas.microsoft.com/office/powerpoint/2010/main" val="4169948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4549D7-FE14-2843-A6E9-80C55D2ABBC7}"/>
              </a:ext>
            </a:extLst>
          </p:cNvPr>
          <p:cNvSpPr/>
          <p:nvPr/>
        </p:nvSpPr>
        <p:spPr>
          <a:xfrm>
            <a:off x="20" y="7288880"/>
            <a:ext cx="12191980" cy="217472"/>
          </a:xfrm>
          <a:prstGeom prst="rect">
            <a:avLst/>
          </a:prstGeom>
          <a:solidFill>
            <a:srgbClr val="000000">
              <a:alpha val="50000"/>
            </a:srgbClr>
          </a:solidFill>
          <a:ln>
            <a:noFill/>
          </a:ln>
        </p:spPr>
        <p:txBody>
          <a:bodyPr wrap="square">
            <a:noAutofit/>
          </a:bodyPr>
          <a:lstStyle/>
          <a:p>
            <a:pPr>
              <a:spcAft>
                <a:spcPts val="600"/>
              </a:spcAft>
            </a:pPr>
            <a:endParaRPr lang="en-AT" sz="1300" dirty="0">
              <a:solidFill>
                <a:srgbClr val="FFFFFF"/>
              </a:solidFill>
              <a:latin typeface="+mn-lt"/>
              <a:ea typeface="+mn-ea"/>
              <a:cs typeface="+mn-cs"/>
            </a:endParaRPr>
          </a:p>
        </p:txBody>
      </p:sp>
      <p:pic>
        <p:nvPicPr>
          <p:cNvPr id="3074" name="Picture 2" descr="A group of children taking a selfie&#10;&#10;Description automatically generated with medium confidence">
            <a:extLst>
              <a:ext uri="{FF2B5EF4-FFF2-40B4-BE49-F238E27FC236}">
                <a16:creationId xmlns:a16="http://schemas.microsoft.com/office/drawing/2014/main" id="{B2A29338-C579-0C48-AF9E-7063B045CBE9}"/>
              </a:ext>
            </a:extLst>
          </p:cNvPr>
          <p:cNvPicPr>
            <a:picLocks noChangeAspect="1" noChangeArrowheads="1"/>
          </p:cNvPicPr>
          <p:nvPr/>
        </p:nvPicPr>
        <p:blipFill rotWithShape="1">
          <a:blip r:embed="rId3">
            <a:alphaModFix/>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val="0"/>
              </a:ext>
            </a:extLst>
          </a:blip>
          <a:srcRect b="5858"/>
          <a:stretch/>
        </p:blipFill>
        <p:spPr bwMode="auto">
          <a:xfrm>
            <a:off x="2663849" y="1233641"/>
            <a:ext cx="6288243" cy="35371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68627FC-AE6A-5528-D597-83CC00974386}"/>
              </a:ext>
            </a:extLst>
          </p:cNvPr>
          <p:cNvSpPr txBox="1"/>
          <p:nvPr/>
        </p:nvSpPr>
        <p:spPr>
          <a:xfrm>
            <a:off x="5921619" y="4503368"/>
            <a:ext cx="3409774" cy="261610"/>
          </a:xfrm>
          <a:prstGeom prst="rect">
            <a:avLst/>
          </a:prstGeom>
          <a:noFill/>
        </p:spPr>
        <p:txBody>
          <a:bodyPr wrap="square">
            <a:spAutoFit/>
          </a:bodyPr>
          <a:lstStyle/>
          <a:p>
            <a:pPr>
              <a:spcAft>
                <a:spcPts val="600"/>
              </a:spcAft>
            </a:pPr>
            <a:r>
              <a:rPr lang="en-GB" sz="1100" dirty="0">
                <a:solidFill>
                  <a:schemeClr val="bg1"/>
                </a:solidFill>
                <a:latin typeface="+mn-lt"/>
                <a:ea typeface="+mn-ea"/>
                <a:cs typeface="+mn-cs"/>
              </a:rPr>
              <a:t>Gill Conquest, EXCITES, University College London</a:t>
            </a:r>
            <a:endParaRPr lang="en-AT" sz="1100" dirty="0">
              <a:solidFill>
                <a:schemeClr val="bg1"/>
              </a:solidFill>
              <a:latin typeface="+mn-lt"/>
              <a:ea typeface="+mn-ea"/>
              <a:cs typeface="+mn-cs"/>
            </a:endParaRPr>
          </a:p>
        </p:txBody>
      </p:sp>
      <p:pic>
        <p:nvPicPr>
          <p:cNvPr id="12" name="Graphic 11" descr="Group with solid fill">
            <a:extLst>
              <a:ext uri="{FF2B5EF4-FFF2-40B4-BE49-F238E27FC236}">
                <a16:creationId xmlns:a16="http://schemas.microsoft.com/office/drawing/2014/main" id="{BC5A40E3-4483-5647-B246-0415495F78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24356" y="4722764"/>
            <a:ext cx="1181190" cy="1181190"/>
          </a:xfrm>
          <a:prstGeom prst="rect">
            <a:avLst/>
          </a:prstGeom>
        </p:spPr>
      </p:pic>
      <p:pic>
        <p:nvPicPr>
          <p:cNvPr id="14" name="Graphic 13" descr="Thought bubble with solid fill">
            <a:extLst>
              <a:ext uri="{FF2B5EF4-FFF2-40B4-BE49-F238E27FC236}">
                <a16:creationId xmlns:a16="http://schemas.microsoft.com/office/drawing/2014/main" id="{657E1ED5-B03A-31F5-79E1-A999F7C0C7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18989" y="4872700"/>
            <a:ext cx="914400" cy="914400"/>
          </a:xfrm>
          <a:prstGeom prst="rect">
            <a:avLst/>
          </a:prstGeom>
        </p:spPr>
      </p:pic>
      <p:pic>
        <p:nvPicPr>
          <p:cNvPr id="16" name="Graphic 15" descr="Cheers with solid fill">
            <a:extLst>
              <a:ext uri="{FF2B5EF4-FFF2-40B4-BE49-F238E27FC236}">
                <a16:creationId xmlns:a16="http://schemas.microsoft.com/office/drawing/2014/main" id="{16051FC1-47E8-593C-16F7-9998495304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37692" y="4872700"/>
            <a:ext cx="914400" cy="914400"/>
          </a:xfrm>
          <a:prstGeom prst="rect">
            <a:avLst/>
          </a:prstGeom>
        </p:spPr>
      </p:pic>
      <p:sp>
        <p:nvSpPr>
          <p:cNvPr id="17" name="TextBox 16">
            <a:extLst>
              <a:ext uri="{FF2B5EF4-FFF2-40B4-BE49-F238E27FC236}">
                <a16:creationId xmlns:a16="http://schemas.microsoft.com/office/drawing/2014/main" id="{2B067D1E-3BE5-1FF3-50D8-530A91172898}"/>
              </a:ext>
            </a:extLst>
          </p:cNvPr>
          <p:cNvSpPr txBox="1"/>
          <p:nvPr/>
        </p:nvSpPr>
        <p:spPr>
          <a:xfrm>
            <a:off x="2019246" y="5787100"/>
            <a:ext cx="2146742" cy="369332"/>
          </a:xfrm>
          <a:prstGeom prst="rect">
            <a:avLst/>
          </a:prstGeom>
          <a:noFill/>
        </p:spPr>
        <p:txBody>
          <a:bodyPr wrap="none" rtlCol="0">
            <a:spAutoFit/>
          </a:bodyPr>
          <a:lstStyle/>
          <a:p>
            <a:r>
              <a:rPr lang="en-AT" dirty="0">
                <a:latin typeface="Tahoma" panose="020B0604030504040204" pitchFamily="34" charset="0"/>
                <a:ea typeface="Tahoma" panose="020B0604030504040204" pitchFamily="34" charset="0"/>
                <a:cs typeface="Tahoma" panose="020B0604030504040204" pitchFamily="34" charset="0"/>
              </a:rPr>
              <a:t>Public Participation</a:t>
            </a:r>
          </a:p>
        </p:txBody>
      </p:sp>
      <p:sp>
        <p:nvSpPr>
          <p:cNvPr id="18" name="TextBox 17">
            <a:extLst>
              <a:ext uri="{FF2B5EF4-FFF2-40B4-BE49-F238E27FC236}">
                <a16:creationId xmlns:a16="http://schemas.microsoft.com/office/drawing/2014/main" id="{CADA24AB-5D64-A0B4-3609-44573065F8C9}"/>
              </a:ext>
            </a:extLst>
          </p:cNvPr>
          <p:cNvSpPr txBox="1"/>
          <p:nvPr/>
        </p:nvSpPr>
        <p:spPr>
          <a:xfrm>
            <a:off x="4687948" y="5787100"/>
            <a:ext cx="2467342" cy="369332"/>
          </a:xfrm>
          <a:prstGeom prst="rect">
            <a:avLst/>
          </a:prstGeom>
          <a:noFill/>
        </p:spPr>
        <p:txBody>
          <a:bodyPr wrap="none" rtlCol="0">
            <a:spAutoFit/>
          </a:bodyPr>
          <a:lstStyle/>
          <a:p>
            <a:r>
              <a:rPr lang="en-AT" dirty="0"/>
              <a:t>Knowledge production</a:t>
            </a:r>
          </a:p>
        </p:txBody>
      </p:sp>
      <p:sp>
        <p:nvSpPr>
          <p:cNvPr id="19" name="TextBox 18">
            <a:extLst>
              <a:ext uri="{FF2B5EF4-FFF2-40B4-BE49-F238E27FC236}">
                <a16:creationId xmlns:a16="http://schemas.microsoft.com/office/drawing/2014/main" id="{CDAFBD8C-61B7-6A5B-B329-2FFC227B2774}"/>
              </a:ext>
            </a:extLst>
          </p:cNvPr>
          <p:cNvSpPr txBox="1"/>
          <p:nvPr/>
        </p:nvSpPr>
        <p:spPr>
          <a:xfrm>
            <a:off x="7247205" y="5787100"/>
            <a:ext cx="2518703" cy="369332"/>
          </a:xfrm>
          <a:prstGeom prst="rect">
            <a:avLst/>
          </a:prstGeom>
          <a:noFill/>
        </p:spPr>
        <p:txBody>
          <a:bodyPr wrap="none" rtlCol="0">
            <a:spAutoFit/>
          </a:bodyPr>
          <a:lstStyle/>
          <a:p>
            <a:r>
              <a:rPr lang="en-AT" dirty="0"/>
              <a:t>Voluntary </a:t>
            </a:r>
            <a:r>
              <a:rPr lang="en-AT" dirty="0">
                <a:latin typeface="Tahoma" panose="020B0604030504040204" pitchFamily="34" charset="0"/>
                <a:ea typeface="Tahoma" panose="020B0604030504040204" pitchFamily="34" charset="0"/>
                <a:cs typeface="Tahoma" panose="020B0604030504040204" pitchFamily="34" charset="0"/>
              </a:rPr>
              <a:t>contributions</a:t>
            </a:r>
          </a:p>
        </p:txBody>
      </p:sp>
      <p:sp>
        <p:nvSpPr>
          <p:cNvPr id="20" name="TextBox 19">
            <a:extLst>
              <a:ext uri="{FF2B5EF4-FFF2-40B4-BE49-F238E27FC236}">
                <a16:creationId xmlns:a16="http://schemas.microsoft.com/office/drawing/2014/main" id="{29A0C134-7BEE-BD50-1D58-E97092D843ED}"/>
              </a:ext>
            </a:extLst>
          </p:cNvPr>
          <p:cNvSpPr txBox="1"/>
          <p:nvPr/>
        </p:nvSpPr>
        <p:spPr>
          <a:xfrm>
            <a:off x="3557447" y="422498"/>
            <a:ext cx="4501046" cy="707886"/>
          </a:xfrm>
          <a:prstGeom prst="rect">
            <a:avLst/>
          </a:prstGeom>
          <a:noFill/>
        </p:spPr>
        <p:txBody>
          <a:bodyPr wrap="square" rtlCol="0">
            <a:spAutoFit/>
          </a:bodyPr>
          <a:lstStyle/>
          <a:p>
            <a:pPr algn="ctr"/>
            <a:r>
              <a:rPr lang="en-AT" sz="4000" b="1" dirty="0">
                <a:solidFill>
                  <a:srgbClr val="00579C"/>
                </a:solidFill>
                <a:latin typeface="Tahoma" panose="020B0604030504040204" pitchFamily="34" charset="0"/>
                <a:ea typeface="Tahoma" panose="020B0604030504040204" pitchFamily="34" charset="0"/>
                <a:cs typeface="Tahoma" panose="020B0604030504040204" pitchFamily="34" charset="0"/>
              </a:rPr>
              <a:t>Citizen</a:t>
            </a:r>
            <a:r>
              <a:rPr lang="en-AT" sz="4000" b="1" dirty="0">
                <a:latin typeface="Tahoma" panose="020B0604030504040204" pitchFamily="34" charset="0"/>
                <a:ea typeface="Tahoma" panose="020B0604030504040204" pitchFamily="34" charset="0"/>
                <a:cs typeface="Tahoma" panose="020B0604030504040204" pitchFamily="34" charset="0"/>
              </a:rPr>
              <a:t> </a:t>
            </a:r>
            <a:r>
              <a:rPr lang="en-AT" sz="4000" b="1" dirty="0">
                <a:solidFill>
                  <a:srgbClr val="00579C"/>
                </a:solidFill>
                <a:latin typeface="Tahoma" panose="020B0604030504040204" pitchFamily="34" charset="0"/>
                <a:ea typeface="Tahoma" panose="020B0604030504040204" pitchFamily="34" charset="0"/>
                <a:cs typeface="Tahoma" panose="020B0604030504040204" pitchFamily="34" charset="0"/>
              </a:rPr>
              <a:t>science</a:t>
            </a:r>
          </a:p>
        </p:txBody>
      </p:sp>
    </p:spTree>
    <p:extLst>
      <p:ext uri="{BB962C8B-B14F-4D97-AF65-F5344CB8AC3E}">
        <p14:creationId xmlns:p14="http://schemas.microsoft.com/office/powerpoint/2010/main" val="2424851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E3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CEFD595-B462-F2AF-79B2-6987E573AE1E}"/>
              </a:ext>
            </a:extLst>
          </p:cNvPr>
          <p:cNvPicPr>
            <a:picLocks noChangeAspect="1"/>
          </p:cNvPicPr>
          <p:nvPr/>
        </p:nvPicPr>
        <p:blipFill>
          <a:blip r:embed="rId3"/>
          <a:stretch>
            <a:fillRect/>
          </a:stretch>
        </p:blipFill>
        <p:spPr>
          <a:xfrm>
            <a:off x="1293357" y="643467"/>
            <a:ext cx="9605286" cy="5571066"/>
          </a:xfrm>
          <a:prstGeom prst="rect">
            <a:avLst/>
          </a:prstGeom>
        </p:spPr>
      </p:pic>
      <p:sp>
        <p:nvSpPr>
          <p:cNvPr id="6" name="TextBox 5">
            <a:extLst>
              <a:ext uri="{FF2B5EF4-FFF2-40B4-BE49-F238E27FC236}">
                <a16:creationId xmlns:a16="http://schemas.microsoft.com/office/drawing/2014/main" id="{D38AF2CD-5650-2F17-4E39-E2177ED59C58}"/>
              </a:ext>
            </a:extLst>
          </p:cNvPr>
          <p:cNvSpPr txBox="1"/>
          <p:nvPr/>
        </p:nvSpPr>
        <p:spPr>
          <a:xfrm>
            <a:off x="477012" y="6450545"/>
            <a:ext cx="10902188" cy="338554"/>
          </a:xfrm>
          <a:prstGeom prst="rect">
            <a:avLst/>
          </a:prstGeom>
          <a:noFill/>
        </p:spPr>
        <p:txBody>
          <a:bodyPr wrap="square">
            <a:spAutoFit/>
          </a:bodyPr>
          <a:lstStyle/>
          <a:p>
            <a:r>
              <a:rPr lang="en-AT" sz="1600" dirty="0">
                <a:hlinkClick r:id="rId4"/>
              </a:rPr>
              <a:t>https://www.undp.org/policy-centre/oslo/news/pioneering-change-ghanas-bold-leap-citizen-science-public-service-satisfaction</a:t>
            </a:r>
            <a:r>
              <a:rPr lang="en-AT" sz="1600" dirty="0"/>
              <a:t> </a:t>
            </a:r>
          </a:p>
        </p:txBody>
      </p:sp>
    </p:spTree>
    <p:extLst>
      <p:ext uri="{BB962C8B-B14F-4D97-AF65-F5344CB8AC3E}">
        <p14:creationId xmlns:p14="http://schemas.microsoft.com/office/powerpoint/2010/main" val="493863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CE326A-ECF6-8C3E-29F1-80EDA38585DF}"/>
              </a:ext>
            </a:extLst>
          </p:cNvPr>
          <p:cNvSpPr>
            <a:spLocks noGrp="1"/>
          </p:cNvSpPr>
          <p:nvPr>
            <p:ph type="title"/>
          </p:nvPr>
        </p:nvSpPr>
        <p:spPr>
          <a:xfrm>
            <a:off x="804672" y="1243222"/>
            <a:ext cx="4977976" cy="1454051"/>
          </a:xfrm>
        </p:spPr>
        <p:txBody>
          <a:bodyPr>
            <a:normAutofit/>
          </a:bodyPr>
          <a:lstStyle/>
          <a:p>
            <a:r>
              <a:rPr lang="en-AT" sz="3600" dirty="0">
                <a:solidFill>
                  <a:schemeClr val="tx2"/>
                </a:solidFill>
                <a:latin typeface="Tahoma" panose="020B0604030504040204" pitchFamily="34" charset="0"/>
                <a:ea typeface="Tahoma" panose="020B0604030504040204" pitchFamily="34" charset="0"/>
                <a:cs typeface="Tahoma" panose="020B0604030504040204" pitchFamily="34" charset="0"/>
              </a:rPr>
              <a:t>Kenya National Bureau of Statistics (KNBS)</a:t>
            </a:r>
          </a:p>
        </p:txBody>
      </p:sp>
      <p:sp>
        <p:nvSpPr>
          <p:cNvPr id="7" name="Content Placeholder 6">
            <a:extLst>
              <a:ext uri="{FF2B5EF4-FFF2-40B4-BE49-F238E27FC236}">
                <a16:creationId xmlns:a16="http://schemas.microsoft.com/office/drawing/2014/main" id="{A2421D93-9878-50AD-4913-325536AE7F82}"/>
              </a:ext>
            </a:extLst>
          </p:cNvPr>
          <p:cNvSpPr>
            <a:spLocks noGrp="1"/>
          </p:cNvSpPr>
          <p:nvPr>
            <p:ph idx="1"/>
          </p:nvPr>
        </p:nvSpPr>
        <p:spPr>
          <a:xfrm>
            <a:off x="805070" y="2302095"/>
            <a:ext cx="4977578" cy="3639289"/>
          </a:xfrm>
        </p:spPr>
        <p:txBody>
          <a:bodyPr anchor="ctr">
            <a:normAutofit/>
          </a:bodyPr>
          <a:lstStyle/>
          <a:p>
            <a:pPr marL="0" indent="0" algn="just">
              <a:buNone/>
            </a:pPr>
            <a:r>
              <a:rPr lang="en-GB" sz="1800" b="0" i="0" dirty="0">
                <a:solidFill>
                  <a:schemeClr val="tx2"/>
                </a:solidFill>
                <a:effectLst/>
                <a:latin typeface="Tahoma" panose="020B0604030504040204" pitchFamily="34" charset="0"/>
                <a:ea typeface="Tahoma" panose="020B0604030504040204" pitchFamily="34" charset="0"/>
                <a:cs typeface="Tahoma" panose="020B0604030504040204" pitchFamily="34" charset="0"/>
              </a:rPr>
              <a:t>Technical Working Committee on</a:t>
            </a:r>
            <a:r>
              <a:rPr lang="en-GB" sz="18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 Citizen-Generated Data</a:t>
            </a:r>
            <a:r>
              <a:rPr lang="en-GB" sz="1800" b="0" i="0" dirty="0">
                <a:solidFill>
                  <a:schemeClr val="tx2"/>
                </a:solidFill>
                <a:effectLst/>
                <a:latin typeface="Tahoma" panose="020B0604030504040204" pitchFamily="34" charset="0"/>
                <a:ea typeface="Tahoma" panose="020B0604030504040204" pitchFamily="34" charset="0"/>
                <a:cs typeface="Tahoma" panose="020B0604030504040204" pitchFamily="34" charset="0"/>
              </a:rPr>
              <a:t> (CGD) to strengthen stakeholder collaboration in adoption of quality CGD as an alternative source of data for official reporting where data gaps exist, especially in reporting on Sustainable Development Goals (SDGs).</a:t>
            </a:r>
            <a:endParaRPr lang="en-AT" sz="18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grpSp>
        <p:nvGrpSpPr>
          <p:cNvPr id="28" name="Group 27">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29" name="Freeform: Shape 28">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1">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Graphic 17" descr="Meeting">
            <a:extLst>
              <a:ext uri="{FF2B5EF4-FFF2-40B4-BE49-F238E27FC236}">
                <a16:creationId xmlns:a16="http://schemas.microsoft.com/office/drawing/2014/main" id="{B5FDE6B2-28CA-5A64-B7D7-D7BBCDAAB1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4041849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news article&#10;&#10;Description automatically generated">
            <a:extLst>
              <a:ext uri="{FF2B5EF4-FFF2-40B4-BE49-F238E27FC236}">
                <a16:creationId xmlns:a16="http://schemas.microsoft.com/office/drawing/2014/main" id="{52DC56BE-8C17-4538-4B00-90E6E6D9C043}"/>
              </a:ext>
            </a:extLst>
          </p:cNvPr>
          <p:cNvPicPr>
            <a:picLocks noChangeAspect="1"/>
          </p:cNvPicPr>
          <p:nvPr/>
        </p:nvPicPr>
        <p:blipFill>
          <a:blip r:embed="rId2"/>
          <a:stretch>
            <a:fillRect/>
          </a:stretch>
        </p:blipFill>
        <p:spPr>
          <a:xfrm>
            <a:off x="321733" y="1894417"/>
            <a:ext cx="5291666" cy="3069166"/>
          </a:xfrm>
          <a:prstGeom prst="rect">
            <a:avLst/>
          </a:prstGeom>
          <a:ln>
            <a:solidFill>
              <a:schemeClr val="tx1"/>
            </a:solidFill>
          </a:ln>
        </p:spPr>
      </p:pic>
      <p:pic>
        <p:nvPicPr>
          <p:cNvPr id="7" name="Picture 6" descr="A screenshot of a text&#10;&#10;Description automatically generated">
            <a:extLst>
              <a:ext uri="{FF2B5EF4-FFF2-40B4-BE49-F238E27FC236}">
                <a16:creationId xmlns:a16="http://schemas.microsoft.com/office/drawing/2014/main" id="{75B108C1-CD02-6AE0-D91C-DD6CA077ADD7}"/>
              </a:ext>
            </a:extLst>
          </p:cNvPr>
          <p:cNvPicPr>
            <a:picLocks noChangeAspect="1"/>
          </p:cNvPicPr>
          <p:nvPr/>
        </p:nvPicPr>
        <p:blipFill>
          <a:blip r:embed="rId3"/>
          <a:stretch>
            <a:fillRect/>
          </a:stretch>
        </p:blipFill>
        <p:spPr>
          <a:xfrm>
            <a:off x="5935132" y="1894417"/>
            <a:ext cx="5935135" cy="3069166"/>
          </a:xfrm>
          <a:prstGeom prst="rect">
            <a:avLst/>
          </a:prstGeom>
          <a:ln>
            <a:solidFill>
              <a:schemeClr val="tx1"/>
            </a:solidFill>
          </a:ln>
        </p:spPr>
      </p:pic>
      <p:sp>
        <p:nvSpPr>
          <p:cNvPr id="8" name="TextBox 7">
            <a:extLst>
              <a:ext uri="{FF2B5EF4-FFF2-40B4-BE49-F238E27FC236}">
                <a16:creationId xmlns:a16="http://schemas.microsoft.com/office/drawing/2014/main" id="{F5316A66-7704-7702-A817-6FAC64131464}"/>
              </a:ext>
            </a:extLst>
          </p:cNvPr>
          <p:cNvSpPr txBox="1"/>
          <p:nvPr/>
        </p:nvSpPr>
        <p:spPr>
          <a:xfrm>
            <a:off x="321733" y="5951603"/>
            <a:ext cx="3928533" cy="523220"/>
          </a:xfrm>
          <a:prstGeom prst="rect">
            <a:avLst/>
          </a:prstGeom>
          <a:noFill/>
        </p:spPr>
        <p:txBody>
          <a:bodyPr wrap="square" rtlCol="0">
            <a:spAutoFit/>
          </a:bodyPr>
          <a:lstStyle/>
          <a:p>
            <a:pPr algn="l"/>
            <a:r>
              <a:rPr lang="en-GB" sz="1400" b="0" i="1" dirty="0">
                <a:solidFill>
                  <a:srgbClr val="222222"/>
                </a:solidFill>
                <a:effectLst/>
                <a:latin typeface="Harding"/>
              </a:rPr>
              <a:t>Nature</a:t>
            </a:r>
            <a:r>
              <a:rPr lang="en-GB" sz="1400" b="0" i="0" dirty="0">
                <a:solidFill>
                  <a:srgbClr val="222222"/>
                </a:solidFill>
                <a:effectLst/>
                <a:latin typeface="Harding"/>
              </a:rPr>
              <a:t> </a:t>
            </a:r>
            <a:r>
              <a:rPr lang="en-GB" sz="1400" b="1" i="0" dirty="0">
                <a:solidFill>
                  <a:srgbClr val="222222"/>
                </a:solidFill>
                <a:effectLst/>
                <a:latin typeface="Harding"/>
              </a:rPr>
              <a:t>626</a:t>
            </a:r>
            <a:r>
              <a:rPr lang="en-GB" sz="1400" b="0" i="0" dirty="0">
                <a:solidFill>
                  <a:srgbClr val="222222"/>
                </a:solidFill>
                <a:effectLst/>
                <a:latin typeface="Harding"/>
              </a:rPr>
              <a:t>, 233 (2024)</a:t>
            </a:r>
          </a:p>
          <a:p>
            <a:pPr algn="l"/>
            <a:r>
              <a:rPr lang="en-GB" sz="1400" b="0" i="1" dirty="0">
                <a:solidFill>
                  <a:srgbClr val="222222"/>
                </a:solidFill>
                <a:effectLst/>
                <a:latin typeface="Harding"/>
              </a:rPr>
              <a:t>doi: </a:t>
            </a:r>
            <a:r>
              <a:rPr lang="en-GB" sz="1400" b="0" i="1" dirty="0">
                <a:solidFill>
                  <a:srgbClr val="222222"/>
                </a:solidFill>
                <a:effectLst/>
                <a:latin typeface="Harding"/>
                <a:hlinkClick r:id="rId4"/>
              </a:rPr>
              <a:t>https://doi.org/10.1038/d41586-024-00322-2</a:t>
            </a:r>
            <a:r>
              <a:rPr lang="en-GB" sz="1400" b="0" i="1" dirty="0">
                <a:solidFill>
                  <a:srgbClr val="222222"/>
                </a:solidFill>
                <a:effectLst/>
                <a:latin typeface="Harding"/>
              </a:rPr>
              <a:t> </a:t>
            </a:r>
            <a:endParaRPr lang="en-GB" sz="1400" b="0" i="0" dirty="0">
              <a:solidFill>
                <a:srgbClr val="222222"/>
              </a:solidFill>
              <a:effectLst/>
              <a:latin typeface="Harding"/>
            </a:endParaRPr>
          </a:p>
        </p:txBody>
      </p:sp>
    </p:spTree>
    <p:extLst>
      <p:ext uri="{BB962C8B-B14F-4D97-AF65-F5344CB8AC3E}">
        <p14:creationId xmlns:p14="http://schemas.microsoft.com/office/powerpoint/2010/main" val="1131768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 shot of a blue and white logo&#10;&#10;Description automatically generated">
            <a:extLst>
              <a:ext uri="{FF2B5EF4-FFF2-40B4-BE49-F238E27FC236}">
                <a16:creationId xmlns:a16="http://schemas.microsoft.com/office/drawing/2014/main" id="{71410650-4F8D-924E-76DA-20B570754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14" y="1090279"/>
            <a:ext cx="7443174" cy="4186784"/>
          </a:xfrm>
          <a:prstGeom prst="rect">
            <a:avLst/>
          </a:prstGeom>
        </p:spPr>
      </p:pic>
      <p:sp>
        <p:nvSpPr>
          <p:cNvPr id="5" name="TextBox 4">
            <a:extLst>
              <a:ext uri="{FF2B5EF4-FFF2-40B4-BE49-F238E27FC236}">
                <a16:creationId xmlns:a16="http://schemas.microsoft.com/office/drawing/2014/main" id="{92E1B504-001E-8220-AE6A-2612521E4E05}"/>
              </a:ext>
            </a:extLst>
          </p:cNvPr>
          <p:cNvSpPr txBox="1"/>
          <p:nvPr/>
        </p:nvSpPr>
        <p:spPr>
          <a:xfrm>
            <a:off x="7842552" y="844950"/>
            <a:ext cx="3443514" cy="4677441"/>
          </a:xfrm>
          <a:prstGeom prst="rect">
            <a:avLst/>
          </a:prstGeom>
          <a:ln>
            <a:solidFill>
              <a:schemeClr val="accent1"/>
            </a:solidFill>
          </a:ln>
        </p:spPr>
        <p:txBody>
          <a:bodyPr vert="horz" lIns="91440" tIns="45720" rIns="91440" bIns="45720" rtlCol="0" anchor="t">
            <a:normAutofit/>
          </a:bodyPr>
          <a:lstStyle/>
          <a:p>
            <a:pPr indent="-228600">
              <a:lnSpc>
                <a:spcPct val="90000"/>
              </a:lnSpc>
              <a:buFont typeface="Arial" panose="020B0604020202020204" pitchFamily="34" charset="0"/>
              <a:buChar char="•"/>
            </a:pPr>
            <a:endParaRPr lang="en-US" sz="1100" dirty="0"/>
          </a:p>
          <a:p>
            <a:pPr marL="377190" lvl="1" indent="-228600">
              <a:lnSpc>
                <a:spcPct val="90000"/>
              </a:lnSpc>
              <a:spcAft>
                <a:spcPts val="879"/>
              </a:spcAft>
              <a:buFont typeface="Arial" panose="020B060402020202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Submit your input to the open consultation of the Framework</a:t>
            </a:r>
          </a:p>
          <a:p>
            <a:pPr marL="377190" lvl="1" indent="-228600">
              <a:lnSpc>
                <a:spcPct val="90000"/>
              </a:lnSpc>
              <a:spcAft>
                <a:spcPts val="879"/>
              </a:spcAft>
              <a:buFont typeface="Arial" panose="020B060402020202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 (</a:t>
            </a:r>
            <a:r>
              <a:rPr lang="en-US" sz="1100" dirty="0">
                <a:latin typeface="Tahoma" panose="020B0604030504040204" pitchFamily="34" charset="0"/>
                <a:ea typeface="Tahoma" panose="020B0604030504040204" pitchFamily="34" charset="0"/>
                <a:cs typeface="Tahoma" panose="020B0604030504040204" pitchFamily="34" charset="0"/>
                <a:hlinkClick r:id="rId4"/>
              </a:rPr>
              <a:t>https://unstats.un.org/UNSDWebsite/citizen-data/news</a:t>
            </a:r>
            <a:r>
              <a:rPr lang="en-US" sz="1100" dirty="0">
                <a:latin typeface="Tahoma" panose="020B0604030504040204" pitchFamily="34" charset="0"/>
                <a:ea typeface="Tahoma" panose="020B0604030504040204" pitchFamily="34" charset="0"/>
                <a:cs typeface="Tahoma" panose="020B0604030504040204" pitchFamily="34" charset="0"/>
              </a:rPr>
              <a:t>) </a:t>
            </a:r>
          </a:p>
          <a:p>
            <a:pPr marL="834390" lvl="2" indent="-228600">
              <a:lnSpc>
                <a:spcPct val="90000"/>
              </a:lnSpc>
              <a:spcAft>
                <a:spcPts val="879"/>
              </a:spcAft>
              <a:buFont typeface="Arial" panose="020B060402020202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The Copenhagen Framework on Citizen Data</a:t>
            </a:r>
          </a:p>
          <a:p>
            <a:pPr marL="834390" lvl="2" indent="-228600">
              <a:lnSpc>
                <a:spcPct val="90000"/>
              </a:lnSpc>
              <a:spcAft>
                <a:spcPts val="879"/>
              </a:spcAft>
              <a:buFont typeface="Arial" panose="020B060402020202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Links to submit your input: </a:t>
            </a:r>
            <a:r>
              <a:rPr lang="en-GB" sz="1100" b="1" i="0" u="none" strike="noStrike" dirty="0">
                <a:solidFill>
                  <a:srgbClr val="40A9FF"/>
                </a:solidFill>
                <a:effectLst/>
                <a:latin typeface="Tahoma" panose="020B0604030504040204" pitchFamily="34" charset="0"/>
                <a:ea typeface="Tahoma" panose="020B0604030504040204" pitchFamily="34" charset="0"/>
                <a:cs typeface="Tahoma" panose="020B0604030504040204" pitchFamily="34" charset="0"/>
                <a:hlinkClick r:id="rId5"/>
              </a:rPr>
              <a:t>https://forms.office.com/e/HtuKLNAG0q</a:t>
            </a:r>
            <a:endParaRPr lang="en-GB" sz="1100" b="1" i="0" u="none" strike="noStrike" dirty="0">
              <a:solidFill>
                <a:srgbClr val="40A9FF"/>
              </a:solidFill>
              <a:effectLst/>
              <a:latin typeface="Tahoma" panose="020B0604030504040204" pitchFamily="34" charset="0"/>
              <a:ea typeface="Tahoma" panose="020B0604030504040204" pitchFamily="34" charset="0"/>
              <a:cs typeface="Tahoma" panose="020B0604030504040204" pitchFamily="34" charset="0"/>
            </a:endParaRPr>
          </a:p>
          <a:p>
            <a:pPr marL="834390" lvl="2" indent="-228600">
              <a:lnSpc>
                <a:spcPct val="90000"/>
              </a:lnSpc>
              <a:spcAft>
                <a:spcPts val="879"/>
              </a:spcAft>
              <a:buFont typeface="Arial" panose="020B060402020202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hlinkClick r:id="rId6"/>
              </a:rPr>
              <a:t>https://unstats.un.org/UNSDWebsite/statcom/session_55/documents/BG-4c-CGD_Framework-E.pdf</a:t>
            </a:r>
            <a:r>
              <a:rPr lang="en-US" sz="1100" dirty="0">
                <a:latin typeface="Tahoma" panose="020B0604030504040204" pitchFamily="34" charset="0"/>
                <a:ea typeface="Tahoma" panose="020B0604030504040204" pitchFamily="34" charset="0"/>
                <a:cs typeface="Tahoma" panose="020B0604030504040204" pitchFamily="34" charset="0"/>
              </a:rPr>
              <a:t> </a:t>
            </a:r>
          </a:p>
          <a:p>
            <a:pPr marL="377190" lvl="1" indent="-228600">
              <a:lnSpc>
                <a:spcPct val="90000"/>
              </a:lnSpc>
              <a:spcAft>
                <a:spcPts val="879"/>
              </a:spcAft>
              <a:buFont typeface="Arial" panose="020B060402020202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Work with us to test/pilot the Framework: </a:t>
            </a:r>
            <a:r>
              <a:rPr lang="en-US" sz="1100" dirty="0">
                <a:latin typeface="Tahoma" panose="020B0604030504040204" pitchFamily="34" charset="0"/>
                <a:ea typeface="Tahoma" panose="020B0604030504040204" pitchFamily="34" charset="0"/>
                <a:cs typeface="Tahoma" panose="020B0604030504040204" pitchFamily="34" charset="0"/>
                <a:hlinkClick r:id="rId7"/>
              </a:rPr>
              <a:t>citizen.data@un.org</a:t>
            </a:r>
            <a:r>
              <a:rPr lang="en-US" sz="1100" dirty="0">
                <a:latin typeface="Tahoma" panose="020B0604030504040204" pitchFamily="34" charset="0"/>
                <a:ea typeface="Tahoma" panose="020B0604030504040204" pitchFamily="34" charset="0"/>
                <a:cs typeface="Tahoma" panose="020B0604030504040204" pitchFamily="34" charset="0"/>
              </a:rPr>
              <a:t> </a:t>
            </a:r>
          </a:p>
          <a:p>
            <a:pPr marL="377190" lvl="1" indent="-228600">
              <a:lnSpc>
                <a:spcPct val="90000"/>
              </a:lnSpc>
              <a:spcAft>
                <a:spcPts val="879"/>
              </a:spcAft>
              <a:buFont typeface="Arial" panose="020B060402020202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Join the upcoming information/consultation sessions:</a:t>
            </a:r>
          </a:p>
          <a:p>
            <a:pPr marL="834390" lvl="2" indent="-228600">
              <a:lnSpc>
                <a:spcPct val="90000"/>
              </a:lnSpc>
              <a:spcAft>
                <a:spcPts val="879"/>
              </a:spcAft>
              <a:buFont typeface="Arial" panose="020B060402020202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In-person (l</a:t>
            </a:r>
            <a:r>
              <a:rPr lang="en-US" sz="1100" b="0" i="0" u="none" strike="noStrike" dirty="0">
                <a:effectLst/>
                <a:latin typeface="Tahoma" panose="020B0604030504040204" pitchFamily="34" charset="0"/>
                <a:ea typeface="Tahoma" panose="020B0604030504040204" pitchFamily="34" charset="0"/>
                <a:cs typeface="Tahoma" panose="020B0604030504040204" pitchFamily="34" charset="0"/>
                <a:hlinkClick r:id="rId8" tooltip="Original URL:&#10;https://forms.office.com/e/ZhM0idTZdK&#10;&#10;Click to follow link."/>
              </a:rPr>
              <a:t>ink</a:t>
            </a:r>
            <a:r>
              <a:rPr lang="en-US" sz="1100" dirty="0">
                <a:latin typeface="Tahoma" panose="020B0604030504040204" pitchFamily="34" charset="0"/>
                <a:ea typeface="Tahoma" panose="020B0604030504040204" pitchFamily="34" charset="0"/>
                <a:cs typeface="Tahoma" panose="020B0604030504040204" pitchFamily="34" charset="0"/>
              </a:rPr>
              <a:t>)</a:t>
            </a:r>
          </a:p>
          <a:p>
            <a:pPr marL="377190" lvl="1" indent="-228600">
              <a:lnSpc>
                <a:spcPct val="90000"/>
              </a:lnSpc>
              <a:spcAft>
                <a:spcPts val="879"/>
              </a:spcAft>
              <a:buFont typeface="Arial" panose="020B060402020202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Follow our Newsletters, if interested email </a:t>
            </a:r>
            <a:r>
              <a:rPr lang="en-US" sz="1100" dirty="0">
                <a:latin typeface="Tahoma" panose="020B0604030504040204" pitchFamily="34" charset="0"/>
                <a:ea typeface="Tahoma" panose="020B0604030504040204" pitchFamily="34" charset="0"/>
                <a:cs typeface="Tahoma" panose="020B0604030504040204" pitchFamily="34" charset="0"/>
                <a:hlinkClick r:id="rId7"/>
              </a:rPr>
              <a:t>citizen.data@un.org</a:t>
            </a:r>
            <a:r>
              <a:rPr lang="en-US" sz="1100" dirty="0">
                <a:latin typeface="Tahoma" panose="020B0604030504040204" pitchFamily="34" charset="0"/>
                <a:ea typeface="Tahoma" panose="020B0604030504040204" pitchFamily="34" charset="0"/>
                <a:cs typeface="Tahoma" panose="020B0604030504040204" pitchFamily="34" charset="0"/>
              </a:rPr>
              <a:t> </a:t>
            </a:r>
          </a:p>
          <a:p>
            <a:pPr marL="188595" lvl="1" indent="-228600">
              <a:lnSpc>
                <a:spcPct val="90000"/>
              </a:lnSpc>
              <a:spcAft>
                <a:spcPts val="879"/>
              </a:spcAft>
              <a:buFont typeface="Arial" panose="020B0604020202020204" pitchFamily="34" charset="0"/>
              <a:buChar char="•"/>
            </a:pPr>
            <a:endParaRPr lang="en-US" sz="1100" dirty="0"/>
          </a:p>
        </p:txBody>
      </p:sp>
      <p:grpSp>
        <p:nvGrpSpPr>
          <p:cNvPr id="10" name="Group 9">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4329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96739F-DC30-E026-584A-B05B891E31F7}"/>
              </a:ext>
            </a:extLst>
          </p:cNvPr>
          <p:cNvSpPr>
            <a:spLocks noGrp="1"/>
          </p:cNvSpPr>
          <p:nvPr>
            <p:ph type="title"/>
          </p:nvPr>
        </p:nvSpPr>
        <p:spPr>
          <a:xfrm>
            <a:off x="808638" y="386930"/>
            <a:ext cx="10574724" cy="1188950"/>
          </a:xfrm>
        </p:spPr>
        <p:txBody>
          <a:bodyPr anchor="b">
            <a:normAutofit/>
          </a:bodyPr>
          <a:lstStyle/>
          <a:p>
            <a:r>
              <a:rPr lang="en-AT" sz="3800" dirty="0">
                <a:latin typeface="Tahoma" panose="020B0604030504040204" pitchFamily="34" charset="0"/>
                <a:ea typeface="Tahoma" panose="020B0604030504040204" pitchFamily="34" charset="0"/>
                <a:cs typeface="Tahoma" panose="020B0604030504040204" pitchFamily="34" charset="0"/>
              </a:rPr>
              <a:t>What is needed to achieve impact at scale with citizen science</a:t>
            </a:r>
          </a:p>
        </p:txBody>
      </p:sp>
      <p:grpSp>
        <p:nvGrpSpPr>
          <p:cNvPr id="24" name="Group 23">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5" name="Rectangle 24">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9C2083F-A6CA-F8E3-635D-D03061544F77}"/>
              </a:ext>
            </a:extLst>
          </p:cNvPr>
          <p:cNvSpPr>
            <a:spLocks noGrp="1"/>
          </p:cNvSpPr>
          <p:nvPr>
            <p:ph idx="1"/>
          </p:nvPr>
        </p:nvSpPr>
        <p:spPr>
          <a:xfrm>
            <a:off x="808638" y="2203079"/>
            <a:ext cx="10143668" cy="3435531"/>
          </a:xfrm>
        </p:spPr>
        <p:txBody>
          <a:bodyPr anchor="ctr">
            <a:normAutofit/>
          </a:bodyPr>
          <a:lstStyle/>
          <a:p>
            <a:pPr algn="just"/>
            <a:r>
              <a:rPr lang="en-GB" sz="1500" dirty="0">
                <a:latin typeface="Tahoma" panose="020B0604030504040204" pitchFamily="34" charset="0"/>
                <a:ea typeface="Tahoma" panose="020B0604030504040204" pitchFamily="34" charset="0"/>
                <a:cs typeface="Tahoma" panose="020B0604030504040204" pitchFamily="34" charset="0"/>
              </a:rPr>
              <a:t>A</a:t>
            </a:r>
            <a:r>
              <a:rPr lang="en-GB" sz="1500" b="0" dirty="0">
                <a:effectLst/>
                <a:latin typeface="Tahoma" panose="020B0604030504040204" pitchFamily="34" charset="0"/>
                <a:ea typeface="Tahoma" panose="020B0604030504040204" pitchFamily="34" charset="0"/>
                <a:cs typeface="Tahoma" panose="020B0604030504040204" pitchFamily="34" charset="0"/>
              </a:rPr>
              <a:t>n urgent dialogue and action among citizen science practitioners and researchers, the official statistics community, citizens, and other actors to build partnerships and to work together to advance citizen science for sustainable development;</a:t>
            </a:r>
          </a:p>
          <a:p>
            <a:pPr algn="just"/>
            <a:r>
              <a:rPr lang="en-GB" sz="1500" b="0" dirty="0">
                <a:effectLst/>
                <a:latin typeface="Tahoma" panose="020B0604030504040204" pitchFamily="34" charset="0"/>
                <a:ea typeface="Tahoma" panose="020B0604030504040204" pitchFamily="34" charset="0"/>
                <a:cs typeface="Tahoma" panose="020B0604030504040204" pitchFamily="34" charset="0"/>
              </a:rPr>
              <a:t>Citizen Science Global Partnership, a network of networks that aims to advance citizen science to achieve sustainability at scale, to bridge the gap between these communities and actors;</a:t>
            </a:r>
          </a:p>
          <a:p>
            <a:pPr algn="just"/>
            <a:r>
              <a:rPr lang="en-GB" sz="1500" dirty="0">
                <a:latin typeface="Tahoma" panose="020B0604030504040204" pitchFamily="34" charset="0"/>
                <a:ea typeface="Tahoma" panose="020B0604030504040204" pitchFamily="34" charset="0"/>
                <a:cs typeface="Tahoma" panose="020B0604030504040204" pitchFamily="34" charset="0"/>
              </a:rPr>
              <a:t>T</a:t>
            </a:r>
            <a:r>
              <a:rPr lang="en-GB" sz="1500" b="0" dirty="0">
                <a:effectLst/>
                <a:latin typeface="Tahoma" panose="020B0604030504040204" pitchFamily="34" charset="0"/>
                <a:ea typeface="Tahoma" panose="020B0604030504040204" pitchFamily="34" charset="0"/>
                <a:cs typeface="Tahoma" panose="020B0604030504040204" pitchFamily="34" charset="0"/>
              </a:rPr>
              <a:t>he official statistics community to reflect on the inclusiveness and relevance of their practices to individuals, communities, and to society, to keep an open mind for a more constructive discussion and not to get lost in an unproductive debate about citizen science data quality with a biased perception;</a:t>
            </a:r>
          </a:p>
          <a:p>
            <a:pPr algn="just"/>
            <a:r>
              <a:rPr lang="en-GB" sz="1500" dirty="0">
                <a:latin typeface="Tahoma" panose="020B0604030504040204" pitchFamily="34" charset="0"/>
                <a:ea typeface="Tahoma" panose="020B0604030504040204" pitchFamily="34" charset="0"/>
                <a:cs typeface="Tahoma" panose="020B0604030504040204" pitchFamily="34" charset="0"/>
              </a:rPr>
              <a:t>W</a:t>
            </a:r>
            <a:r>
              <a:rPr lang="en-GB" sz="1500" b="0" dirty="0">
                <a:effectLst/>
                <a:latin typeface="Tahoma" panose="020B0604030504040204" pitchFamily="34" charset="0"/>
                <a:ea typeface="Tahoma" panose="020B0604030504040204" pitchFamily="34" charset="0"/>
                <a:cs typeface="Tahoma" panose="020B0604030504040204" pitchFamily="34" charset="0"/>
              </a:rPr>
              <a:t>e invite funders to rethink their strategies, to go beyond short-term pilot studies, and to provide genuine financial support to citizen science initiatives working towards monitoring and achieving sustainable development.</a:t>
            </a:r>
            <a:endParaRPr lang="en-AT" sz="15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A3EC8589-79A9-C43E-6E70-8D429789D61A}"/>
              </a:ext>
            </a:extLst>
          </p:cNvPr>
          <p:cNvSpPr txBox="1"/>
          <p:nvPr/>
        </p:nvSpPr>
        <p:spPr>
          <a:xfrm>
            <a:off x="808638" y="5824749"/>
            <a:ext cx="10308772" cy="400110"/>
          </a:xfrm>
          <a:prstGeom prst="rect">
            <a:avLst/>
          </a:prstGeom>
          <a:noFill/>
        </p:spPr>
        <p:txBody>
          <a:bodyPr wrap="square">
            <a:spAutoFit/>
          </a:bodyPr>
          <a:lstStyle/>
          <a:p>
            <a:r>
              <a:rPr lang="en-GB" sz="1000" b="0" i="0" dirty="0">
                <a:effectLst/>
                <a:latin typeface="Merriweather" pitchFamily="2" charset="77"/>
              </a:rPr>
              <a:t>Fraisl, D., See, L., Campbell, J., Danielsen, F. and Andrianandrasana, H.T., 2023. The Contributions of Citizen Science to the United Nations Sustainable Development Goals and Other International Agreements and Frameworks. </a:t>
            </a:r>
            <a:r>
              <a:rPr lang="en-GB" sz="1000" b="0" i="1" dirty="0">
                <a:effectLst/>
                <a:latin typeface="Merriweather" pitchFamily="2" charset="77"/>
              </a:rPr>
              <a:t>Citizen Science: Theory and Practice</a:t>
            </a:r>
            <a:r>
              <a:rPr lang="en-GB" sz="1000" b="0" i="0" dirty="0">
                <a:effectLst/>
                <a:latin typeface="Merriweather" pitchFamily="2" charset="77"/>
              </a:rPr>
              <a:t>, 8(1), p.27.DOI: </a:t>
            </a:r>
            <a:r>
              <a:rPr lang="en-GB" sz="1000" b="0" i="0" dirty="0">
                <a:solidFill>
                  <a:srgbClr val="0563C1"/>
                </a:solidFill>
                <a:effectLst/>
                <a:latin typeface="Merriweather" pitchFamily="2" charset="77"/>
                <a:hlinkClick r:id="rId2">
                  <a:extLst>
                    <a:ext uri="{A12FA001-AC4F-418D-AE19-62706E023703}">
                      <ahyp:hlinkClr xmlns:ahyp="http://schemas.microsoft.com/office/drawing/2018/hyperlinkcolor" val="tx"/>
                    </a:ext>
                  </a:extLst>
                </a:hlinkClick>
              </a:rPr>
              <a:t>https://doi.org/10.5334/cstp.</a:t>
            </a:r>
            <a:r>
              <a:rPr lang="en-GB" sz="1000" b="0" i="0" dirty="0">
                <a:effectLst/>
                <a:latin typeface="Merriweather" pitchFamily="2" charset="77"/>
                <a:hlinkClick r:id="rId2">
                  <a:extLst>
                    <a:ext uri="{A12FA001-AC4F-418D-AE19-62706E023703}">
                      <ahyp:hlinkClr xmlns:ahyp="http://schemas.microsoft.com/office/drawing/2018/hyperlinkcolor" val="tx"/>
                    </a:ext>
                  </a:extLst>
                </a:hlinkClick>
              </a:rPr>
              <a:t>643</a:t>
            </a:r>
            <a:r>
              <a:rPr lang="en-GB" sz="1000" b="0" i="0" dirty="0">
                <a:effectLst/>
                <a:latin typeface="Merriweather" pitchFamily="2" charset="77"/>
              </a:rPr>
              <a:t>  </a:t>
            </a:r>
            <a:endParaRPr lang="en-AT" sz="1000" dirty="0">
              <a:latin typeface="Merriweather" pitchFamily="2" charset="77"/>
            </a:endParaRPr>
          </a:p>
        </p:txBody>
      </p:sp>
    </p:spTree>
    <p:extLst>
      <p:ext uri="{BB962C8B-B14F-4D97-AF65-F5344CB8AC3E}">
        <p14:creationId xmlns:p14="http://schemas.microsoft.com/office/powerpoint/2010/main" val="2361152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9"/>
          <p:cNvSpPr/>
          <p:nvPr/>
        </p:nvSpPr>
        <p:spPr>
          <a:xfrm>
            <a:off x="0" y="0"/>
            <a:ext cx="12009304" cy="6858000"/>
          </a:xfrm>
          <a:custGeom>
            <a:avLst/>
            <a:gdLst/>
            <a:ahLst/>
            <a:cxnLst/>
            <a:rect l="l" t="t" r="r" b="b"/>
            <a:pathLst>
              <a:path w="12009304" h="6858000" extrusionOk="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3" name="Google Shape;343;p19" descr="Questions outline"/>
          <p:cNvPicPr preferRelativeResize="0"/>
          <p:nvPr/>
        </p:nvPicPr>
        <p:blipFill rotWithShape="1">
          <a:blip r:embed="rId3">
            <a:alphaModFix/>
          </a:blip>
          <a:srcRect/>
          <a:stretch/>
        </p:blipFill>
        <p:spPr>
          <a:xfrm>
            <a:off x="1794140" y="965201"/>
            <a:ext cx="4911568" cy="491156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58959F-8CF3-6D93-BC0E-7F0A43388011}"/>
              </a:ext>
            </a:extLst>
          </p:cNvPr>
          <p:cNvSpPr txBox="1"/>
          <p:nvPr/>
        </p:nvSpPr>
        <p:spPr>
          <a:xfrm>
            <a:off x="4252674" y="1660010"/>
            <a:ext cx="3686650" cy="830997"/>
          </a:xfrm>
          <a:prstGeom prst="rect">
            <a:avLst/>
          </a:prstGeom>
          <a:noFill/>
        </p:spPr>
        <p:txBody>
          <a:bodyPr wrap="none" rtlCol="0">
            <a:spAutoFit/>
          </a:bodyPr>
          <a:lstStyle/>
          <a:p>
            <a:r>
              <a:rPr lang="en-AT" sz="4800" dirty="0">
                <a:latin typeface="Tahoma" panose="020B0604030504040204" pitchFamily="34" charset="0"/>
                <a:ea typeface="Tahoma" panose="020B0604030504040204" pitchFamily="34" charset="0"/>
                <a:cs typeface="Tahoma" panose="020B0604030504040204" pitchFamily="34" charset="0"/>
              </a:rPr>
              <a:t>THANK YOU!</a:t>
            </a:r>
          </a:p>
        </p:txBody>
      </p:sp>
      <p:sp>
        <p:nvSpPr>
          <p:cNvPr id="9" name="TextBox 8">
            <a:extLst>
              <a:ext uri="{FF2B5EF4-FFF2-40B4-BE49-F238E27FC236}">
                <a16:creationId xmlns:a16="http://schemas.microsoft.com/office/drawing/2014/main" id="{978803DD-D798-36A1-51A5-D90227812EE5}"/>
              </a:ext>
            </a:extLst>
          </p:cNvPr>
          <p:cNvSpPr txBox="1"/>
          <p:nvPr/>
        </p:nvSpPr>
        <p:spPr>
          <a:xfrm>
            <a:off x="4921303" y="4395359"/>
            <a:ext cx="2349391" cy="1077218"/>
          </a:xfrm>
          <a:prstGeom prst="rect">
            <a:avLst/>
          </a:prstGeom>
          <a:noFill/>
        </p:spPr>
        <p:txBody>
          <a:bodyPr wrap="square">
            <a:spAutoFit/>
          </a:bodyPr>
          <a:lstStyle/>
          <a:p>
            <a:pPr marL="0" marR="0" lvl="0" indent="0" rtl="0">
              <a:spcBef>
                <a:spcPts val="0"/>
              </a:spcBef>
              <a:spcAft>
                <a:spcPts val="0"/>
              </a:spcAft>
              <a:buNone/>
            </a:pPr>
            <a:r>
              <a:rPr lang="en-GB" sz="1600" dirty="0">
                <a:solidFill>
                  <a:schemeClr val="dk1"/>
                </a:solidFill>
                <a:latin typeface="Tahoma" panose="020B0604030504040204" pitchFamily="34" charset="0"/>
                <a:ea typeface="Tahoma" panose="020B0604030504040204" pitchFamily="34" charset="0"/>
                <a:cs typeface="Tahoma" panose="020B0604030504040204" pitchFamily="34" charset="0"/>
                <a:sym typeface="Tahoma"/>
              </a:rPr>
              <a:t>Email: </a:t>
            </a:r>
            <a:r>
              <a:rPr lang="en-GB" sz="1600" dirty="0">
                <a:solidFill>
                  <a:schemeClr val="dk1"/>
                </a:solidFill>
                <a:latin typeface="Tahoma" panose="020B0604030504040204" pitchFamily="34" charset="0"/>
                <a:ea typeface="Tahoma" panose="020B0604030504040204" pitchFamily="34" charset="0"/>
                <a:cs typeface="Tahoma" panose="020B0604030504040204" pitchFamily="34" charset="0"/>
                <a:sym typeface="Tahoma"/>
                <a:hlinkClick r:id="rId3"/>
              </a:rPr>
              <a:t>fraisl@iiasa.ac.at</a:t>
            </a:r>
            <a:r>
              <a:rPr lang="en-GB" sz="1600" dirty="0">
                <a:solidFill>
                  <a:schemeClr val="dk1"/>
                </a:solidFill>
                <a:latin typeface="Tahoma" panose="020B0604030504040204" pitchFamily="34" charset="0"/>
                <a:ea typeface="Tahoma" panose="020B0604030504040204" pitchFamily="34" charset="0"/>
                <a:cs typeface="Tahoma" panose="020B0604030504040204" pitchFamily="34" charset="0"/>
                <a:sym typeface="Tahoma"/>
              </a:rPr>
              <a:t> </a:t>
            </a:r>
          </a:p>
          <a:p>
            <a:pPr marL="0" marR="0" lvl="0" indent="0" rtl="0">
              <a:spcBef>
                <a:spcPts val="0"/>
              </a:spcBef>
              <a:spcAft>
                <a:spcPts val="0"/>
              </a:spcAft>
              <a:buNone/>
            </a:pPr>
            <a:r>
              <a:rPr lang="en-GB" sz="1600" dirty="0">
                <a:solidFill>
                  <a:schemeClr val="dk1"/>
                </a:solidFill>
                <a:latin typeface="Tahoma" panose="020B0604030504040204" pitchFamily="34" charset="0"/>
                <a:ea typeface="Tahoma" panose="020B0604030504040204" pitchFamily="34" charset="0"/>
                <a:cs typeface="Tahoma" panose="020B0604030504040204" pitchFamily="34" charset="0"/>
                <a:sym typeface="Tahoma"/>
              </a:rPr>
              <a:t>Twitter: </a:t>
            </a:r>
            <a:r>
              <a:rPr lang="en-GB" sz="16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dilekfraisl1 </a:t>
            </a:r>
          </a:p>
          <a:p>
            <a:pPr marL="0" marR="0" lvl="0" indent="0" rtl="0">
              <a:spcBef>
                <a:spcPts val="0"/>
              </a:spcBef>
              <a:spcAft>
                <a:spcPts val="0"/>
              </a:spcAft>
              <a:buNone/>
            </a:pPr>
            <a:r>
              <a:rPr lang="en-GB" sz="1600" dirty="0">
                <a:solidFill>
                  <a:schemeClr val="dk1"/>
                </a:solidFill>
                <a:latin typeface="Tahoma" panose="020B0604030504040204" pitchFamily="34" charset="0"/>
                <a:ea typeface="Tahoma" panose="020B0604030504040204" pitchFamily="34" charset="0"/>
                <a:cs typeface="Tahoma" panose="020B0604030504040204" pitchFamily="34" charset="0"/>
                <a:sym typeface="Tahoma"/>
              </a:rPr>
              <a:t>LinkedIn: dilekfraisl</a:t>
            </a:r>
            <a:endParaRPr lang="en-GB" sz="1600" dirty="0">
              <a:solidFill>
                <a:schemeClr val="dk1"/>
              </a:solidFill>
              <a:latin typeface="Tahoma" panose="020B0604030504040204" pitchFamily="34" charset="0"/>
              <a:ea typeface="Tahoma" panose="020B0604030504040204" pitchFamily="34" charset="0"/>
              <a:cs typeface="Tahoma" panose="020B0604030504040204" pitchFamily="34" charset="0"/>
            </a:endParaRPr>
          </a:p>
          <a:p>
            <a:pPr marL="0" marR="0" lvl="0" indent="0" rtl="0">
              <a:spcBef>
                <a:spcPts val="0"/>
              </a:spcBef>
              <a:spcAft>
                <a:spcPts val="0"/>
              </a:spcAft>
              <a:buNone/>
            </a:pPr>
            <a:r>
              <a:rPr lang="en-GB" sz="1600" dirty="0">
                <a:solidFill>
                  <a:schemeClr val="dk1"/>
                </a:solidFill>
                <a:latin typeface="Tahoma" panose="020B0604030504040204" pitchFamily="34" charset="0"/>
                <a:ea typeface="Tahoma" panose="020B0604030504040204" pitchFamily="34" charset="0"/>
                <a:cs typeface="Tahoma" panose="020B0604030504040204" pitchFamily="34" charset="0"/>
                <a:sym typeface="Tahoma"/>
              </a:rPr>
              <a:t>Web: </a:t>
            </a:r>
            <a:r>
              <a:rPr lang="en-GB" sz="16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hlinkClick r:id="rId4"/>
              </a:rPr>
              <a:t>www.iiasa.ac.at</a:t>
            </a:r>
            <a:r>
              <a:rPr lang="en-GB" sz="16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3">
            <a:extLst>
              <a:ext uri="{FF2B5EF4-FFF2-40B4-BE49-F238E27FC236}">
                <a16:creationId xmlns:a16="http://schemas.microsoft.com/office/drawing/2014/main" id="{7333F1D4-1945-0434-9838-0BDFD90B2939}"/>
              </a:ext>
            </a:extLst>
          </p:cNvPr>
          <p:cNvSpPr txBox="1">
            <a:spLocks/>
          </p:cNvSpPr>
          <p:nvPr/>
        </p:nvSpPr>
        <p:spPr>
          <a:xfrm>
            <a:off x="895468" y="2904573"/>
            <a:ext cx="10401059" cy="10772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T" sz="2300" b="1" dirty="0">
                <a:solidFill>
                  <a:schemeClr val="dk2"/>
                </a:solidFill>
                <a:latin typeface="Tahoma" panose="020B0604030504040204" pitchFamily="34" charset="0"/>
                <a:ea typeface="Tahoma" panose="020B0604030504040204" pitchFamily="34" charset="0"/>
                <a:cs typeface="Tahoma" panose="020B0604030504040204" pitchFamily="34" charset="0"/>
              </a:rPr>
              <a:t>Dr. Dilek Fraisl</a:t>
            </a:r>
          </a:p>
          <a:p>
            <a:pPr marL="0" indent="0" algn="ctr">
              <a:lnSpc>
                <a:spcPct val="100000"/>
              </a:lnSpc>
              <a:spcBef>
                <a:spcPts val="0"/>
              </a:spcBef>
              <a:buNone/>
            </a:pPr>
            <a:r>
              <a:rPr lang="en-AT" sz="2300" dirty="0">
                <a:solidFill>
                  <a:schemeClr val="dk2"/>
                </a:solidFill>
                <a:latin typeface="Tahoma" panose="020B0604030504040204" pitchFamily="34" charset="0"/>
                <a:ea typeface="Tahoma" panose="020B0604030504040204" pitchFamily="34" charset="0"/>
                <a:cs typeface="Tahoma" panose="020B0604030504040204" pitchFamily="34" charset="0"/>
              </a:rPr>
              <a:t>International Institute for Applied Systems Analysis (IIASA)</a:t>
            </a:r>
          </a:p>
          <a:p>
            <a:pPr marL="0" indent="0" algn="ctr">
              <a:lnSpc>
                <a:spcPct val="100000"/>
              </a:lnSpc>
              <a:spcBef>
                <a:spcPts val="0"/>
              </a:spcBef>
              <a:buNone/>
            </a:pPr>
            <a:r>
              <a:rPr lang="en-AT" sz="2300" dirty="0">
                <a:solidFill>
                  <a:schemeClr val="dk2"/>
                </a:solidFill>
                <a:latin typeface="Tahoma" panose="020B0604030504040204" pitchFamily="34" charset="0"/>
                <a:ea typeface="Tahoma" panose="020B0604030504040204" pitchFamily="34" charset="0"/>
                <a:cs typeface="Tahoma" panose="020B0604030504040204" pitchFamily="34" charset="0"/>
              </a:rPr>
              <a:t>Citizen Science Global Partnership (CSGP)</a:t>
            </a:r>
          </a:p>
        </p:txBody>
      </p:sp>
    </p:spTree>
    <p:extLst>
      <p:ext uri="{BB962C8B-B14F-4D97-AF65-F5344CB8AC3E}">
        <p14:creationId xmlns:p14="http://schemas.microsoft.com/office/powerpoint/2010/main" val="316135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60" name="Rectangle 5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Rectangle 6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05F136-D43B-7E01-10FA-E49B3D80CBE6}"/>
              </a:ext>
            </a:extLst>
          </p:cNvPr>
          <p:cNvSpPr>
            <a:spLocks noGrp="1"/>
          </p:cNvSpPr>
          <p:nvPr>
            <p:ph type="title"/>
          </p:nvPr>
        </p:nvSpPr>
        <p:spPr>
          <a:xfrm>
            <a:off x="1043631" y="809898"/>
            <a:ext cx="9942716" cy="1554480"/>
          </a:xfrm>
        </p:spPr>
        <p:txBody>
          <a:bodyPr anchor="ctr">
            <a:normAutofit/>
          </a:bodyPr>
          <a:lstStyle/>
          <a:p>
            <a:r>
              <a:rPr lang="en-AT" sz="4800" dirty="0">
                <a:latin typeface="Tahoma" panose="020B0604030504040204" pitchFamily="34" charset="0"/>
                <a:ea typeface="Tahoma" panose="020B0604030504040204" pitchFamily="34" charset="0"/>
                <a:cs typeface="Tahoma" panose="020B0604030504040204" pitchFamily="34" charset="0"/>
              </a:rPr>
              <a:t>Benefits of citizen science</a:t>
            </a:r>
          </a:p>
        </p:txBody>
      </p:sp>
      <p:sp>
        <p:nvSpPr>
          <p:cNvPr id="20" name="Content Placeholder 2">
            <a:extLst>
              <a:ext uri="{FF2B5EF4-FFF2-40B4-BE49-F238E27FC236}">
                <a16:creationId xmlns:a16="http://schemas.microsoft.com/office/drawing/2014/main" id="{B048E4AD-BF75-311C-20DA-CD3870E0F30B}"/>
              </a:ext>
            </a:extLst>
          </p:cNvPr>
          <p:cNvSpPr>
            <a:spLocks noGrp="1"/>
          </p:cNvSpPr>
          <p:nvPr>
            <p:ph idx="1"/>
          </p:nvPr>
        </p:nvSpPr>
        <p:spPr>
          <a:xfrm>
            <a:off x="1045028" y="2704014"/>
            <a:ext cx="9941319" cy="3438166"/>
          </a:xfrm>
        </p:spPr>
        <p:txBody>
          <a:bodyPr anchor="ctr">
            <a:normAutofit/>
          </a:bodyPr>
          <a:lstStyle/>
          <a:p>
            <a:pPr algn="just"/>
            <a:r>
              <a:rPr lang="en-GB" sz="1500" dirty="0">
                <a:latin typeface="Tahoma" panose="020B0604030504040204" pitchFamily="34" charset="0"/>
                <a:ea typeface="Tahoma" panose="020B0604030504040204" pitchFamily="34" charset="0"/>
                <a:cs typeface="Tahoma" panose="020B0604030504040204" pitchFamily="34" charset="0"/>
              </a:rPr>
              <a:t>A</a:t>
            </a:r>
            <a:r>
              <a:rPr lang="en-GB" sz="1500" b="0" i="0" dirty="0">
                <a:effectLst/>
                <a:latin typeface="Tahoma" panose="020B0604030504040204" pitchFamily="34" charset="0"/>
                <a:ea typeface="Tahoma" panose="020B0604030504040204" pitchFamily="34" charset="0"/>
                <a:cs typeface="Tahoma" panose="020B0604030504040204" pitchFamily="34" charset="0"/>
              </a:rPr>
              <a:t>ddressing data gaps and needs;</a:t>
            </a:r>
          </a:p>
          <a:p>
            <a:pPr algn="just"/>
            <a:r>
              <a:rPr lang="en-GB" sz="1500" dirty="0">
                <a:latin typeface="Tahoma" panose="020B0604030504040204" pitchFamily="34" charset="0"/>
                <a:ea typeface="Tahoma" panose="020B0604030504040204" pitchFamily="34" charset="0"/>
                <a:cs typeface="Tahoma" panose="020B0604030504040204" pitchFamily="34" charset="0"/>
              </a:rPr>
              <a:t>P</a:t>
            </a:r>
            <a:r>
              <a:rPr lang="en-GB" sz="1500" b="0" i="0" dirty="0">
                <a:effectLst/>
                <a:latin typeface="Tahoma" panose="020B0604030504040204" pitchFamily="34" charset="0"/>
                <a:ea typeface="Tahoma" panose="020B0604030504040204" pitchFamily="34" charset="0"/>
                <a:cs typeface="Tahoma" panose="020B0604030504040204" pitchFamily="34" charset="0"/>
              </a:rPr>
              <a:t>roviding an opportunity to bring the public and science closer together;</a:t>
            </a:r>
            <a:endParaRPr lang="en-GB" sz="1500" dirty="0">
              <a:latin typeface="Tahoma" panose="020B0604030504040204" pitchFamily="34" charset="0"/>
              <a:ea typeface="Tahoma" panose="020B0604030504040204" pitchFamily="34" charset="0"/>
              <a:cs typeface="Tahoma" panose="020B0604030504040204" pitchFamily="34" charset="0"/>
            </a:endParaRPr>
          </a:p>
          <a:p>
            <a:pPr algn="just"/>
            <a:r>
              <a:rPr lang="en-GB" sz="1500" dirty="0">
                <a:latin typeface="Tahoma" panose="020B0604030504040204" pitchFamily="34" charset="0"/>
                <a:ea typeface="Tahoma" panose="020B0604030504040204" pitchFamily="34" charset="0"/>
                <a:cs typeface="Tahoma" panose="020B0604030504040204" pitchFamily="34" charset="0"/>
              </a:rPr>
              <a:t>C</a:t>
            </a:r>
            <a:r>
              <a:rPr lang="en-GB" sz="1500" b="0" i="0" dirty="0">
                <a:effectLst/>
                <a:latin typeface="Tahoma" panose="020B0604030504040204" pitchFamily="34" charset="0"/>
                <a:ea typeface="Tahoma" panose="020B0604030504040204" pitchFamily="34" charset="0"/>
                <a:cs typeface="Tahoma" panose="020B0604030504040204" pitchFamily="34" charset="0"/>
              </a:rPr>
              <a:t>ontributing to transformative actions needed to address societal challenges by raising awareness and mobilizing action, which in turn can support behavioral change;</a:t>
            </a:r>
          </a:p>
          <a:p>
            <a:pPr algn="just"/>
            <a:r>
              <a:rPr lang="en-GB" sz="1500" dirty="0">
                <a:latin typeface="Tahoma" panose="020B0604030504040204" pitchFamily="34" charset="0"/>
                <a:ea typeface="Tahoma" panose="020B0604030504040204" pitchFamily="34" charset="0"/>
                <a:cs typeface="Tahoma" panose="020B0604030504040204" pitchFamily="34" charset="0"/>
              </a:rPr>
              <a:t>I</a:t>
            </a:r>
            <a:r>
              <a:rPr lang="en-GB" sz="1500" b="0" i="0" dirty="0">
                <a:effectLst/>
                <a:latin typeface="Tahoma" panose="020B0604030504040204" pitchFamily="34" charset="0"/>
                <a:ea typeface="Tahoma" panose="020B0604030504040204" pitchFamily="34" charset="0"/>
                <a:cs typeface="Tahoma" panose="020B0604030504040204" pitchFamily="34" charset="0"/>
              </a:rPr>
              <a:t>nforming policies at the local, national and global levels, promoting more “democratic” decision-making;</a:t>
            </a:r>
          </a:p>
          <a:p>
            <a:pPr algn="just"/>
            <a:r>
              <a:rPr lang="en-US" sz="1500" dirty="0">
                <a:latin typeface="Tahoma" panose="020B0604030504040204" pitchFamily="34" charset="0"/>
                <a:ea typeface="Tahoma" panose="020B0604030504040204" pitchFamily="34" charset="0"/>
                <a:cs typeface="Tahoma" panose="020B0604030504040204" pitchFamily="34" charset="0"/>
              </a:rPr>
              <a:t>E</a:t>
            </a:r>
            <a:r>
              <a:rPr lang="en-US" sz="1500" dirty="0">
                <a:effectLst/>
                <a:latin typeface="Tahoma" panose="020B0604030504040204" pitchFamily="34" charset="0"/>
                <a:ea typeface="Tahoma" panose="020B0604030504040204" pitchFamily="34" charset="0"/>
                <a:cs typeface="Tahoma" panose="020B0604030504040204" pitchFamily="34" charset="0"/>
              </a:rPr>
              <a:t>mpowering hard to reach individuals and communities and support more inclusive decision making</a:t>
            </a:r>
            <a:r>
              <a:rPr lang="en-GB" sz="1500" dirty="0">
                <a:effectLst/>
                <a:latin typeface="Tahoma" panose="020B0604030504040204" pitchFamily="34" charset="0"/>
                <a:ea typeface="Tahoma" panose="020B0604030504040204" pitchFamily="34" charset="0"/>
                <a:cs typeface="Tahoma" panose="020B0604030504040204" pitchFamily="34" charset="0"/>
              </a:rPr>
              <a:t>;</a:t>
            </a:r>
          </a:p>
          <a:p>
            <a:pPr algn="just"/>
            <a:r>
              <a:rPr lang="en-US" sz="1500" dirty="0">
                <a:latin typeface="Tahoma" panose="020B0604030504040204" pitchFamily="34" charset="0"/>
                <a:ea typeface="Tahoma" panose="020B0604030504040204" pitchFamily="34" charset="0"/>
                <a:cs typeface="Tahoma" panose="020B0604030504040204" pitchFamily="34" charset="0"/>
              </a:rPr>
              <a:t>H</a:t>
            </a:r>
            <a:r>
              <a:rPr lang="en-US" sz="1500" dirty="0">
                <a:effectLst/>
                <a:latin typeface="Tahoma" panose="020B0604030504040204" pitchFamily="34" charset="0"/>
                <a:ea typeface="Tahoma" panose="020B0604030504040204" pitchFamily="34" charset="0"/>
                <a:cs typeface="Tahoma" panose="020B0604030504040204" pitchFamily="34" charset="0"/>
              </a:rPr>
              <a:t>elping to design effective policies and reveal gaps in the data to support unheard voices and marginalized groups, disclose misconceptions in existing data and provide a more complete overview of the real situation, especially for those who are left behind</a:t>
            </a:r>
            <a:r>
              <a:rPr lang="en-GB" sz="1500" dirty="0">
                <a:effectLst/>
                <a:latin typeface="Tahoma" panose="020B0604030504040204" pitchFamily="34" charset="0"/>
                <a:ea typeface="Tahoma" panose="020B0604030504040204" pitchFamily="34" charset="0"/>
                <a:cs typeface="Tahoma" panose="020B0604030504040204" pitchFamily="34" charset="0"/>
              </a:rPr>
              <a:t>.</a:t>
            </a:r>
            <a:endParaRPr lang="en-GB" sz="1500" b="0" i="0" dirty="0">
              <a:effectLst/>
              <a:latin typeface="Tahoma" panose="020B0604030504040204" pitchFamily="34" charset="0"/>
              <a:ea typeface="Tahoma" panose="020B0604030504040204" pitchFamily="34" charset="0"/>
              <a:cs typeface="Tahoma" panose="020B0604030504040204" pitchFamily="34" charset="0"/>
            </a:endParaRPr>
          </a:p>
        </p:txBody>
      </p:sp>
      <p:cxnSp>
        <p:nvCxnSpPr>
          <p:cNvPr id="66" name="Straight Connector 6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75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E98B75-4F00-7229-05C3-1A84F92B6B46}"/>
              </a:ext>
            </a:extLst>
          </p:cNvPr>
          <p:cNvSpPr>
            <a:spLocks noGrp="1"/>
          </p:cNvSpPr>
          <p:nvPr>
            <p:ph type="title"/>
          </p:nvPr>
        </p:nvSpPr>
        <p:spPr>
          <a:xfrm>
            <a:off x="761803" y="350196"/>
            <a:ext cx="4646904" cy="1624520"/>
          </a:xfrm>
        </p:spPr>
        <p:txBody>
          <a:bodyPr anchor="ctr">
            <a:normAutofit/>
          </a:bodyPr>
          <a:lstStyle/>
          <a:p>
            <a:r>
              <a:rPr lang="en-AT" sz="4000" dirty="0">
                <a:latin typeface="Tahoma" panose="020B0604030504040204" pitchFamily="34" charset="0"/>
                <a:ea typeface="Tahoma" panose="020B0604030504040204" pitchFamily="34" charset="0"/>
                <a:cs typeface="Tahoma" panose="020B0604030504040204" pitchFamily="34" charset="0"/>
              </a:rPr>
              <a:t>Challenges of citizen science</a:t>
            </a:r>
          </a:p>
        </p:txBody>
      </p:sp>
      <p:sp>
        <p:nvSpPr>
          <p:cNvPr id="3" name="Content Placeholder 2">
            <a:extLst>
              <a:ext uri="{FF2B5EF4-FFF2-40B4-BE49-F238E27FC236}">
                <a16:creationId xmlns:a16="http://schemas.microsoft.com/office/drawing/2014/main" id="{011B188C-45FA-23FE-AC2D-C28C17812A92}"/>
              </a:ext>
            </a:extLst>
          </p:cNvPr>
          <p:cNvSpPr>
            <a:spLocks noGrp="1"/>
          </p:cNvSpPr>
          <p:nvPr>
            <p:ph idx="1"/>
          </p:nvPr>
        </p:nvSpPr>
        <p:spPr>
          <a:xfrm>
            <a:off x="761803" y="2324912"/>
            <a:ext cx="4646905" cy="3613149"/>
          </a:xfrm>
        </p:spPr>
        <p:txBody>
          <a:bodyPr anchor="ctr">
            <a:normAutofit/>
          </a:bodyPr>
          <a:lstStyle/>
          <a:p>
            <a:pPr>
              <a:spcBef>
                <a:spcPts val="0"/>
              </a:spcBef>
            </a:pPr>
            <a:r>
              <a:rPr lang="en-AT" sz="1700" dirty="0">
                <a:latin typeface="Merriweather" pitchFamily="2" charset="77"/>
                <a:ea typeface="Tahoma" panose="020B0604030504040204" pitchFamily="34" charset="0"/>
                <a:cs typeface="Tahoma" panose="020B0604030504040204" pitchFamily="34" charset="0"/>
              </a:rPr>
              <a:t>Data Quality;</a:t>
            </a:r>
          </a:p>
          <a:p>
            <a:pPr>
              <a:spcBef>
                <a:spcPts val="0"/>
              </a:spcBef>
            </a:pPr>
            <a:r>
              <a:rPr lang="en-GB" sz="1700" dirty="0">
                <a:latin typeface="Merriweather" pitchFamily="2" charset="77"/>
                <a:ea typeface="Tahoma" panose="020B0604030504040204" pitchFamily="34" charset="0"/>
                <a:cs typeface="Tahoma" panose="020B0604030504040204" pitchFamily="34" charset="0"/>
              </a:rPr>
              <a:t>Representativeness and inclusivity (</a:t>
            </a:r>
            <a:r>
              <a:rPr lang="en-GB" sz="1700" dirty="0">
                <a:effectLst/>
                <a:latin typeface="Merriweather" pitchFamily="2" charset="77"/>
                <a:ea typeface="Tahoma" panose="020B0604030504040204" pitchFamily="34" charset="0"/>
                <a:cs typeface="Tahoma" panose="020B0604030504040204" pitchFamily="34" charset="0"/>
              </a:rPr>
              <a:t>digital divide and reaching out to the most marginalized);</a:t>
            </a:r>
          </a:p>
          <a:p>
            <a:pPr>
              <a:spcBef>
                <a:spcPts val="0"/>
              </a:spcBef>
            </a:pPr>
            <a:r>
              <a:rPr lang="en-GB" sz="1700" dirty="0">
                <a:latin typeface="Merriweather" pitchFamily="2" charset="77"/>
                <a:ea typeface="Tahoma" panose="020B0604030504040204" pitchFamily="34" charset="0"/>
                <a:cs typeface="Tahoma" panose="020B0604030504040204" pitchFamily="34" charset="0"/>
              </a:rPr>
              <a:t>Recruitment and retainment of participants;</a:t>
            </a:r>
          </a:p>
          <a:p>
            <a:pPr>
              <a:spcBef>
                <a:spcPts val="0"/>
              </a:spcBef>
            </a:pPr>
            <a:r>
              <a:rPr lang="en-GB" sz="1700" dirty="0">
                <a:effectLst/>
                <a:latin typeface="Merriweather" pitchFamily="2" charset="77"/>
                <a:ea typeface="Tahoma" panose="020B0604030504040204" pitchFamily="34" charset="0"/>
                <a:cs typeface="Tahoma" panose="020B0604030504040204" pitchFamily="34" charset="0"/>
              </a:rPr>
              <a:t>Overburdening the public especially those whose daily lives are a struggle; </a:t>
            </a:r>
          </a:p>
          <a:p>
            <a:pPr>
              <a:spcBef>
                <a:spcPts val="0"/>
              </a:spcBef>
            </a:pPr>
            <a:r>
              <a:rPr lang="en-GB" sz="1700" dirty="0">
                <a:effectLst/>
                <a:latin typeface="Merriweather" pitchFamily="2" charset="77"/>
                <a:ea typeface="Tahoma" panose="020B0604030504040204" pitchFamily="34" charset="0"/>
                <a:cs typeface="Tahoma" panose="020B0604030504040204" pitchFamily="34" charset="0"/>
              </a:rPr>
              <a:t>Health and safety issues;</a:t>
            </a:r>
          </a:p>
          <a:p>
            <a:pPr>
              <a:spcBef>
                <a:spcPts val="0"/>
              </a:spcBef>
            </a:pPr>
            <a:r>
              <a:rPr lang="en-GB" sz="1700" dirty="0">
                <a:latin typeface="Merriweather" pitchFamily="2" charset="77"/>
                <a:ea typeface="Tahoma" panose="020B0604030504040204" pitchFamily="34" charset="0"/>
                <a:cs typeface="Tahoma" panose="020B0604030504040204" pitchFamily="34" charset="0"/>
              </a:rPr>
              <a:t>Data privacy;</a:t>
            </a:r>
            <a:endParaRPr lang="en-GB" sz="1700" dirty="0">
              <a:effectLst/>
              <a:latin typeface="Merriweather" pitchFamily="2" charset="77"/>
              <a:ea typeface="Tahoma" panose="020B0604030504040204" pitchFamily="34" charset="0"/>
              <a:cs typeface="Tahoma" panose="020B0604030504040204" pitchFamily="34" charset="0"/>
            </a:endParaRPr>
          </a:p>
          <a:p>
            <a:pPr>
              <a:spcBef>
                <a:spcPts val="0"/>
              </a:spcBef>
            </a:pPr>
            <a:r>
              <a:rPr lang="en-GB" sz="1700" dirty="0">
                <a:latin typeface="Merriweather" pitchFamily="2" charset="77"/>
                <a:ea typeface="Tahoma" panose="020B0604030504040204" pitchFamily="34" charset="0"/>
                <a:cs typeface="Tahoma" panose="020B0604030504040204" pitchFamily="34" charset="0"/>
              </a:rPr>
              <a:t>Irregular f</a:t>
            </a:r>
            <a:r>
              <a:rPr lang="en-GB" sz="1700" dirty="0">
                <a:effectLst/>
                <a:latin typeface="Merriweather" pitchFamily="2" charset="77"/>
                <a:ea typeface="Tahoma" panose="020B0604030504040204" pitchFamily="34" charset="0"/>
                <a:cs typeface="Tahoma" panose="020B0604030504040204" pitchFamily="34" charset="0"/>
              </a:rPr>
              <a:t>unding that could hinder empowerment.</a:t>
            </a:r>
          </a:p>
        </p:txBody>
      </p:sp>
      <p:pic>
        <p:nvPicPr>
          <p:cNvPr id="5" name="Picture 4" descr="Graph on document with pen">
            <a:extLst>
              <a:ext uri="{FF2B5EF4-FFF2-40B4-BE49-F238E27FC236}">
                <a16:creationId xmlns:a16="http://schemas.microsoft.com/office/drawing/2014/main" id="{0E053E92-0F2F-99A7-9BD3-F5A19515A3BB}"/>
              </a:ext>
            </a:extLst>
          </p:cNvPr>
          <p:cNvPicPr>
            <a:picLocks noChangeAspect="1"/>
          </p:cNvPicPr>
          <p:nvPr/>
        </p:nvPicPr>
        <p:blipFill rotWithShape="1">
          <a:blip r:embed="rId3"/>
          <a:srcRect l="27161" r="13438" b="-2"/>
          <a:stretch/>
        </p:blipFill>
        <p:spPr>
          <a:xfrm>
            <a:off x="6096000" y="1"/>
            <a:ext cx="6102825" cy="6858000"/>
          </a:xfrm>
          <a:prstGeom prst="rect">
            <a:avLst/>
          </a:prstGeom>
        </p:spPr>
      </p:pic>
    </p:spTree>
    <p:extLst>
      <p:ext uri="{BB962C8B-B14F-4D97-AF65-F5344CB8AC3E}">
        <p14:creationId xmlns:p14="http://schemas.microsoft.com/office/powerpoint/2010/main" val="113379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45;p10" descr="A group of colorful squares with symbols&#10;&#10;Description automatically generated">
            <a:extLst>
              <a:ext uri="{FF2B5EF4-FFF2-40B4-BE49-F238E27FC236}">
                <a16:creationId xmlns:a16="http://schemas.microsoft.com/office/drawing/2014/main" id="{F7CFF166-DE7D-3C5C-6D4F-1C67FAE9E498}"/>
              </a:ext>
            </a:extLst>
          </p:cNvPr>
          <p:cNvPicPr preferRelativeResize="0"/>
          <p:nvPr/>
        </p:nvPicPr>
        <p:blipFill>
          <a:blip r:embed="rId3"/>
          <a:stretch>
            <a:fillRect/>
          </a:stretch>
        </p:blipFill>
        <p:spPr>
          <a:xfrm>
            <a:off x="997524" y="1834117"/>
            <a:ext cx="9240981" cy="4225636"/>
          </a:xfrm>
          <a:prstGeom prst="rect">
            <a:avLst/>
          </a:prstGeom>
          <a:noFill/>
        </p:spPr>
      </p:pic>
      <p:sp>
        <p:nvSpPr>
          <p:cNvPr id="2" name="TextBox 1">
            <a:extLst>
              <a:ext uri="{FF2B5EF4-FFF2-40B4-BE49-F238E27FC236}">
                <a16:creationId xmlns:a16="http://schemas.microsoft.com/office/drawing/2014/main" id="{307B4693-891E-BD6E-51DB-55CB9F0D1663}"/>
              </a:ext>
            </a:extLst>
          </p:cNvPr>
          <p:cNvSpPr txBox="1"/>
          <p:nvPr/>
        </p:nvSpPr>
        <p:spPr>
          <a:xfrm>
            <a:off x="1205343" y="353330"/>
            <a:ext cx="8825345" cy="1384995"/>
          </a:xfrm>
          <a:prstGeom prst="rect">
            <a:avLst/>
          </a:prstGeom>
          <a:noFill/>
        </p:spPr>
        <p:txBody>
          <a:bodyPr wrap="square" rtlCol="0">
            <a:spAutoFit/>
          </a:bodyPr>
          <a:lstStyle/>
          <a:p>
            <a:pPr algn="ctr"/>
            <a:r>
              <a:rPr lang="en-AT" sz="2800" dirty="0">
                <a:solidFill>
                  <a:schemeClr val="accent1"/>
                </a:solidFill>
                <a:latin typeface="Tahoma" panose="020B0604030504040204" pitchFamily="34" charset="0"/>
                <a:ea typeface="Tahoma" panose="020B0604030504040204" pitchFamily="34" charset="0"/>
                <a:cs typeface="Tahoma" panose="020B0604030504040204" pitchFamily="34" charset="0"/>
              </a:rPr>
              <a:t>Citizen science for improving wellbeing by addressing societal challenges: </a:t>
            </a:r>
          </a:p>
          <a:p>
            <a:pPr algn="ctr"/>
            <a:r>
              <a:rPr lang="en-AT" sz="2800" dirty="0">
                <a:solidFill>
                  <a:schemeClr val="accent1"/>
                </a:solidFill>
                <a:latin typeface="Tahoma" panose="020B0604030504040204" pitchFamily="34" charset="0"/>
                <a:ea typeface="Tahoma" panose="020B0604030504040204" pitchFamily="34" charset="0"/>
                <a:cs typeface="Tahoma" panose="020B0604030504040204" pitchFamily="34" charset="0"/>
              </a:rPr>
              <a:t>the SDGs</a:t>
            </a:r>
          </a:p>
        </p:txBody>
      </p:sp>
    </p:spTree>
    <p:extLst>
      <p:ext uri="{BB962C8B-B14F-4D97-AF65-F5344CB8AC3E}">
        <p14:creationId xmlns:p14="http://schemas.microsoft.com/office/powerpoint/2010/main" val="3084108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a bar chart&#10;&#10;Description automatically generated with medium confidence">
            <a:extLst>
              <a:ext uri="{FF2B5EF4-FFF2-40B4-BE49-F238E27FC236}">
                <a16:creationId xmlns:a16="http://schemas.microsoft.com/office/drawing/2014/main" id="{E2CB314D-F6CC-8B4F-A2EB-364BF3254B48}"/>
              </a:ext>
            </a:extLst>
          </p:cNvPr>
          <p:cNvPicPr>
            <a:picLocks noChangeAspect="1"/>
          </p:cNvPicPr>
          <p:nvPr/>
        </p:nvPicPr>
        <p:blipFill>
          <a:blip r:embed="rId3"/>
          <a:stretch>
            <a:fillRect/>
          </a:stretch>
        </p:blipFill>
        <p:spPr>
          <a:xfrm>
            <a:off x="2404597" y="489901"/>
            <a:ext cx="7382797" cy="5407897"/>
          </a:xfrm>
          <a:prstGeom prst="rect">
            <a:avLst/>
          </a:prstGeom>
        </p:spPr>
      </p:pic>
      <p:sp>
        <p:nvSpPr>
          <p:cNvPr id="3" name="TextBox 2">
            <a:extLst>
              <a:ext uri="{FF2B5EF4-FFF2-40B4-BE49-F238E27FC236}">
                <a16:creationId xmlns:a16="http://schemas.microsoft.com/office/drawing/2014/main" id="{EF9B6735-5F3C-A2A6-A5EA-B3BF1CB8298B}"/>
              </a:ext>
            </a:extLst>
          </p:cNvPr>
          <p:cNvSpPr txBox="1"/>
          <p:nvPr/>
        </p:nvSpPr>
        <p:spPr>
          <a:xfrm>
            <a:off x="8340191" y="5682354"/>
            <a:ext cx="1168910" cy="215444"/>
          </a:xfrm>
          <a:prstGeom prst="rect">
            <a:avLst/>
          </a:prstGeom>
          <a:noFill/>
        </p:spPr>
        <p:txBody>
          <a:bodyPr wrap="none" rtlCol="0">
            <a:spAutoFit/>
          </a:bodyPr>
          <a:lstStyle/>
          <a:p>
            <a:r>
              <a:rPr lang="en-AT" sz="800" dirty="0">
                <a:latin typeface="Tahoma" panose="020B0604030504040204" pitchFamily="34" charset="0"/>
                <a:ea typeface="Tahoma" panose="020B0604030504040204" pitchFamily="34" charset="0"/>
                <a:cs typeface="Tahoma" panose="020B0604030504040204" pitchFamily="34" charset="0"/>
              </a:rPr>
              <a:t>UN SDG Report, 2023</a:t>
            </a:r>
          </a:p>
        </p:txBody>
      </p:sp>
      <p:sp>
        <p:nvSpPr>
          <p:cNvPr id="4" name="Google Shape;67;p9">
            <a:extLst>
              <a:ext uri="{FF2B5EF4-FFF2-40B4-BE49-F238E27FC236}">
                <a16:creationId xmlns:a16="http://schemas.microsoft.com/office/drawing/2014/main" id="{DB950B30-00B6-8815-FF6C-F49DF467B3EA}"/>
              </a:ext>
            </a:extLst>
          </p:cNvPr>
          <p:cNvSpPr txBox="1">
            <a:spLocks/>
          </p:cNvSpPr>
          <p:nvPr/>
        </p:nvSpPr>
        <p:spPr>
          <a:xfrm>
            <a:off x="2096417" y="6196111"/>
            <a:ext cx="7999165" cy="343976"/>
          </a:xfrm>
          <a:prstGeom prst="rect">
            <a:avLst/>
          </a:prstGeom>
        </p:spPr>
        <p:txBody>
          <a:bodyPr spcFirstLastPara="1" wrap="square" lIns="91425" tIns="45700" rIns="91425" bIns="45700" anchor="ctr" anchorCtr="0">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GB" i="1" dirty="0">
                <a:solidFill>
                  <a:schemeClr val="accent1"/>
                </a:solidFill>
                <a:latin typeface="Tahoma" panose="020B0604030504040204" pitchFamily="34" charset="0"/>
                <a:ea typeface="Tahoma" panose="020B0604030504040204" pitchFamily="34" charset="0"/>
                <a:cs typeface="Tahoma" panose="020B0604030504040204" pitchFamily="34" charset="0"/>
              </a:rPr>
              <a:t>Almost half of the 92 environmental SDG indicators lack data</a:t>
            </a:r>
          </a:p>
        </p:txBody>
      </p:sp>
    </p:spTree>
    <p:extLst>
      <p:ext uri="{BB962C8B-B14F-4D97-AF65-F5344CB8AC3E}">
        <p14:creationId xmlns:p14="http://schemas.microsoft.com/office/powerpoint/2010/main" val="3820397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4" name="Straight Connector 1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8A6E0B3-C1E3-DD7F-55A8-F0A94DE21C1D}"/>
              </a:ext>
            </a:extLst>
          </p:cNvPr>
          <p:cNvSpPr>
            <a:spLocks noGrp="1"/>
          </p:cNvSpPr>
          <p:nvPr>
            <p:ph type="body" idx="1"/>
          </p:nvPr>
        </p:nvSpPr>
        <p:spPr>
          <a:xfrm>
            <a:off x="1409292" y="2621502"/>
            <a:ext cx="10128773" cy="3526144"/>
          </a:xfrm>
        </p:spPr>
        <p:txBody>
          <a:bodyPr>
            <a:normAutofit/>
          </a:bodyPr>
          <a:lstStyle/>
          <a:p>
            <a:pPr marL="114300" indent="0">
              <a:buNone/>
            </a:pPr>
            <a:r>
              <a:rPr lang="en-GB" sz="3600" dirty="0">
                <a:solidFill>
                  <a:schemeClr val="bg1"/>
                </a:solidFill>
                <a:latin typeface="Tahoma" panose="020B0604030504040204" pitchFamily="34" charset="0"/>
                <a:ea typeface="Tahoma" panose="020B0604030504040204" pitchFamily="34" charset="0"/>
                <a:cs typeface="Tahoma" panose="020B0604030504040204" pitchFamily="34" charset="0"/>
              </a:rPr>
              <a:t>W</a:t>
            </a:r>
            <a:r>
              <a:rPr lang="en-AT" sz="3600" dirty="0">
                <a:solidFill>
                  <a:schemeClr val="bg1"/>
                </a:solidFill>
                <a:latin typeface="Tahoma" panose="020B0604030504040204" pitchFamily="34" charset="0"/>
                <a:ea typeface="Tahoma" panose="020B0604030504040204" pitchFamily="34" charset="0"/>
                <a:cs typeface="Tahoma" panose="020B0604030504040204" pitchFamily="34" charset="0"/>
              </a:rPr>
              <a:t>e cannot improve what we cannot measure…</a:t>
            </a: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018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3;p11">
            <a:extLst>
              <a:ext uri="{FF2B5EF4-FFF2-40B4-BE49-F238E27FC236}">
                <a16:creationId xmlns:a16="http://schemas.microsoft.com/office/drawing/2014/main" id="{F1FB8432-C8CB-EF6B-9486-87577591825C}"/>
              </a:ext>
            </a:extLst>
          </p:cNvPr>
          <p:cNvPicPr preferRelativeResize="0"/>
          <p:nvPr/>
        </p:nvPicPr>
        <p:blipFill>
          <a:blip r:embed="rId3">
            <a:alphaModFix/>
          </a:blip>
          <a:stretch>
            <a:fillRect/>
          </a:stretch>
        </p:blipFill>
        <p:spPr>
          <a:xfrm>
            <a:off x="978242" y="1516231"/>
            <a:ext cx="4921225" cy="4618574"/>
          </a:xfrm>
          <a:prstGeom prst="rect">
            <a:avLst/>
          </a:prstGeom>
          <a:noFill/>
          <a:ln>
            <a:noFill/>
          </a:ln>
        </p:spPr>
      </p:pic>
      <p:pic>
        <p:nvPicPr>
          <p:cNvPr id="5" name="Google Shape;84;p11">
            <a:extLst>
              <a:ext uri="{FF2B5EF4-FFF2-40B4-BE49-F238E27FC236}">
                <a16:creationId xmlns:a16="http://schemas.microsoft.com/office/drawing/2014/main" id="{DF03B9CF-2515-C9BE-F9C3-5F297AEEE435}"/>
              </a:ext>
            </a:extLst>
          </p:cNvPr>
          <p:cNvPicPr preferRelativeResize="0"/>
          <p:nvPr/>
        </p:nvPicPr>
        <p:blipFill>
          <a:blip r:embed="rId4">
            <a:alphaModFix/>
          </a:blip>
          <a:stretch>
            <a:fillRect/>
          </a:stretch>
        </p:blipFill>
        <p:spPr>
          <a:xfrm>
            <a:off x="5899467" y="1883141"/>
            <a:ext cx="4985858" cy="4002525"/>
          </a:xfrm>
          <a:prstGeom prst="rect">
            <a:avLst/>
          </a:prstGeom>
          <a:noFill/>
          <a:ln>
            <a:noFill/>
          </a:ln>
        </p:spPr>
      </p:pic>
      <p:sp>
        <p:nvSpPr>
          <p:cNvPr id="6" name="Google Shape;85;p11">
            <a:extLst>
              <a:ext uri="{FF2B5EF4-FFF2-40B4-BE49-F238E27FC236}">
                <a16:creationId xmlns:a16="http://schemas.microsoft.com/office/drawing/2014/main" id="{E27CF445-D127-B92D-5424-11BCF87204AF}"/>
              </a:ext>
            </a:extLst>
          </p:cNvPr>
          <p:cNvSpPr txBox="1"/>
          <p:nvPr/>
        </p:nvSpPr>
        <p:spPr>
          <a:xfrm>
            <a:off x="166472" y="487645"/>
            <a:ext cx="11835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solidFill>
                  <a:srgbClr val="333333"/>
                </a:solidFill>
                <a:highlight>
                  <a:srgbClr val="FCFCFC"/>
                </a:highlight>
                <a:latin typeface="Tahoma" panose="020B0604030504040204" pitchFamily="34" charset="0"/>
                <a:ea typeface="Tahoma" panose="020B0604030504040204" pitchFamily="34" charset="0"/>
                <a:cs typeface="Tahoma" panose="020B0604030504040204" pitchFamily="34" charset="0"/>
                <a:sym typeface="Georgia"/>
              </a:rPr>
              <a:t>The SDG indicators where citizen science projects are “already contributing” (in green), “could contribute” (in yellow) or where there is “no alignment” (in grey). The overall citizen science contributions to each SDG are summarized as pie charts. </a:t>
            </a:r>
            <a:endParaRPr sz="14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FA2CED16-3A91-A6C2-356E-D720F1BE5024}"/>
              </a:ext>
            </a:extLst>
          </p:cNvPr>
          <p:cNvSpPr txBox="1"/>
          <p:nvPr/>
        </p:nvSpPr>
        <p:spPr>
          <a:xfrm>
            <a:off x="90394" y="6270882"/>
            <a:ext cx="11987456" cy="461665"/>
          </a:xfrm>
          <a:prstGeom prst="rect">
            <a:avLst/>
          </a:prstGeom>
          <a:noFill/>
        </p:spPr>
        <p:txBody>
          <a:bodyPr wrap="square">
            <a:spAutoFit/>
          </a:bodyPr>
          <a:lstStyle/>
          <a:p>
            <a:r>
              <a:rPr lang="en-GB" sz="12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Fraisl, D., Campbell, J., See, L. </a:t>
            </a:r>
            <a:r>
              <a:rPr lang="en-GB" sz="1200"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et al.</a:t>
            </a:r>
            <a:r>
              <a:rPr lang="en-GB" sz="12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Mapping citizen science contributions to the UN sustainable development goals. </a:t>
            </a:r>
            <a:r>
              <a:rPr lang="en-GB" sz="1200"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Sustain Sci</a:t>
            </a:r>
            <a:r>
              <a:rPr lang="en-GB" sz="12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a:t>
            </a:r>
            <a:r>
              <a:rPr lang="en-GB" sz="1200" b="1"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15</a:t>
            </a:r>
            <a:r>
              <a:rPr lang="en-GB" sz="12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1735–1751 (2020). https://</a:t>
            </a:r>
            <a:r>
              <a:rPr lang="en-GB" sz="1200" b="0" i="0"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doi.org</a:t>
            </a:r>
            <a:r>
              <a:rPr lang="en-GB" sz="12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/10.1007/s11625-020-00833-7</a:t>
            </a:r>
            <a:endParaRPr lang="en-AT"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81656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2"/>
          <p:cNvSpPr txBox="1">
            <a:spLocks noGrp="1"/>
          </p:cNvSpPr>
          <p:nvPr>
            <p:ph type="title"/>
          </p:nvPr>
        </p:nvSpPr>
        <p:spPr>
          <a:xfrm>
            <a:off x="278250" y="643475"/>
            <a:ext cx="11635500" cy="744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700"/>
              <a:buFont typeface="Calibri"/>
              <a:buNone/>
            </a:pPr>
            <a:r>
              <a:rPr lang="en-AT" sz="2000" b="1" dirty="0">
                <a:latin typeface="Tahoma" panose="020B0604030504040204" pitchFamily="34" charset="0"/>
                <a:ea typeface="Tahoma" panose="020B0604030504040204" pitchFamily="34" charset="0"/>
                <a:cs typeface="Tahoma" panose="020B0604030504040204" pitchFamily="34" charset="0"/>
                <a:sym typeface="Calibri"/>
              </a:rPr>
              <a:t>The greatest contribution of citizen science data to SDG monitoring would be in:</a:t>
            </a:r>
            <a:endParaRPr sz="3600" dirty="0">
              <a:latin typeface="Tahoma" panose="020B0604030504040204" pitchFamily="34" charset="0"/>
              <a:ea typeface="Tahoma" panose="020B0604030504040204" pitchFamily="34" charset="0"/>
              <a:cs typeface="Tahoma" panose="020B0604030504040204" pitchFamily="34" charset="0"/>
            </a:endParaRPr>
          </a:p>
        </p:txBody>
      </p:sp>
      <p:pic>
        <p:nvPicPr>
          <p:cNvPr id="273" name="Google Shape;273;p12" descr="Table&#10;&#10;Description automatically generated"/>
          <p:cNvPicPr preferRelativeResize="0"/>
          <p:nvPr/>
        </p:nvPicPr>
        <p:blipFill rotWithShape="1">
          <a:blip r:embed="rId3">
            <a:alphaModFix/>
          </a:blip>
          <a:srcRect/>
          <a:stretch/>
        </p:blipFill>
        <p:spPr>
          <a:xfrm>
            <a:off x="643467" y="1898987"/>
            <a:ext cx="10905064" cy="346235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3029</TotalTime>
  <Words>1413</Words>
  <Application>Microsoft Macintosh PowerPoint</Application>
  <PresentationFormat>Widescreen</PresentationFormat>
  <Paragraphs>105</Paragraphs>
  <Slides>26</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Harding</vt:lpstr>
      <vt:lpstr>Merriweather</vt:lpstr>
      <vt:lpstr>Tahoma</vt:lpstr>
      <vt:lpstr>Office Theme</vt:lpstr>
      <vt:lpstr>Citizen science to improve people’s wellbeing and gain acceptance by policy makers</vt:lpstr>
      <vt:lpstr>PowerPoint Presentation</vt:lpstr>
      <vt:lpstr>Benefits of citizen science</vt:lpstr>
      <vt:lpstr>Challenges of citizen science</vt:lpstr>
      <vt:lpstr>PowerPoint Presentation</vt:lpstr>
      <vt:lpstr>PowerPoint Presentation</vt:lpstr>
      <vt:lpstr>PowerPoint Presentation</vt:lpstr>
      <vt:lpstr>PowerPoint Presentation</vt:lpstr>
      <vt:lpstr>The greatest contribution of citizen science data to SDG monitoring would be in:</vt:lpstr>
      <vt:lpstr>Citizen science to  improve people’s wellbeing</vt:lpstr>
      <vt:lpstr>PowerPoint Presentation</vt:lpstr>
      <vt:lpstr>PowerPoint Presentation</vt:lpstr>
      <vt:lpstr>Indicator 3.3.5  Number of people requiring interventions against neglected tropical diseases</vt:lpstr>
      <vt:lpstr>Indicator 6.2.1 Proportion of population using (a) safely managed sanitation services and (b) a hand-washing facility with soap and water</vt:lpstr>
      <vt:lpstr>Citizen science to gain acceptance by policy makers</vt:lpstr>
      <vt:lpstr>PowerPoint Presentation</vt:lpstr>
      <vt:lpstr>The process of integrating citizen science data on marine litter for SDG indicator 14.1.1b reporting in Ghana </vt:lpstr>
      <vt:lpstr>PowerPoint Presentation</vt:lpstr>
      <vt:lpstr>PowerPoint Presentation</vt:lpstr>
      <vt:lpstr>PowerPoint Presentation</vt:lpstr>
      <vt:lpstr>Kenya National Bureau of Statistics (KNBS)</vt:lpstr>
      <vt:lpstr>PowerPoint Presentation</vt:lpstr>
      <vt:lpstr>PowerPoint Presentation</vt:lpstr>
      <vt:lpstr>What is needed to achieve impact at scale with citizen science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FRAISL Dilek</dc:creator>
  <cp:lastModifiedBy>FRAISL Dilek</cp:lastModifiedBy>
  <cp:revision>68</cp:revision>
  <dcterms:created xsi:type="dcterms:W3CDTF">2023-10-17T08:22:25Z</dcterms:created>
  <dcterms:modified xsi:type="dcterms:W3CDTF">2024-02-21T10:25:11Z</dcterms:modified>
</cp:coreProperties>
</file>