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Montserrat"/>
      <p:regular r:id="rId31"/>
      <p:bold r:id="rId32"/>
      <p:italic r:id="rId33"/>
      <p:boldItalic r:id="rId34"/>
    </p:embeddedFont>
    <p:embeddedFont>
      <p:font typeface="Montserrat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GoogleSlidesCustomDataVersion2">
      <go:slidesCustomData xmlns:go="http://customooxmlschemas.google.com/" r:id="rId39" roundtripDataSignature="AMtx7mhgU24FBgApXjt+nbXDez/oUCeS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MontserratMedium-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MontserratMedium-italic.fntdata"/><Relationship Id="rId14" Type="http://schemas.openxmlformats.org/officeDocument/2006/relationships/slide" Target="slides/slide9.xml"/><Relationship Id="rId36" Type="http://schemas.openxmlformats.org/officeDocument/2006/relationships/font" Target="fonts/MontserratMedium-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Montserrat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0" name="Shape 10"/>
        <p:cNvGrpSpPr/>
        <p:nvPr/>
      </p:nvGrpSpPr>
      <p:grpSpPr>
        <a:xfrm>
          <a:off x="0" y="0"/>
          <a:ext cx="0" cy="0"/>
          <a:chOff x="0" y="0"/>
          <a:chExt cx="0" cy="0"/>
        </a:xfrm>
      </p:grpSpPr>
      <p:pic>
        <p:nvPicPr>
          <p:cNvPr id="11" name="Google Shape;11;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 name="Google Shape;12;p28"/>
          <p:cNvSpPr txBox="1"/>
          <p:nvPr>
            <p:ph idx="1" type="body"/>
          </p:nvPr>
        </p:nvSpPr>
        <p:spPr>
          <a:xfrm>
            <a:off x="874713" y="3463458"/>
            <a:ext cx="7155484" cy="341632"/>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28"/>
          <p:cNvSpPr txBox="1"/>
          <p:nvPr>
            <p:ph idx="2" type="body"/>
          </p:nvPr>
        </p:nvSpPr>
        <p:spPr>
          <a:xfrm>
            <a:off x="874713" y="1830145"/>
            <a:ext cx="7155484" cy="1323439"/>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10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 name="Google Shape;14;p28"/>
          <p:cNvSpPr txBox="1"/>
          <p:nvPr>
            <p:ph idx="3" type="body"/>
          </p:nvPr>
        </p:nvSpPr>
        <p:spPr>
          <a:xfrm>
            <a:off x="874713" y="4251602"/>
            <a:ext cx="5121275" cy="2430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5" name="Google Shape;15;p28"/>
          <p:cNvPicPr preferRelativeResize="0"/>
          <p:nvPr/>
        </p:nvPicPr>
        <p:blipFill rotWithShape="1">
          <a:blip r:embed="rId3">
            <a:alphaModFix/>
          </a:blip>
          <a:srcRect b="0" l="0" r="0" t="0"/>
          <a:stretch/>
        </p:blipFill>
        <p:spPr>
          <a:xfrm>
            <a:off x="962683" y="5276249"/>
            <a:ext cx="2833622" cy="630481"/>
          </a:xfrm>
          <a:prstGeom prst="rect">
            <a:avLst/>
          </a:prstGeom>
          <a:noFill/>
          <a:ln>
            <a:noFill/>
          </a:ln>
        </p:spPr>
      </p:pic>
      <p:sp>
        <p:nvSpPr>
          <p:cNvPr id="16" name="Google Shape;16;p28"/>
          <p:cNvSpPr txBox="1"/>
          <p:nvPr/>
        </p:nvSpPr>
        <p:spPr>
          <a:xfrm>
            <a:off x="885601" y="5981869"/>
            <a:ext cx="6298973"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900" u="none" cap="none" strike="noStrike">
                <a:solidFill>
                  <a:schemeClr val="lt1"/>
                </a:solidFill>
                <a:latin typeface="Montserrat"/>
                <a:ea typeface="Montserrat"/>
                <a:cs typeface="Montserrat"/>
                <a:sym typeface="Montserrat"/>
              </a:rPr>
              <a:t>Project funded by the European Union (GA 101131696). Views and opinions expressed are those of the author(s) only and do not necessarily reflect those of the European Union or the granting authority (REA). Neither the European Union nor the granting authority can be held responsible for them.</a:t>
            </a:r>
            <a:endParaRPr sz="900">
              <a:solidFill>
                <a:schemeClr val="lt1"/>
              </a:solidFill>
              <a:latin typeface="Montserrat"/>
              <a:ea typeface="Montserrat"/>
              <a:cs typeface="Montserrat"/>
              <a:sym typeface="Montserrat"/>
            </a:endParaRPr>
          </a:p>
        </p:txBody>
      </p:sp>
      <p:sp>
        <p:nvSpPr>
          <p:cNvPr id="17" name="Google Shape;17;p28"/>
          <p:cNvSpPr txBox="1"/>
          <p:nvPr/>
        </p:nvSpPr>
        <p:spPr>
          <a:xfrm>
            <a:off x="-939114" y="-642551"/>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text_third">
  <p:cSld name="Image+text_third">
    <p:spTree>
      <p:nvGrpSpPr>
        <p:cNvPr id="65" name="Shape 65"/>
        <p:cNvGrpSpPr/>
        <p:nvPr/>
      </p:nvGrpSpPr>
      <p:grpSpPr>
        <a:xfrm>
          <a:off x="0" y="0"/>
          <a:ext cx="0" cy="0"/>
          <a:chOff x="0" y="0"/>
          <a:chExt cx="0" cy="0"/>
        </a:xfrm>
      </p:grpSpPr>
      <p:pic>
        <p:nvPicPr>
          <p:cNvPr id="66" name="Google Shape;66;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7" name="Google Shape;67;p37"/>
          <p:cNvSpPr txBox="1"/>
          <p:nvPr>
            <p:ph type="title"/>
          </p:nvPr>
        </p:nvSpPr>
        <p:spPr>
          <a:xfrm>
            <a:off x="8058912" y="1756217"/>
            <a:ext cx="3258375" cy="867930"/>
          </a:xfrm>
          <a:prstGeom prst="rect">
            <a:avLst/>
          </a:prstGeom>
          <a:noFill/>
          <a:ln>
            <a:noFill/>
          </a:ln>
        </p:spPr>
        <p:txBody>
          <a:bodyPr anchorCtr="0" anchor="b" bIns="45700" lIns="91425" spcFirstLastPara="1" rIns="91425" wrap="square" tIns="45700">
            <a:spAutoFit/>
          </a:bodyPr>
          <a:lstStyle>
            <a:lvl1pPr lvl="0" marR="0" rtl="0" algn="l">
              <a:lnSpc>
                <a:spcPct val="90000"/>
              </a:lnSpc>
              <a:spcBef>
                <a:spcPts val="0"/>
              </a:spcBef>
              <a:spcAft>
                <a:spcPts val="0"/>
              </a:spcAft>
              <a:buClr>
                <a:schemeClr val="dk2"/>
              </a:buClr>
              <a:buSzPts val="2800"/>
              <a:buFont typeface="Montserrat"/>
              <a:buNone/>
              <a:defRPr b="1" i="0" sz="2800" u="none" cap="none" strike="noStrike">
                <a:solidFill>
                  <a:schemeClr val="dk2"/>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37"/>
          <p:cNvSpPr txBox="1"/>
          <p:nvPr>
            <p:ph idx="1" type="body"/>
          </p:nvPr>
        </p:nvSpPr>
        <p:spPr>
          <a:xfrm>
            <a:off x="8057326" y="620712"/>
            <a:ext cx="3258375" cy="3426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16BC9"/>
              </a:buClr>
              <a:buSzPts val="1200"/>
              <a:buFont typeface="Arial"/>
              <a:buNone/>
              <a:defRPr b="1" i="0" sz="1200" u="none" cap="none" strike="noStrike">
                <a:solidFill>
                  <a:srgbClr val="716BC9"/>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 name="Google Shape;69;p37"/>
          <p:cNvSpPr txBox="1"/>
          <p:nvPr>
            <p:ph idx="2" type="body"/>
          </p:nvPr>
        </p:nvSpPr>
        <p:spPr>
          <a:xfrm>
            <a:off x="8058912" y="2767584"/>
            <a:ext cx="3258375" cy="30016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8750"/>
              </a:lnSpc>
              <a:spcBef>
                <a:spcPts val="1000"/>
              </a:spcBef>
              <a:spcAft>
                <a:spcPts val="0"/>
              </a:spcAft>
              <a:buClr>
                <a:srgbClr val="100E20"/>
              </a:buClr>
              <a:buSzPts val="1600"/>
              <a:buFont typeface="Arial"/>
              <a:buNone/>
              <a:defRPr b="0" i="0" sz="1600" u="none" cap="none" strike="noStrike">
                <a:solidFill>
                  <a:srgbClr val="100E20"/>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0" name="Google Shape;70;p37"/>
          <p:cNvSpPr/>
          <p:nvPr>
            <p:ph idx="3" type="pic"/>
          </p:nvPr>
        </p:nvSpPr>
        <p:spPr>
          <a:xfrm>
            <a:off x="1" y="0"/>
            <a:ext cx="7805650" cy="6858000"/>
          </a:xfrm>
          <a:prstGeom prst="rect">
            <a:avLst/>
          </a:prstGeom>
          <a:noFill/>
          <a:ln>
            <a:noFill/>
          </a:ln>
        </p:spPr>
      </p:sp>
      <p:sp>
        <p:nvSpPr>
          <p:cNvPr id="71" name="Google Shape;71;p37"/>
          <p:cNvSpPr txBox="1"/>
          <p:nvPr/>
        </p:nvSpPr>
        <p:spPr>
          <a:xfrm>
            <a:off x="11315701" y="6318011"/>
            <a:ext cx="808511" cy="2531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000">
                <a:solidFill>
                  <a:schemeClr val="lt1"/>
                </a:solidFill>
                <a:latin typeface="Montserrat"/>
                <a:ea typeface="Montserrat"/>
                <a:cs typeface="Montserrat"/>
                <a:sym typeface="Montserrat"/>
              </a:rPr>
              <a:t>‹#›</a:t>
            </a:fld>
            <a:endParaRPr b="0" i="0" sz="1000">
              <a:solidFill>
                <a:schemeClr val="lt1"/>
              </a:solidFill>
              <a:latin typeface="Montserrat"/>
              <a:ea typeface="Montserrat"/>
              <a:cs typeface="Montserrat"/>
              <a:sym typeface="Montserrat"/>
            </a:endParaRPr>
          </a:p>
        </p:txBody>
      </p:sp>
      <p:sp>
        <p:nvSpPr>
          <p:cNvPr id="72" name="Google Shape;72;p37"/>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000">
                <a:solidFill>
                  <a:srgbClr val="716BC9"/>
                </a:solidFill>
                <a:latin typeface="Montserrat"/>
                <a:ea typeface="Montserrat"/>
                <a:cs typeface="Montserrat"/>
                <a:sym typeface="Montserrat"/>
              </a:defRPr>
            </a:lvl1pPr>
            <a:lvl2pPr indent="0" lvl="1" marL="0" marR="0" rtl="0" algn="ctr">
              <a:spcBef>
                <a:spcPts val="0"/>
              </a:spcBef>
              <a:buNone/>
              <a:defRPr b="0" i="0" sz="1000">
                <a:solidFill>
                  <a:srgbClr val="716BC9"/>
                </a:solidFill>
                <a:latin typeface="Montserrat"/>
                <a:ea typeface="Montserrat"/>
                <a:cs typeface="Montserrat"/>
                <a:sym typeface="Montserrat"/>
              </a:defRPr>
            </a:lvl2pPr>
            <a:lvl3pPr indent="0" lvl="2" marL="0" marR="0" rtl="0" algn="ctr">
              <a:spcBef>
                <a:spcPts val="0"/>
              </a:spcBef>
              <a:buNone/>
              <a:defRPr b="0" i="0" sz="1000">
                <a:solidFill>
                  <a:srgbClr val="716BC9"/>
                </a:solidFill>
                <a:latin typeface="Montserrat"/>
                <a:ea typeface="Montserrat"/>
                <a:cs typeface="Montserrat"/>
                <a:sym typeface="Montserrat"/>
              </a:defRPr>
            </a:lvl3pPr>
            <a:lvl4pPr indent="0" lvl="3" marL="0" marR="0" rtl="0" algn="ctr">
              <a:spcBef>
                <a:spcPts val="0"/>
              </a:spcBef>
              <a:buNone/>
              <a:defRPr b="0" i="0" sz="1000">
                <a:solidFill>
                  <a:srgbClr val="716BC9"/>
                </a:solidFill>
                <a:latin typeface="Montserrat"/>
                <a:ea typeface="Montserrat"/>
                <a:cs typeface="Montserrat"/>
                <a:sym typeface="Montserrat"/>
              </a:defRPr>
            </a:lvl4pPr>
            <a:lvl5pPr indent="0" lvl="4" marL="0" marR="0" rtl="0" algn="ctr">
              <a:spcBef>
                <a:spcPts val="0"/>
              </a:spcBef>
              <a:buNone/>
              <a:defRPr b="0" i="0" sz="1000">
                <a:solidFill>
                  <a:srgbClr val="716BC9"/>
                </a:solidFill>
                <a:latin typeface="Montserrat"/>
                <a:ea typeface="Montserrat"/>
                <a:cs typeface="Montserrat"/>
                <a:sym typeface="Montserrat"/>
              </a:defRPr>
            </a:lvl5pPr>
            <a:lvl6pPr indent="0" lvl="5" marL="0" marR="0" rtl="0" algn="ctr">
              <a:spcBef>
                <a:spcPts val="0"/>
              </a:spcBef>
              <a:buNone/>
              <a:defRPr b="0" i="0" sz="1000">
                <a:solidFill>
                  <a:srgbClr val="716BC9"/>
                </a:solidFill>
                <a:latin typeface="Montserrat"/>
                <a:ea typeface="Montserrat"/>
                <a:cs typeface="Montserrat"/>
                <a:sym typeface="Montserrat"/>
              </a:defRPr>
            </a:lvl6pPr>
            <a:lvl7pPr indent="0" lvl="6" marL="0" marR="0" rtl="0" algn="ctr">
              <a:spcBef>
                <a:spcPts val="0"/>
              </a:spcBef>
              <a:buNone/>
              <a:defRPr b="0" i="0" sz="1000">
                <a:solidFill>
                  <a:srgbClr val="716BC9"/>
                </a:solidFill>
                <a:latin typeface="Montserrat"/>
                <a:ea typeface="Montserrat"/>
                <a:cs typeface="Montserrat"/>
                <a:sym typeface="Montserrat"/>
              </a:defRPr>
            </a:lvl7pPr>
            <a:lvl8pPr indent="0" lvl="7" marL="0" marR="0" rtl="0" algn="ctr">
              <a:spcBef>
                <a:spcPts val="0"/>
              </a:spcBef>
              <a:buNone/>
              <a:defRPr b="0" i="0" sz="1000">
                <a:solidFill>
                  <a:srgbClr val="716BC9"/>
                </a:solidFill>
                <a:latin typeface="Montserrat"/>
                <a:ea typeface="Montserrat"/>
                <a:cs typeface="Montserrat"/>
                <a:sym typeface="Montserrat"/>
              </a:defRPr>
            </a:lvl8pPr>
            <a:lvl9pPr indent="0" lvl="8" marL="0" marR="0" rtl="0" algn="ctr">
              <a:spcBef>
                <a:spcPts val="0"/>
              </a:spcBef>
              <a:buNone/>
              <a:defRPr b="0" i="0" sz="1000">
                <a:solidFill>
                  <a:srgbClr val="716BC9"/>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GB"/>
              <a:t>‹#›</a:t>
            </a:fld>
            <a:endParaRPr/>
          </a:p>
        </p:txBody>
      </p:sp>
      <p:sp>
        <p:nvSpPr>
          <p:cNvPr id="73" name="Google Shape;73;p37"/>
          <p:cNvSpPr txBox="1"/>
          <p:nvPr>
            <p:ph idx="4" type="body"/>
          </p:nvPr>
        </p:nvSpPr>
        <p:spPr>
          <a:xfrm>
            <a:off x="8057326" y="6056095"/>
            <a:ext cx="3264692" cy="261916"/>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rgbClr val="716BC9"/>
              </a:buClr>
              <a:buSzPts val="1000"/>
              <a:buFont typeface="Arial"/>
              <a:buNone/>
              <a:defRPr b="0" i="0" sz="1000" u="none" cap="none" strike="noStrike">
                <a:solidFill>
                  <a:srgbClr val="716BC9"/>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391">
          <p15:clr>
            <a:srgbClr val="FBAE40"/>
          </p15:clr>
        </p15:guide>
        <p15:guide id="2" orient="horz" pos="3929">
          <p15:clr>
            <a:srgbClr val="FBAE40"/>
          </p15:clr>
        </p15:guide>
        <p15:guide id="3" pos="3840">
          <p15:clr>
            <a:srgbClr val="FBAE40"/>
          </p15:clr>
        </p15:guide>
        <p15:guide id="4" pos="551">
          <p15:clr>
            <a:srgbClr val="FBAE40"/>
          </p15:clr>
        </p15:guide>
        <p15:guide id="5" pos="71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p:cSld name="Full image">
    <p:spTree>
      <p:nvGrpSpPr>
        <p:cNvPr id="74" name="Shape 74"/>
        <p:cNvGrpSpPr/>
        <p:nvPr/>
      </p:nvGrpSpPr>
      <p:grpSpPr>
        <a:xfrm>
          <a:off x="0" y="0"/>
          <a:ext cx="0" cy="0"/>
          <a:chOff x="0" y="0"/>
          <a:chExt cx="0" cy="0"/>
        </a:xfrm>
      </p:grpSpPr>
      <p:sp>
        <p:nvSpPr>
          <p:cNvPr id="75" name="Google Shape;75;p38"/>
          <p:cNvSpPr/>
          <p:nvPr>
            <p:ph idx="2" type="pic"/>
          </p:nvPr>
        </p:nvSpPr>
        <p:spPr>
          <a:xfrm>
            <a:off x="0" y="0"/>
            <a:ext cx="12192000" cy="68580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ext">
  <p:cSld name="Only text">
    <p:spTree>
      <p:nvGrpSpPr>
        <p:cNvPr id="18" name="Shape 18"/>
        <p:cNvGrpSpPr/>
        <p:nvPr/>
      </p:nvGrpSpPr>
      <p:grpSpPr>
        <a:xfrm>
          <a:off x="0" y="0"/>
          <a:ext cx="0" cy="0"/>
          <a:chOff x="0" y="0"/>
          <a:chExt cx="0" cy="0"/>
        </a:xfrm>
      </p:grpSpPr>
      <p:pic>
        <p:nvPicPr>
          <p:cNvPr id="19" name="Google Shape;19;p29"/>
          <p:cNvPicPr preferRelativeResize="0"/>
          <p:nvPr/>
        </p:nvPicPr>
        <p:blipFill rotWithShape="1">
          <a:blip r:embed="rId2">
            <a:alphaModFix/>
          </a:blip>
          <a:srcRect b="0" l="0" r="0" t="0"/>
          <a:stretch/>
        </p:blipFill>
        <p:spPr>
          <a:xfrm>
            <a:off x="0" y="16378"/>
            <a:ext cx="12192000" cy="6858000"/>
          </a:xfrm>
          <a:prstGeom prst="rect">
            <a:avLst/>
          </a:prstGeom>
          <a:noFill/>
          <a:ln>
            <a:noFill/>
          </a:ln>
        </p:spPr>
      </p:pic>
      <p:sp>
        <p:nvSpPr>
          <p:cNvPr id="20" name="Google Shape;20;p29"/>
          <p:cNvSpPr txBox="1"/>
          <p:nvPr>
            <p:ph type="title"/>
          </p:nvPr>
        </p:nvSpPr>
        <p:spPr>
          <a:xfrm>
            <a:off x="874713" y="867722"/>
            <a:ext cx="10440251" cy="480131"/>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0"/>
              </a:spcBef>
              <a:spcAft>
                <a:spcPts val="0"/>
              </a:spcAft>
              <a:buClr>
                <a:schemeClr val="dk2"/>
              </a:buClr>
              <a:buSzPts val="2800"/>
              <a:buFont typeface="Montserrat"/>
              <a:buNone/>
              <a:defRPr b="1" i="0" sz="2800" u="none" cap="none" strike="noStrike">
                <a:solidFill>
                  <a:schemeClr val="dk2"/>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29"/>
          <p:cNvSpPr txBox="1"/>
          <p:nvPr>
            <p:ph idx="1" type="body"/>
          </p:nvPr>
        </p:nvSpPr>
        <p:spPr>
          <a:xfrm>
            <a:off x="874713" y="368300"/>
            <a:ext cx="10440988" cy="25241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716BC9"/>
              </a:buClr>
              <a:buSzPts val="1200"/>
              <a:buFont typeface="Arial"/>
              <a:buNone/>
              <a:defRPr b="1" i="0" sz="1200" u="none" cap="none" strike="noStrike">
                <a:solidFill>
                  <a:srgbClr val="716BC9"/>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 name="Google Shape;22;p29"/>
          <p:cNvSpPr txBox="1"/>
          <p:nvPr>
            <p:ph idx="2" type="body"/>
          </p:nvPr>
        </p:nvSpPr>
        <p:spPr>
          <a:xfrm>
            <a:off x="876300" y="2172837"/>
            <a:ext cx="10440988" cy="33180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1250"/>
              </a:lnSpc>
              <a:spcBef>
                <a:spcPts val="1000"/>
              </a:spcBef>
              <a:spcAft>
                <a:spcPts val="0"/>
              </a:spcAft>
              <a:buClr>
                <a:srgbClr val="100E20"/>
              </a:buClr>
              <a:buSzPts val="1600"/>
              <a:buFont typeface="Arial"/>
              <a:buNone/>
              <a:defRPr b="0" i="0" sz="1600" u="none" cap="none" strike="noStrike">
                <a:solidFill>
                  <a:srgbClr val="100E20"/>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29"/>
          <p:cNvSpPr txBox="1"/>
          <p:nvPr>
            <p:ph idx="3" type="body"/>
          </p:nvPr>
        </p:nvSpPr>
        <p:spPr>
          <a:xfrm>
            <a:off x="874713" y="1555814"/>
            <a:ext cx="10440988" cy="3426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04AA1"/>
              </a:buClr>
              <a:buSzPts val="2000"/>
              <a:buFont typeface="Arial"/>
              <a:buNone/>
              <a:defRPr b="0" i="0" sz="2000" u="none" cap="none" strike="noStrike">
                <a:solidFill>
                  <a:srgbClr val="504AA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 name="Google Shape;24;p29"/>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000">
                <a:solidFill>
                  <a:srgbClr val="716BC9"/>
                </a:solidFill>
                <a:latin typeface="Montserrat"/>
                <a:ea typeface="Montserrat"/>
                <a:cs typeface="Montserrat"/>
                <a:sym typeface="Montserrat"/>
              </a:defRPr>
            </a:lvl1pPr>
            <a:lvl2pPr indent="0" lvl="1" marL="0" marR="0" rtl="0" algn="ctr">
              <a:spcBef>
                <a:spcPts val="0"/>
              </a:spcBef>
              <a:buNone/>
              <a:defRPr b="0" i="0" sz="1000">
                <a:solidFill>
                  <a:srgbClr val="716BC9"/>
                </a:solidFill>
                <a:latin typeface="Montserrat"/>
                <a:ea typeface="Montserrat"/>
                <a:cs typeface="Montserrat"/>
                <a:sym typeface="Montserrat"/>
              </a:defRPr>
            </a:lvl2pPr>
            <a:lvl3pPr indent="0" lvl="2" marL="0" marR="0" rtl="0" algn="ctr">
              <a:spcBef>
                <a:spcPts val="0"/>
              </a:spcBef>
              <a:buNone/>
              <a:defRPr b="0" i="0" sz="1000">
                <a:solidFill>
                  <a:srgbClr val="716BC9"/>
                </a:solidFill>
                <a:latin typeface="Montserrat"/>
                <a:ea typeface="Montserrat"/>
                <a:cs typeface="Montserrat"/>
                <a:sym typeface="Montserrat"/>
              </a:defRPr>
            </a:lvl3pPr>
            <a:lvl4pPr indent="0" lvl="3" marL="0" marR="0" rtl="0" algn="ctr">
              <a:spcBef>
                <a:spcPts val="0"/>
              </a:spcBef>
              <a:buNone/>
              <a:defRPr b="0" i="0" sz="1000">
                <a:solidFill>
                  <a:srgbClr val="716BC9"/>
                </a:solidFill>
                <a:latin typeface="Montserrat"/>
                <a:ea typeface="Montserrat"/>
                <a:cs typeface="Montserrat"/>
                <a:sym typeface="Montserrat"/>
              </a:defRPr>
            </a:lvl4pPr>
            <a:lvl5pPr indent="0" lvl="4" marL="0" marR="0" rtl="0" algn="ctr">
              <a:spcBef>
                <a:spcPts val="0"/>
              </a:spcBef>
              <a:buNone/>
              <a:defRPr b="0" i="0" sz="1000">
                <a:solidFill>
                  <a:srgbClr val="716BC9"/>
                </a:solidFill>
                <a:latin typeface="Montserrat"/>
                <a:ea typeface="Montserrat"/>
                <a:cs typeface="Montserrat"/>
                <a:sym typeface="Montserrat"/>
              </a:defRPr>
            </a:lvl5pPr>
            <a:lvl6pPr indent="0" lvl="5" marL="0" marR="0" rtl="0" algn="ctr">
              <a:spcBef>
                <a:spcPts val="0"/>
              </a:spcBef>
              <a:buNone/>
              <a:defRPr b="0" i="0" sz="1000">
                <a:solidFill>
                  <a:srgbClr val="716BC9"/>
                </a:solidFill>
                <a:latin typeface="Montserrat"/>
                <a:ea typeface="Montserrat"/>
                <a:cs typeface="Montserrat"/>
                <a:sym typeface="Montserrat"/>
              </a:defRPr>
            </a:lvl6pPr>
            <a:lvl7pPr indent="0" lvl="6" marL="0" marR="0" rtl="0" algn="ctr">
              <a:spcBef>
                <a:spcPts val="0"/>
              </a:spcBef>
              <a:buNone/>
              <a:defRPr b="0" i="0" sz="1000">
                <a:solidFill>
                  <a:srgbClr val="716BC9"/>
                </a:solidFill>
                <a:latin typeface="Montserrat"/>
                <a:ea typeface="Montserrat"/>
                <a:cs typeface="Montserrat"/>
                <a:sym typeface="Montserrat"/>
              </a:defRPr>
            </a:lvl7pPr>
            <a:lvl8pPr indent="0" lvl="7" marL="0" marR="0" rtl="0" algn="ctr">
              <a:spcBef>
                <a:spcPts val="0"/>
              </a:spcBef>
              <a:buNone/>
              <a:defRPr b="0" i="0" sz="1000">
                <a:solidFill>
                  <a:srgbClr val="716BC9"/>
                </a:solidFill>
                <a:latin typeface="Montserrat"/>
                <a:ea typeface="Montserrat"/>
                <a:cs typeface="Montserrat"/>
                <a:sym typeface="Montserrat"/>
              </a:defRPr>
            </a:lvl8pPr>
            <a:lvl9pPr indent="0" lvl="8" marL="0" marR="0" rtl="0" algn="ctr">
              <a:spcBef>
                <a:spcPts val="0"/>
              </a:spcBef>
              <a:buNone/>
              <a:defRPr b="0" i="0" sz="1000">
                <a:solidFill>
                  <a:srgbClr val="716BC9"/>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GB"/>
              <a:t>‹#›</a:t>
            </a:fld>
            <a:endParaRPr/>
          </a:p>
        </p:txBody>
      </p:sp>
      <p:sp>
        <p:nvSpPr>
          <p:cNvPr id="25" name="Google Shape;25;p29"/>
          <p:cNvSpPr txBox="1"/>
          <p:nvPr>
            <p:ph idx="4" type="body"/>
          </p:nvPr>
        </p:nvSpPr>
        <p:spPr>
          <a:xfrm>
            <a:off x="1743455" y="6056095"/>
            <a:ext cx="9578563" cy="253116"/>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rgbClr val="716BC9"/>
              </a:buClr>
              <a:buSzPts val="1000"/>
              <a:buFont typeface="Arial"/>
              <a:buNone/>
              <a:defRPr b="0" i="0" sz="1000" u="none" cap="none" strike="noStrike">
                <a:solidFill>
                  <a:srgbClr val="716BC9"/>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391">
          <p15:clr>
            <a:srgbClr val="FBAE40"/>
          </p15:clr>
        </p15:guide>
        <p15:guide id="2" orient="horz" pos="3929">
          <p15:clr>
            <a:srgbClr val="FBAE40"/>
          </p15:clr>
        </p15:guide>
        <p15:guide id="3" pos="3840">
          <p15:clr>
            <a:srgbClr val="FBAE40"/>
          </p15:clr>
        </p15:guide>
        <p15:guide id="4" pos="551">
          <p15:clr>
            <a:srgbClr val="FBAE40"/>
          </p15:clr>
        </p15:guide>
        <p15:guide id="5" pos="71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Index">
    <p:spTree>
      <p:nvGrpSpPr>
        <p:cNvPr id="26" name="Shape 26"/>
        <p:cNvGrpSpPr/>
        <p:nvPr/>
      </p:nvGrpSpPr>
      <p:grpSpPr>
        <a:xfrm>
          <a:off x="0" y="0"/>
          <a:ext cx="0" cy="0"/>
          <a:chOff x="0" y="0"/>
          <a:chExt cx="0" cy="0"/>
        </a:xfrm>
      </p:grpSpPr>
      <p:pic>
        <p:nvPicPr>
          <p:cNvPr id="27" name="Google Shape;27;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30"/>
          <p:cNvSpPr txBox="1"/>
          <p:nvPr>
            <p:ph type="title"/>
          </p:nvPr>
        </p:nvSpPr>
        <p:spPr>
          <a:xfrm>
            <a:off x="874713" y="1052513"/>
            <a:ext cx="10256348" cy="646331"/>
          </a:xfrm>
          <a:prstGeom prst="rect">
            <a:avLst/>
          </a:prstGeom>
          <a:noFill/>
          <a:ln>
            <a:noFill/>
          </a:ln>
        </p:spPr>
        <p:txBody>
          <a:bodyPr anchorCtr="0" anchor="t" bIns="45700" lIns="91425" spcFirstLastPara="1" rIns="91425" wrap="square" tIns="45700">
            <a:spAutoFit/>
          </a:bodyPr>
          <a:lstStyle>
            <a:lvl1pPr lvl="0"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30"/>
          <p:cNvSpPr txBox="1"/>
          <p:nvPr>
            <p:ph idx="1" type="body"/>
          </p:nvPr>
        </p:nvSpPr>
        <p:spPr>
          <a:xfrm>
            <a:off x="874712" y="2262877"/>
            <a:ext cx="10256349" cy="324110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1000"/>
              </a:spcBef>
              <a:spcAft>
                <a:spcPts val="0"/>
              </a:spcAft>
              <a:buClr>
                <a:srgbClr val="ABFF95"/>
              </a:buClr>
              <a:buSzPts val="2000"/>
              <a:buFont typeface="Arial Black"/>
              <a:buAutoNum type="arabicPeriod"/>
              <a:defRPr b="0" i="0" sz="2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_v1">
  <p:cSld name="Chapter_v1">
    <p:spTree>
      <p:nvGrpSpPr>
        <p:cNvPr id="30" name="Shape 30"/>
        <p:cNvGrpSpPr/>
        <p:nvPr/>
      </p:nvGrpSpPr>
      <p:grpSpPr>
        <a:xfrm>
          <a:off x="0" y="0"/>
          <a:ext cx="0" cy="0"/>
          <a:chOff x="0" y="0"/>
          <a:chExt cx="0" cy="0"/>
        </a:xfrm>
      </p:grpSpPr>
      <p:pic>
        <p:nvPicPr>
          <p:cNvPr id="31" name="Google Shape;31;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 name="Google Shape;32;p31"/>
          <p:cNvSpPr txBox="1"/>
          <p:nvPr>
            <p:ph type="title"/>
          </p:nvPr>
        </p:nvSpPr>
        <p:spPr>
          <a:xfrm>
            <a:off x="874713" y="2620477"/>
            <a:ext cx="4342423" cy="1200329"/>
          </a:xfrm>
          <a:prstGeom prst="rect">
            <a:avLst/>
          </a:prstGeom>
          <a:noFill/>
          <a:ln>
            <a:noFill/>
          </a:ln>
        </p:spPr>
        <p:txBody>
          <a:bodyPr anchorCtr="0" anchor="t" bIns="45700" lIns="90000" spcFirstLastPara="1" rIns="91425" wrap="square" tIns="45700">
            <a:spAutoFit/>
          </a:bodyPr>
          <a:lstStyle>
            <a:lvl1pPr lvl="0"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31"/>
          <p:cNvSpPr txBox="1"/>
          <p:nvPr>
            <p:ph idx="1" type="body"/>
          </p:nvPr>
        </p:nvSpPr>
        <p:spPr>
          <a:xfrm>
            <a:off x="6229087" y="2620477"/>
            <a:ext cx="4995772" cy="830997"/>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1000"/>
              </a:spcBef>
              <a:spcAft>
                <a:spcPts val="0"/>
              </a:spcAft>
              <a:buClr>
                <a:srgbClr val="E53023"/>
              </a:buClr>
              <a:buSzPts val="2400"/>
              <a:buFont typeface="Arial"/>
              <a:buNone/>
              <a:defRPr b="0" i="0" sz="2400" u="none" cap="none" strike="noStrike">
                <a:solidFill>
                  <a:schemeClr val="dk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31"/>
          <p:cNvSpPr txBox="1"/>
          <p:nvPr>
            <p:ph idx="2" type="body"/>
          </p:nvPr>
        </p:nvSpPr>
        <p:spPr>
          <a:xfrm>
            <a:off x="6229087" y="3889444"/>
            <a:ext cx="4995772" cy="1041311"/>
          </a:xfrm>
          <a:prstGeom prst="rect">
            <a:avLst/>
          </a:prstGeom>
          <a:noFill/>
          <a:ln>
            <a:noFill/>
          </a:ln>
        </p:spPr>
        <p:txBody>
          <a:bodyPr anchorCtr="0" anchor="t" bIns="45700" lIns="91425" spcFirstLastPara="1" rIns="91425" wrap="square" tIns="45700">
            <a:spAutoFit/>
          </a:bodyPr>
          <a:lstStyle>
            <a:lvl1pPr indent="-330200" lvl="0" marL="457200" marR="0" rtl="0" algn="l">
              <a:lnSpc>
                <a:spcPct val="110000"/>
              </a:lnSpc>
              <a:spcBef>
                <a:spcPts val="1000"/>
              </a:spcBef>
              <a:spcAft>
                <a:spcPts val="0"/>
              </a:spcAft>
              <a:buClr>
                <a:schemeClr val="dk2"/>
              </a:buClr>
              <a:buSzPts val="1600"/>
              <a:buFont typeface="Arial"/>
              <a:buChar char="•"/>
              <a:defRPr b="0" i="0" sz="1600" u="none" cap="none" strike="noStrike">
                <a:solidFill>
                  <a:schemeClr val="dk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 name="Google Shape;35;p31"/>
          <p:cNvSpPr txBox="1"/>
          <p:nvPr>
            <p:ph idx="3" type="body"/>
          </p:nvPr>
        </p:nvSpPr>
        <p:spPr>
          <a:xfrm>
            <a:off x="874713" y="1052513"/>
            <a:ext cx="1377950" cy="123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7700"/>
              <a:buFont typeface="Arial"/>
              <a:buNone/>
              <a:defRPr b="1" i="0" sz="77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_v2">
  <p:cSld name="Chapter_v2">
    <p:spTree>
      <p:nvGrpSpPr>
        <p:cNvPr id="36" name="Shape 36"/>
        <p:cNvGrpSpPr/>
        <p:nvPr/>
      </p:nvGrpSpPr>
      <p:grpSpPr>
        <a:xfrm>
          <a:off x="0" y="0"/>
          <a:ext cx="0" cy="0"/>
          <a:chOff x="0" y="0"/>
          <a:chExt cx="0" cy="0"/>
        </a:xfrm>
      </p:grpSpPr>
      <p:pic>
        <p:nvPicPr>
          <p:cNvPr id="37" name="Google Shape;37;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8" name="Google Shape;38;p32"/>
          <p:cNvSpPr txBox="1"/>
          <p:nvPr>
            <p:ph idx="1" type="body"/>
          </p:nvPr>
        </p:nvSpPr>
        <p:spPr>
          <a:xfrm>
            <a:off x="874713" y="1052513"/>
            <a:ext cx="1377950" cy="123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3"/>
              </a:buClr>
              <a:buSzPts val="7700"/>
              <a:buFont typeface="Arial"/>
              <a:buNone/>
              <a:defRPr b="1" i="0" sz="7700" u="none" cap="none" strike="noStrike">
                <a:solidFill>
                  <a:schemeClr val="accent3"/>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9" name="Google Shape;39;p32"/>
          <p:cNvSpPr txBox="1"/>
          <p:nvPr>
            <p:ph idx="2" type="body"/>
          </p:nvPr>
        </p:nvSpPr>
        <p:spPr>
          <a:xfrm>
            <a:off x="6229087" y="2620477"/>
            <a:ext cx="4995772" cy="830997"/>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1000"/>
              </a:spcBef>
              <a:spcAft>
                <a:spcPts val="0"/>
              </a:spcAft>
              <a:buClr>
                <a:srgbClr val="E53023"/>
              </a:buClr>
              <a:buSzPts val="2400"/>
              <a:buFont typeface="Arial"/>
              <a:buNone/>
              <a:defRPr b="0" i="0" sz="2400" u="none" cap="none" strike="noStrike">
                <a:solidFill>
                  <a:schemeClr val="dk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0" name="Google Shape;40;p32"/>
          <p:cNvSpPr txBox="1"/>
          <p:nvPr>
            <p:ph type="title"/>
          </p:nvPr>
        </p:nvSpPr>
        <p:spPr>
          <a:xfrm>
            <a:off x="874713" y="2620477"/>
            <a:ext cx="4342423" cy="1200329"/>
          </a:xfrm>
          <a:prstGeom prst="rect">
            <a:avLst/>
          </a:prstGeom>
          <a:noFill/>
          <a:ln>
            <a:noFill/>
          </a:ln>
        </p:spPr>
        <p:txBody>
          <a:bodyPr anchorCtr="0" anchor="t" bIns="45700" lIns="90000" spcFirstLastPara="1" rIns="91425" wrap="square" tIns="45700">
            <a:spAutoFit/>
          </a:bodyPr>
          <a:lstStyle>
            <a:lvl1pPr lvl="0"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32"/>
          <p:cNvSpPr txBox="1"/>
          <p:nvPr>
            <p:ph idx="3" type="body"/>
          </p:nvPr>
        </p:nvSpPr>
        <p:spPr>
          <a:xfrm>
            <a:off x="6229087" y="3889444"/>
            <a:ext cx="4995772" cy="964367"/>
          </a:xfrm>
          <a:prstGeom prst="rect">
            <a:avLst/>
          </a:prstGeom>
          <a:noFill/>
          <a:ln>
            <a:noFill/>
          </a:ln>
        </p:spPr>
        <p:txBody>
          <a:bodyPr anchorCtr="0" anchor="t" bIns="45700" lIns="91425" spcFirstLastPara="1" rIns="91425" wrap="square" tIns="45700">
            <a:spAutoFit/>
          </a:bodyPr>
          <a:lstStyle>
            <a:lvl1pPr indent="-330200" lvl="0" marL="457200" marR="0" rtl="0" algn="l">
              <a:lnSpc>
                <a:spcPct val="97500"/>
              </a:lnSpc>
              <a:spcBef>
                <a:spcPts val="1000"/>
              </a:spcBef>
              <a:spcAft>
                <a:spcPts val="0"/>
              </a:spcAft>
              <a:buClr>
                <a:schemeClr val="dk2"/>
              </a:buClr>
              <a:buSzPts val="1600"/>
              <a:buFont typeface="Arial"/>
              <a:buChar char="•"/>
              <a:defRPr b="0" i="0" sz="1600" u="none" cap="none" strike="noStrike">
                <a:solidFill>
                  <a:schemeClr val="dk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_v3">
  <p:cSld name="Chapter_v3">
    <p:spTree>
      <p:nvGrpSpPr>
        <p:cNvPr id="42" name="Shape 42"/>
        <p:cNvGrpSpPr/>
        <p:nvPr/>
      </p:nvGrpSpPr>
      <p:grpSpPr>
        <a:xfrm>
          <a:off x="0" y="0"/>
          <a:ext cx="0" cy="0"/>
          <a:chOff x="0" y="0"/>
          <a:chExt cx="0" cy="0"/>
        </a:xfrm>
      </p:grpSpPr>
      <p:pic>
        <p:nvPicPr>
          <p:cNvPr id="43" name="Google Shape;43;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4" name="Google Shape;44;p33"/>
          <p:cNvSpPr txBox="1"/>
          <p:nvPr>
            <p:ph idx="1" type="body"/>
          </p:nvPr>
        </p:nvSpPr>
        <p:spPr>
          <a:xfrm>
            <a:off x="874713" y="1052513"/>
            <a:ext cx="1377950" cy="123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7700"/>
              <a:buFont typeface="Arial"/>
              <a:buNone/>
              <a:defRPr b="1" i="0" sz="7700" u="none" cap="none" strike="noStrike">
                <a:solidFill>
                  <a:schemeClr val="l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5" name="Google Shape;45;p33"/>
          <p:cNvSpPr txBox="1"/>
          <p:nvPr>
            <p:ph idx="2" type="body"/>
          </p:nvPr>
        </p:nvSpPr>
        <p:spPr>
          <a:xfrm>
            <a:off x="6229087" y="2620477"/>
            <a:ext cx="4995772" cy="830997"/>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1000"/>
              </a:spcBef>
              <a:spcAft>
                <a:spcPts val="0"/>
              </a:spcAft>
              <a:buClr>
                <a:srgbClr val="E53023"/>
              </a:buClr>
              <a:buSzPts val="2400"/>
              <a:buFont typeface="Arial"/>
              <a:buNone/>
              <a:defRPr b="0" i="0" sz="2400" u="none" cap="none" strike="noStrike">
                <a:solidFill>
                  <a:schemeClr val="dk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6" name="Google Shape;46;p33"/>
          <p:cNvSpPr txBox="1"/>
          <p:nvPr>
            <p:ph type="title"/>
          </p:nvPr>
        </p:nvSpPr>
        <p:spPr>
          <a:xfrm>
            <a:off x="874713" y="2620477"/>
            <a:ext cx="4342423" cy="1200329"/>
          </a:xfrm>
          <a:prstGeom prst="rect">
            <a:avLst/>
          </a:prstGeom>
          <a:noFill/>
          <a:ln>
            <a:noFill/>
          </a:ln>
        </p:spPr>
        <p:txBody>
          <a:bodyPr anchorCtr="0" anchor="t" bIns="45700" lIns="90000" spcFirstLastPara="1" rIns="91425" wrap="square" tIns="45700">
            <a:spAutoFit/>
          </a:bodyPr>
          <a:lstStyle>
            <a:lvl1pPr lvl="0"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33"/>
          <p:cNvSpPr txBox="1"/>
          <p:nvPr>
            <p:ph idx="3" type="body"/>
          </p:nvPr>
        </p:nvSpPr>
        <p:spPr>
          <a:xfrm>
            <a:off x="6229087" y="3889444"/>
            <a:ext cx="4995772" cy="964367"/>
          </a:xfrm>
          <a:prstGeom prst="rect">
            <a:avLst/>
          </a:prstGeom>
          <a:noFill/>
          <a:ln>
            <a:noFill/>
          </a:ln>
        </p:spPr>
        <p:txBody>
          <a:bodyPr anchorCtr="0" anchor="t" bIns="45700" lIns="91425" spcFirstLastPara="1" rIns="91425" wrap="square" tIns="45700">
            <a:spAutoFit/>
          </a:bodyPr>
          <a:lstStyle>
            <a:lvl1pPr indent="-330200" lvl="0" marL="457200" marR="0" rtl="0" algn="l">
              <a:lnSpc>
                <a:spcPct val="97500"/>
              </a:lnSpc>
              <a:spcBef>
                <a:spcPts val="1000"/>
              </a:spcBef>
              <a:spcAft>
                <a:spcPts val="0"/>
              </a:spcAft>
              <a:buClr>
                <a:schemeClr val="dk2"/>
              </a:buClr>
              <a:buSzPts val="1600"/>
              <a:buFont typeface="Arial"/>
              <a:buChar char="•"/>
              <a:defRPr b="0" i="0" sz="1600" u="none" cap="none" strike="noStrike">
                <a:solidFill>
                  <a:schemeClr val="dk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Empty">
    <p:spTree>
      <p:nvGrpSpPr>
        <p:cNvPr id="48" name="Shape 48"/>
        <p:cNvGrpSpPr/>
        <p:nvPr/>
      </p:nvGrpSpPr>
      <p:grpSpPr>
        <a:xfrm>
          <a:off x="0" y="0"/>
          <a:ext cx="0" cy="0"/>
          <a:chOff x="0" y="0"/>
          <a:chExt cx="0" cy="0"/>
        </a:xfrm>
      </p:grpSpPr>
      <p:pic>
        <p:nvPicPr>
          <p:cNvPr id="49" name="Google Shape;49;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spTree>
      <p:nvGrpSpPr>
        <p:cNvPr id="50" name="Shape 50"/>
        <p:cNvGrpSpPr/>
        <p:nvPr/>
      </p:nvGrpSpPr>
      <p:grpSpPr>
        <a:xfrm>
          <a:off x="0" y="0"/>
          <a:ext cx="0" cy="0"/>
          <a:chOff x="0" y="0"/>
          <a:chExt cx="0" cy="0"/>
        </a:xfrm>
      </p:grpSpPr>
      <p:pic>
        <p:nvPicPr>
          <p:cNvPr id="51" name="Google Shape;51;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2" name="Google Shape;52;p35"/>
          <p:cNvSpPr txBox="1"/>
          <p:nvPr>
            <p:ph idx="1" type="body"/>
          </p:nvPr>
        </p:nvSpPr>
        <p:spPr>
          <a:xfrm>
            <a:off x="6674832" y="2934393"/>
            <a:ext cx="4522788" cy="1585049"/>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 name="Google Shape;53;p35"/>
          <p:cNvSpPr txBox="1"/>
          <p:nvPr>
            <p:ph idx="2" type="body"/>
          </p:nvPr>
        </p:nvSpPr>
        <p:spPr>
          <a:xfrm>
            <a:off x="6674832" y="1911842"/>
            <a:ext cx="4522788" cy="8646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54" name="Google Shape;54;p35"/>
          <p:cNvPicPr preferRelativeResize="0"/>
          <p:nvPr/>
        </p:nvPicPr>
        <p:blipFill rotWithShape="1">
          <a:blip r:embed="rId3">
            <a:alphaModFix/>
          </a:blip>
          <a:srcRect b="0" l="0" r="0" t="0"/>
          <a:stretch/>
        </p:blipFill>
        <p:spPr>
          <a:xfrm>
            <a:off x="3665330" y="5871917"/>
            <a:ext cx="2833622" cy="630481"/>
          </a:xfrm>
          <a:prstGeom prst="rect">
            <a:avLst/>
          </a:prstGeom>
          <a:noFill/>
          <a:ln>
            <a:noFill/>
          </a:ln>
        </p:spPr>
      </p:pic>
      <p:sp>
        <p:nvSpPr>
          <p:cNvPr id="55" name="Google Shape;55;p35"/>
          <p:cNvSpPr txBox="1"/>
          <p:nvPr/>
        </p:nvSpPr>
        <p:spPr>
          <a:xfrm>
            <a:off x="6674832" y="5794512"/>
            <a:ext cx="518220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000">
                <a:solidFill>
                  <a:schemeClr val="lt1"/>
                </a:solidFill>
                <a:latin typeface="Montserrat"/>
                <a:ea typeface="Montserrat"/>
                <a:cs typeface="Montserrat"/>
                <a:sym typeface="Montserrat"/>
              </a:rPr>
              <a:t>Project funded by the European Union (GA 101131696). Views and opinions expressed are those of the author(s) only and do not necessarily reflect those of the European Union or the granting authority (REA). Neither the European Union nor the granting authority can be held responsible for them.</a:t>
            </a:r>
            <a:endParaRPr sz="1000">
              <a:solidFill>
                <a:schemeClr val="lt1"/>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text_half">
  <p:cSld name="Image+text_half">
    <p:spTree>
      <p:nvGrpSpPr>
        <p:cNvPr id="56" name="Shape 56"/>
        <p:cNvGrpSpPr/>
        <p:nvPr/>
      </p:nvGrpSpPr>
      <p:grpSpPr>
        <a:xfrm>
          <a:off x="0" y="0"/>
          <a:ext cx="0" cy="0"/>
          <a:chOff x="0" y="0"/>
          <a:chExt cx="0" cy="0"/>
        </a:xfrm>
      </p:grpSpPr>
      <p:pic>
        <p:nvPicPr>
          <p:cNvPr id="57" name="Google Shape;57;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8" name="Google Shape;58;p36"/>
          <p:cNvSpPr txBox="1"/>
          <p:nvPr>
            <p:ph type="title"/>
          </p:nvPr>
        </p:nvSpPr>
        <p:spPr>
          <a:xfrm>
            <a:off x="6096000" y="1712661"/>
            <a:ext cx="5221287" cy="52471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Montserrat"/>
              <a:buNone/>
              <a:defRPr b="1" i="0" sz="2800" u="none" cap="none" strike="noStrike">
                <a:solidFill>
                  <a:schemeClr val="dk2"/>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36"/>
          <p:cNvSpPr txBox="1"/>
          <p:nvPr>
            <p:ph idx="1" type="body"/>
          </p:nvPr>
        </p:nvSpPr>
        <p:spPr>
          <a:xfrm>
            <a:off x="6094045" y="620712"/>
            <a:ext cx="5221656" cy="3426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16BC9"/>
              </a:buClr>
              <a:buSzPts val="1200"/>
              <a:buFont typeface="Arial"/>
              <a:buNone/>
              <a:defRPr b="1" i="0" sz="1200" u="none" cap="none" strike="noStrike">
                <a:solidFill>
                  <a:srgbClr val="716BC9"/>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 name="Google Shape;60;p36"/>
          <p:cNvSpPr txBox="1"/>
          <p:nvPr>
            <p:ph idx="2" type="body"/>
          </p:nvPr>
        </p:nvSpPr>
        <p:spPr>
          <a:xfrm>
            <a:off x="6095632" y="2939593"/>
            <a:ext cx="5221656" cy="26853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8750"/>
              </a:lnSpc>
              <a:spcBef>
                <a:spcPts val="1000"/>
              </a:spcBef>
              <a:spcAft>
                <a:spcPts val="0"/>
              </a:spcAft>
              <a:buClr>
                <a:srgbClr val="100E20"/>
              </a:buClr>
              <a:buSzPts val="1600"/>
              <a:buFont typeface="Arial"/>
              <a:buNone/>
              <a:defRPr b="0" i="0" sz="1600" u="none" cap="none" strike="noStrike">
                <a:solidFill>
                  <a:srgbClr val="100E20"/>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1" name="Google Shape;61;p36"/>
          <p:cNvSpPr txBox="1"/>
          <p:nvPr>
            <p:ph idx="3" type="body"/>
          </p:nvPr>
        </p:nvSpPr>
        <p:spPr>
          <a:xfrm>
            <a:off x="6094045" y="2357220"/>
            <a:ext cx="5221656" cy="3426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04AA1"/>
              </a:buClr>
              <a:buSzPts val="2000"/>
              <a:buFont typeface="Arial"/>
              <a:buNone/>
              <a:defRPr b="0" i="0" sz="2000" u="none" cap="none" strike="noStrike">
                <a:solidFill>
                  <a:srgbClr val="504AA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 name="Google Shape;62;p36"/>
          <p:cNvSpPr/>
          <p:nvPr>
            <p:ph idx="4" type="pic"/>
          </p:nvPr>
        </p:nvSpPr>
        <p:spPr>
          <a:xfrm>
            <a:off x="874713" y="620712"/>
            <a:ext cx="4986337" cy="5004233"/>
          </a:xfrm>
          <a:prstGeom prst="rect">
            <a:avLst/>
          </a:prstGeom>
          <a:noFill/>
          <a:ln>
            <a:noFill/>
          </a:ln>
        </p:spPr>
      </p:sp>
      <p:sp>
        <p:nvSpPr>
          <p:cNvPr id="63" name="Google Shape;63;p36"/>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000">
                <a:solidFill>
                  <a:srgbClr val="716BC9"/>
                </a:solidFill>
                <a:latin typeface="Montserrat"/>
                <a:ea typeface="Montserrat"/>
                <a:cs typeface="Montserrat"/>
                <a:sym typeface="Montserrat"/>
              </a:defRPr>
            </a:lvl1pPr>
            <a:lvl2pPr indent="0" lvl="1" marL="0" marR="0" rtl="0" algn="ctr">
              <a:spcBef>
                <a:spcPts val="0"/>
              </a:spcBef>
              <a:buNone/>
              <a:defRPr b="0" i="0" sz="1000">
                <a:solidFill>
                  <a:srgbClr val="716BC9"/>
                </a:solidFill>
                <a:latin typeface="Montserrat"/>
                <a:ea typeface="Montserrat"/>
                <a:cs typeface="Montserrat"/>
                <a:sym typeface="Montserrat"/>
              </a:defRPr>
            </a:lvl2pPr>
            <a:lvl3pPr indent="0" lvl="2" marL="0" marR="0" rtl="0" algn="ctr">
              <a:spcBef>
                <a:spcPts val="0"/>
              </a:spcBef>
              <a:buNone/>
              <a:defRPr b="0" i="0" sz="1000">
                <a:solidFill>
                  <a:srgbClr val="716BC9"/>
                </a:solidFill>
                <a:latin typeface="Montserrat"/>
                <a:ea typeface="Montserrat"/>
                <a:cs typeface="Montserrat"/>
                <a:sym typeface="Montserrat"/>
              </a:defRPr>
            </a:lvl3pPr>
            <a:lvl4pPr indent="0" lvl="3" marL="0" marR="0" rtl="0" algn="ctr">
              <a:spcBef>
                <a:spcPts val="0"/>
              </a:spcBef>
              <a:buNone/>
              <a:defRPr b="0" i="0" sz="1000">
                <a:solidFill>
                  <a:srgbClr val="716BC9"/>
                </a:solidFill>
                <a:latin typeface="Montserrat"/>
                <a:ea typeface="Montserrat"/>
                <a:cs typeface="Montserrat"/>
                <a:sym typeface="Montserrat"/>
              </a:defRPr>
            </a:lvl4pPr>
            <a:lvl5pPr indent="0" lvl="4" marL="0" marR="0" rtl="0" algn="ctr">
              <a:spcBef>
                <a:spcPts val="0"/>
              </a:spcBef>
              <a:buNone/>
              <a:defRPr b="0" i="0" sz="1000">
                <a:solidFill>
                  <a:srgbClr val="716BC9"/>
                </a:solidFill>
                <a:latin typeface="Montserrat"/>
                <a:ea typeface="Montserrat"/>
                <a:cs typeface="Montserrat"/>
                <a:sym typeface="Montserrat"/>
              </a:defRPr>
            </a:lvl5pPr>
            <a:lvl6pPr indent="0" lvl="5" marL="0" marR="0" rtl="0" algn="ctr">
              <a:spcBef>
                <a:spcPts val="0"/>
              </a:spcBef>
              <a:buNone/>
              <a:defRPr b="0" i="0" sz="1000">
                <a:solidFill>
                  <a:srgbClr val="716BC9"/>
                </a:solidFill>
                <a:latin typeface="Montserrat"/>
                <a:ea typeface="Montserrat"/>
                <a:cs typeface="Montserrat"/>
                <a:sym typeface="Montserrat"/>
              </a:defRPr>
            </a:lvl6pPr>
            <a:lvl7pPr indent="0" lvl="6" marL="0" marR="0" rtl="0" algn="ctr">
              <a:spcBef>
                <a:spcPts val="0"/>
              </a:spcBef>
              <a:buNone/>
              <a:defRPr b="0" i="0" sz="1000">
                <a:solidFill>
                  <a:srgbClr val="716BC9"/>
                </a:solidFill>
                <a:latin typeface="Montserrat"/>
                <a:ea typeface="Montserrat"/>
                <a:cs typeface="Montserrat"/>
                <a:sym typeface="Montserrat"/>
              </a:defRPr>
            </a:lvl7pPr>
            <a:lvl8pPr indent="0" lvl="7" marL="0" marR="0" rtl="0" algn="ctr">
              <a:spcBef>
                <a:spcPts val="0"/>
              </a:spcBef>
              <a:buNone/>
              <a:defRPr b="0" i="0" sz="1000">
                <a:solidFill>
                  <a:srgbClr val="716BC9"/>
                </a:solidFill>
                <a:latin typeface="Montserrat"/>
                <a:ea typeface="Montserrat"/>
                <a:cs typeface="Montserrat"/>
                <a:sym typeface="Montserrat"/>
              </a:defRPr>
            </a:lvl8pPr>
            <a:lvl9pPr indent="0" lvl="8" marL="0" marR="0" rtl="0" algn="ctr">
              <a:spcBef>
                <a:spcPts val="0"/>
              </a:spcBef>
              <a:buNone/>
              <a:defRPr b="0" i="0" sz="1000">
                <a:solidFill>
                  <a:srgbClr val="716BC9"/>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GB"/>
              <a:t>‹#›</a:t>
            </a:fld>
            <a:endParaRPr/>
          </a:p>
        </p:txBody>
      </p:sp>
      <p:sp>
        <p:nvSpPr>
          <p:cNvPr id="64" name="Google Shape;64;p36"/>
          <p:cNvSpPr txBox="1"/>
          <p:nvPr>
            <p:ph idx="5" type="body"/>
          </p:nvPr>
        </p:nvSpPr>
        <p:spPr>
          <a:xfrm>
            <a:off x="1682495" y="6056095"/>
            <a:ext cx="9639523" cy="253116"/>
          </a:xfrm>
          <a:prstGeom prst="rect">
            <a:avLst/>
          </a:prstGeom>
          <a:noFill/>
          <a:ln>
            <a:noFill/>
          </a:ln>
        </p:spPr>
        <p:txBody>
          <a:bodyPr anchorCtr="0" anchor="t" bIns="45700" lIns="91425" spcFirstLastPara="1" rIns="0" wrap="square" tIns="45700">
            <a:noAutofit/>
          </a:bodyPr>
          <a:lstStyle>
            <a:lvl1pPr indent="-228600" lvl="0" marL="457200" marR="0" rtl="0" algn="r">
              <a:lnSpc>
                <a:spcPct val="90000"/>
              </a:lnSpc>
              <a:spcBef>
                <a:spcPts val="1000"/>
              </a:spcBef>
              <a:spcAft>
                <a:spcPts val="0"/>
              </a:spcAft>
              <a:buClr>
                <a:srgbClr val="716BC9"/>
              </a:buClr>
              <a:buSzPts val="1000"/>
              <a:buFont typeface="Arial"/>
              <a:buNone/>
              <a:defRPr b="0" i="0" sz="1000" u="none" cap="none" strike="noStrike">
                <a:solidFill>
                  <a:srgbClr val="716BC9"/>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391">
          <p15:clr>
            <a:srgbClr val="FBAE40"/>
          </p15:clr>
        </p15:guide>
        <p15:guide id="2" orient="horz" pos="3929">
          <p15:clr>
            <a:srgbClr val="FBAE40"/>
          </p15:clr>
        </p15:guide>
        <p15:guide id="3" pos="3840">
          <p15:clr>
            <a:srgbClr val="FBAE40"/>
          </p15:clr>
        </p15:guide>
        <p15:guide id="4" pos="551">
          <p15:clr>
            <a:srgbClr val="FBAE40"/>
          </p15:clr>
        </p15:guide>
        <p15:guide id="5" pos="7129">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netzerocities.eu/"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forms.office.com/e/b5izd5Fk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ph idx="1" type="body"/>
          </p:nvPr>
        </p:nvSpPr>
        <p:spPr>
          <a:xfrm>
            <a:off x="874713" y="3463458"/>
            <a:ext cx="7155484" cy="5909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1800"/>
              <a:buNone/>
            </a:pPr>
            <a:r>
              <a:rPr lang="en-GB"/>
              <a:t>Curating, Replicating, Orchestrating and Propagating Citizen Science across Europe</a:t>
            </a:r>
            <a:endParaRPr/>
          </a:p>
        </p:txBody>
      </p:sp>
      <p:sp>
        <p:nvSpPr>
          <p:cNvPr id="81" name="Google Shape;81;p1"/>
          <p:cNvSpPr txBox="1"/>
          <p:nvPr>
            <p:ph idx="2" type="body"/>
          </p:nvPr>
        </p:nvSpPr>
        <p:spPr>
          <a:xfrm>
            <a:off x="874713" y="1830145"/>
            <a:ext cx="7155484" cy="707886"/>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4000"/>
              <a:buNone/>
            </a:pPr>
            <a:r>
              <a:rPr lang="en-GB"/>
              <a:t>CROPS</a:t>
            </a:r>
            <a:endParaRPr/>
          </a:p>
        </p:txBody>
      </p:sp>
      <p:sp>
        <p:nvSpPr>
          <p:cNvPr id="82" name="Google Shape;82;p1"/>
          <p:cNvSpPr txBox="1"/>
          <p:nvPr>
            <p:ph idx="3" type="body"/>
          </p:nvPr>
        </p:nvSpPr>
        <p:spPr>
          <a:xfrm>
            <a:off x="874713" y="4251602"/>
            <a:ext cx="5121275" cy="2430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None/>
            </a:pPr>
            <a:r>
              <a:rPr lang="en-GB"/>
              <a:t>January 2024 – December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0"/>
          <p:cNvSpPr txBox="1"/>
          <p:nvPr>
            <p:ph idx="1" type="body"/>
          </p:nvPr>
        </p:nvSpPr>
        <p:spPr>
          <a:xfrm>
            <a:off x="874713" y="1052513"/>
            <a:ext cx="1377950" cy="123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7700"/>
              <a:buNone/>
            </a:pPr>
            <a:r>
              <a:rPr lang="en-GB"/>
              <a:t>3.</a:t>
            </a:r>
            <a:endParaRPr/>
          </a:p>
        </p:txBody>
      </p:sp>
      <p:sp>
        <p:nvSpPr>
          <p:cNvPr id="153" name="Google Shape;153;p10"/>
          <p:cNvSpPr txBox="1"/>
          <p:nvPr>
            <p:ph idx="2" type="body"/>
          </p:nvPr>
        </p:nvSpPr>
        <p:spPr>
          <a:xfrm>
            <a:off x="6229087" y="2620477"/>
            <a:ext cx="4995772" cy="4411464"/>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E53023"/>
              </a:buClr>
              <a:buSzPts val="2000"/>
              <a:buFont typeface="Arial"/>
              <a:buNone/>
            </a:pPr>
            <a:r>
              <a:rPr lang="en-GB" sz="2000"/>
              <a:t>Existing methodologies, mechanisms, models and standards regarding open data repositories and funding streams will be evaluated in terms of their applicability to citizen science at different scales. Through this process, modalities and protocols will be developed to help ensure citizen science practices fully exploit their data and outputs to as wide an audience as possible</a:t>
            </a:r>
            <a:endParaRPr/>
          </a:p>
          <a:p>
            <a:pPr indent="0" lvl="0" marL="0" rtl="0" algn="l">
              <a:lnSpc>
                <a:spcPct val="100000"/>
              </a:lnSpc>
              <a:spcBef>
                <a:spcPts val="1000"/>
              </a:spcBef>
              <a:spcAft>
                <a:spcPts val="0"/>
              </a:spcAft>
              <a:buClr>
                <a:srgbClr val="E53023"/>
              </a:buClr>
              <a:buSzPts val="2400"/>
              <a:buFont typeface="Arial"/>
              <a:buNone/>
            </a:pPr>
            <a:r>
              <a:t/>
            </a:r>
            <a:endParaRPr/>
          </a:p>
        </p:txBody>
      </p:sp>
      <p:sp>
        <p:nvSpPr>
          <p:cNvPr id="154" name="Google Shape;154;p10"/>
          <p:cNvSpPr txBox="1"/>
          <p:nvPr>
            <p:ph type="title"/>
          </p:nvPr>
        </p:nvSpPr>
        <p:spPr>
          <a:xfrm>
            <a:off x="874713" y="2233846"/>
            <a:ext cx="4342423" cy="2677656"/>
          </a:xfrm>
          <a:prstGeom prst="rect">
            <a:avLst/>
          </a:prstGeom>
          <a:noFill/>
          <a:ln>
            <a:noFill/>
          </a:ln>
        </p:spPr>
        <p:txBody>
          <a:bodyPr anchorCtr="0" anchor="t" bIns="45700" lIns="90000" spcFirstLastPara="1" rIns="91425" wrap="square" tIns="45700">
            <a:spAutoFit/>
          </a:bodyPr>
          <a:lstStyle/>
          <a:p>
            <a:pPr indent="0" lvl="0" marL="0" rtl="0" algn="l">
              <a:lnSpc>
                <a:spcPct val="100000"/>
              </a:lnSpc>
              <a:spcBef>
                <a:spcPts val="0"/>
              </a:spcBef>
              <a:spcAft>
                <a:spcPts val="0"/>
              </a:spcAft>
              <a:buClr>
                <a:schemeClr val="lt1"/>
              </a:buClr>
              <a:buSzPts val="2400"/>
              <a:buFont typeface="Montserrat"/>
              <a:buNone/>
            </a:pPr>
            <a:r>
              <a:rPr lang="en-GB" sz="2400"/>
              <a:t>ORCHESTRATE</a:t>
            </a:r>
            <a:r>
              <a:rPr b="0" lang="en-GB" sz="2400"/>
              <a:t> the upscaling process, through maximising the uptake of outputs and the sustainability of citizen science activities when moving to wider scales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1"/>
          <p:cNvSpPr txBox="1"/>
          <p:nvPr>
            <p:ph type="title"/>
          </p:nvPr>
        </p:nvSpPr>
        <p:spPr>
          <a:xfrm>
            <a:off x="874713" y="1969963"/>
            <a:ext cx="4342423" cy="3416320"/>
          </a:xfrm>
          <a:prstGeom prst="rect">
            <a:avLst/>
          </a:prstGeom>
          <a:noFill/>
          <a:ln>
            <a:noFill/>
          </a:ln>
        </p:spPr>
        <p:txBody>
          <a:bodyPr anchorCtr="0" anchor="t" bIns="45700" lIns="90000" spcFirstLastPara="1" rIns="91425" wrap="square" tIns="45700">
            <a:spAutoFit/>
          </a:bodyPr>
          <a:lstStyle/>
          <a:p>
            <a:pPr indent="0" lvl="0" marL="0" rtl="0" algn="l">
              <a:lnSpc>
                <a:spcPct val="100000"/>
              </a:lnSpc>
              <a:spcBef>
                <a:spcPts val="0"/>
              </a:spcBef>
              <a:spcAft>
                <a:spcPts val="0"/>
              </a:spcAft>
              <a:buClr>
                <a:schemeClr val="lt1"/>
              </a:buClr>
              <a:buSzPts val="2400"/>
              <a:buFont typeface="Montserrat"/>
              <a:buNone/>
            </a:pPr>
            <a:r>
              <a:rPr lang="en-GB" sz="2400"/>
              <a:t>PROPAGATE</a:t>
            </a:r>
            <a:r>
              <a:rPr b="0" lang="en-GB" sz="2400"/>
              <a:t> the potential of upscaled citizen science, and the CROPS support, through the creation of transnational communities, societal coalitions and the identification of citizen science ‘champions’</a:t>
            </a:r>
            <a:endParaRPr sz="2400"/>
          </a:p>
        </p:txBody>
      </p:sp>
      <p:sp>
        <p:nvSpPr>
          <p:cNvPr id="160" name="Google Shape;160;p11"/>
          <p:cNvSpPr txBox="1"/>
          <p:nvPr>
            <p:ph idx="1" type="body"/>
          </p:nvPr>
        </p:nvSpPr>
        <p:spPr>
          <a:xfrm>
            <a:off x="6229087" y="3019379"/>
            <a:ext cx="4995772" cy="3359894"/>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E53023"/>
              </a:buClr>
              <a:buSzPts val="2000"/>
              <a:buFont typeface="Arial"/>
              <a:buNone/>
            </a:pPr>
            <a:r>
              <a:rPr lang="en-GB" sz="2000"/>
              <a:t>Through the creation of transnational citizen science communities, built on existing networks (for instance European Citizen Science), and targeted towards the Horizon Europe EU missions, CROPS will propagate the potential of citizen science at the ERA scale.</a:t>
            </a:r>
            <a:endParaRPr/>
          </a:p>
          <a:p>
            <a:pPr indent="0" lvl="0" marL="0" rtl="0" algn="l">
              <a:lnSpc>
                <a:spcPct val="100000"/>
              </a:lnSpc>
              <a:spcBef>
                <a:spcPts val="1000"/>
              </a:spcBef>
              <a:spcAft>
                <a:spcPts val="0"/>
              </a:spcAft>
              <a:buClr>
                <a:srgbClr val="E53023"/>
              </a:buClr>
              <a:buSzPts val="2400"/>
              <a:buFont typeface="Arial"/>
              <a:buNone/>
            </a:pPr>
            <a:r>
              <a:t/>
            </a:r>
            <a:endParaRPr/>
          </a:p>
        </p:txBody>
      </p:sp>
      <p:sp>
        <p:nvSpPr>
          <p:cNvPr id="161" name="Google Shape;161;p11"/>
          <p:cNvSpPr txBox="1"/>
          <p:nvPr>
            <p:ph idx="3" type="body"/>
          </p:nvPr>
        </p:nvSpPr>
        <p:spPr>
          <a:xfrm>
            <a:off x="874713" y="1052513"/>
            <a:ext cx="1377950" cy="123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7700"/>
              <a:buNone/>
            </a:pPr>
            <a:r>
              <a:rPr lang="en-GB"/>
              <a:t>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https://lh7-us.googleusercontent.com/WMG_yyDBxFIdIIjY7A_nJd2wA3LNWZMefb-MYVUgBP5h0ssmV7gs3igdQnk0nPl8GtUF233zqzEl2goYPTof7-A6c-bKiBQJp5_l4GzN87TSpzBHfJWUyg3-6ng3GW6LQIN2yFkl9M3qRpLETAxOypsNXQ=s2048" id="166" name="Google Shape;166;p12"/>
          <p:cNvPicPr preferRelativeResize="0"/>
          <p:nvPr/>
        </p:nvPicPr>
        <p:blipFill rotWithShape="1">
          <a:blip r:embed="rId3">
            <a:alphaModFix/>
          </a:blip>
          <a:srcRect b="0" l="0" r="0" t="0"/>
          <a:stretch/>
        </p:blipFill>
        <p:spPr>
          <a:xfrm>
            <a:off x="1893610" y="0"/>
            <a:ext cx="1029839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3"/>
          <p:cNvSpPr txBox="1"/>
          <p:nvPr>
            <p:ph type="title"/>
          </p:nvPr>
        </p:nvSpPr>
        <p:spPr>
          <a:xfrm>
            <a:off x="733564" y="2365045"/>
            <a:ext cx="10256348" cy="1200329"/>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3600"/>
              <a:buFont typeface="Montserrat"/>
              <a:buNone/>
            </a:pPr>
            <a:r>
              <a:rPr lang="en-GB"/>
              <a:t>The EU Missions in </a:t>
            </a:r>
            <a:br>
              <a:rPr lang="en-GB"/>
            </a:br>
            <a:r>
              <a:rPr lang="en-GB"/>
              <a:t>Horizon Europe</a:t>
            </a:r>
            <a:endParaRPr/>
          </a:p>
        </p:txBody>
      </p:sp>
      <p:pic>
        <p:nvPicPr>
          <p:cNvPr descr="Launch of three Horizon Europe calls to support the EU Mission on Cancer -  European Commission" id="172" name="Google Shape;172;p13"/>
          <p:cNvPicPr preferRelativeResize="0"/>
          <p:nvPr/>
        </p:nvPicPr>
        <p:blipFill rotWithShape="1">
          <a:blip r:embed="rId3">
            <a:alphaModFix/>
          </a:blip>
          <a:srcRect b="0" l="0" r="0" t="0"/>
          <a:stretch/>
        </p:blipFill>
        <p:spPr>
          <a:xfrm>
            <a:off x="5918137" y="2365045"/>
            <a:ext cx="5623342" cy="28145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4"/>
          <p:cNvSpPr txBox="1"/>
          <p:nvPr>
            <p:ph type="title"/>
          </p:nvPr>
        </p:nvSpPr>
        <p:spPr>
          <a:xfrm>
            <a:off x="874713" y="830399"/>
            <a:ext cx="10440251" cy="86793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2800"/>
              <a:buFont typeface="Montserrat"/>
              <a:buNone/>
            </a:pPr>
            <a:r>
              <a:rPr lang="en-GB"/>
              <a:t>EU Missions: Concrete solutions for our greatest challenges</a:t>
            </a:r>
            <a:endParaRPr/>
          </a:p>
        </p:txBody>
      </p:sp>
      <p:sp>
        <p:nvSpPr>
          <p:cNvPr id="178" name="Google Shape;178;p14"/>
          <p:cNvSpPr txBox="1"/>
          <p:nvPr>
            <p:ph idx="1" type="body"/>
          </p:nvPr>
        </p:nvSpPr>
        <p:spPr>
          <a:xfrm>
            <a:off x="874713" y="368300"/>
            <a:ext cx="10440988" cy="25241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716BC9"/>
              </a:buClr>
              <a:buSzPts val="1200"/>
              <a:buNone/>
            </a:pPr>
            <a:r>
              <a:rPr lang="en-GB"/>
              <a:t>EU Missions</a:t>
            </a:r>
            <a:endParaRPr/>
          </a:p>
        </p:txBody>
      </p:sp>
      <p:sp>
        <p:nvSpPr>
          <p:cNvPr id="179" name="Google Shape;179;p14"/>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80" name="Google Shape;180;p14"/>
          <p:cNvSpPr txBox="1"/>
          <p:nvPr>
            <p:ph idx="4" type="body"/>
          </p:nvPr>
        </p:nvSpPr>
        <p:spPr>
          <a:xfrm>
            <a:off x="1743455" y="6056095"/>
            <a:ext cx="9578563" cy="253116"/>
          </a:xfrm>
          <a:prstGeom prst="rect">
            <a:avLst/>
          </a:prstGeom>
          <a:noFill/>
          <a:ln>
            <a:noFill/>
          </a:ln>
        </p:spPr>
        <p:txBody>
          <a:bodyPr anchorCtr="0" anchor="t" bIns="45700" lIns="91425" spcFirstLastPara="1" rIns="0" wrap="square" tIns="45700">
            <a:noAutofit/>
          </a:bodyPr>
          <a:lstStyle/>
          <a:p>
            <a:pPr indent="0" lvl="0" marL="0" rtl="0" algn="r">
              <a:lnSpc>
                <a:spcPct val="90000"/>
              </a:lnSpc>
              <a:spcBef>
                <a:spcPts val="0"/>
              </a:spcBef>
              <a:spcAft>
                <a:spcPts val="0"/>
              </a:spcAft>
              <a:buClr>
                <a:srgbClr val="716BC9"/>
              </a:buClr>
              <a:buSzPts val="1000"/>
              <a:buNone/>
            </a:pPr>
            <a:r>
              <a:rPr lang="en-GB"/>
              <a:t>CROPS – Curating, Replicating, Orchestrating and Propagating Citizen Science across Europe</a:t>
            </a:r>
            <a:endParaRPr/>
          </a:p>
        </p:txBody>
      </p:sp>
      <p:sp>
        <p:nvSpPr>
          <p:cNvPr id="181" name="Google Shape;181;p14"/>
          <p:cNvSpPr txBox="1"/>
          <p:nvPr/>
        </p:nvSpPr>
        <p:spPr>
          <a:xfrm>
            <a:off x="989045" y="1800125"/>
            <a:ext cx="10137178" cy="64633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Montserrat"/>
                <a:ea typeface="Montserrat"/>
                <a:cs typeface="Montserrat"/>
                <a:sym typeface="Montserrat"/>
              </a:rPr>
              <a:t>New approach to work together towards a healthy, green and digital future.  </a:t>
            </a:r>
            <a:endParaRPr/>
          </a:p>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Montserrat"/>
                <a:ea typeface="Montserrat"/>
                <a:cs typeface="Montserrat"/>
                <a:sym typeface="Montserrat"/>
              </a:rPr>
              <a:t>Missions have ambitious goals and are designed to deliver concrete results by 2030:</a:t>
            </a:r>
            <a:endParaRPr/>
          </a:p>
        </p:txBody>
      </p:sp>
      <p:pic>
        <p:nvPicPr>
          <p:cNvPr descr="https://lh7-us.googleusercontent.com/Ooq_Nx3BwONEs_3RCuGU7F-6nIUfWIwf7iS9X7FwtJew7vNc0mWKvRkybaWRa2tC4E9zje9W7c8z4SB1s-xkv0iH8SP7IPqUHbgwRHUfOsqeQeOY83t2B76M1qOG-8zrh4-Ve-5UNogPM11cCH0CmIEkgA=s2048" id="182" name="Google Shape;182;p14"/>
          <p:cNvPicPr preferRelativeResize="0"/>
          <p:nvPr/>
        </p:nvPicPr>
        <p:blipFill rotWithShape="1">
          <a:blip r:embed="rId3">
            <a:alphaModFix/>
          </a:blip>
          <a:srcRect b="0" l="0" r="0" t="0"/>
          <a:stretch/>
        </p:blipFill>
        <p:spPr>
          <a:xfrm>
            <a:off x="989045" y="2548251"/>
            <a:ext cx="8823878" cy="34560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txBox="1"/>
          <p:nvPr>
            <p:ph type="title"/>
          </p:nvPr>
        </p:nvSpPr>
        <p:spPr>
          <a:xfrm>
            <a:off x="874713" y="830399"/>
            <a:ext cx="10440251" cy="4801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2800"/>
              <a:buFont typeface="Montserrat"/>
              <a:buNone/>
            </a:pPr>
            <a:r>
              <a:rPr lang="en-GB"/>
              <a:t>EU Missions</a:t>
            </a:r>
            <a:endParaRPr/>
          </a:p>
        </p:txBody>
      </p:sp>
      <p:sp>
        <p:nvSpPr>
          <p:cNvPr id="188" name="Google Shape;188;p15"/>
          <p:cNvSpPr txBox="1"/>
          <p:nvPr>
            <p:ph idx="1" type="body"/>
          </p:nvPr>
        </p:nvSpPr>
        <p:spPr>
          <a:xfrm>
            <a:off x="874713" y="368300"/>
            <a:ext cx="10440988" cy="25241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716BC9"/>
              </a:buClr>
              <a:buSzPts val="1200"/>
              <a:buNone/>
            </a:pPr>
            <a:r>
              <a:rPr lang="en-GB"/>
              <a:t>EU Missions</a:t>
            </a:r>
            <a:endParaRPr/>
          </a:p>
        </p:txBody>
      </p:sp>
      <p:sp>
        <p:nvSpPr>
          <p:cNvPr id="189" name="Google Shape;189;p15"/>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90" name="Google Shape;190;p15"/>
          <p:cNvSpPr txBox="1"/>
          <p:nvPr>
            <p:ph idx="4" type="body"/>
          </p:nvPr>
        </p:nvSpPr>
        <p:spPr>
          <a:xfrm>
            <a:off x="1743455" y="6056095"/>
            <a:ext cx="9578563" cy="253116"/>
          </a:xfrm>
          <a:prstGeom prst="rect">
            <a:avLst/>
          </a:prstGeom>
          <a:noFill/>
          <a:ln>
            <a:noFill/>
          </a:ln>
        </p:spPr>
        <p:txBody>
          <a:bodyPr anchorCtr="0" anchor="t" bIns="45700" lIns="91425" spcFirstLastPara="1" rIns="0" wrap="square" tIns="45700">
            <a:noAutofit/>
          </a:bodyPr>
          <a:lstStyle/>
          <a:p>
            <a:pPr indent="0" lvl="0" marL="0" rtl="0" algn="r">
              <a:lnSpc>
                <a:spcPct val="90000"/>
              </a:lnSpc>
              <a:spcBef>
                <a:spcPts val="0"/>
              </a:spcBef>
              <a:spcAft>
                <a:spcPts val="0"/>
              </a:spcAft>
              <a:buClr>
                <a:srgbClr val="716BC9"/>
              </a:buClr>
              <a:buSzPts val="1000"/>
              <a:buNone/>
            </a:pPr>
            <a:r>
              <a:rPr lang="en-GB"/>
              <a:t>CROPS – Curating, Replicating, Orchestrating and Propagating Citizen Science across Europe</a:t>
            </a:r>
            <a:endParaRPr/>
          </a:p>
        </p:txBody>
      </p:sp>
      <p:sp>
        <p:nvSpPr>
          <p:cNvPr id="191" name="Google Shape;191;p15"/>
          <p:cNvSpPr txBox="1"/>
          <p:nvPr/>
        </p:nvSpPr>
        <p:spPr>
          <a:xfrm>
            <a:off x="989045" y="1407360"/>
            <a:ext cx="10137178" cy="34163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Montserrat"/>
                <a:ea typeface="Montserrat"/>
                <a:cs typeface="Montserrat"/>
                <a:sym typeface="Montserrat"/>
              </a:rPr>
              <a:t>A mission is a portfolio of actions across disciplines intended to achieve a </a:t>
            </a:r>
            <a:r>
              <a:rPr b="1" lang="en-GB" sz="1800">
                <a:solidFill>
                  <a:schemeClr val="dk1"/>
                </a:solidFill>
                <a:latin typeface="Montserrat"/>
                <a:ea typeface="Montserrat"/>
                <a:cs typeface="Montserrat"/>
                <a:sym typeface="Montserrat"/>
              </a:rPr>
              <a:t>bold and inspirational and measurable goal </a:t>
            </a:r>
            <a:r>
              <a:rPr lang="en-GB" sz="1800">
                <a:solidFill>
                  <a:schemeClr val="dk1"/>
                </a:solidFill>
                <a:latin typeface="Montserrat"/>
                <a:ea typeface="Montserrat"/>
                <a:cs typeface="Montserrat"/>
                <a:sym typeface="Montserrat"/>
              </a:rPr>
              <a:t>within a set timeframe, with </a:t>
            </a:r>
            <a:r>
              <a:rPr b="1" lang="en-GB" sz="1800">
                <a:solidFill>
                  <a:schemeClr val="dk1"/>
                </a:solidFill>
                <a:latin typeface="Montserrat"/>
                <a:ea typeface="Montserrat"/>
                <a:cs typeface="Montserrat"/>
                <a:sym typeface="Montserrat"/>
              </a:rPr>
              <a:t>impact</a:t>
            </a:r>
            <a:r>
              <a:rPr lang="en-GB" sz="1800">
                <a:solidFill>
                  <a:schemeClr val="dk1"/>
                </a:solidFill>
                <a:latin typeface="Montserrat"/>
                <a:ea typeface="Montserrat"/>
                <a:cs typeface="Montserrat"/>
                <a:sym typeface="Montserrat"/>
              </a:rPr>
              <a:t> for society and policy making as well as relevance for a significant part of the European population and wide range of European citizens.</a:t>
            </a:r>
            <a:endParaRPr/>
          </a:p>
          <a:p>
            <a:pPr indent="-285750" lvl="0" marL="285750" marR="0" rtl="0" algn="l">
              <a:spcBef>
                <a:spcPts val="0"/>
              </a:spcBef>
              <a:spcAft>
                <a:spcPts val="0"/>
              </a:spcAft>
              <a:buClr>
                <a:schemeClr val="dk1"/>
              </a:buClr>
              <a:buSzPts val="1800"/>
              <a:buFont typeface="Arial"/>
              <a:buChar char="•"/>
            </a:pPr>
            <a:r>
              <a:rPr b="1" lang="en-GB" sz="1800">
                <a:solidFill>
                  <a:schemeClr val="dk1"/>
                </a:solidFill>
                <a:latin typeface="Montserrat"/>
                <a:ea typeface="Montserrat"/>
                <a:cs typeface="Montserrat"/>
                <a:sym typeface="Montserrat"/>
              </a:rPr>
              <a:t>Missions directly support several of the EU priorities: </a:t>
            </a:r>
            <a:r>
              <a:rPr lang="en-GB" sz="1800">
                <a:solidFill>
                  <a:schemeClr val="dk1"/>
                </a:solidFill>
                <a:latin typeface="Montserrat"/>
                <a:ea typeface="Montserrat"/>
                <a:cs typeface="Montserrat"/>
                <a:sym typeface="Montserrat"/>
              </a:rPr>
              <a:t>European Green Deal, New European Bauhaus, Europe fit for the Digital Age, Europe’s Beating Cancer Plan, An Economy that Works for People, EU’s Long-term Vision for Rural Areas </a:t>
            </a:r>
            <a:endParaRPr b="1" sz="1800">
              <a:solidFill>
                <a:schemeClr val="dk1"/>
              </a:solidFill>
              <a:latin typeface="Montserrat"/>
              <a:ea typeface="Montserrat"/>
              <a:cs typeface="Montserrat"/>
              <a:sym typeface="Montserrat"/>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Montserrat"/>
                <a:ea typeface="Montserrat"/>
                <a:cs typeface="Montserrat"/>
                <a:sym typeface="Montserrat"/>
              </a:rPr>
              <a:t>Missions are part of the Horizon Europe research and innovation programme, and are expected to deliver impact by putting research and innovation into a new role, combined with new forms of governance and collaboration, as well as by engaging citizens.  EU Missions are </a:t>
            </a:r>
            <a:r>
              <a:rPr b="1" lang="en-GB" sz="1800">
                <a:solidFill>
                  <a:schemeClr val="dk1"/>
                </a:solidFill>
                <a:latin typeface="Montserrat"/>
                <a:ea typeface="Montserrat"/>
                <a:cs typeface="Montserrat"/>
                <a:sym typeface="Montserrat"/>
              </a:rPr>
              <a:t>designed to inspire and empower citizens </a:t>
            </a:r>
            <a:r>
              <a:rPr lang="en-GB" sz="1800">
                <a:solidFill>
                  <a:schemeClr val="dk1"/>
                </a:solidFill>
                <a:latin typeface="Montserrat"/>
                <a:ea typeface="Montserrat"/>
                <a:cs typeface="Montserrat"/>
                <a:sym typeface="Montserrat"/>
              </a:rPr>
              <a:t>to improve their lives and those of others. </a:t>
            </a:r>
            <a:endParaRPr/>
          </a:p>
        </p:txBody>
      </p:sp>
      <p:pic>
        <p:nvPicPr>
          <p:cNvPr descr="https://lh7-us.googleusercontent.com/Projzn4RXKbmAu9mI7hm094Vs7q3V0SBb2qcX0JVNNF-Q50AjAiOZGaT1OdwSDwJi5vXuAfDMP5YeZCfpspNKcG3_Fr9g5GD0tkXWpaIO_vWD4Zc4aOtDu6qKMSDXpnHpXycTugxpJ8doXQp1lCDppe59A=s2048" id="192" name="Google Shape;192;p15"/>
          <p:cNvPicPr preferRelativeResize="0"/>
          <p:nvPr/>
        </p:nvPicPr>
        <p:blipFill rotWithShape="1">
          <a:blip r:embed="rId3">
            <a:alphaModFix/>
          </a:blip>
          <a:srcRect b="0" l="0" r="0" t="0"/>
          <a:stretch/>
        </p:blipFill>
        <p:spPr>
          <a:xfrm>
            <a:off x="8585541" y="620713"/>
            <a:ext cx="2655780" cy="534923"/>
          </a:xfrm>
          <a:prstGeom prst="rect">
            <a:avLst/>
          </a:prstGeom>
          <a:noFill/>
          <a:ln>
            <a:noFill/>
          </a:ln>
        </p:spPr>
      </p:pic>
      <p:pic>
        <p:nvPicPr>
          <p:cNvPr id="193" name="Google Shape;193;p15"/>
          <p:cNvPicPr preferRelativeResize="0"/>
          <p:nvPr/>
        </p:nvPicPr>
        <p:blipFill rotWithShape="1">
          <a:blip r:embed="rId4">
            <a:alphaModFix/>
          </a:blip>
          <a:srcRect b="0" l="0" r="0" t="0"/>
          <a:stretch/>
        </p:blipFill>
        <p:spPr>
          <a:xfrm>
            <a:off x="1221747" y="4735771"/>
            <a:ext cx="9671774" cy="13203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6"/>
          <p:cNvSpPr txBox="1"/>
          <p:nvPr>
            <p:ph type="title"/>
          </p:nvPr>
        </p:nvSpPr>
        <p:spPr>
          <a:xfrm>
            <a:off x="874714" y="1969963"/>
            <a:ext cx="3678876" cy="2677656"/>
          </a:xfrm>
          <a:prstGeom prst="rect">
            <a:avLst/>
          </a:prstGeom>
          <a:noFill/>
          <a:ln>
            <a:noFill/>
          </a:ln>
        </p:spPr>
        <p:txBody>
          <a:bodyPr anchorCtr="0" anchor="t" bIns="45700" lIns="90000" spcFirstLastPara="1" rIns="91425" wrap="square" tIns="45700">
            <a:spAutoFit/>
          </a:bodyPr>
          <a:lstStyle/>
          <a:p>
            <a:pPr indent="0" lvl="0" marL="0" rtl="0" algn="l">
              <a:lnSpc>
                <a:spcPct val="100000"/>
              </a:lnSpc>
              <a:spcBef>
                <a:spcPts val="0"/>
              </a:spcBef>
              <a:spcAft>
                <a:spcPts val="0"/>
              </a:spcAft>
              <a:buClr>
                <a:schemeClr val="lt1"/>
              </a:buClr>
              <a:buSzPts val="2400"/>
              <a:buFont typeface="Montserrat"/>
              <a:buNone/>
            </a:pPr>
            <a:r>
              <a:rPr lang="en-GB" sz="2400"/>
              <a:t>Adaptation to Climate Change: </a:t>
            </a:r>
            <a:r>
              <a:rPr b="0" lang="en-GB" sz="2400"/>
              <a:t>focuses on supporting EU regions, cities and local authorities in their efforts to build resilience against the impacts of climate change.</a:t>
            </a:r>
            <a:endParaRPr sz="2400"/>
          </a:p>
        </p:txBody>
      </p:sp>
      <p:sp>
        <p:nvSpPr>
          <p:cNvPr id="199" name="Google Shape;199;p16"/>
          <p:cNvSpPr txBox="1"/>
          <p:nvPr>
            <p:ph idx="1" type="body"/>
          </p:nvPr>
        </p:nvSpPr>
        <p:spPr>
          <a:xfrm>
            <a:off x="6259651" y="276180"/>
            <a:ext cx="5695055" cy="5529719"/>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E53023"/>
              </a:buClr>
              <a:buSzPts val="2000"/>
              <a:buFont typeface="Arial"/>
              <a:buNone/>
            </a:pPr>
            <a:r>
              <a:rPr lang="en-GB" sz="2000"/>
              <a:t>Contributes to putting the EU’s adaptation strategy in practice by helping the regions to:</a:t>
            </a:r>
            <a:endParaRPr sz="2000"/>
          </a:p>
          <a:p>
            <a:pPr indent="-342900" lvl="0" marL="342900" rtl="0" algn="l">
              <a:lnSpc>
                <a:spcPct val="100000"/>
              </a:lnSpc>
              <a:spcBef>
                <a:spcPts val="1000"/>
              </a:spcBef>
              <a:spcAft>
                <a:spcPts val="0"/>
              </a:spcAft>
              <a:buSzPts val="2000"/>
              <a:buFont typeface="Arial"/>
              <a:buChar char="•"/>
            </a:pPr>
            <a:r>
              <a:rPr lang="en-GB" sz="2000"/>
              <a:t>better understand the climate risks they are and will be confronted with in the future</a:t>
            </a:r>
            <a:endParaRPr/>
          </a:p>
          <a:p>
            <a:pPr indent="-342900" lvl="0" marL="342900" rtl="0" algn="l">
              <a:lnSpc>
                <a:spcPct val="100000"/>
              </a:lnSpc>
              <a:spcBef>
                <a:spcPts val="1000"/>
              </a:spcBef>
              <a:spcAft>
                <a:spcPts val="0"/>
              </a:spcAft>
              <a:buSzPts val="2000"/>
              <a:buFont typeface="Arial"/>
              <a:buChar char="•"/>
            </a:pPr>
            <a:r>
              <a:rPr lang="en-GB" sz="2000"/>
              <a:t>develop their pathways to be better prepared and cope with the changing climate</a:t>
            </a:r>
            <a:endParaRPr/>
          </a:p>
          <a:p>
            <a:pPr indent="-342900" lvl="0" marL="342900" rtl="0" algn="l">
              <a:lnSpc>
                <a:spcPct val="100000"/>
              </a:lnSpc>
              <a:spcBef>
                <a:spcPts val="1000"/>
              </a:spcBef>
              <a:spcAft>
                <a:spcPts val="0"/>
              </a:spcAft>
              <a:buSzPts val="2000"/>
              <a:buFont typeface="Arial"/>
              <a:buChar char="•"/>
            </a:pPr>
            <a:r>
              <a:rPr lang="en-GB" sz="2000"/>
              <a:t>test and deploy on the ground innovative solutions needed to build resilience</a:t>
            </a:r>
            <a:endParaRPr/>
          </a:p>
          <a:p>
            <a:pPr indent="0" lvl="0" marL="0" rtl="0" algn="l">
              <a:lnSpc>
                <a:spcPct val="100000"/>
              </a:lnSpc>
              <a:spcBef>
                <a:spcPts val="1000"/>
              </a:spcBef>
              <a:spcAft>
                <a:spcPts val="0"/>
              </a:spcAft>
              <a:buClr>
                <a:srgbClr val="E53023"/>
              </a:buClr>
              <a:buSzPts val="2000"/>
              <a:buFont typeface="Arial"/>
              <a:buNone/>
            </a:pPr>
            <a:r>
              <a:rPr lang="en-GB" sz="2000"/>
              <a:t>Target: accompany by 2030 at least 150 European regions and communities towards climate resilience.</a:t>
            </a:r>
            <a:endParaRPr sz="2000"/>
          </a:p>
        </p:txBody>
      </p:sp>
      <p:sp>
        <p:nvSpPr>
          <p:cNvPr id="200" name="Google Shape;200;p16"/>
          <p:cNvSpPr txBox="1"/>
          <p:nvPr>
            <p:ph idx="3" type="body"/>
          </p:nvPr>
        </p:nvSpPr>
        <p:spPr>
          <a:xfrm>
            <a:off x="874713" y="1052513"/>
            <a:ext cx="1377950" cy="123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7700"/>
              <a:buNone/>
            </a:pPr>
            <a:r>
              <a:rPr lang="en-GB"/>
              <a:t>1.</a:t>
            </a:r>
            <a:endParaRPr/>
          </a:p>
        </p:txBody>
      </p:sp>
      <p:pic>
        <p:nvPicPr>
          <p:cNvPr descr="https://lh7-us.googleusercontent.com/OKUQIkuCE0OYoTYyTqYhPw3IN2Yqz5wJbulG1SI9E7dbljWwJZ_GBl6l8apmLBqeW38_I_aQgE6hIblvE4LLkH4A5jC9LhIFd-MrKwmU2BDWckDUbSURh61j9Hz9EyRzqo4MsoC_e41_zw-arJMtngzR0g=s2048" id="201" name="Google Shape;201;p16"/>
          <p:cNvPicPr preferRelativeResize="0"/>
          <p:nvPr/>
        </p:nvPicPr>
        <p:blipFill rotWithShape="1">
          <a:blip r:embed="rId3">
            <a:alphaModFix/>
          </a:blip>
          <a:srcRect b="0" l="0" r="0" t="0"/>
          <a:stretch/>
        </p:blipFill>
        <p:spPr>
          <a:xfrm>
            <a:off x="1392" y="5750287"/>
            <a:ext cx="12196746" cy="11077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ph idx="1" type="body"/>
          </p:nvPr>
        </p:nvSpPr>
        <p:spPr>
          <a:xfrm>
            <a:off x="874713" y="1052513"/>
            <a:ext cx="1377950" cy="123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7700"/>
              <a:buNone/>
            </a:pPr>
            <a:r>
              <a:rPr lang="en-GB"/>
              <a:t>2.</a:t>
            </a:r>
            <a:endParaRPr/>
          </a:p>
        </p:txBody>
      </p:sp>
      <p:sp>
        <p:nvSpPr>
          <p:cNvPr id="207" name="Google Shape;207;p17"/>
          <p:cNvSpPr txBox="1"/>
          <p:nvPr>
            <p:ph idx="2" type="body"/>
          </p:nvPr>
        </p:nvSpPr>
        <p:spPr>
          <a:xfrm>
            <a:off x="6087935" y="190172"/>
            <a:ext cx="5664249" cy="5463034"/>
          </a:xfrm>
          <a:prstGeom prst="rect">
            <a:avLst/>
          </a:prstGeom>
          <a:noFill/>
          <a:ln>
            <a:noFill/>
          </a:ln>
        </p:spPr>
        <p:txBody>
          <a:bodyPr anchorCtr="0" anchor="t" bIns="45700" lIns="91425" spcFirstLastPara="1" rIns="91425" wrap="square" tIns="45700">
            <a:spAutoFit/>
          </a:bodyPr>
          <a:lstStyle/>
          <a:p>
            <a:pPr indent="-342900" lvl="0" marL="342900" rtl="0" algn="l">
              <a:lnSpc>
                <a:spcPct val="100000"/>
              </a:lnSpc>
              <a:spcBef>
                <a:spcPts val="0"/>
              </a:spcBef>
              <a:spcAft>
                <a:spcPts val="0"/>
              </a:spcAft>
              <a:buSzPts val="1800"/>
              <a:buFont typeface="Arial Black"/>
              <a:buAutoNum type="arabicPeriod"/>
            </a:pPr>
            <a:r>
              <a:rPr b="1" lang="en-GB" sz="1800"/>
              <a:t>Deliver 100 climate-neutral and smart cities by 2030 </a:t>
            </a:r>
            <a:endParaRPr sz="1800"/>
          </a:p>
          <a:p>
            <a:pPr indent="-342900" lvl="0" marL="342900" rtl="0" algn="l">
              <a:lnSpc>
                <a:spcPct val="100000"/>
              </a:lnSpc>
              <a:spcBef>
                <a:spcPts val="1000"/>
              </a:spcBef>
              <a:spcAft>
                <a:spcPts val="0"/>
              </a:spcAft>
              <a:buSzPts val="1800"/>
              <a:buFont typeface="Arial Black"/>
              <a:buAutoNum type="arabicPeriod"/>
            </a:pPr>
            <a:r>
              <a:rPr lang="en-GB" sz="1800"/>
              <a:t>Ensure that these cities act as experimentation and innovation hubs to enable all European cities to follow suit by 2050 </a:t>
            </a:r>
            <a:endParaRPr/>
          </a:p>
          <a:p>
            <a:pPr indent="0" lvl="0" marL="0" rtl="0" algn="l">
              <a:lnSpc>
                <a:spcPct val="100000"/>
              </a:lnSpc>
              <a:spcBef>
                <a:spcPts val="1000"/>
              </a:spcBef>
              <a:spcAft>
                <a:spcPts val="0"/>
              </a:spcAft>
              <a:buClr>
                <a:srgbClr val="E53023"/>
              </a:buClr>
              <a:buSzPts val="1800"/>
              <a:buFont typeface="Arial"/>
              <a:buNone/>
            </a:pPr>
            <a:r>
              <a:rPr lang="en-GB" sz="1800"/>
              <a:t>It takes a cross-sectoral and demand-led approach, creating synergies between existing initiatives and basing its activities on the actual needs of cities. </a:t>
            </a:r>
            <a:endParaRPr sz="1800"/>
          </a:p>
          <a:p>
            <a:pPr indent="0" lvl="0" marL="0" rtl="0" algn="l">
              <a:lnSpc>
                <a:spcPct val="100000"/>
              </a:lnSpc>
              <a:spcBef>
                <a:spcPts val="1000"/>
              </a:spcBef>
              <a:spcAft>
                <a:spcPts val="0"/>
              </a:spcAft>
              <a:buClr>
                <a:srgbClr val="E53023"/>
              </a:buClr>
              <a:buSzPts val="1800"/>
              <a:buFont typeface="Arial"/>
              <a:buNone/>
            </a:pPr>
            <a:r>
              <a:rPr lang="en-GB" sz="1800"/>
              <a:t>The 112 selected cities (100 EU) are developing </a:t>
            </a:r>
            <a:r>
              <a:rPr b="1" lang="en-GB" sz="1800">
                <a:solidFill>
                  <a:srgbClr val="E53023"/>
                </a:solidFill>
              </a:rPr>
              <a:t>Climate City Contracts</a:t>
            </a:r>
            <a:r>
              <a:rPr lang="en-GB" sz="1800"/>
              <a:t>, which include an overall plan for climate neutrality across all sectors such as energy, buildings, waste management and transport, together with related investment plans. They are co-created with local stakeholders and citizens, with the help of a Mission Platform (</a:t>
            </a:r>
            <a:r>
              <a:rPr lang="en-GB" sz="1800" u="sng">
                <a:solidFill>
                  <a:schemeClr val="hlink"/>
                </a:solidFill>
                <a:hlinkClick r:id="rId3"/>
              </a:rPr>
              <a:t>NetZeroCities</a:t>
            </a:r>
            <a:r>
              <a:rPr lang="en-GB" sz="1800" u="sng"/>
              <a:t>).</a:t>
            </a:r>
            <a:endParaRPr sz="1800"/>
          </a:p>
        </p:txBody>
      </p:sp>
      <p:sp>
        <p:nvSpPr>
          <p:cNvPr id="208" name="Google Shape;208;p17"/>
          <p:cNvSpPr txBox="1"/>
          <p:nvPr>
            <p:ph type="title"/>
          </p:nvPr>
        </p:nvSpPr>
        <p:spPr>
          <a:xfrm>
            <a:off x="880850" y="2049743"/>
            <a:ext cx="4342423" cy="2308324"/>
          </a:xfrm>
          <a:prstGeom prst="rect">
            <a:avLst/>
          </a:prstGeom>
          <a:noFill/>
          <a:ln>
            <a:noFill/>
          </a:ln>
        </p:spPr>
        <p:txBody>
          <a:bodyPr anchorCtr="0" anchor="t" bIns="45700" lIns="90000" spcFirstLastPara="1" rIns="91425" wrap="square" tIns="45700">
            <a:spAutoFit/>
          </a:bodyPr>
          <a:lstStyle/>
          <a:p>
            <a:pPr indent="0" lvl="0" marL="0" rtl="0" algn="l">
              <a:lnSpc>
                <a:spcPct val="100000"/>
              </a:lnSpc>
              <a:spcBef>
                <a:spcPts val="0"/>
              </a:spcBef>
              <a:spcAft>
                <a:spcPts val="0"/>
              </a:spcAft>
              <a:buClr>
                <a:schemeClr val="lt1"/>
              </a:buClr>
              <a:buSzPts val="2400"/>
              <a:buFont typeface="Montserrat"/>
              <a:buNone/>
            </a:pPr>
            <a:r>
              <a:rPr lang="en-GB" sz="2400"/>
              <a:t>100 Climate-Neutral and Smart cities: </a:t>
            </a:r>
            <a:r>
              <a:rPr b="0" lang="en-GB" sz="2400"/>
              <a:t>involves local authorities, citizens, businesses, investors as well as regional and national authorities to -</a:t>
            </a:r>
            <a:endParaRPr sz="2400"/>
          </a:p>
        </p:txBody>
      </p:sp>
      <p:pic>
        <p:nvPicPr>
          <p:cNvPr descr="https://lh7-us.googleusercontent.com/9Tc__PFE2HVi8JcLouomAWPy-twsMPDKb8YpZUoEdGM9DDuJOrxPx4OHTeOHpcjF06KHg71xPEAYfqBlepVH6HkCMrzOxzXwXV55Nv9McUflIMBlwB-hFk6posbSTuJ_gbRVfMK7ExG6vMoKatT9DfP6CQ=s2048" id="209" name="Google Shape;209;p17"/>
          <p:cNvPicPr preferRelativeResize="0"/>
          <p:nvPr/>
        </p:nvPicPr>
        <p:blipFill rotWithShape="1">
          <a:blip r:embed="rId4">
            <a:alphaModFix/>
          </a:blip>
          <a:srcRect b="0" l="0" r="0" t="0"/>
          <a:stretch/>
        </p:blipFill>
        <p:spPr>
          <a:xfrm>
            <a:off x="1" y="5750718"/>
            <a:ext cx="12192000" cy="11072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8"/>
          <p:cNvSpPr txBox="1"/>
          <p:nvPr>
            <p:ph idx="1" type="body"/>
          </p:nvPr>
        </p:nvSpPr>
        <p:spPr>
          <a:xfrm>
            <a:off x="874713" y="1052513"/>
            <a:ext cx="1377950" cy="123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7700"/>
              <a:buNone/>
            </a:pPr>
            <a:r>
              <a:rPr lang="en-GB"/>
              <a:t>3.</a:t>
            </a:r>
            <a:endParaRPr/>
          </a:p>
        </p:txBody>
      </p:sp>
      <p:sp>
        <p:nvSpPr>
          <p:cNvPr id="215" name="Google Shape;215;p18"/>
          <p:cNvSpPr txBox="1"/>
          <p:nvPr>
            <p:ph idx="2" type="body"/>
          </p:nvPr>
        </p:nvSpPr>
        <p:spPr>
          <a:xfrm>
            <a:off x="6394784" y="202533"/>
            <a:ext cx="4995772" cy="6140142"/>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E53023"/>
              </a:buClr>
              <a:buSzPts val="2000"/>
              <a:buFont typeface="Arial"/>
              <a:buNone/>
            </a:pPr>
            <a:r>
              <a:rPr lang="en-GB" sz="2000"/>
              <a:t>The Mission’s new approach addresses the ocean and waters as one. It is expected to play a key role in achieving climate neutrality and restoring nature.</a:t>
            </a:r>
            <a:endParaRPr sz="2000"/>
          </a:p>
          <a:p>
            <a:pPr indent="0" lvl="0" marL="0" rtl="0" algn="l">
              <a:lnSpc>
                <a:spcPct val="100000"/>
              </a:lnSpc>
              <a:spcBef>
                <a:spcPts val="1000"/>
              </a:spcBef>
              <a:spcAft>
                <a:spcPts val="0"/>
              </a:spcAft>
              <a:buClr>
                <a:srgbClr val="E53023"/>
              </a:buClr>
              <a:buSzPts val="2000"/>
              <a:buFont typeface="Arial"/>
              <a:buNone/>
            </a:pPr>
            <a:r>
              <a:rPr lang="en-GB" sz="2000"/>
              <a:t>This Mission includes broad public mobilisation and engagement and a digital ocean and water knowledge system, known as </a:t>
            </a:r>
            <a:r>
              <a:rPr b="1" lang="en-GB" sz="2000">
                <a:solidFill>
                  <a:srgbClr val="E53023"/>
                </a:solidFill>
              </a:rPr>
              <a:t>Digital Twin Ocean</a:t>
            </a:r>
            <a:r>
              <a:rPr lang="en-GB" sz="2000"/>
              <a:t>.</a:t>
            </a:r>
            <a:endParaRPr sz="2000"/>
          </a:p>
          <a:p>
            <a:pPr indent="0" lvl="0" marL="0" rtl="0" algn="l">
              <a:lnSpc>
                <a:spcPct val="100000"/>
              </a:lnSpc>
              <a:spcBef>
                <a:spcPts val="1000"/>
              </a:spcBef>
              <a:spcAft>
                <a:spcPts val="0"/>
              </a:spcAft>
              <a:buClr>
                <a:srgbClr val="E53023"/>
              </a:buClr>
              <a:buSzPts val="2000"/>
              <a:buFont typeface="Arial"/>
              <a:buNone/>
            </a:pPr>
            <a:r>
              <a:rPr lang="en-GB" sz="2000"/>
              <a:t>The Mission supports regional engagement and cooperation through </a:t>
            </a:r>
            <a:r>
              <a:rPr b="1" lang="en-GB" sz="2000">
                <a:solidFill>
                  <a:srgbClr val="E53023"/>
                </a:solidFill>
              </a:rPr>
              <a:t>area-based “lighthouses”</a:t>
            </a:r>
            <a:r>
              <a:rPr lang="en-GB" sz="2000"/>
              <a:t> in major sea/river basins: Atlantic-Arctic, Mediterranean Sea, Baltic-North Sea, and Danube-Black Sea.</a:t>
            </a:r>
            <a:endParaRPr sz="2000"/>
          </a:p>
          <a:p>
            <a:pPr indent="0" lvl="0" marL="0" rtl="0" algn="l">
              <a:lnSpc>
                <a:spcPct val="100000"/>
              </a:lnSpc>
              <a:spcBef>
                <a:spcPts val="1000"/>
              </a:spcBef>
              <a:spcAft>
                <a:spcPts val="0"/>
              </a:spcAft>
              <a:buClr>
                <a:srgbClr val="E53023"/>
              </a:buClr>
              <a:buSzPts val="2000"/>
              <a:buFont typeface="Arial"/>
              <a:buNone/>
            </a:pPr>
            <a:br>
              <a:rPr lang="en-GB" sz="2000"/>
            </a:br>
            <a:endParaRPr/>
          </a:p>
        </p:txBody>
      </p:sp>
      <p:sp>
        <p:nvSpPr>
          <p:cNvPr id="216" name="Google Shape;216;p18"/>
          <p:cNvSpPr txBox="1"/>
          <p:nvPr>
            <p:ph type="title"/>
          </p:nvPr>
        </p:nvSpPr>
        <p:spPr>
          <a:xfrm>
            <a:off x="874713" y="2233846"/>
            <a:ext cx="4342423" cy="3046988"/>
          </a:xfrm>
          <a:prstGeom prst="rect">
            <a:avLst/>
          </a:prstGeom>
          <a:noFill/>
          <a:ln>
            <a:noFill/>
          </a:ln>
        </p:spPr>
        <p:txBody>
          <a:bodyPr anchorCtr="0" anchor="t" bIns="45700" lIns="90000" spcFirstLastPara="1" rIns="91425" wrap="square" tIns="45700">
            <a:spAutoFit/>
          </a:bodyPr>
          <a:lstStyle/>
          <a:p>
            <a:pPr indent="0" lvl="0" marL="0" rtl="0" algn="l">
              <a:lnSpc>
                <a:spcPct val="100000"/>
              </a:lnSpc>
              <a:spcBef>
                <a:spcPts val="0"/>
              </a:spcBef>
              <a:spcAft>
                <a:spcPts val="0"/>
              </a:spcAft>
              <a:buClr>
                <a:schemeClr val="lt1"/>
              </a:buClr>
              <a:buSzPts val="2400"/>
              <a:buFont typeface="Montserrat"/>
              <a:buNone/>
            </a:pPr>
            <a:r>
              <a:rPr lang="en-GB" sz="2400"/>
              <a:t>Restore our Ocean and Waters by 2030: </a:t>
            </a:r>
            <a:r>
              <a:rPr b="0" lang="en-GB" sz="2400"/>
              <a:t>to protect and restore the health of our ocean and waters</a:t>
            </a:r>
            <a:r>
              <a:rPr lang="en-GB" sz="2400"/>
              <a:t> </a:t>
            </a:r>
            <a:r>
              <a:rPr b="0" lang="en-GB" sz="2400"/>
              <a:t>through research and innovation, citizen engagement and blue investments.</a:t>
            </a:r>
            <a:endParaRPr sz="2400"/>
          </a:p>
        </p:txBody>
      </p:sp>
      <p:pic>
        <p:nvPicPr>
          <p:cNvPr descr="https://lh7-us.googleusercontent.com/SVLJWa1xswWb1aC7uCj3pa0edGUjOUepLuwz7au9lVVncGFAp9KSE-ZlrFbzz7MSZuwnaRHm9YejE7NT_CQKGifPQvdu80Aqh-qwUblKROE8fk4sq_rfrMFAoe21r3tEiWenzZlmynzKm7-QE78BGc4fWw=s2048" id="217" name="Google Shape;217;p18"/>
          <p:cNvPicPr preferRelativeResize="0"/>
          <p:nvPr/>
        </p:nvPicPr>
        <p:blipFill rotWithShape="1">
          <a:blip r:embed="rId3">
            <a:alphaModFix/>
          </a:blip>
          <a:srcRect b="0" l="0" r="0" t="0"/>
          <a:stretch/>
        </p:blipFill>
        <p:spPr>
          <a:xfrm>
            <a:off x="0" y="5750718"/>
            <a:ext cx="12192000" cy="11072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9"/>
          <p:cNvSpPr txBox="1"/>
          <p:nvPr>
            <p:ph type="title"/>
          </p:nvPr>
        </p:nvSpPr>
        <p:spPr>
          <a:xfrm>
            <a:off x="874714" y="1969963"/>
            <a:ext cx="3678876" cy="2677656"/>
          </a:xfrm>
          <a:prstGeom prst="rect">
            <a:avLst/>
          </a:prstGeom>
          <a:noFill/>
          <a:ln>
            <a:noFill/>
          </a:ln>
        </p:spPr>
        <p:txBody>
          <a:bodyPr anchorCtr="0" anchor="t" bIns="45700" lIns="90000" spcFirstLastPara="1" rIns="91425" wrap="square" tIns="45700">
            <a:spAutoFit/>
          </a:bodyPr>
          <a:lstStyle/>
          <a:p>
            <a:pPr indent="0" lvl="0" marL="0" rtl="0" algn="l">
              <a:lnSpc>
                <a:spcPct val="100000"/>
              </a:lnSpc>
              <a:spcBef>
                <a:spcPts val="0"/>
              </a:spcBef>
              <a:spcAft>
                <a:spcPts val="0"/>
              </a:spcAft>
              <a:buClr>
                <a:schemeClr val="lt1"/>
              </a:buClr>
              <a:buSzPts val="2400"/>
              <a:buFont typeface="Montserrat"/>
              <a:buNone/>
            </a:pPr>
            <a:r>
              <a:rPr lang="en-GB" sz="2400"/>
              <a:t>Cancer Mission: </a:t>
            </a:r>
            <a:r>
              <a:rPr b="0" lang="en-GB" sz="2400"/>
              <a:t>“</a:t>
            </a:r>
            <a:r>
              <a:rPr b="0" i="1" lang="en-GB" sz="2400"/>
              <a:t>By 2030, more than 3 million lives  saved, living longer and better</a:t>
            </a:r>
            <a:r>
              <a:rPr b="0" lang="en-GB" sz="2400"/>
              <a:t>”</a:t>
            </a:r>
            <a:br>
              <a:rPr b="0" lang="en-GB" sz="2400"/>
            </a:br>
            <a:br>
              <a:rPr b="0" lang="en-GB" sz="2400"/>
            </a:br>
            <a:endParaRPr sz="2400"/>
          </a:p>
        </p:txBody>
      </p:sp>
      <p:sp>
        <p:nvSpPr>
          <p:cNvPr id="223" name="Google Shape;223;p19"/>
          <p:cNvSpPr txBox="1"/>
          <p:nvPr>
            <p:ph idx="1" type="body"/>
          </p:nvPr>
        </p:nvSpPr>
        <p:spPr>
          <a:xfrm>
            <a:off x="6259651" y="276180"/>
            <a:ext cx="5695055" cy="6093976"/>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E53023"/>
              </a:buClr>
              <a:buSzPts val="2000"/>
              <a:buFont typeface="Arial"/>
              <a:buNone/>
            </a:pPr>
            <a:r>
              <a:rPr lang="en-GB" sz="2000"/>
              <a:t>The Mission joins efforts across Europe with citizens, stakeholders and Member States, and together with the Europe’s Beating Cancer Plan aims to provide a better understanding of cancer, allow for earlier diagnosis and optimisation of treatment and improve cancer patients’ quality of life during and beyond their cancer treatment.</a:t>
            </a:r>
            <a:endParaRPr sz="2000"/>
          </a:p>
          <a:p>
            <a:pPr indent="0" lvl="0" marL="0" rtl="0" algn="l">
              <a:lnSpc>
                <a:spcPct val="100000"/>
              </a:lnSpc>
              <a:spcBef>
                <a:spcPts val="1000"/>
              </a:spcBef>
              <a:spcAft>
                <a:spcPts val="0"/>
              </a:spcAft>
              <a:buClr>
                <a:srgbClr val="E53023"/>
              </a:buClr>
              <a:buSzPts val="2000"/>
              <a:buFont typeface="Arial"/>
              <a:buNone/>
            </a:pPr>
            <a:r>
              <a:rPr lang="en-GB" sz="2000"/>
              <a:t>The 4 Mission objectives:</a:t>
            </a:r>
            <a:endParaRPr sz="2000"/>
          </a:p>
          <a:p>
            <a:pPr indent="-342900" lvl="0" marL="342900" rtl="0" algn="l">
              <a:lnSpc>
                <a:spcPct val="100000"/>
              </a:lnSpc>
              <a:spcBef>
                <a:spcPts val="1000"/>
              </a:spcBef>
              <a:spcAft>
                <a:spcPts val="0"/>
              </a:spcAft>
              <a:buSzPts val="2000"/>
              <a:buFont typeface="Arial"/>
              <a:buChar char="•"/>
            </a:pPr>
            <a:r>
              <a:rPr lang="en-GB" sz="2000"/>
              <a:t>Understanding of cancer</a:t>
            </a:r>
            <a:endParaRPr/>
          </a:p>
          <a:p>
            <a:pPr indent="-342900" lvl="0" marL="342900" rtl="0" algn="l">
              <a:lnSpc>
                <a:spcPct val="100000"/>
              </a:lnSpc>
              <a:spcBef>
                <a:spcPts val="1000"/>
              </a:spcBef>
              <a:spcAft>
                <a:spcPts val="0"/>
              </a:spcAft>
              <a:buSzPts val="2000"/>
              <a:buFont typeface="Arial"/>
              <a:buChar char="•"/>
            </a:pPr>
            <a:r>
              <a:rPr lang="en-GB" sz="2000"/>
              <a:t>Prevention and early detection</a:t>
            </a:r>
            <a:endParaRPr/>
          </a:p>
          <a:p>
            <a:pPr indent="-342900" lvl="0" marL="342900" rtl="0" algn="l">
              <a:lnSpc>
                <a:spcPct val="100000"/>
              </a:lnSpc>
              <a:spcBef>
                <a:spcPts val="1000"/>
              </a:spcBef>
              <a:spcAft>
                <a:spcPts val="0"/>
              </a:spcAft>
              <a:buSzPts val="2000"/>
              <a:buFont typeface="Arial"/>
              <a:buChar char="•"/>
            </a:pPr>
            <a:r>
              <a:rPr lang="en-GB" sz="2000"/>
              <a:t>Diagnosis and treatment</a:t>
            </a:r>
            <a:endParaRPr/>
          </a:p>
          <a:p>
            <a:pPr indent="-342900" lvl="0" marL="342900" rtl="0" algn="l">
              <a:lnSpc>
                <a:spcPct val="100000"/>
              </a:lnSpc>
              <a:spcBef>
                <a:spcPts val="1000"/>
              </a:spcBef>
              <a:spcAft>
                <a:spcPts val="0"/>
              </a:spcAft>
              <a:buSzPts val="2000"/>
              <a:buFont typeface="Arial"/>
              <a:buChar char="•"/>
            </a:pPr>
            <a:r>
              <a:rPr lang="en-GB" sz="2000"/>
              <a:t>Quality of life for patients and &amp;        their families</a:t>
            </a:r>
            <a:endParaRPr/>
          </a:p>
          <a:p>
            <a:pPr indent="0" lvl="0" marL="0" rtl="0" algn="l">
              <a:lnSpc>
                <a:spcPct val="100000"/>
              </a:lnSpc>
              <a:spcBef>
                <a:spcPts val="1000"/>
              </a:spcBef>
              <a:spcAft>
                <a:spcPts val="0"/>
              </a:spcAft>
              <a:buClr>
                <a:srgbClr val="E53023"/>
              </a:buClr>
              <a:buSzPts val="2000"/>
              <a:buFont typeface="Arial"/>
              <a:buNone/>
            </a:pPr>
            <a:br>
              <a:rPr lang="en-GB" sz="2000"/>
            </a:br>
            <a:endParaRPr sz="2000"/>
          </a:p>
        </p:txBody>
      </p:sp>
      <p:sp>
        <p:nvSpPr>
          <p:cNvPr id="224" name="Google Shape;224;p19"/>
          <p:cNvSpPr txBox="1"/>
          <p:nvPr>
            <p:ph idx="3" type="body"/>
          </p:nvPr>
        </p:nvSpPr>
        <p:spPr>
          <a:xfrm>
            <a:off x="874713" y="1052513"/>
            <a:ext cx="1377950" cy="123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7700"/>
              <a:buNone/>
            </a:pPr>
            <a:r>
              <a:rPr lang="en-GB"/>
              <a:t>4.</a:t>
            </a:r>
            <a:endParaRPr/>
          </a:p>
        </p:txBody>
      </p:sp>
      <p:pic>
        <p:nvPicPr>
          <p:cNvPr descr="https://lh7-us.googleusercontent.com/W_ehEQwVWs3XeSgx8VL5XLrp3nQNRFiaW_Zf8dsB-CE6IOq1oS_m69JfLAIULOyoqLYRbXnCATk5jR6fpiZ8qZRqwVP0sxfaSs31SWOSteZS5JAAYJQr5Q_l5bFLU3RT_u_733_BHIexwUA2LcIhKJymnQ=s2048" id="225" name="Google Shape;225;p19"/>
          <p:cNvPicPr preferRelativeResize="0"/>
          <p:nvPr/>
        </p:nvPicPr>
        <p:blipFill rotWithShape="1">
          <a:blip r:embed="rId3">
            <a:alphaModFix/>
          </a:blip>
          <a:srcRect b="0" l="0" r="0" t="0"/>
          <a:stretch/>
        </p:blipFill>
        <p:spPr>
          <a:xfrm>
            <a:off x="0" y="5762123"/>
            <a:ext cx="12192000" cy="11072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ph type="title"/>
          </p:nvPr>
        </p:nvSpPr>
        <p:spPr>
          <a:xfrm>
            <a:off x="874713" y="830399"/>
            <a:ext cx="10440251" cy="4801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2800"/>
              <a:buFont typeface="Montserrat"/>
              <a:buNone/>
            </a:pPr>
            <a:r>
              <a:rPr lang="en-GB"/>
              <a:t>Agenda</a:t>
            </a:r>
            <a:endParaRPr/>
          </a:p>
        </p:txBody>
      </p:sp>
      <p:sp>
        <p:nvSpPr>
          <p:cNvPr id="88" name="Google Shape;88;p2"/>
          <p:cNvSpPr txBox="1"/>
          <p:nvPr>
            <p:ph idx="1" type="body"/>
          </p:nvPr>
        </p:nvSpPr>
        <p:spPr>
          <a:xfrm>
            <a:off x="874713" y="368300"/>
            <a:ext cx="10440988" cy="25241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716BC9"/>
              </a:buClr>
              <a:buSzPts val="1200"/>
              <a:buNone/>
            </a:pPr>
            <a:r>
              <a:rPr lang="en-GB"/>
              <a:t>Introduction</a:t>
            </a:r>
            <a:endParaRPr/>
          </a:p>
        </p:txBody>
      </p:sp>
      <p:sp>
        <p:nvSpPr>
          <p:cNvPr id="89" name="Google Shape;89;p2"/>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90" name="Google Shape;90;p2"/>
          <p:cNvSpPr txBox="1"/>
          <p:nvPr>
            <p:ph idx="4" type="body"/>
          </p:nvPr>
        </p:nvSpPr>
        <p:spPr>
          <a:xfrm>
            <a:off x="1743455" y="6056095"/>
            <a:ext cx="9578563" cy="253116"/>
          </a:xfrm>
          <a:prstGeom prst="rect">
            <a:avLst/>
          </a:prstGeom>
          <a:noFill/>
          <a:ln>
            <a:noFill/>
          </a:ln>
        </p:spPr>
        <p:txBody>
          <a:bodyPr anchorCtr="0" anchor="t" bIns="45700" lIns="91425" spcFirstLastPara="1" rIns="0" wrap="square" tIns="45700">
            <a:noAutofit/>
          </a:bodyPr>
          <a:lstStyle/>
          <a:p>
            <a:pPr indent="0" lvl="0" marL="0" rtl="0" algn="r">
              <a:lnSpc>
                <a:spcPct val="90000"/>
              </a:lnSpc>
              <a:spcBef>
                <a:spcPts val="0"/>
              </a:spcBef>
              <a:spcAft>
                <a:spcPts val="0"/>
              </a:spcAft>
              <a:buClr>
                <a:srgbClr val="716BC9"/>
              </a:buClr>
              <a:buSzPts val="1000"/>
              <a:buNone/>
            </a:pPr>
            <a:r>
              <a:rPr lang="en-GB"/>
              <a:t>CROPS – Curating, Replicating, Orchestrating and Propagating Citizen Science across Europe</a:t>
            </a:r>
            <a:endParaRPr/>
          </a:p>
        </p:txBody>
      </p:sp>
      <p:sp>
        <p:nvSpPr>
          <p:cNvPr id="91" name="Google Shape;91;p2"/>
          <p:cNvSpPr txBox="1"/>
          <p:nvPr/>
        </p:nvSpPr>
        <p:spPr>
          <a:xfrm>
            <a:off x="989045" y="1522060"/>
            <a:ext cx="9168900" cy="3632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Welcome and introduction</a:t>
            </a:r>
            <a:endParaRPr sz="2000">
              <a:solidFill>
                <a:schemeClr val="dk1"/>
              </a:solidFill>
              <a:latin typeface="Montserrat"/>
              <a:ea typeface="Montserrat"/>
              <a:cs typeface="Montserrat"/>
              <a:sym typeface="Montserrat"/>
            </a:endParaRPr>
          </a:p>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CROPS project</a:t>
            </a:r>
            <a:endParaRPr/>
          </a:p>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EU Missions</a:t>
            </a:r>
            <a:endParaRPr/>
          </a:p>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Interactive exercise on the scalability of citizen science</a:t>
            </a:r>
            <a:endParaRPr/>
          </a:p>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CROPS Transnational Communities</a:t>
            </a:r>
            <a:endParaRPr/>
          </a:p>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Interactive exercise for co-creating the objectives of the CROPS Transnational Communities</a:t>
            </a:r>
            <a:endParaRPr/>
          </a:p>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Key messages, next steps and closing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0"/>
          <p:cNvSpPr txBox="1"/>
          <p:nvPr>
            <p:ph idx="1" type="body"/>
          </p:nvPr>
        </p:nvSpPr>
        <p:spPr>
          <a:xfrm>
            <a:off x="874713" y="150382"/>
            <a:ext cx="1377950" cy="123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7700"/>
              <a:buNone/>
            </a:pPr>
            <a:r>
              <a:rPr lang="en-GB"/>
              <a:t>5.</a:t>
            </a:r>
            <a:endParaRPr/>
          </a:p>
        </p:txBody>
      </p:sp>
      <p:sp>
        <p:nvSpPr>
          <p:cNvPr id="231" name="Google Shape;231;p20"/>
          <p:cNvSpPr txBox="1"/>
          <p:nvPr>
            <p:ph idx="2" type="body"/>
          </p:nvPr>
        </p:nvSpPr>
        <p:spPr>
          <a:xfrm>
            <a:off x="6087935" y="190172"/>
            <a:ext cx="5664249" cy="4703852"/>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E53023"/>
              </a:buClr>
              <a:buSzPts val="1800"/>
              <a:buFont typeface="Arial"/>
              <a:buNone/>
            </a:pPr>
            <a:r>
              <a:rPr lang="en-GB" sz="1800"/>
              <a:t>The Mission leads the transition towards healthy soils by:</a:t>
            </a:r>
            <a:endParaRPr sz="1800"/>
          </a:p>
          <a:p>
            <a:pPr indent="-285750" lvl="0" marL="285750" rtl="0" algn="l">
              <a:lnSpc>
                <a:spcPct val="100000"/>
              </a:lnSpc>
              <a:spcBef>
                <a:spcPts val="1000"/>
              </a:spcBef>
              <a:spcAft>
                <a:spcPts val="0"/>
              </a:spcAft>
              <a:buSzPts val="1800"/>
              <a:buFont typeface="Arial"/>
              <a:buChar char="•"/>
            </a:pPr>
            <a:r>
              <a:rPr lang="en-GB" sz="1800"/>
              <a:t>funding an ambitious R&amp;I programme with a strong social science component </a:t>
            </a:r>
            <a:endParaRPr/>
          </a:p>
          <a:p>
            <a:pPr indent="-285750" lvl="0" marL="285750" rtl="0" algn="l">
              <a:lnSpc>
                <a:spcPct val="100000"/>
              </a:lnSpc>
              <a:spcBef>
                <a:spcPts val="1000"/>
              </a:spcBef>
              <a:spcAft>
                <a:spcPts val="0"/>
              </a:spcAft>
              <a:buSzPts val="1800"/>
              <a:buFont typeface="Arial"/>
              <a:buChar char="•"/>
            </a:pPr>
            <a:r>
              <a:rPr lang="en-GB" sz="1800"/>
              <a:t>putting in place an effective network of 100 living labs and lighthouses to co-create knowledge, test solutions and demonstrate their value in real-life conditions</a:t>
            </a:r>
            <a:endParaRPr/>
          </a:p>
          <a:p>
            <a:pPr indent="-285750" lvl="0" marL="285750" rtl="0" algn="l">
              <a:lnSpc>
                <a:spcPct val="100000"/>
              </a:lnSpc>
              <a:spcBef>
                <a:spcPts val="1000"/>
              </a:spcBef>
              <a:spcAft>
                <a:spcPts val="0"/>
              </a:spcAft>
              <a:buSzPts val="1800"/>
              <a:buFont typeface="Arial"/>
              <a:buChar char="•"/>
            </a:pPr>
            <a:r>
              <a:rPr lang="en-GB" sz="1800"/>
              <a:t>developing a harmonised framework for soil monitoring </a:t>
            </a:r>
            <a:endParaRPr/>
          </a:p>
          <a:p>
            <a:pPr indent="-285750" lvl="0" marL="285750" rtl="0" algn="l">
              <a:lnSpc>
                <a:spcPct val="100000"/>
              </a:lnSpc>
              <a:spcBef>
                <a:spcPts val="1000"/>
              </a:spcBef>
              <a:spcAft>
                <a:spcPts val="0"/>
              </a:spcAft>
              <a:buSzPts val="1800"/>
              <a:buFont typeface="Arial"/>
              <a:buChar char="•"/>
            </a:pPr>
            <a:r>
              <a:rPr lang="en-GB" sz="1800"/>
              <a:t>raising people’s awareness on the vital importance of soils</a:t>
            </a:r>
            <a:endParaRPr/>
          </a:p>
          <a:p>
            <a:pPr indent="0" lvl="0" marL="0" rtl="0" algn="l">
              <a:lnSpc>
                <a:spcPct val="100000"/>
              </a:lnSpc>
              <a:spcBef>
                <a:spcPts val="1000"/>
              </a:spcBef>
              <a:spcAft>
                <a:spcPts val="0"/>
              </a:spcAft>
              <a:buClr>
                <a:srgbClr val="E53023"/>
              </a:buClr>
              <a:buSzPts val="1800"/>
              <a:buFont typeface="Arial"/>
              <a:buNone/>
            </a:pPr>
            <a:br>
              <a:rPr lang="en-GB" sz="1800"/>
            </a:br>
            <a:endParaRPr sz="1800"/>
          </a:p>
        </p:txBody>
      </p:sp>
      <p:sp>
        <p:nvSpPr>
          <p:cNvPr id="232" name="Google Shape;232;p20"/>
          <p:cNvSpPr txBox="1"/>
          <p:nvPr>
            <p:ph type="title"/>
          </p:nvPr>
        </p:nvSpPr>
        <p:spPr>
          <a:xfrm>
            <a:off x="880850" y="1147612"/>
            <a:ext cx="4342423" cy="2677656"/>
          </a:xfrm>
          <a:prstGeom prst="rect">
            <a:avLst/>
          </a:prstGeom>
          <a:noFill/>
          <a:ln>
            <a:noFill/>
          </a:ln>
        </p:spPr>
        <p:txBody>
          <a:bodyPr anchorCtr="0" anchor="t" bIns="45700" lIns="90000" spcFirstLastPara="1" rIns="91425" wrap="square" tIns="45700">
            <a:spAutoFit/>
          </a:bodyPr>
          <a:lstStyle/>
          <a:p>
            <a:pPr indent="0" lvl="0" marL="0" rtl="0" algn="l">
              <a:lnSpc>
                <a:spcPct val="100000"/>
              </a:lnSpc>
              <a:spcBef>
                <a:spcPts val="0"/>
              </a:spcBef>
              <a:spcAft>
                <a:spcPts val="0"/>
              </a:spcAft>
              <a:buClr>
                <a:schemeClr val="lt1"/>
              </a:buClr>
              <a:buSzPts val="2400"/>
              <a:buFont typeface="Montserrat"/>
              <a:buNone/>
            </a:pPr>
            <a:r>
              <a:rPr lang="en-GB" sz="2400"/>
              <a:t>A Soil Deal for Europe: </a:t>
            </a:r>
            <a:r>
              <a:rPr b="0" lang="en-GB" sz="2400"/>
              <a:t>Life on Earth depends on healthy soils. However, it is estimated that between 60 and 70% of EU soils are unhealthy. </a:t>
            </a:r>
            <a:br>
              <a:rPr b="0" lang="en-GB" sz="2400"/>
            </a:br>
            <a:endParaRPr sz="2400"/>
          </a:p>
        </p:txBody>
      </p:sp>
      <p:sp>
        <p:nvSpPr>
          <p:cNvPr id="233" name="Google Shape;233;p20"/>
          <p:cNvSpPr/>
          <p:nvPr/>
        </p:nvSpPr>
        <p:spPr>
          <a:xfrm>
            <a:off x="206610" y="3983417"/>
            <a:ext cx="3751700"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lt1"/>
                </a:solidFill>
                <a:latin typeface="Montserrat"/>
                <a:ea typeface="Montserrat"/>
                <a:cs typeface="Montserrat"/>
                <a:sym typeface="Montserrat"/>
              </a:rPr>
              <a:t>8 Objectives</a:t>
            </a:r>
            <a:endParaRPr sz="1400">
              <a:solidFill>
                <a:schemeClr val="lt1"/>
              </a:solidFill>
              <a:latin typeface="Montserrat"/>
              <a:ea typeface="Montserrat"/>
              <a:cs typeface="Montserrat"/>
              <a:sym typeface="Montserrat"/>
            </a:endParaRPr>
          </a:p>
          <a:p>
            <a:pPr indent="-285750" lvl="0" marL="285750" marR="0" rtl="0" algn="l">
              <a:spcBef>
                <a:spcPts val="0"/>
              </a:spcBef>
              <a:spcAft>
                <a:spcPts val="0"/>
              </a:spcAft>
              <a:buClr>
                <a:schemeClr val="lt1"/>
              </a:buClr>
              <a:buSzPts val="1400"/>
              <a:buFont typeface="Arial"/>
              <a:buChar char="•"/>
            </a:pPr>
            <a:r>
              <a:rPr lang="en-GB" sz="1400">
                <a:solidFill>
                  <a:schemeClr val="lt1"/>
                </a:solidFill>
                <a:latin typeface="Montserrat"/>
                <a:ea typeface="Montserrat"/>
                <a:cs typeface="Montserrat"/>
                <a:sym typeface="Montserrat"/>
              </a:rPr>
              <a:t>reduce desertification</a:t>
            </a:r>
            <a:endParaRPr/>
          </a:p>
          <a:p>
            <a:pPr indent="-285750" lvl="0" marL="285750" marR="0" rtl="0" algn="l">
              <a:spcBef>
                <a:spcPts val="0"/>
              </a:spcBef>
              <a:spcAft>
                <a:spcPts val="0"/>
              </a:spcAft>
              <a:buClr>
                <a:schemeClr val="lt1"/>
              </a:buClr>
              <a:buSzPts val="1400"/>
              <a:buFont typeface="Arial"/>
              <a:buChar char="•"/>
            </a:pPr>
            <a:r>
              <a:rPr lang="en-GB" sz="1400">
                <a:solidFill>
                  <a:schemeClr val="lt1"/>
                </a:solidFill>
                <a:latin typeface="Montserrat"/>
                <a:ea typeface="Montserrat"/>
                <a:cs typeface="Montserrat"/>
                <a:sym typeface="Montserrat"/>
              </a:rPr>
              <a:t>conserve soil organic carbon stocks</a:t>
            </a:r>
            <a:endParaRPr/>
          </a:p>
          <a:p>
            <a:pPr indent="-285750" lvl="0" marL="285750" marR="0" rtl="0" algn="l">
              <a:spcBef>
                <a:spcPts val="0"/>
              </a:spcBef>
              <a:spcAft>
                <a:spcPts val="0"/>
              </a:spcAft>
              <a:buClr>
                <a:schemeClr val="lt1"/>
              </a:buClr>
              <a:buSzPts val="1400"/>
              <a:buFont typeface="Arial"/>
              <a:buChar char="•"/>
            </a:pPr>
            <a:r>
              <a:rPr lang="en-GB" sz="1400">
                <a:solidFill>
                  <a:schemeClr val="lt1"/>
                </a:solidFill>
                <a:latin typeface="Montserrat"/>
                <a:ea typeface="Montserrat"/>
                <a:cs typeface="Montserrat"/>
                <a:sym typeface="Montserrat"/>
              </a:rPr>
              <a:t>stop soil sealing &amp; increase re-use of urban soils</a:t>
            </a:r>
            <a:endParaRPr sz="1400">
              <a:solidFill>
                <a:schemeClr val="lt1"/>
              </a:solidFill>
              <a:latin typeface="Montserrat"/>
              <a:ea typeface="Montserrat"/>
              <a:cs typeface="Montserrat"/>
              <a:sym typeface="Montserrat"/>
            </a:endParaRPr>
          </a:p>
          <a:p>
            <a:pPr indent="-285750" lvl="0" marL="285750" marR="0" rtl="0" algn="l">
              <a:spcBef>
                <a:spcPts val="0"/>
              </a:spcBef>
              <a:spcAft>
                <a:spcPts val="0"/>
              </a:spcAft>
              <a:buClr>
                <a:schemeClr val="lt1"/>
              </a:buClr>
              <a:buSzPts val="1400"/>
              <a:buFont typeface="Arial"/>
              <a:buChar char="•"/>
            </a:pPr>
            <a:r>
              <a:rPr lang="en-GB" sz="1400">
                <a:solidFill>
                  <a:schemeClr val="lt1"/>
                </a:solidFill>
                <a:latin typeface="Montserrat"/>
                <a:ea typeface="Montserrat"/>
                <a:cs typeface="Montserrat"/>
                <a:sym typeface="Montserrat"/>
              </a:rPr>
              <a:t>reduce soil pollution and enhance restoration</a:t>
            </a:r>
            <a:endParaRPr sz="1400">
              <a:solidFill>
                <a:schemeClr val="lt1"/>
              </a:solidFill>
              <a:latin typeface="Montserrat"/>
              <a:ea typeface="Montserrat"/>
              <a:cs typeface="Montserrat"/>
              <a:sym typeface="Montserrat"/>
            </a:endParaRPr>
          </a:p>
        </p:txBody>
      </p:sp>
      <p:sp>
        <p:nvSpPr>
          <p:cNvPr id="234" name="Google Shape;234;p20"/>
          <p:cNvSpPr/>
          <p:nvPr/>
        </p:nvSpPr>
        <p:spPr>
          <a:xfrm>
            <a:off x="4619050" y="4684234"/>
            <a:ext cx="6096000" cy="95410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a:ea typeface="Montserrat"/>
                <a:cs typeface="Montserrat"/>
                <a:sym typeface="Montserrat"/>
              </a:rPr>
              <a:t>prevent erosion</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a:ea typeface="Montserrat"/>
                <a:cs typeface="Montserrat"/>
                <a:sym typeface="Montserrat"/>
              </a:rPr>
              <a:t>improve soil structure to enhance soil biodiversity</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a:ea typeface="Montserrat"/>
                <a:cs typeface="Montserrat"/>
                <a:sym typeface="Montserrat"/>
              </a:rPr>
              <a:t>reduce the EU global footprint on soils</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a:ea typeface="Montserrat"/>
                <a:cs typeface="Montserrat"/>
                <a:sym typeface="Montserrat"/>
              </a:rPr>
              <a:t>improve soil literacy in society</a:t>
            </a:r>
            <a:endParaRPr b="0" i="0" sz="1400" u="none" strike="noStrike">
              <a:solidFill>
                <a:schemeClr val="dk1"/>
              </a:solidFill>
              <a:latin typeface="Montserrat"/>
              <a:ea typeface="Montserrat"/>
              <a:cs typeface="Montserrat"/>
              <a:sym typeface="Montserrat"/>
            </a:endParaRPr>
          </a:p>
        </p:txBody>
      </p:sp>
      <p:pic>
        <p:nvPicPr>
          <p:cNvPr descr="https://lh7-us.googleusercontent.com/RFzlKkHuevNv-FFK58Qt0ffjACaNkzlGpvhQnMU4M4060RV6060f58wujo_nGhZyH7gMUyaquJPnlinwW69dNtAUCo7eS5xs0jKevH3gkDgoZ-NlLPsMITBCHlhjBEylB5algcXSiZ4IsoFZF6k6WvtqiA=s2048" id="235" name="Google Shape;235;p20"/>
          <p:cNvPicPr preferRelativeResize="0"/>
          <p:nvPr/>
        </p:nvPicPr>
        <p:blipFill rotWithShape="1">
          <a:blip r:embed="rId3">
            <a:alphaModFix/>
          </a:blip>
          <a:srcRect b="0" l="0" r="0" t="0"/>
          <a:stretch/>
        </p:blipFill>
        <p:spPr>
          <a:xfrm>
            <a:off x="0" y="5750719"/>
            <a:ext cx="12192000" cy="11072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1"/>
          <p:cNvSpPr txBox="1"/>
          <p:nvPr>
            <p:ph type="title"/>
          </p:nvPr>
        </p:nvSpPr>
        <p:spPr>
          <a:xfrm>
            <a:off x="874713" y="830399"/>
            <a:ext cx="10440251" cy="4801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2800"/>
              <a:buFont typeface="Montserrat"/>
              <a:buNone/>
            </a:pPr>
            <a:r>
              <a:rPr lang="en-GB"/>
              <a:t>Interactive Exercise</a:t>
            </a:r>
            <a:endParaRPr/>
          </a:p>
        </p:txBody>
      </p:sp>
      <p:sp>
        <p:nvSpPr>
          <p:cNvPr id="241" name="Google Shape;241;p21"/>
          <p:cNvSpPr txBox="1"/>
          <p:nvPr>
            <p:ph idx="1" type="body"/>
          </p:nvPr>
        </p:nvSpPr>
        <p:spPr>
          <a:xfrm>
            <a:off x="874713" y="368300"/>
            <a:ext cx="10440988" cy="25241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716BC9"/>
              </a:buClr>
              <a:buSzPts val="1200"/>
              <a:buNone/>
            </a:pPr>
            <a:r>
              <a:rPr lang="en-GB"/>
              <a:t>Workshop</a:t>
            </a:r>
            <a:endParaRPr/>
          </a:p>
        </p:txBody>
      </p:sp>
      <p:sp>
        <p:nvSpPr>
          <p:cNvPr id="242" name="Google Shape;242;p21"/>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43" name="Google Shape;243;p21"/>
          <p:cNvSpPr txBox="1"/>
          <p:nvPr>
            <p:ph idx="4" type="body"/>
          </p:nvPr>
        </p:nvSpPr>
        <p:spPr>
          <a:xfrm>
            <a:off x="1743455" y="6056095"/>
            <a:ext cx="9578563" cy="253116"/>
          </a:xfrm>
          <a:prstGeom prst="rect">
            <a:avLst/>
          </a:prstGeom>
          <a:noFill/>
          <a:ln>
            <a:noFill/>
          </a:ln>
        </p:spPr>
        <p:txBody>
          <a:bodyPr anchorCtr="0" anchor="t" bIns="45700" lIns="91425" spcFirstLastPara="1" rIns="0" wrap="square" tIns="45700">
            <a:noAutofit/>
          </a:bodyPr>
          <a:lstStyle/>
          <a:p>
            <a:pPr indent="0" lvl="0" marL="0" rtl="0" algn="r">
              <a:lnSpc>
                <a:spcPct val="90000"/>
              </a:lnSpc>
              <a:spcBef>
                <a:spcPts val="0"/>
              </a:spcBef>
              <a:spcAft>
                <a:spcPts val="0"/>
              </a:spcAft>
              <a:buClr>
                <a:srgbClr val="716BC9"/>
              </a:buClr>
              <a:buSzPts val="1000"/>
              <a:buNone/>
            </a:pPr>
            <a:r>
              <a:rPr lang="en-GB"/>
              <a:t>CROPS – Curating, Replicating, Orchestrating and Propagating Citizen Science across Europe</a:t>
            </a:r>
            <a:endParaRPr/>
          </a:p>
        </p:txBody>
      </p:sp>
      <p:sp>
        <p:nvSpPr>
          <p:cNvPr id="244" name="Google Shape;244;p21"/>
          <p:cNvSpPr txBox="1"/>
          <p:nvPr/>
        </p:nvSpPr>
        <p:spPr>
          <a:xfrm>
            <a:off x="989045" y="1579193"/>
            <a:ext cx="10137178" cy="378565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Go to the EU Mission that is related to your citizen science project or work.</a:t>
            </a:r>
            <a:endParaRPr/>
          </a:p>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Discuss the following questions with the others in your Mission:</a:t>
            </a:r>
            <a:endParaRPr/>
          </a:p>
          <a:p>
            <a:pPr indent="0" lvl="0" marL="0" marR="0" rtl="0" algn="l">
              <a:lnSpc>
                <a:spcPct val="150000"/>
              </a:lnSpc>
              <a:spcBef>
                <a:spcPts val="0"/>
              </a:spcBef>
              <a:spcAft>
                <a:spcPts val="0"/>
              </a:spcAft>
              <a:buNone/>
            </a:pPr>
            <a:r>
              <a:t/>
            </a:r>
            <a:endParaRPr sz="2000">
              <a:solidFill>
                <a:schemeClr val="dk1"/>
              </a:solidFill>
              <a:latin typeface="Montserrat"/>
              <a:ea typeface="Montserrat"/>
              <a:cs typeface="Montserrat"/>
              <a:sym typeface="Montserrat"/>
            </a:endParaRPr>
          </a:p>
          <a:p>
            <a:pPr indent="-342900" lvl="1" marL="800100" marR="0" rtl="0" algn="l">
              <a:lnSpc>
                <a:spcPct val="150000"/>
              </a:lnSpc>
              <a:spcBef>
                <a:spcPts val="0"/>
              </a:spcBef>
              <a:spcAft>
                <a:spcPts val="0"/>
              </a:spcAft>
              <a:buClr>
                <a:schemeClr val="dk1"/>
              </a:buClr>
              <a:buSzPts val="2000"/>
              <a:buFont typeface="Arial"/>
              <a:buChar char="•"/>
            </a:pPr>
            <a:r>
              <a:rPr b="0" i="0" lang="en-GB" sz="2000" u="none" cap="none" strike="noStrike">
                <a:solidFill>
                  <a:schemeClr val="dk1"/>
                </a:solidFill>
                <a:latin typeface="Montserrat"/>
                <a:ea typeface="Montserrat"/>
                <a:cs typeface="Montserrat"/>
                <a:sym typeface="Montserrat"/>
              </a:rPr>
              <a:t>What are the </a:t>
            </a:r>
            <a:r>
              <a:rPr b="1" i="0" lang="en-GB" sz="2000" u="none" cap="none" strike="noStrike">
                <a:solidFill>
                  <a:schemeClr val="dk1"/>
                </a:solidFill>
                <a:latin typeface="Montserrat"/>
                <a:ea typeface="Montserrat"/>
                <a:cs typeface="Montserrat"/>
                <a:sym typeface="Montserrat"/>
              </a:rPr>
              <a:t>contributions</a:t>
            </a:r>
            <a:r>
              <a:rPr b="0" i="0" lang="en-GB" sz="2000" u="none" cap="none" strike="noStrike">
                <a:solidFill>
                  <a:schemeClr val="dk1"/>
                </a:solidFill>
                <a:latin typeface="Montserrat"/>
                <a:ea typeface="Montserrat"/>
                <a:cs typeface="Montserrat"/>
                <a:sym typeface="Montserrat"/>
              </a:rPr>
              <a:t> of Citizen Science to the mission? </a:t>
            </a:r>
            <a:endParaRPr/>
          </a:p>
          <a:p>
            <a:pPr indent="-342900" lvl="1" marL="800100" marR="0" rtl="0" algn="l">
              <a:lnSpc>
                <a:spcPct val="150000"/>
              </a:lnSpc>
              <a:spcBef>
                <a:spcPts val="0"/>
              </a:spcBef>
              <a:spcAft>
                <a:spcPts val="0"/>
              </a:spcAft>
              <a:buClr>
                <a:schemeClr val="dk1"/>
              </a:buClr>
              <a:buSzPts val="2000"/>
              <a:buFont typeface="Arial"/>
              <a:buChar char="•"/>
            </a:pPr>
            <a:r>
              <a:rPr b="0" i="0" lang="en-GB" sz="2000" u="none" cap="none" strike="noStrike">
                <a:solidFill>
                  <a:schemeClr val="dk1"/>
                </a:solidFill>
                <a:latin typeface="Montserrat"/>
                <a:ea typeface="Montserrat"/>
                <a:cs typeface="Montserrat"/>
                <a:sym typeface="Montserrat"/>
              </a:rPr>
              <a:t>What are the examples of projects you are aware of for each of the contribution statements provided. </a:t>
            </a:r>
            <a:endParaRPr/>
          </a:p>
          <a:p>
            <a:pPr indent="0" lvl="0" marL="0" marR="0" rtl="0" algn="l">
              <a:lnSpc>
                <a:spcPct val="150000"/>
              </a:lnSpc>
              <a:spcBef>
                <a:spcPts val="0"/>
              </a:spcBef>
              <a:spcAft>
                <a:spcPts val="0"/>
              </a:spcAft>
              <a:buNone/>
            </a:pPr>
            <a:br>
              <a:rPr lang="en-GB" sz="2000">
                <a:solidFill>
                  <a:schemeClr val="dk1"/>
                </a:solidFill>
                <a:latin typeface="Montserrat"/>
                <a:ea typeface="Montserrat"/>
                <a:cs typeface="Montserrat"/>
                <a:sym typeface="Montserrat"/>
              </a:rPr>
            </a:br>
            <a:r>
              <a:rPr b="1" lang="en-GB" sz="2000">
                <a:solidFill>
                  <a:schemeClr val="dk1"/>
                </a:solidFill>
                <a:latin typeface="Montserrat"/>
                <a:ea typeface="Montserrat"/>
                <a:cs typeface="Montserrat"/>
                <a:sym typeface="Montserrat"/>
              </a:rPr>
              <a:t>15 min group work - 10 min to discuss together</a:t>
            </a:r>
            <a:endParaRPr b="1" sz="2000">
              <a:solidFill>
                <a:schemeClr val="dk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3"/>
          <p:cNvSpPr txBox="1"/>
          <p:nvPr>
            <p:ph type="title"/>
          </p:nvPr>
        </p:nvSpPr>
        <p:spPr>
          <a:xfrm>
            <a:off x="874713" y="830399"/>
            <a:ext cx="10440251" cy="4801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2800"/>
              <a:buFont typeface="Montserrat"/>
              <a:buNone/>
            </a:pPr>
            <a:r>
              <a:rPr lang="en-GB"/>
              <a:t>CROPS Transnational Communities</a:t>
            </a:r>
            <a:endParaRPr/>
          </a:p>
        </p:txBody>
      </p:sp>
      <p:sp>
        <p:nvSpPr>
          <p:cNvPr id="250" name="Google Shape;250;p23"/>
          <p:cNvSpPr txBox="1"/>
          <p:nvPr>
            <p:ph idx="1" type="body"/>
          </p:nvPr>
        </p:nvSpPr>
        <p:spPr>
          <a:xfrm>
            <a:off x="874713" y="368300"/>
            <a:ext cx="10440988" cy="25241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716BC9"/>
              </a:buClr>
              <a:buSzPts val="1200"/>
              <a:buNone/>
            </a:pPr>
            <a:r>
              <a:rPr lang="en-GB"/>
              <a:t>Workshop</a:t>
            </a:r>
            <a:endParaRPr/>
          </a:p>
        </p:txBody>
      </p:sp>
      <p:sp>
        <p:nvSpPr>
          <p:cNvPr id="251" name="Google Shape;251;p23"/>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52" name="Google Shape;252;p23"/>
          <p:cNvSpPr txBox="1"/>
          <p:nvPr>
            <p:ph idx="4" type="body"/>
          </p:nvPr>
        </p:nvSpPr>
        <p:spPr>
          <a:xfrm>
            <a:off x="1743455" y="6056095"/>
            <a:ext cx="9578563" cy="253116"/>
          </a:xfrm>
          <a:prstGeom prst="rect">
            <a:avLst/>
          </a:prstGeom>
          <a:noFill/>
          <a:ln>
            <a:noFill/>
          </a:ln>
        </p:spPr>
        <p:txBody>
          <a:bodyPr anchorCtr="0" anchor="t" bIns="45700" lIns="91425" spcFirstLastPara="1" rIns="0" wrap="square" tIns="45700">
            <a:noAutofit/>
          </a:bodyPr>
          <a:lstStyle/>
          <a:p>
            <a:pPr indent="0" lvl="0" marL="0" rtl="0" algn="r">
              <a:lnSpc>
                <a:spcPct val="90000"/>
              </a:lnSpc>
              <a:spcBef>
                <a:spcPts val="0"/>
              </a:spcBef>
              <a:spcAft>
                <a:spcPts val="0"/>
              </a:spcAft>
              <a:buClr>
                <a:srgbClr val="716BC9"/>
              </a:buClr>
              <a:buSzPts val="1000"/>
              <a:buNone/>
            </a:pPr>
            <a:r>
              <a:rPr lang="en-GB"/>
              <a:t>CROPS – Curating, Replicating, Orchestrating and Propagating Citizen Science across Europe</a:t>
            </a:r>
            <a:endParaRPr/>
          </a:p>
        </p:txBody>
      </p:sp>
      <p:sp>
        <p:nvSpPr>
          <p:cNvPr id="253" name="Google Shape;253;p23"/>
          <p:cNvSpPr txBox="1"/>
          <p:nvPr/>
        </p:nvSpPr>
        <p:spPr>
          <a:xfrm>
            <a:off x="3601300" y="1835100"/>
            <a:ext cx="7806900" cy="40944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Creating communities at a </a:t>
            </a:r>
            <a:r>
              <a:rPr b="1" lang="en-GB" sz="2000">
                <a:solidFill>
                  <a:schemeClr val="dk1"/>
                </a:solidFill>
                <a:latin typeface="Montserrat"/>
                <a:ea typeface="Montserrat"/>
                <a:cs typeface="Montserrat"/>
                <a:sym typeface="Montserrat"/>
              </a:rPr>
              <a:t>transnational scale </a:t>
            </a:r>
            <a:r>
              <a:rPr lang="en-GB" sz="2000">
                <a:solidFill>
                  <a:schemeClr val="dk1"/>
                </a:solidFill>
                <a:latin typeface="Montserrat"/>
                <a:ea typeface="Montserrat"/>
                <a:cs typeface="Montserrat"/>
                <a:sym typeface="Montserrat"/>
              </a:rPr>
              <a:t>to help upscale citizen science to contribute to the achievement of EU Missions.</a:t>
            </a:r>
            <a:endParaRPr/>
          </a:p>
          <a:p>
            <a:pPr indent="0" lvl="0" marL="0" marR="0" rtl="0" algn="l">
              <a:spcBef>
                <a:spcPts val="0"/>
              </a:spcBef>
              <a:spcAft>
                <a:spcPts val="0"/>
              </a:spcAft>
              <a:buNone/>
            </a:pPr>
            <a:r>
              <a:t/>
            </a:r>
            <a:endParaRPr sz="20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Join the CROPS Transnational Community now and be a founding member to </a:t>
            </a:r>
            <a:r>
              <a:rPr b="1" lang="en-GB" sz="2000">
                <a:solidFill>
                  <a:schemeClr val="dk1"/>
                </a:solidFill>
                <a:latin typeface="Montserrat"/>
                <a:ea typeface="Montserrat"/>
                <a:cs typeface="Montserrat"/>
                <a:sym typeface="Montserrat"/>
              </a:rPr>
              <a:t>shape the conversations and influence policies </a:t>
            </a:r>
            <a:r>
              <a:rPr lang="en-GB" sz="2000">
                <a:solidFill>
                  <a:schemeClr val="dk1"/>
                </a:solidFill>
                <a:latin typeface="Montserrat"/>
                <a:ea typeface="Montserrat"/>
                <a:cs typeface="Montserrat"/>
                <a:sym typeface="Montserrat"/>
              </a:rPr>
              <a:t>around upscaling citizen science: </a:t>
            </a:r>
            <a:r>
              <a:rPr lang="en-GB" sz="2000" u="sng">
                <a:solidFill>
                  <a:schemeClr val="dk1"/>
                </a:solidFill>
                <a:latin typeface="Montserrat"/>
                <a:ea typeface="Montserrat"/>
                <a:cs typeface="Montserrat"/>
                <a:sym typeface="Montserrat"/>
                <a:hlinkClick r:id="rId3">
                  <a:extLst>
                    <a:ext uri="{A12FA001-AC4F-418D-AE19-62706E023703}">
                      <ahyp:hlinkClr val="tx"/>
                    </a:ext>
                  </a:extLst>
                </a:hlinkClick>
              </a:rPr>
              <a:t>https://forms.office.com/e/b5izd5FkdU</a:t>
            </a:r>
            <a:endParaRPr sz="2000">
              <a:solidFill>
                <a:schemeClr val="dk1"/>
              </a:solidFill>
              <a:latin typeface="Montserrat"/>
              <a:ea typeface="Montserrat"/>
              <a:cs typeface="Montserrat"/>
              <a:sym typeface="Montserrat"/>
            </a:endParaRPr>
          </a:p>
          <a:p>
            <a:pPr indent="0" lvl="0" marL="0" marR="0" rtl="0" algn="l">
              <a:spcBef>
                <a:spcPts val="0"/>
              </a:spcBef>
              <a:spcAft>
                <a:spcPts val="0"/>
              </a:spcAft>
              <a:buNone/>
            </a:pPr>
            <a:r>
              <a:t/>
            </a:r>
            <a:endParaRPr sz="20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The CROPS Communities will build on the existing </a:t>
            </a:r>
            <a:r>
              <a:rPr b="1" lang="en-GB" sz="2000">
                <a:solidFill>
                  <a:schemeClr val="dk1"/>
                </a:solidFill>
                <a:latin typeface="Montserrat"/>
                <a:ea typeface="Montserrat"/>
                <a:cs typeface="Montserrat"/>
                <a:sym typeface="Montserrat"/>
              </a:rPr>
              <a:t>citizen science networks</a:t>
            </a:r>
            <a:r>
              <a:rPr lang="en-GB" sz="2000">
                <a:solidFill>
                  <a:schemeClr val="dk1"/>
                </a:solidFill>
                <a:latin typeface="Montserrat"/>
                <a:ea typeface="Montserrat"/>
                <a:cs typeface="Montserrat"/>
                <a:sym typeface="Montserrat"/>
              </a:rPr>
              <a:t> formed by previous EU actions, projects and communities and on the WeObserve Communities of Practice.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4"/>
          <p:cNvSpPr txBox="1"/>
          <p:nvPr>
            <p:ph type="title"/>
          </p:nvPr>
        </p:nvSpPr>
        <p:spPr>
          <a:xfrm>
            <a:off x="874713" y="1364317"/>
            <a:ext cx="10440251" cy="86793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2800"/>
              <a:buFont typeface="Montserrat"/>
              <a:buNone/>
            </a:pPr>
            <a:r>
              <a:rPr lang="en-GB"/>
              <a:t>SDG CoP: UN Sustainable Development Goals and Citizen Observatories</a:t>
            </a:r>
            <a:endParaRPr/>
          </a:p>
        </p:txBody>
      </p:sp>
      <p:sp>
        <p:nvSpPr>
          <p:cNvPr id="259" name="Google Shape;259;p24"/>
          <p:cNvSpPr txBox="1"/>
          <p:nvPr>
            <p:ph idx="1" type="body"/>
          </p:nvPr>
        </p:nvSpPr>
        <p:spPr>
          <a:xfrm>
            <a:off x="874713" y="368300"/>
            <a:ext cx="10440988" cy="25241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716BC9"/>
              </a:buClr>
              <a:buSzPts val="1200"/>
              <a:buNone/>
            </a:pPr>
            <a:r>
              <a:rPr lang="en-GB"/>
              <a:t>www.weobserve.eu</a:t>
            </a:r>
            <a:endParaRPr/>
          </a:p>
        </p:txBody>
      </p:sp>
      <p:sp>
        <p:nvSpPr>
          <p:cNvPr id="260" name="Google Shape;260;p24"/>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61" name="Google Shape;261;p24"/>
          <p:cNvSpPr txBox="1"/>
          <p:nvPr>
            <p:ph idx="4" type="body"/>
          </p:nvPr>
        </p:nvSpPr>
        <p:spPr>
          <a:xfrm>
            <a:off x="1743455" y="6056095"/>
            <a:ext cx="9578563" cy="253116"/>
          </a:xfrm>
          <a:prstGeom prst="rect">
            <a:avLst/>
          </a:prstGeom>
          <a:noFill/>
          <a:ln>
            <a:noFill/>
          </a:ln>
        </p:spPr>
        <p:txBody>
          <a:bodyPr anchorCtr="0" anchor="t" bIns="45700" lIns="91425" spcFirstLastPara="1" rIns="0" wrap="square" tIns="45700">
            <a:noAutofit/>
          </a:bodyPr>
          <a:lstStyle/>
          <a:p>
            <a:pPr indent="0" lvl="0" marL="0" rtl="0" algn="r">
              <a:lnSpc>
                <a:spcPct val="90000"/>
              </a:lnSpc>
              <a:spcBef>
                <a:spcPts val="0"/>
              </a:spcBef>
              <a:spcAft>
                <a:spcPts val="0"/>
              </a:spcAft>
              <a:buClr>
                <a:srgbClr val="716BC9"/>
              </a:buClr>
              <a:buSzPts val="1000"/>
              <a:buNone/>
            </a:pPr>
            <a:r>
              <a:rPr lang="en-GB"/>
              <a:t>CROPS – Curating, Replicating, Orchestrating and Propagating Citizen Science across Europe</a:t>
            </a:r>
            <a:endParaRPr/>
          </a:p>
        </p:txBody>
      </p:sp>
      <p:sp>
        <p:nvSpPr>
          <p:cNvPr id="262" name="Google Shape;262;p24"/>
          <p:cNvSpPr txBox="1"/>
          <p:nvPr/>
        </p:nvSpPr>
        <p:spPr>
          <a:xfrm>
            <a:off x="989045" y="2818860"/>
            <a:ext cx="10137178"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Montserrat"/>
                <a:ea typeface="Montserrat"/>
                <a:cs typeface="Montserrat"/>
                <a:sym typeface="Montserrat"/>
              </a:rPr>
              <a:t>Our objectives, which were co-created by our CoP participants, are to:</a:t>
            </a:r>
            <a:endParaRPr/>
          </a:p>
          <a:p>
            <a:pPr indent="0" lvl="0" marL="0" marR="0" rtl="0" algn="l">
              <a:spcBef>
                <a:spcPts val="0"/>
              </a:spcBef>
              <a:spcAft>
                <a:spcPts val="0"/>
              </a:spcAft>
              <a:buNone/>
            </a:pPr>
            <a:r>
              <a:t/>
            </a:r>
            <a:endParaRPr sz="20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Understand the opportunities and challenges for the use of data from citizen science/citizen observatories for SDG monitoring; and</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Advance our knowledge of how citizen science/citizen observatories can help behaviour change towards achieving the SDGs.</a:t>
            </a:r>
            <a:endParaRPr sz="2000">
              <a:solidFill>
                <a:schemeClr val="dk1"/>
              </a:solidFill>
              <a:latin typeface="Montserrat"/>
              <a:ea typeface="Montserrat"/>
              <a:cs typeface="Montserrat"/>
              <a:sym typeface="Montserrat"/>
            </a:endParaRPr>
          </a:p>
        </p:txBody>
      </p:sp>
      <p:pic>
        <p:nvPicPr>
          <p:cNvPr descr="An Ecosystem of Citizen Observatories for Environmental Monitoring -  weobserve" id="263" name="Google Shape;263;p24"/>
          <p:cNvPicPr preferRelativeResize="0"/>
          <p:nvPr/>
        </p:nvPicPr>
        <p:blipFill rotWithShape="1">
          <a:blip r:embed="rId3">
            <a:alphaModFix/>
          </a:blip>
          <a:srcRect b="0" l="0" r="0" t="0"/>
          <a:stretch/>
        </p:blipFill>
        <p:spPr>
          <a:xfrm>
            <a:off x="159560" y="170773"/>
            <a:ext cx="2605162" cy="89833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5"/>
          <p:cNvSpPr txBox="1"/>
          <p:nvPr>
            <p:ph type="title"/>
          </p:nvPr>
        </p:nvSpPr>
        <p:spPr>
          <a:xfrm>
            <a:off x="874713" y="830399"/>
            <a:ext cx="10440251" cy="4801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2800"/>
              <a:buFont typeface="Montserrat"/>
              <a:buNone/>
            </a:pPr>
            <a:r>
              <a:rPr lang="en-GB"/>
              <a:t>Interactive Exercise</a:t>
            </a:r>
            <a:endParaRPr/>
          </a:p>
        </p:txBody>
      </p:sp>
      <p:sp>
        <p:nvSpPr>
          <p:cNvPr id="269" name="Google Shape;269;p25"/>
          <p:cNvSpPr txBox="1"/>
          <p:nvPr>
            <p:ph idx="1" type="body"/>
          </p:nvPr>
        </p:nvSpPr>
        <p:spPr>
          <a:xfrm>
            <a:off x="874713" y="368300"/>
            <a:ext cx="10440988" cy="25241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716BC9"/>
              </a:buClr>
              <a:buSzPts val="1200"/>
              <a:buNone/>
            </a:pPr>
            <a:r>
              <a:rPr lang="en-GB"/>
              <a:t>Workshop</a:t>
            </a:r>
            <a:endParaRPr/>
          </a:p>
        </p:txBody>
      </p:sp>
      <p:sp>
        <p:nvSpPr>
          <p:cNvPr id="270" name="Google Shape;270;p25"/>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71" name="Google Shape;271;p25"/>
          <p:cNvSpPr txBox="1"/>
          <p:nvPr>
            <p:ph idx="4" type="body"/>
          </p:nvPr>
        </p:nvSpPr>
        <p:spPr>
          <a:xfrm>
            <a:off x="1743455" y="6056095"/>
            <a:ext cx="9578563" cy="253116"/>
          </a:xfrm>
          <a:prstGeom prst="rect">
            <a:avLst/>
          </a:prstGeom>
          <a:noFill/>
          <a:ln>
            <a:noFill/>
          </a:ln>
        </p:spPr>
        <p:txBody>
          <a:bodyPr anchorCtr="0" anchor="t" bIns="45700" lIns="91425" spcFirstLastPara="1" rIns="0" wrap="square" tIns="45700">
            <a:noAutofit/>
          </a:bodyPr>
          <a:lstStyle/>
          <a:p>
            <a:pPr indent="0" lvl="0" marL="0" rtl="0" algn="r">
              <a:lnSpc>
                <a:spcPct val="90000"/>
              </a:lnSpc>
              <a:spcBef>
                <a:spcPts val="0"/>
              </a:spcBef>
              <a:spcAft>
                <a:spcPts val="0"/>
              </a:spcAft>
              <a:buClr>
                <a:srgbClr val="716BC9"/>
              </a:buClr>
              <a:buSzPts val="1000"/>
              <a:buNone/>
            </a:pPr>
            <a:r>
              <a:rPr lang="en-GB"/>
              <a:t>CROPS – Curating, Replicating, Orchestrating and Propagating Citizen Science across Europe</a:t>
            </a:r>
            <a:endParaRPr/>
          </a:p>
        </p:txBody>
      </p:sp>
      <p:sp>
        <p:nvSpPr>
          <p:cNvPr id="272" name="Google Shape;272;p25"/>
          <p:cNvSpPr txBox="1"/>
          <p:nvPr/>
        </p:nvSpPr>
        <p:spPr>
          <a:xfrm>
            <a:off x="989045" y="1579193"/>
            <a:ext cx="10137300" cy="50178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Divide into groups, e.g., 6 people per group;</a:t>
            </a:r>
            <a:endParaRPr/>
          </a:p>
          <a:p>
            <a:pPr indent="0" lvl="0" marL="0" marR="0" rtl="0" algn="l">
              <a:spcBef>
                <a:spcPts val="0"/>
              </a:spcBef>
              <a:spcAft>
                <a:spcPts val="0"/>
              </a:spcAft>
              <a:buNone/>
            </a:pPr>
            <a:r>
              <a:t/>
            </a:r>
            <a:endParaRPr sz="20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Focusing on the overarching theme of the Transnational Communities that align with the EU Missions, come up with some ideas/keywords about what the </a:t>
            </a:r>
            <a:r>
              <a:rPr b="1" lang="en-GB" sz="2000">
                <a:solidFill>
                  <a:schemeClr val="dk1"/>
                </a:solidFill>
                <a:latin typeface="Montserrat"/>
                <a:ea typeface="Montserrat"/>
                <a:cs typeface="Montserrat"/>
                <a:sym typeface="Montserrat"/>
              </a:rPr>
              <a:t>objectives of these Communities </a:t>
            </a:r>
            <a:r>
              <a:rPr lang="en-GB" sz="2000">
                <a:solidFill>
                  <a:schemeClr val="dk1"/>
                </a:solidFill>
                <a:latin typeface="Montserrat"/>
                <a:ea typeface="Montserrat"/>
                <a:cs typeface="Montserrat"/>
                <a:sym typeface="Montserrat"/>
              </a:rPr>
              <a:t>can or should be;</a:t>
            </a:r>
            <a:endParaRPr sz="2000">
              <a:solidFill>
                <a:schemeClr val="dk1"/>
              </a:solidFill>
              <a:latin typeface="Montserrat"/>
              <a:ea typeface="Montserrat"/>
              <a:cs typeface="Montserrat"/>
              <a:sym typeface="Montserrat"/>
            </a:endParaRPr>
          </a:p>
          <a:p>
            <a:pPr indent="0" lvl="0" marL="457200" marR="0" rtl="0" algn="l">
              <a:spcBef>
                <a:spcPts val="0"/>
              </a:spcBef>
              <a:spcAft>
                <a:spcPts val="0"/>
              </a:spcAft>
              <a:buNone/>
            </a:pPr>
            <a:r>
              <a:t/>
            </a:r>
            <a:endParaRPr sz="2000">
              <a:solidFill>
                <a:schemeClr val="dk1"/>
              </a:solidFill>
              <a:latin typeface="Montserrat"/>
              <a:ea typeface="Montserrat"/>
              <a:cs typeface="Montserrat"/>
              <a:sym typeface="Montserrat"/>
            </a:endParaRPr>
          </a:p>
          <a:p>
            <a:pPr indent="-355600" lvl="1" marL="914400" marR="0" rtl="0" algn="l">
              <a:spcBef>
                <a:spcPts val="0"/>
              </a:spcBef>
              <a:spcAft>
                <a:spcPts val="0"/>
              </a:spcAft>
              <a:buClr>
                <a:schemeClr val="dk1"/>
              </a:buClr>
              <a:buSzPts val="2000"/>
              <a:buFont typeface="Montserrat"/>
              <a:buChar char="○"/>
            </a:pPr>
            <a:r>
              <a:rPr i="1" lang="en-GB" sz="2000">
                <a:solidFill>
                  <a:schemeClr val="dk1"/>
                </a:solidFill>
                <a:latin typeface="Montserrat"/>
                <a:ea typeface="Montserrat"/>
                <a:cs typeface="Montserrat"/>
                <a:sym typeface="Montserrat"/>
              </a:rPr>
              <a:t>Overarching</a:t>
            </a:r>
            <a:r>
              <a:rPr i="1" lang="en-GB" sz="2000">
                <a:solidFill>
                  <a:schemeClr val="dk1"/>
                </a:solidFill>
                <a:latin typeface="Montserrat"/>
                <a:ea typeface="Montserrat"/>
                <a:cs typeface="Montserrat"/>
                <a:sym typeface="Montserrat"/>
              </a:rPr>
              <a:t> theme is</a:t>
            </a:r>
            <a:r>
              <a:rPr b="1" i="1" lang="en-GB" sz="2000">
                <a:solidFill>
                  <a:schemeClr val="dk1"/>
                </a:solidFill>
                <a:latin typeface="Montserrat"/>
                <a:ea typeface="Montserrat"/>
                <a:cs typeface="Montserrat"/>
                <a:sym typeface="Montserrat"/>
              </a:rPr>
              <a:t> upscaling citizen science </a:t>
            </a:r>
            <a:r>
              <a:rPr i="1" lang="en-GB" sz="2000">
                <a:solidFill>
                  <a:schemeClr val="dk1"/>
                </a:solidFill>
                <a:latin typeface="Montserrat"/>
                <a:ea typeface="Montserrat"/>
                <a:cs typeface="Montserrat"/>
                <a:sym typeface="Montserrat"/>
              </a:rPr>
              <a:t>in alignment with/in the context of </a:t>
            </a:r>
            <a:r>
              <a:rPr b="1" i="1" lang="en-GB" sz="2000">
                <a:solidFill>
                  <a:schemeClr val="dk1"/>
                </a:solidFill>
                <a:latin typeface="Montserrat"/>
                <a:ea typeface="Montserrat"/>
                <a:cs typeface="Montserrat"/>
                <a:sym typeface="Montserrat"/>
              </a:rPr>
              <a:t>the EU Missions</a:t>
            </a:r>
            <a:endParaRPr b="1" i="1" sz="2000">
              <a:solidFill>
                <a:schemeClr val="dk1"/>
              </a:solidFill>
              <a:latin typeface="Montserrat"/>
              <a:ea typeface="Montserrat"/>
              <a:cs typeface="Montserrat"/>
              <a:sym typeface="Montserrat"/>
            </a:endParaRPr>
          </a:p>
          <a:p>
            <a:pPr indent="0" lvl="0" marL="0" marR="0" rtl="0" algn="l">
              <a:spcBef>
                <a:spcPts val="0"/>
              </a:spcBef>
              <a:spcAft>
                <a:spcPts val="0"/>
              </a:spcAft>
              <a:buNone/>
            </a:pPr>
            <a:r>
              <a:t/>
            </a:r>
            <a:endParaRPr sz="20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Using the post-its for your keywords and ideas for a clustering exercise to be turned into </a:t>
            </a:r>
            <a:r>
              <a:rPr b="1" lang="en-GB" sz="2000">
                <a:solidFill>
                  <a:schemeClr val="dk1"/>
                </a:solidFill>
                <a:latin typeface="Montserrat"/>
                <a:ea typeface="Montserrat"/>
                <a:cs typeface="Montserrat"/>
                <a:sym typeface="Montserrat"/>
              </a:rPr>
              <a:t>specific objectives </a:t>
            </a:r>
            <a:r>
              <a:rPr lang="en-GB" sz="2000">
                <a:solidFill>
                  <a:schemeClr val="dk1"/>
                </a:solidFill>
                <a:latin typeface="Montserrat"/>
                <a:ea typeface="Montserrat"/>
                <a:cs typeface="Montserrat"/>
                <a:sym typeface="Montserrat"/>
              </a:rPr>
              <a:t>for the Transnational Communities later </a:t>
            </a:r>
            <a:endParaRPr/>
          </a:p>
          <a:p>
            <a:pPr indent="0" lvl="0" marL="0" marR="0" rtl="0" algn="l">
              <a:spcBef>
                <a:spcPts val="0"/>
              </a:spcBef>
              <a:spcAft>
                <a:spcPts val="0"/>
              </a:spcAft>
              <a:buNone/>
            </a:pPr>
            <a:br>
              <a:rPr lang="en-GB" sz="2000">
                <a:solidFill>
                  <a:schemeClr val="dk1"/>
                </a:solidFill>
                <a:latin typeface="Montserrat"/>
                <a:ea typeface="Montserrat"/>
                <a:cs typeface="Montserrat"/>
                <a:sym typeface="Montserrat"/>
              </a:rPr>
            </a:br>
            <a:endParaRPr sz="2000">
              <a:solidFill>
                <a:schemeClr val="dk1"/>
              </a:solidFill>
              <a:latin typeface="Montserrat"/>
              <a:ea typeface="Montserrat"/>
              <a:cs typeface="Montserrat"/>
              <a:sym typeface="Montserrat"/>
            </a:endParaRPr>
          </a:p>
          <a:p>
            <a:pPr indent="0" lvl="0" marL="0" marR="0" rtl="0" algn="l">
              <a:spcBef>
                <a:spcPts val="0"/>
              </a:spcBef>
              <a:spcAft>
                <a:spcPts val="0"/>
              </a:spcAft>
              <a:buNone/>
            </a:pPr>
            <a:r>
              <a:rPr b="1" lang="en-GB" sz="2000">
                <a:solidFill>
                  <a:schemeClr val="dk1"/>
                </a:solidFill>
                <a:latin typeface="Montserrat"/>
                <a:ea typeface="Montserrat"/>
                <a:cs typeface="Montserrat"/>
                <a:sym typeface="Montserrat"/>
              </a:rPr>
              <a:t>15 min group work - 10 min to discuss together</a:t>
            </a:r>
            <a:endParaRPr b="1" sz="2000">
              <a:solidFill>
                <a:schemeClr val="dk1"/>
              </a:solidFill>
              <a:latin typeface="Montserrat"/>
              <a:ea typeface="Montserrat"/>
              <a:cs typeface="Montserrat"/>
              <a:sym typeface="Montserrat"/>
            </a:endParaRPr>
          </a:p>
          <a:p>
            <a:pPr indent="0" lvl="0" marL="0" marR="0" rtl="0" algn="l">
              <a:spcBef>
                <a:spcPts val="0"/>
              </a:spcBef>
              <a:spcAft>
                <a:spcPts val="0"/>
              </a:spcAft>
              <a:buNone/>
            </a:pPr>
            <a:br>
              <a:rPr lang="en-GB" sz="2000">
                <a:solidFill>
                  <a:schemeClr val="dk1"/>
                </a:solidFill>
                <a:latin typeface="Arial"/>
                <a:ea typeface="Arial"/>
                <a:cs typeface="Arial"/>
                <a:sym typeface="Arial"/>
              </a:rPr>
            </a:br>
            <a:endParaRPr b="1" sz="2000">
              <a:solidFill>
                <a:schemeClr val="dk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26"/>
          <p:cNvPicPr preferRelativeResize="0"/>
          <p:nvPr/>
        </p:nvPicPr>
        <p:blipFill rotWithShape="1">
          <a:blip r:embed="rId3">
            <a:alphaModFix/>
          </a:blip>
          <a:srcRect b="0" l="0" r="0" t="0"/>
          <a:stretch/>
        </p:blipFill>
        <p:spPr>
          <a:xfrm>
            <a:off x="3364415" y="4169330"/>
            <a:ext cx="573318" cy="583146"/>
          </a:xfrm>
          <a:prstGeom prst="rect">
            <a:avLst/>
          </a:prstGeom>
          <a:noFill/>
          <a:ln>
            <a:noFill/>
          </a:ln>
        </p:spPr>
      </p:pic>
      <p:sp>
        <p:nvSpPr>
          <p:cNvPr id="278" name="Google Shape;278;p26"/>
          <p:cNvSpPr txBox="1"/>
          <p:nvPr>
            <p:ph idx="1" type="body"/>
          </p:nvPr>
        </p:nvSpPr>
        <p:spPr>
          <a:xfrm>
            <a:off x="6674832" y="2639818"/>
            <a:ext cx="5132700" cy="3504300"/>
          </a:xfrm>
          <a:prstGeom prst="rect">
            <a:avLst/>
          </a:prstGeom>
          <a:noFill/>
          <a:ln>
            <a:noFill/>
          </a:ln>
        </p:spPr>
        <p:txBody>
          <a:bodyPr anchorCtr="0" anchor="t" bIns="45700" lIns="91425" spcFirstLastPara="1" rIns="91425" wrap="square" tIns="45700">
            <a:spAutoFit/>
          </a:bodyPr>
          <a:lstStyle/>
          <a:p>
            <a:pPr indent="-285750" lvl="0" marL="285750" rtl="0" algn="l">
              <a:lnSpc>
                <a:spcPct val="100000"/>
              </a:lnSpc>
              <a:spcBef>
                <a:spcPts val="0"/>
              </a:spcBef>
              <a:spcAft>
                <a:spcPts val="0"/>
              </a:spcAft>
              <a:buClr>
                <a:schemeClr val="lt1"/>
              </a:buClr>
              <a:buSzPts val="1800"/>
              <a:buFont typeface="Arial"/>
              <a:buChar char="•"/>
            </a:pPr>
            <a:r>
              <a:rPr lang="en-GB" sz="1800"/>
              <a:t>Dilek Fraisl, IIASA,              </a:t>
            </a:r>
            <a:r>
              <a:rPr lang="en-GB" sz="1800">
                <a:solidFill>
                  <a:srgbClr val="FFFF00"/>
                </a:solidFill>
              </a:rPr>
              <a:t>fraisl@iiasa.ac.at</a:t>
            </a:r>
            <a:r>
              <a:rPr lang="en-GB" sz="1800"/>
              <a:t> </a:t>
            </a:r>
            <a:endParaRPr/>
          </a:p>
          <a:p>
            <a:pPr indent="-285750" lvl="0" marL="285750" rtl="0" algn="l">
              <a:lnSpc>
                <a:spcPct val="100000"/>
              </a:lnSpc>
              <a:spcBef>
                <a:spcPts val="1000"/>
              </a:spcBef>
              <a:spcAft>
                <a:spcPts val="0"/>
              </a:spcAft>
              <a:buClr>
                <a:schemeClr val="lt1"/>
              </a:buClr>
              <a:buSzPts val="1800"/>
              <a:buFont typeface="Arial"/>
              <a:buChar char="•"/>
            </a:pPr>
            <a:r>
              <a:rPr lang="en-GB" sz="1800"/>
              <a:t>Giovanni Maccani, Ideas for Change, </a:t>
            </a:r>
            <a:r>
              <a:rPr lang="en-GB" sz="1800">
                <a:solidFill>
                  <a:srgbClr val="FFFF00"/>
                </a:solidFill>
              </a:rPr>
              <a:t>giovannimaccani@ideasforchange.com </a:t>
            </a:r>
            <a:endParaRPr sz="1800">
              <a:solidFill>
                <a:srgbClr val="FFFF00"/>
              </a:solidFill>
            </a:endParaRPr>
          </a:p>
          <a:p>
            <a:pPr indent="-285750" lvl="0" marL="285750" rtl="0" algn="l">
              <a:lnSpc>
                <a:spcPct val="100000"/>
              </a:lnSpc>
              <a:spcBef>
                <a:spcPts val="1000"/>
              </a:spcBef>
              <a:spcAft>
                <a:spcPts val="0"/>
              </a:spcAft>
              <a:buClr>
                <a:schemeClr val="lt1"/>
              </a:buClr>
              <a:buSzPts val="1800"/>
              <a:buFont typeface="Arial"/>
              <a:buChar char="•"/>
            </a:pPr>
            <a:r>
              <a:rPr lang="en-GB" sz="1800"/>
              <a:t>James Sprinks, Earthwatch, </a:t>
            </a:r>
            <a:r>
              <a:rPr lang="en-GB" sz="1800">
                <a:solidFill>
                  <a:srgbClr val="FFFF00"/>
                </a:solidFill>
              </a:rPr>
              <a:t>jsprinks@earthwatch.org.uk </a:t>
            </a:r>
            <a:endParaRPr/>
          </a:p>
          <a:p>
            <a:pPr indent="-285750" lvl="0" marL="285750" rtl="0" algn="l">
              <a:lnSpc>
                <a:spcPct val="100000"/>
              </a:lnSpc>
              <a:spcBef>
                <a:spcPts val="1000"/>
              </a:spcBef>
              <a:spcAft>
                <a:spcPts val="0"/>
              </a:spcAft>
              <a:buClr>
                <a:schemeClr val="lt1"/>
              </a:buClr>
              <a:buSzPts val="1800"/>
              <a:buFont typeface="Arial"/>
              <a:buChar char="•"/>
            </a:pPr>
            <a:r>
              <a:rPr lang="en-GB" sz="1800"/>
              <a:t>Catarina Azevedo, INOVA+, </a:t>
            </a:r>
            <a:r>
              <a:rPr lang="en-GB" sz="1800">
                <a:solidFill>
                  <a:srgbClr val="FFFF00"/>
                </a:solidFill>
              </a:rPr>
              <a:t>catarina.azevedo@inova.business </a:t>
            </a:r>
            <a:endParaRPr/>
          </a:p>
          <a:p>
            <a:pPr indent="-171450" lvl="0" marL="285750" rtl="0" algn="l">
              <a:lnSpc>
                <a:spcPct val="100000"/>
              </a:lnSpc>
              <a:spcBef>
                <a:spcPts val="1000"/>
              </a:spcBef>
              <a:spcAft>
                <a:spcPts val="0"/>
              </a:spcAft>
              <a:buClr>
                <a:schemeClr val="lt1"/>
              </a:buClr>
              <a:buSzPts val="1800"/>
              <a:buFont typeface="Arial"/>
              <a:buNone/>
            </a:pPr>
            <a:r>
              <a:t/>
            </a:r>
            <a:endParaRPr sz="1800"/>
          </a:p>
          <a:p>
            <a:pPr indent="0" lvl="0" marL="0" rtl="0" algn="l">
              <a:lnSpc>
                <a:spcPct val="100000"/>
              </a:lnSpc>
              <a:spcBef>
                <a:spcPts val="1000"/>
              </a:spcBef>
              <a:spcAft>
                <a:spcPts val="0"/>
              </a:spcAft>
              <a:buClr>
                <a:schemeClr val="lt1"/>
              </a:buClr>
              <a:buSzPts val="1800"/>
              <a:buNone/>
            </a:pPr>
            <a:r>
              <a:t/>
            </a:r>
            <a:endParaRPr sz="1800"/>
          </a:p>
        </p:txBody>
      </p:sp>
      <p:sp>
        <p:nvSpPr>
          <p:cNvPr id="279" name="Google Shape;279;p26"/>
          <p:cNvSpPr txBox="1"/>
          <p:nvPr>
            <p:ph idx="2" type="body"/>
          </p:nvPr>
        </p:nvSpPr>
        <p:spPr>
          <a:xfrm>
            <a:off x="6674832" y="1623403"/>
            <a:ext cx="4522788" cy="86461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None/>
            </a:pPr>
            <a:r>
              <a:rPr lang="en-GB"/>
              <a:t>Thank you!</a:t>
            </a:r>
            <a:endParaRPr/>
          </a:p>
        </p:txBody>
      </p:sp>
      <p:sp>
        <p:nvSpPr>
          <p:cNvPr id="280" name="Google Shape;280;p26"/>
          <p:cNvSpPr/>
          <p:nvPr/>
        </p:nvSpPr>
        <p:spPr>
          <a:xfrm>
            <a:off x="499016" y="998958"/>
            <a:ext cx="6175800" cy="433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Montserrat"/>
                <a:ea typeface="Montserrat"/>
                <a:cs typeface="Montserrat"/>
                <a:sym typeface="Montserrat"/>
              </a:rPr>
              <a:t>Key messages from today</a:t>
            </a:r>
            <a:endParaRPr/>
          </a:p>
          <a:p>
            <a:pPr indent="0" lvl="0" marL="0" marR="0" rtl="0" algn="l">
              <a:spcBef>
                <a:spcPts val="1200"/>
              </a:spcBef>
              <a:spcAft>
                <a:spcPts val="0"/>
              </a:spcAft>
              <a:buNone/>
            </a:pPr>
            <a:r>
              <a:rPr lang="en-GB" sz="2000">
                <a:solidFill>
                  <a:schemeClr val="lt1"/>
                </a:solidFill>
                <a:latin typeface="Montserrat"/>
                <a:ea typeface="Montserrat"/>
                <a:cs typeface="Montserrat"/>
                <a:sym typeface="Montserrat"/>
              </a:rPr>
              <a:t>Remember to sign up for the CROPS Transnational Community and other CROPS activities now: </a:t>
            </a:r>
            <a:endParaRPr sz="2000">
              <a:solidFill>
                <a:schemeClr val="lt1"/>
              </a:solidFill>
              <a:latin typeface="Montserrat"/>
              <a:ea typeface="Montserrat"/>
              <a:cs typeface="Montserrat"/>
              <a:sym typeface="Montserrat"/>
            </a:endParaRPr>
          </a:p>
          <a:p>
            <a:pPr indent="0" lvl="0" marL="0" marR="0" rtl="0" algn="l">
              <a:spcBef>
                <a:spcPts val="1200"/>
              </a:spcBef>
              <a:spcAft>
                <a:spcPts val="0"/>
              </a:spcAft>
              <a:buNone/>
            </a:pPr>
            <a:r>
              <a:rPr b="1" lang="en-GB" sz="2000" u="sng">
                <a:solidFill>
                  <a:srgbClr val="FFFF00"/>
                </a:solidFill>
                <a:latin typeface="Montserrat"/>
                <a:ea typeface="Montserrat"/>
                <a:cs typeface="Montserrat"/>
                <a:sym typeface="Montserrat"/>
              </a:rPr>
              <a:t>https://forms.office.com/e/b5izd5FkdU</a:t>
            </a:r>
            <a:endParaRPr b="1" sz="2000">
              <a:solidFill>
                <a:srgbClr val="FFFF00"/>
              </a:solidFill>
              <a:latin typeface="Montserrat"/>
              <a:ea typeface="Montserrat"/>
              <a:cs typeface="Montserrat"/>
              <a:sym typeface="Montserrat"/>
            </a:endParaRPr>
          </a:p>
          <a:p>
            <a:pPr indent="0" lvl="0" marL="0" marR="0" rtl="0" algn="l">
              <a:spcBef>
                <a:spcPts val="1200"/>
              </a:spcBef>
              <a:spcAft>
                <a:spcPts val="0"/>
              </a:spcAft>
              <a:buNone/>
            </a:pPr>
            <a:r>
              <a:rPr lang="en-GB" sz="2000">
                <a:solidFill>
                  <a:schemeClr val="lt1"/>
                </a:solidFill>
                <a:latin typeface="Montserrat"/>
                <a:ea typeface="Montserrat"/>
                <a:cs typeface="Montserrat"/>
                <a:sym typeface="Montserrat"/>
              </a:rPr>
              <a:t>Transnational Community will be launched </a:t>
            </a:r>
            <a:r>
              <a:rPr b="1" lang="en-GB" sz="2000">
                <a:solidFill>
                  <a:schemeClr val="lt1"/>
                </a:solidFill>
                <a:latin typeface="Montserrat"/>
                <a:ea typeface="Montserrat"/>
                <a:cs typeface="Montserrat"/>
                <a:sym typeface="Montserrat"/>
              </a:rPr>
              <a:t>January 2025</a:t>
            </a:r>
            <a:r>
              <a:rPr lang="en-GB" sz="2000">
                <a:solidFill>
                  <a:schemeClr val="lt1"/>
                </a:solidFill>
                <a:latin typeface="Montserrat"/>
                <a:ea typeface="Montserrat"/>
                <a:cs typeface="Montserrat"/>
                <a:sym typeface="Montserrat"/>
              </a:rPr>
              <a:t>. We will be in touch!</a:t>
            </a:r>
            <a:endParaRPr/>
          </a:p>
          <a:p>
            <a:pPr indent="0" lvl="0" marL="0" marR="0" rtl="0" algn="l">
              <a:spcBef>
                <a:spcPts val="1200"/>
              </a:spcBef>
              <a:spcAft>
                <a:spcPts val="0"/>
              </a:spcAft>
              <a:buNone/>
            </a:pPr>
            <a:r>
              <a:rPr lang="en-GB" sz="2000">
                <a:solidFill>
                  <a:schemeClr val="lt1"/>
                </a:solidFill>
                <a:latin typeface="Montserrat"/>
                <a:ea typeface="Montserrat"/>
                <a:cs typeface="Montserrat"/>
                <a:sym typeface="Montserrat"/>
              </a:rPr>
              <a:t>By then, visit our website regularly for updates:</a:t>
            </a:r>
            <a:endParaRPr/>
          </a:p>
          <a:p>
            <a:pPr indent="0" lvl="0" marL="0" marR="0" rtl="0" algn="l">
              <a:spcBef>
                <a:spcPts val="1200"/>
              </a:spcBef>
              <a:spcAft>
                <a:spcPts val="0"/>
              </a:spcAft>
              <a:buNone/>
            </a:pPr>
            <a:r>
              <a:rPr b="1" lang="en-GB" sz="2000" u="sng">
                <a:solidFill>
                  <a:srgbClr val="FFFF00"/>
                </a:solidFill>
                <a:latin typeface="Montserrat"/>
                <a:ea typeface="Montserrat"/>
                <a:cs typeface="Montserrat"/>
                <a:sym typeface="Montserrat"/>
              </a:rPr>
              <a:t>https://crops-cs.eu/</a:t>
            </a:r>
            <a:r>
              <a:rPr b="1" lang="en-GB" sz="2000">
                <a:solidFill>
                  <a:srgbClr val="FFFF00"/>
                </a:solidFill>
                <a:latin typeface="Montserrat"/>
                <a:ea typeface="Montserrat"/>
                <a:cs typeface="Montserrat"/>
                <a:sym typeface="Montserrat"/>
              </a:rPr>
              <a:t> </a:t>
            </a:r>
            <a:endParaRPr/>
          </a:p>
          <a:p>
            <a:pPr indent="0" lvl="0" marL="0" marR="0" rtl="0" algn="l">
              <a:spcBef>
                <a:spcPts val="120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874713" y="830399"/>
            <a:ext cx="10440251" cy="4801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2800"/>
              <a:buFont typeface="Montserrat"/>
              <a:buNone/>
            </a:pPr>
            <a:r>
              <a:rPr lang="en-GB"/>
              <a:t>Session aims and outcomes</a:t>
            </a:r>
            <a:endParaRPr/>
          </a:p>
        </p:txBody>
      </p:sp>
      <p:sp>
        <p:nvSpPr>
          <p:cNvPr id="97" name="Google Shape;97;p3"/>
          <p:cNvSpPr txBox="1"/>
          <p:nvPr>
            <p:ph idx="1" type="body"/>
          </p:nvPr>
        </p:nvSpPr>
        <p:spPr>
          <a:xfrm>
            <a:off x="874713" y="368300"/>
            <a:ext cx="10440988" cy="25241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716BC9"/>
              </a:buClr>
              <a:buSzPts val="1200"/>
              <a:buNone/>
            </a:pPr>
            <a:r>
              <a:rPr lang="en-GB"/>
              <a:t>Introduction</a:t>
            </a:r>
            <a:endParaRPr/>
          </a:p>
        </p:txBody>
      </p:sp>
      <p:sp>
        <p:nvSpPr>
          <p:cNvPr id="98" name="Google Shape;98;p3"/>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99" name="Google Shape;99;p3"/>
          <p:cNvSpPr txBox="1"/>
          <p:nvPr>
            <p:ph idx="4" type="body"/>
          </p:nvPr>
        </p:nvSpPr>
        <p:spPr>
          <a:xfrm>
            <a:off x="1743455" y="6056095"/>
            <a:ext cx="9578563" cy="253116"/>
          </a:xfrm>
          <a:prstGeom prst="rect">
            <a:avLst/>
          </a:prstGeom>
          <a:noFill/>
          <a:ln>
            <a:noFill/>
          </a:ln>
        </p:spPr>
        <p:txBody>
          <a:bodyPr anchorCtr="0" anchor="t" bIns="45700" lIns="91425" spcFirstLastPara="1" rIns="0" wrap="square" tIns="45700">
            <a:noAutofit/>
          </a:bodyPr>
          <a:lstStyle/>
          <a:p>
            <a:pPr indent="0" lvl="0" marL="0" rtl="0" algn="r">
              <a:lnSpc>
                <a:spcPct val="90000"/>
              </a:lnSpc>
              <a:spcBef>
                <a:spcPts val="0"/>
              </a:spcBef>
              <a:spcAft>
                <a:spcPts val="0"/>
              </a:spcAft>
              <a:buClr>
                <a:srgbClr val="716BC9"/>
              </a:buClr>
              <a:buSzPts val="1000"/>
              <a:buNone/>
            </a:pPr>
            <a:r>
              <a:rPr lang="en-GB"/>
              <a:t>CROPS – Curating, Replicating, Orchestrating and Propagating Citizen Science across Europe</a:t>
            </a:r>
            <a:endParaRPr/>
          </a:p>
        </p:txBody>
      </p:sp>
      <p:sp>
        <p:nvSpPr>
          <p:cNvPr id="100" name="Google Shape;100;p3"/>
          <p:cNvSpPr txBox="1"/>
          <p:nvPr/>
        </p:nvSpPr>
        <p:spPr>
          <a:xfrm>
            <a:off x="989045" y="1361248"/>
            <a:ext cx="9864758" cy="423162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Introduce the </a:t>
            </a:r>
            <a:r>
              <a:rPr b="1" lang="en-GB" sz="2000">
                <a:solidFill>
                  <a:schemeClr val="dk1"/>
                </a:solidFill>
                <a:latin typeface="Montserrat"/>
                <a:ea typeface="Montserrat"/>
                <a:cs typeface="Montserrat"/>
                <a:sym typeface="Montserrat"/>
              </a:rPr>
              <a:t>CROPS</a:t>
            </a:r>
            <a:r>
              <a:rPr lang="en-GB" sz="2000">
                <a:solidFill>
                  <a:schemeClr val="dk1"/>
                </a:solidFill>
                <a:latin typeface="Montserrat"/>
                <a:ea typeface="Montserrat"/>
                <a:cs typeface="Montserrat"/>
                <a:sym typeface="Montserrat"/>
              </a:rPr>
              <a:t> project, CROPS Transnational Communities and other CROPS activities</a:t>
            </a:r>
            <a:endParaRPr/>
          </a:p>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Co-design the CROPS </a:t>
            </a:r>
            <a:r>
              <a:rPr b="1" lang="en-GB" sz="2000">
                <a:solidFill>
                  <a:schemeClr val="dk1"/>
                </a:solidFill>
                <a:latin typeface="Montserrat"/>
                <a:ea typeface="Montserrat"/>
                <a:cs typeface="Montserrat"/>
                <a:sym typeface="Montserrat"/>
              </a:rPr>
              <a:t>Transnational Communities</a:t>
            </a:r>
            <a:r>
              <a:rPr lang="en-GB" sz="2000">
                <a:solidFill>
                  <a:schemeClr val="dk1"/>
                </a:solidFill>
                <a:latin typeface="Montserrat"/>
                <a:ea typeface="Montserrat"/>
                <a:cs typeface="Montserrat"/>
                <a:sym typeface="Montserrat"/>
              </a:rPr>
              <a:t> to support the upscaling of citizen science with the citizen science community</a:t>
            </a:r>
            <a:endParaRPr/>
          </a:p>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Discuss how citizen science can contribute towards the </a:t>
            </a:r>
            <a:r>
              <a:rPr b="1" lang="en-GB" sz="2000">
                <a:solidFill>
                  <a:schemeClr val="dk1"/>
                </a:solidFill>
                <a:latin typeface="Montserrat"/>
                <a:ea typeface="Montserrat"/>
                <a:cs typeface="Montserrat"/>
                <a:sym typeface="Montserrat"/>
              </a:rPr>
              <a:t>EU Missions</a:t>
            </a:r>
            <a:endParaRPr/>
          </a:p>
          <a:p>
            <a:pPr indent="-342900" lvl="0" marL="342900" marR="0" rtl="0" algn="l">
              <a:lnSpc>
                <a:spcPct val="150000"/>
              </a:lnSpc>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Outcome: A better-informed citizen science community about the issues surrounding the </a:t>
            </a:r>
            <a:r>
              <a:rPr b="1" lang="en-GB" sz="2000">
                <a:solidFill>
                  <a:schemeClr val="dk1"/>
                </a:solidFill>
                <a:latin typeface="Montserrat"/>
                <a:ea typeface="Montserrat"/>
                <a:cs typeface="Montserrat"/>
                <a:sym typeface="Montserrat"/>
              </a:rPr>
              <a:t>upscaling of citizen science </a:t>
            </a:r>
            <a:r>
              <a:rPr lang="en-GB" sz="2000">
                <a:solidFill>
                  <a:schemeClr val="dk1"/>
                </a:solidFill>
                <a:latin typeface="Montserrat"/>
                <a:ea typeface="Montserrat"/>
                <a:cs typeface="Montserrat"/>
                <a:sym typeface="Montserrat"/>
              </a:rPr>
              <a:t>actions, and a better-informed community support structure, taking a user-centred approach towards its design and implementation.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title"/>
          </p:nvPr>
        </p:nvSpPr>
        <p:spPr>
          <a:xfrm>
            <a:off x="874713" y="830399"/>
            <a:ext cx="10440251" cy="4801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2800"/>
              <a:buFont typeface="Montserrat"/>
              <a:buNone/>
            </a:pPr>
            <a:r>
              <a:rPr lang="en-GB"/>
              <a:t>What’s in it for you?</a:t>
            </a:r>
            <a:endParaRPr/>
          </a:p>
        </p:txBody>
      </p:sp>
      <p:sp>
        <p:nvSpPr>
          <p:cNvPr id="106" name="Google Shape;106;p4"/>
          <p:cNvSpPr txBox="1"/>
          <p:nvPr>
            <p:ph idx="1" type="body"/>
          </p:nvPr>
        </p:nvSpPr>
        <p:spPr>
          <a:xfrm>
            <a:off x="874713" y="368300"/>
            <a:ext cx="10440988" cy="25241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716BC9"/>
              </a:buClr>
              <a:buSzPts val="1200"/>
              <a:buNone/>
            </a:pPr>
            <a:r>
              <a:rPr lang="en-GB"/>
              <a:t>Introduction</a:t>
            </a:r>
            <a:endParaRPr/>
          </a:p>
        </p:txBody>
      </p:sp>
      <p:sp>
        <p:nvSpPr>
          <p:cNvPr id="107" name="Google Shape;107;p4"/>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08" name="Google Shape;108;p4"/>
          <p:cNvSpPr txBox="1"/>
          <p:nvPr>
            <p:ph idx="4" type="body"/>
          </p:nvPr>
        </p:nvSpPr>
        <p:spPr>
          <a:xfrm>
            <a:off x="1743455" y="6056095"/>
            <a:ext cx="9578563" cy="253116"/>
          </a:xfrm>
          <a:prstGeom prst="rect">
            <a:avLst/>
          </a:prstGeom>
          <a:noFill/>
          <a:ln>
            <a:noFill/>
          </a:ln>
        </p:spPr>
        <p:txBody>
          <a:bodyPr anchorCtr="0" anchor="t" bIns="45700" lIns="91425" spcFirstLastPara="1" rIns="0" wrap="square" tIns="45700">
            <a:noAutofit/>
          </a:bodyPr>
          <a:lstStyle/>
          <a:p>
            <a:pPr indent="0" lvl="0" marL="0" rtl="0" algn="r">
              <a:lnSpc>
                <a:spcPct val="90000"/>
              </a:lnSpc>
              <a:spcBef>
                <a:spcPts val="0"/>
              </a:spcBef>
              <a:spcAft>
                <a:spcPts val="0"/>
              </a:spcAft>
              <a:buClr>
                <a:srgbClr val="716BC9"/>
              </a:buClr>
              <a:buSzPts val="1000"/>
              <a:buNone/>
            </a:pPr>
            <a:r>
              <a:rPr lang="en-GB"/>
              <a:t>CROPS – Curating, Replicating, Orchestrating and Propagating Citizen Science across Europe</a:t>
            </a:r>
            <a:endParaRPr/>
          </a:p>
        </p:txBody>
      </p:sp>
      <p:sp>
        <p:nvSpPr>
          <p:cNvPr id="109" name="Google Shape;109;p4"/>
          <p:cNvSpPr txBox="1"/>
          <p:nvPr/>
        </p:nvSpPr>
        <p:spPr>
          <a:xfrm>
            <a:off x="989045" y="1517823"/>
            <a:ext cx="9864758" cy="378565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600"/>
              <a:buFont typeface="Arial"/>
              <a:buChar char="•"/>
            </a:pPr>
            <a:r>
              <a:rPr lang="en-GB" sz="1600">
                <a:solidFill>
                  <a:schemeClr val="dk1"/>
                </a:solidFill>
                <a:latin typeface="Montserrat"/>
                <a:ea typeface="Montserrat"/>
                <a:cs typeface="Montserrat"/>
                <a:sym typeface="Montserrat"/>
              </a:rPr>
              <a:t>Become a </a:t>
            </a:r>
            <a:r>
              <a:rPr b="1" lang="en-GB" sz="1600">
                <a:solidFill>
                  <a:schemeClr val="dk1"/>
                </a:solidFill>
                <a:latin typeface="Montserrat"/>
                <a:ea typeface="Montserrat"/>
                <a:cs typeface="Montserrat"/>
                <a:sym typeface="Montserrat"/>
              </a:rPr>
              <a:t>founding member</a:t>
            </a:r>
            <a:r>
              <a:rPr lang="en-GB" sz="1600">
                <a:solidFill>
                  <a:schemeClr val="dk1"/>
                </a:solidFill>
                <a:latin typeface="Montserrat"/>
                <a:ea typeface="Montserrat"/>
                <a:cs typeface="Montserrat"/>
                <a:sym typeface="Montserrat"/>
              </a:rPr>
              <a:t> of the CROPS Transnational Communities for each EU Mission;</a:t>
            </a:r>
            <a:endParaRPr/>
          </a:p>
          <a:p>
            <a:pPr indent="-342900" lvl="0" marL="342900" marR="0" rtl="0" algn="l">
              <a:lnSpc>
                <a:spcPct val="150000"/>
              </a:lnSpc>
              <a:spcBef>
                <a:spcPts val="0"/>
              </a:spcBef>
              <a:spcAft>
                <a:spcPts val="0"/>
              </a:spcAft>
              <a:buClr>
                <a:schemeClr val="dk1"/>
              </a:buClr>
              <a:buSzPts val="1600"/>
              <a:buFont typeface="Arial"/>
              <a:buChar char="•"/>
            </a:pPr>
            <a:r>
              <a:rPr lang="en-GB" sz="1600">
                <a:solidFill>
                  <a:schemeClr val="dk1"/>
                </a:solidFill>
                <a:latin typeface="Montserrat"/>
                <a:ea typeface="Montserrat"/>
                <a:cs typeface="Montserrat"/>
                <a:sym typeface="Montserrat"/>
              </a:rPr>
              <a:t>Become a member of the CROPS </a:t>
            </a:r>
            <a:r>
              <a:rPr b="1" lang="en-GB" sz="1600">
                <a:solidFill>
                  <a:schemeClr val="dk1"/>
                </a:solidFill>
                <a:latin typeface="Montserrat"/>
                <a:ea typeface="Montserrat"/>
                <a:cs typeface="Montserrat"/>
                <a:sym typeface="Montserrat"/>
              </a:rPr>
              <a:t>Special Interest Group (SIG)</a:t>
            </a:r>
            <a:r>
              <a:rPr lang="en-GB" sz="1600">
                <a:solidFill>
                  <a:schemeClr val="dk1"/>
                </a:solidFill>
                <a:latin typeface="Montserrat"/>
                <a:ea typeface="Montserrat"/>
                <a:cs typeface="Montserrat"/>
                <a:sym typeface="Montserrat"/>
              </a:rPr>
              <a:t> and get a chance to influence the European Commission’s work on upscaling citizen science;</a:t>
            </a:r>
            <a:endParaRPr/>
          </a:p>
          <a:p>
            <a:pPr indent="-342900" lvl="0" marL="342900" marR="0" rtl="0" algn="l">
              <a:lnSpc>
                <a:spcPct val="150000"/>
              </a:lnSpc>
              <a:spcBef>
                <a:spcPts val="0"/>
              </a:spcBef>
              <a:spcAft>
                <a:spcPts val="0"/>
              </a:spcAft>
              <a:buClr>
                <a:schemeClr val="dk1"/>
              </a:buClr>
              <a:buSzPts val="1600"/>
              <a:buFont typeface="Arial"/>
              <a:buChar char="•"/>
            </a:pPr>
            <a:r>
              <a:rPr lang="en-GB" sz="1600">
                <a:solidFill>
                  <a:schemeClr val="dk1"/>
                </a:solidFill>
                <a:latin typeface="Montserrat"/>
                <a:ea typeface="Montserrat"/>
                <a:cs typeface="Montserrat"/>
                <a:sym typeface="Montserrat"/>
              </a:rPr>
              <a:t>Access CROPS </a:t>
            </a:r>
            <a:r>
              <a:rPr b="1" lang="en-GB" sz="1600">
                <a:solidFill>
                  <a:schemeClr val="dk1"/>
                </a:solidFill>
                <a:latin typeface="Montserrat"/>
                <a:ea typeface="Montserrat"/>
                <a:cs typeface="Montserrat"/>
                <a:sym typeface="Montserrat"/>
              </a:rPr>
              <a:t>resources and guidance </a:t>
            </a:r>
            <a:r>
              <a:rPr lang="en-GB" sz="1600">
                <a:solidFill>
                  <a:schemeClr val="dk1"/>
                </a:solidFill>
                <a:latin typeface="Montserrat"/>
                <a:ea typeface="Montserrat"/>
                <a:cs typeface="Montserrat"/>
                <a:sym typeface="Montserrat"/>
              </a:rPr>
              <a:t>for upscaling citizen science projects;</a:t>
            </a:r>
            <a:endParaRPr/>
          </a:p>
          <a:p>
            <a:pPr indent="-342900" lvl="0" marL="342900" marR="0" rtl="0" algn="l">
              <a:lnSpc>
                <a:spcPct val="150000"/>
              </a:lnSpc>
              <a:spcBef>
                <a:spcPts val="0"/>
              </a:spcBef>
              <a:spcAft>
                <a:spcPts val="0"/>
              </a:spcAft>
              <a:buClr>
                <a:schemeClr val="dk1"/>
              </a:buClr>
              <a:buSzPts val="1600"/>
              <a:buFont typeface="Arial"/>
              <a:buChar char="•"/>
            </a:pPr>
            <a:r>
              <a:rPr lang="en-GB" sz="1600">
                <a:solidFill>
                  <a:schemeClr val="dk1"/>
                </a:solidFill>
                <a:latin typeface="Montserrat"/>
                <a:ea typeface="Montserrat"/>
                <a:cs typeface="Montserrat"/>
                <a:sym typeface="Montserrat"/>
              </a:rPr>
              <a:t>Contribute to and be credited in the </a:t>
            </a:r>
            <a:r>
              <a:rPr b="1" lang="en-GB" sz="1600">
                <a:solidFill>
                  <a:schemeClr val="dk1"/>
                </a:solidFill>
                <a:latin typeface="Montserrat"/>
                <a:ea typeface="Montserrat"/>
                <a:cs typeface="Montserrat"/>
                <a:sym typeface="Montserrat"/>
              </a:rPr>
              <a:t>CROPS outputs</a:t>
            </a:r>
            <a:r>
              <a:rPr lang="en-GB" sz="1600">
                <a:solidFill>
                  <a:schemeClr val="dk1"/>
                </a:solidFill>
                <a:latin typeface="Montserrat"/>
                <a:ea typeface="Montserrat"/>
                <a:cs typeface="Montserrat"/>
                <a:sym typeface="Montserrat"/>
              </a:rPr>
              <a:t>, e.g., scientific papers, policy papers, MOOC, etc.;</a:t>
            </a:r>
            <a:endParaRPr/>
          </a:p>
          <a:p>
            <a:pPr indent="-342900" lvl="0" marL="342900" marR="0" rtl="0" algn="l">
              <a:lnSpc>
                <a:spcPct val="150000"/>
              </a:lnSpc>
              <a:spcBef>
                <a:spcPts val="0"/>
              </a:spcBef>
              <a:spcAft>
                <a:spcPts val="0"/>
              </a:spcAft>
              <a:buClr>
                <a:schemeClr val="dk1"/>
              </a:buClr>
              <a:buSzPts val="1600"/>
              <a:buFont typeface="Arial"/>
              <a:buChar char="•"/>
            </a:pPr>
            <a:r>
              <a:rPr lang="en-GB" sz="1600">
                <a:solidFill>
                  <a:schemeClr val="dk1"/>
                </a:solidFill>
                <a:latin typeface="Montserrat"/>
                <a:ea typeface="Montserrat"/>
                <a:cs typeface="Montserrat"/>
                <a:sym typeface="Montserrat"/>
              </a:rPr>
              <a:t>Get a chance to be </a:t>
            </a:r>
            <a:r>
              <a:rPr b="1" lang="en-GB" sz="1600">
                <a:solidFill>
                  <a:schemeClr val="dk1"/>
                </a:solidFill>
                <a:latin typeface="Montserrat"/>
                <a:ea typeface="Montserrat"/>
                <a:cs typeface="Montserrat"/>
                <a:sym typeface="Montserrat"/>
              </a:rPr>
              <a:t>featured</a:t>
            </a:r>
            <a:r>
              <a:rPr lang="en-GB" sz="1600">
                <a:solidFill>
                  <a:schemeClr val="dk1"/>
                </a:solidFill>
                <a:latin typeface="Montserrat"/>
                <a:ea typeface="Montserrat"/>
                <a:cs typeface="Montserrat"/>
                <a:sym typeface="Montserrat"/>
              </a:rPr>
              <a:t> in the CROPS outputs, e.g., the MOOC, training resources, interviews, citizen science champions work, live events such as webinars; </a:t>
            </a:r>
            <a:endParaRPr/>
          </a:p>
          <a:p>
            <a:pPr indent="-342900" lvl="0" marL="342900" marR="0" rtl="0" algn="l">
              <a:lnSpc>
                <a:spcPct val="150000"/>
              </a:lnSpc>
              <a:spcBef>
                <a:spcPts val="0"/>
              </a:spcBef>
              <a:spcAft>
                <a:spcPts val="0"/>
              </a:spcAft>
              <a:buClr>
                <a:schemeClr val="dk1"/>
              </a:buClr>
              <a:buSzPts val="1600"/>
              <a:buFont typeface="Arial"/>
              <a:buChar char="•"/>
            </a:pPr>
            <a:r>
              <a:rPr lang="en-GB" sz="1600">
                <a:solidFill>
                  <a:schemeClr val="dk1"/>
                </a:solidFill>
                <a:latin typeface="Montserrat"/>
                <a:ea typeface="Montserrat"/>
                <a:cs typeface="Montserrat"/>
                <a:sym typeface="Montserrat"/>
              </a:rPr>
              <a:t>Extend your networks and </a:t>
            </a:r>
            <a:r>
              <a:rPr b="1" lang="en-GB" sz="1600">
                <a:solidFill>
                  <a:schemeClr val="dk1"/>
                </a:solidFill>
                <a:latin typeface="Montserrat"/>
                <a:ea typeface="Montserrat"/>
                <a:cs typeface="Montserrat"/>
                <a:sym typeface="Montserrat"/>
              </a:rPr>
              <a:t>learn from others’ experiences </a:t>
            </a:r>
            <a:r>
              <a:rPr lang="en-GB" sz="1600">
                <a:solidFill>
                  <a:schemeClr val="dk1"/>
                </a:solidFill>
                <a:latin typeface="Montserrat"/>
                <a:ea typeface="Montserrat"/>
                <a:cs typeface="Montserrat"/>
                <a:sym typeface="Montserrat"/>
              </a:rPr>
              <a:t>on upscaling citizen science.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ph type="title"/>
          </p:nvPr>
        </p:nvSpPr>
        <p:spPr>
          <a:xfrm>
            <a:off x="874713" y="830399"/>
            <a:ext cx="10440251" cy="4801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2800"/>
              <a:buFont typeface="Montserrat"/>
              <a:buNone/>
            </a:pPr>
            <a:r>
              <a:rPr lang="en-GB"/>
              <a:t>Speakers</a:t>
            </a:r>
            <a:endParaRPr/>
          </a:p>
        </p:txBody>
      </p:sp>
      <p:sp>
        <p:nvSpPr>
          <p:cNvPr id="115" name="Google Shape;115;p5"/>
          <p:cNvSpPr txBox="1"/>
          <p:nvPr>
            <p:ph idx="1" type="body"/>
          </p:nvPr>
        </p:nvSpPr>
        <p:spPr>
          <a:xfrm>
            <a:off x="874713" y="368300"/>
            <a:ext cx="10440988" cy="25241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716BC9"/>
              </a:buClr>
              <a:buSzPts val="1200"/>
              <a:buNone/>
            </a:pPr>
            <a:r>
              <a:rPr lang="en-GB"/>
              <a:t>Who we are</a:t>
            </a:r>
            <a:endParaRPr/>
          </a:p>
        </p:txBody>
      </p:sp>
      <p:sp>
        <p:nvSpPr>
          <p:cNvPr id="116" name="Google Shape;116;p5"/>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17" name="Google Shape;117;p5"/>
          <p:cNvSpPr txBox="1"/>
          <p:nvPr>
            <p:ph idx="4" type="body"/>
          </p:nvPr>
        </p:nvSpPr>
        <p:spPr>
          <a:xfrm>
            <a:off x="1743455" y="6056095"/>
            <a:ext cx="9578563" cy="253116"/>
          </a:xfrm>
          <a:prstGeom prst="rect">
            <a:avLst/>
          </a:prstGeom>
          <a:noFill/>
          <a:ln>
            <a:noFill/>
          </a:ln>
        </p:spPr>
        <p:txBody>
          <a:bodyPr anchorCtr="0" anchor="t" bIns="45700" lIns="91425" spcFirstLastPara="1" rIns="0" wrap="square" tIns="45700">
            <a:noAutofit/>
          </a:bodyPr>
          <a:lstStyle/>
          <a:p>
            <a:pPr indent="0" lvl="0" marL="0" rtl="0" algn="r">
              <a:lnSpc>
                <a:spcPct val="90000"/>
              </a:lnSpc>
              <a:spcBef>
                <a:spcPts val="0"/>
              </a:spcBef>
              <a:spcAft>
                <a:spcPts val="0"/>
              </a:spcAft>
              <a:buClr>
                <a:srgbClr val="716BC9"/>
              </a:buClr>
              <a:buSzPts val="1000"/>
              <a:buNone/>
            </a:pPr>
            <a:r>
              <a:rPr lang="en-GB"/>
              <a:t>CROPS – Curating, Replicating, Orchestrating and Propagating Citizen Science across Europe</a:t>
            </a:r>
            <a:endParaRPr/>
          </a:p>
        </p:txBody>
      </p:sp>
      <p:sp>
        <p:nvSpPr>
          <p:cNvPr id="118" name="Google Shape;118;p5"/>
          <p:cNvSpPr txBox="1"/>
          <p:nvPr/>
        </p:nvSpPr>
        <p:spPr>
          <a:xfrm>
            <a:off x="989045" y="1517823"/>
            <a:ext cx="9864758" cy="3695114"/>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000"/>
              <a:buFont typeface="Arial"/>
              <a:buChar char="•"/>
            </a:pPr>
            <a:r>
              <a:rPr b="1" lang="en-GB" sz="2000">
                <a:solidFill>
                  <a:schemeClr val="dk1"/>
                </a:solidFill>
                <a:latin typeface="Montserrat"/>
                <a:ea typeface="Montserrat"/>
                <a:cs typeface="Montserrat"/>
                <a:sym typeface="Montserrat"/>
              </a:rPr>
              <a:t>Dilek Fraisl</a:t>
            </a:r>
            <a:r>
              <a:rPr lang="en-GB" sz="2000">
                <a:solidFill>
                  <a:schemeClr val="dk1"/>
                </a:solidFill>
                <a:latin typeface="Montserrat"/>
                <a:ea typeface="Montserrat"/>
                <a:cs typeface="Montserrat"/>
                <a:sym typeface="Montserrat"/>
              </a:rPr>
              <a:t>, Research Scholar, IIASA - Managing Director, CSGP</a:t>
            </a:r>
            <a:endParaRPr sz="2000">
              <a:solidFill>
                <a:schemeClr val="dk1"/>
              </a:solidFill>
              <a:latin typeface="Montserrat"/>
              <a:ea typeface="Montserrat"/>
              <a:cs typeface="Montserrat"/>
              <a:sym typeface="Montserrat"/>
            </a:endParaRPr>
          </a:p>
          <a:p>
            <a:pPr indent="-342900" lvl="0" marL="342900" marR="0" rtl="0" algn="l">
              <a:lnSpc>
                <a:spcPct val="200000"/>
              </a:lnSpc>
              <a:spcBef>
                <a:spcPts val="0"/>
              </a:spcBef>
              <a:spcAft>
                <a:spcPts val="0"/>
              </a:spcAft>
              <a:buClr>
                <a:schemeClr val="dk1"/>
              </a:buClr>
              <a:buSzPts val="2000"/>
              <a:buFont typeface="Arial"/>
              <a:buChar char="•"/>
            </a:pPr>
            <a:r>
              <a:rPr b="1" lang="en-GB" sz="2000">
                <a:solidFill>
                  <a:schemeClr val="dk1"/>
                </a:solidFill>
                <a:latin typeface="Montserrat"/>
                <a:ea typeface="Montserrat"/>
                <a:cs typeface="Montserrat"/>
                <a:sym typeface="Montserrat"/>
              </a:rPr>
              <a:t>James Sprinks</a:t>
            </a:r>
            <a:r>
              <a:rPr lang="en-GB" sz="2000">
                <a:solidFill>
                  <a:schemeClr val="dk1"/>
                </a:solidFill>
                <a:latin typeface="Montserrat"/>
                <a:ea typeface="Montserrat"/>
                <a:cs typeface="Montserrat"/>
                <a:sym typeface="Montserrat"/>
              </a:rPr>
              <a:t>, Senior Citizen Science Researcher, and Scientific Principle Investigator of CROPS, Earthwatch</a:t>
            </a:r>
            <a:endParaRPr sz="2000">
              <a:solidFill>
                <a:schemeClr val="dk1"/>
              </a:solidFill>
              <a:latin typeface="Montserrat"/>
              <a:ea typeface="Montserrat"/>
              <a:cs typeface="Montserrat"/>
              <a:sym typeface="Montserrat"/>
            </a:endParaRPr>
          </a:p>
          <a:p>
            <a:pPr indent="-342900" lvl="0" marL="342900" marR="0" rtl="0" algn="l">
              <a:lnSpc>
                <a:spcPct val="200000"/>
              </a:lnSpc>
              <a:spcBef>
                <a:spcPts val="0"/>
              </a:spcBef>
              <a:spcAft>
                <a:spcPts val="0"/>
              </a:spcAft>
              <a:buClr>
                <a:schemeClr val="dk1"/>
              </a:buClr>
              <a:buSzPts val="2000"/>
              <a:buFont typeface="Arial"/>
              <a:buChar char="•"/>
            </a:pPr>
            <a:r>
              <a:rPr b="1" lang="en-GB" sz="2000">
                <a:solidFill>
                  <a:schemeClr val="dk1"/>
                </a:solidFill>
                <a:latin typeface="Montserrat"/>
                <a:ea typeface="Montserrat"/>
                <a:cs typeface="Montserrat"/>
                <a:sym typeface="Montserrat"/>
              </a:rPr>
              <a:t>Catarina Azevedo</a:t>
            </a:r>
            <a:r>
              <a:rPr lang="en-GB" sz="2000">
                <a:solidFill>
                  <a:schemeClr val="dk1"/>
                </a:solidFill>
                <a:latin typeface="Montserrat"/>
                <a:ea typeface="Montserrat"/>
                <a:cs typeface="Montserrat"/>
                <a:sym typeface="Montserrat"/>
              </a:rPr>
              <a:t>, Senior Consultant, INOVA+</a:t>
            </a:r>
            <a:endParaRPr sz="2000">
              <a:solidFill>
                <a:schemeClr val="dk1"/>
              </a:solidFill>
              <a:latin typeface="Montserrat"/>
              <a:ea typeface="Montserrat"/>
              <a:cs typeface="Montserrat"/>
              <a:sym typeface="Montserrat"/>
            </a:endParaRPr>
          </a:p>
          <a:p>
            <a:pPr indent="-342900" lvl="0" marL="342900" marR="0" rtl="0" algn="l">
              <a:lnSpc>
                <a:spcPct val="200000"/>
              </a:lnSpc>
              <a:spcBef>
                <a:spcPts val="0"/>
              </a:spcBef>
              <a:spcAft>
                <a:spcPts val="0"/>
              </a:spcAft>
              <a:buClr>
                <a:schemeClr val="dk1"/>
              </a:buClr>
              <a:buSzPts val="2000"/>
              <a:buFont typeface="Arial"/>
              <a:buChar char="•"/>
            </a:pPr>
            <a:r>
              <a:rPr b="1" lang="en-GB" sz="2000">
                <a:solidFill>
                  <a:schemeClr val="dk1"/>
                </a:solidFill>
                <a:latin typeface="Montserrat"/>
                <a:ea typeface="Montserrat"/>
                <a:cs typeface="Montserrat"/>
                <a:sym typeface="Montserrat"/>
              </a:rPr>
              <a:t>Giovanni Maccani</a:t>
            </a:r>
            <a:r>
              <a:rPr lang="en-GB" sz="2000">
                <a:solidFill>
                  <a:schemeClr val="dk1"/>
                </a:solidFill>
                <a:latin typeface="Montserrat"/>
                <a:ea typeface="Montserrat"/>
                <a:cs typeface="Montserrat"/>
                <a:sym typeface="Montserrat"/>
              </a:rPr>
              <a:t>, Research Director, Ideas for Change</a:t>
            </a:r>
            <a:endParaRPr sz="2000">
              <a:solidFill>
                <a:schemeClr val="dk1"/>
              </a:solidFill>
              <a:latin typeface="Montserrat"/>
              <a:ea typeface="Montserrat"/>
              <a:cs typeface="Montserrat"/>
              <a:sym typeface="Montserrat"/>
            </a:endParaRPr>
          </a:p>
          <a:p>
            <a:pPr indent="-342900" lvl="0" marL="342900" marR="0" rtl="0" algn="l">
              <a:lnSpc>
                <a:spcPct val="200000"/>
              </a:lnSpc>
              <a:spcBef>
                <a:spcPts val="0"/>
              </a:spcBef>
              <a:spcAft>
                <a:spcPts val="0"/>
              </a:spcAft>
              <a:buClr>
                <a:schemeClr val="dk1"/>
              </a:buClr>
              <a:buSzPts val="2000"/>
              <a:buFont typeface="Arial"/>
              <a:buChar char="•"/>
            </a:pPr>
            <a:r>
              <a:rPr b="1" lang="en-GB" sz="2000">
                <a:solidFill>
                  <a:schemeClr val="dk1"/>
                </a:solidFill>
                <a:latin typeface="Montserrat"/>
                <a:ea typeface="Montserrat"/>
                <a:cs typeface="Montserrat"/>
                <a:sym typeface="Montserrat"/>
              </a:rPr>
              <a:t>Steve MacFeely</a:t>
            </a:r>
            <a:r>
              <a:rPr lang="en-GB" sz="2000">
                <a:solidFill>
                  <a:schemeClr val="dk1"/>
                </a:solidFill>
                <a:latin typeface="Montserrat"/>
                <a:ea typeface="Montserrat"/>
                <a:cs typeface="Montserrat"/>
                <a:sym typeface="Montserrat"/>
              </a:rPr>
              <a:t>, Director of Data and Analytics, WHO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874713" y="830399"/>
            <a:ext cx="10440251" cy="4801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2"/>
              </a:buClr>
              <a:buSzPts val="2800"/>
              <a:buFont typeface="Montserrat"/>
              <a:buNone/>
            </a:pPr>
            <a:r>
              <a:rPr lang="en-GB"/>
              <a:t>Who are you?</a:t>
            </a:r>
            <a:endParaRPr/>
          </a:p>
        </p:txBody>
      </p:sp>
      <p:sp>
        <p:nvSpPr>
          <p:cNvPr id="124" name="Google Shape;124;p6"/>
          <p:cNvSpPr txBox="1"/>
          <p:nvPr>
            <p:ph idx="1" type="body"/>
          </p:nvPr>
        </p:nvSpPr>
        <p:spPr>
          <a:xfrm>
            <a:off x="874713" y="368300"/>
            <a:ext cx="10440988" cy="25241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716BC9"/>
              </a:buClr>
              <a:buSzPts val="1200"/>
              <a:buNone/>
            </a:pPr>
            <a:r>
              <a:rPr lang="en-GB"/>
              <a:t>Exersise</a:t>
            </a:r>
            <a:endParaRPr/>
          </a:p>
        </p:txBody>
      </p:sp>
      <p:sp>
        <p:nvSpPr>
          <p:cNvPr id="125" name="Google Shape;125;p6"/>
          <p:cNvSpPr txBox="1"/>
          <p:nvPr>
            <p:ph idx="12" type="sldNum"/>
          </p:nvPr>
        </p:nvSpPr>
        <p:spPr>
          <a:xfrm>
            <a:off x="11408229" y="6056095"/>
            <a:ext cx="448809" cy="2531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26" name="Google Shape;126;p6"/>
          <p:cNvSpPr txBox="1"/>
          <p:nvPr>
            <p:ph idx="4" type="body"/>
          </p:nvPr>
        </p:nvSpPr>
        <p:spPr>
          <a:xfrm>
            <a:off x="1743455" y="6056095"/>
            <a:ext cx="9578563" cy="253116"/>
          </a:xfrm>
          <a:prstGeom prst="rect">
            <a:avLst/>
          </a:prstGeom>
          <a:noFill/>
          <a:ln>
            <a:noFill/>
          </a:ln>
        </p:spPr>
        <p:txBody>
          <a:bodyPr anchorCtr="0" anchor="t" bIns="45700" lIns="91425" spcFirstLastPara="1" rIns="0" wrap="square" tIns="45700">
            <a:noAutofit/>
          </a:bodyPr>
          <a:lstStyle/>
          <a:p>
            <a:pPr indent="0" lvl="0" marL="0" rtl="0" algn="r">
              <a:lnSpc>
                <a:spcPct val="90000"/>
              </a:lnSpc>
              <a:spcBef>
                <a:spcPts val="0"/>
              </a:spcBef>
              <a:spcAft>
                <a:spcPts val="0"/>
              </a:spcAft>
              <a:buClr>
                <a:srgbClr val="716BC9"/>
              </a:buClr>
              <a:buSzPts val="1000"/>
              <a:buNone/>
            </a:pPr>
            <a:r>
              <a:rPr lang="en-GB"/>
              <a:t>CROPS – Curating, Replicating, Orchestrating and Propagating Citizen Science across Europe</a:t>
            </a:r>
            <a:endParaRPr/>
          </a:p>
        </p:txBody>
      </p:sp>
      <p:sp>
        <p:nvSpPr>
          <p:cNvPr id="127" name="Google Shape;127;p6"/>
          <p:cNvSpPr txBox="1"/>
          <p:nvPr/>
        </p:nvSpPr>
        <p:spPr>
          <a:xfrm>
            <a:off x="989045" y="1511559"/>
            <a:ext cx="9168882" cy="317009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Citizen scientist</a:t>
            </a:r>
            <a:endParaRPr/>
          </a:p>
          <a:p>
            <a:pPr indent="0" lvl="0" marL="0" marR="0" rtl="0" algn="l">
              <a:spcBef>
                <a:spcPts val="0"/>
              </a:spcBef>
              <a:spcAft>
                <a:spcPts val="0"/>
              </a:spcAft>
              <a:buNone/>
            </a:pPr>
            <a:r>
              <a:t/>
            </a:r>
            <a:endParaRPr sz="20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Project coordinator</a:t>
            </a:r>
            <a:endParaRPr/>
          </a:p>
          <a:p>
            <a:pPr indent="0" lvl="0" marL="0" marR="0" rtl="0" algn="l">
              <a:spcBef>
                <a:spcPts val="0"/>
              </a:spcBef>
              <a:spcAft>
                <a:spcPts val="0"/>
              </a:spcAft>
              <a:buNone/>
            </a:pPr>
            <a:r>
              <a:t/>
            </a:r>
            <a:endParaRPr sz="20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Researcher</a:t>
            </a:r>
            <a:endParaRPr/>
          </a:p>
          <a:p>
            <a:pPr indent="0" lvl="0" marL="0" marR="0" rtl="0" algn="l">
              <a:spcBef>
                <a:spcPts val="0"/>
              </a:spcBef>
              <a:spcAft>
                <a:spcPts val="0"/>
              </a:spcAft>
              <a:buNone/>
            </a:pPr>
            <a:r>
              <a:t/>
            </a:r>
            <a:endParaRPr sz="20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Policy maker</a:t>
            </a:r>
            <a:endParaRPr/>
          </a:p>
          <a:p>
            <a:pPr indent="0" lvl="0" marL="0" marR="0" rtl="0" algn="l">
              <a:spcBef>
                <a:spcPts val="0"/>
              </a:spcBef>
              <a:spcAft>
                <a:spcPts val="0"/>
              </a:spcAft>
              <a:buNone/>
            </a:pPr>
            <a:r>
              <a:t/>
            </a:r>
            <a:endParaRPr sz="20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Community member (in industry, </a:t>
            </a:r>
            <a:endParaRPr sz="2000">
              <a:solidFill>
                <a:schemeClr val="dk1"/>
              </a:solidFill>
              <a:latin typeface="Montserrat"/>
              <a:ea typeface="Montserrat"/>
              <a:cs typeface="Montserrat"/>
              <a:sym typeface="Montserrat"/>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Montserrat"/>
                <a:ea typeface="Montserrat"/>
                <a:cs typeface="Montserrat"/>
                <a:sym typeface="Montserrat"/>
              </a:rPr>
              <a:t>business, local authority)</a:t>
            </a:r>
            <a:endParaRPr sz="2000">
              <a:solidFill>
                <a:schemeClr val="dk1"/>
              </a:solidFill>
              <a:latin typeface="Montserrat"/>
              <a:ea typeface="Montserrat"/>
              <a:cs typeface="Montserrat"/>
              <a:sym typeface="Montserrat"/>
            </a:endParaRPr>
          </a:p>
        </p:txBody>
      </p:sp>
      <p:pic>
        <p:nvPicPr>
          <p:cNvPr id="128" name="Google Shape;128;p6"/>
          <p:cNvPicPr preferRelativeResize="0"/>
          <p:nvPr/>
        </p:nvPicPr>
        <p:blipFill rotWithShape="1">
          <a:blip r:embed="rId3">
            <a:alphaModFix/>
          </a:blip>
          <a:srcRect b="0" l="0" r="0" t="0"/>
          <a:stretch/>
        </p:blipFill>
        <p:spPr>
          <a:xfrm>
            <a:off x="6169068" y="830399"/>
            <a:ext cx="5059875" cy="4898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idx="1" type="body"/>
          </p:nvPr>
        </p:nvSpPr>
        <p:spPr>
          <a:xfrm>
            <a:off x="824949" y="1211628"/>
            <a:ext cx="10256349" cy="324110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GB"/>
              <a:t>HORIZON-WIDERA-2023-ERA-01-08 - Laying the groundwork towards Europe-wide citizen science campaigns</a:t>
            </a:r>
            <a:endParaRPr/>
          </a:p>
          <a:p>
            <a:pPr indent="0" lvl="0" marL="0" rtl="0" algn="l">
              <a:lnSpc>
                <a:spcPct val="100000"/>
              </a:lnSpc>
              <a:spcBef>
                <a:spcPts val="1000"/>
              </a:spcBef>
              <a:spcAft>
                <a:spcPts val="0"/>
              </a:spcAft>
              <a:buSzPts val="2000"/>
              <a:buNone/>
            </a:pPr>
            <a:r>
              <a:t/>
            </a:r>
            <a:endParaRPr b="1"/>
          </a:p>
          <a:p>
            <a:pPr indent="0" lvl="0" marL="0" rtl="0" algn="l">
              <a:lnSpc>
                <a:spcPct val="100000"/>
              </a:lnSpc>
              <a:spcBef>
                <a:spcPts val="1000"/>
              </a:spcBef>
              <a:spcAft>
                <a:spcPts val="0"/>
              </a:spcAft>
              <a:buSzPts val="2000"/>
              <a:buNone/>
            </a:pPr>
            <a:r>
              <a:rPr b="1" lang="en-GB"/>
              <a:t>CROPS and ScienceUs</a:t>
            </a:r>
            <a:endParaRPr/>
          </a:p>
          <a:p>
            <a:pPr indent="0" lvl="0" marL="0" rtl="0" algn="l">
              <a:lnSpc>
                <a:spcPct val="100000"/>
              </a:lnSpc>
              <a:spcBef>
                <a:spcPts val="1000"/>
              </a:spcBef>
              <a:spcAft>
                <a:spcPts val="0"/>
              </a:spcAft>
              <a:buSzPts val="1800"/>
              <a:buNone/>
            </a:pPr>
            <a:r>
              <a:t/>
            </a:r>
            <a:endParaRPr sz="1800"/>
          </a:p>
          <a:p>
            <a:pPr indent="0" lvl="0" marL="0" rtl="0" algn="l">
              <a:lnSpc>
                <a:spcPct val="100000"/>
              </a:lnSpc>
              <a:spcBef>
                <a:spcPts val="1000"/>
              </a:spcBef>
              <a:spcAft>
                <a:spcPts val="0"/>
              </a:spcAft>
              <a:buSzPts val="1800"/>
              <a:buNone/>
            </a:pPr>
            <a:r>
              <a:rPr lang="en-GB" sz="1800"/>
              <a:t>Many citizen science initiatives could achieve much </a:t>
            </a:r>
            <a:r>
              <a:rPr b="1" lang="en-GB" sz="1800"/>
              <a:t>higher impact </a:t>
            </a:r>
            <a:r>
              <a:rPr lang="en-GB" sz="1800"/>
              <a:t>if they were implemented on a transnational basis, collecting, analysing and exploiting vast amounts of cross-country data and, thereby, building a </a:t>
            </a:r>
            <a:r>
              <a:rPr b="1" lang="en-GB" sz="1800"/>
              <a:t>multinational community </a:t>
            </a:r>
            <a:r>
              <a:rPr lang="en-GB" sz="1800"/>
              <a:t>of citizen scientists. However, small-scale national citizen science projects often face practical, technical, or conceptual challenges and lack the </a:t>
            </a:r>
            <a:r>
              <a:rPr b="1" lang="en-GB" sz="1800"/>
              <a:t>support</a:t>
            </a:r>
            <a:r>
              <a:rPr lang="en-GB" sz="1800"/>
              <a:t>, the transnational </a:t>
            </a:r>
            <a:r>
              <a:rPr b="1" lang="en-GB" sz="1800"/>
              <a:t>coordination skills</a:t>
            </a:r>
            <a:r>
              <a:rPr lang="en-GB" sz="1800"/>
              <a:t>, and the </a:t>
            </a:r>
            <a:r>
              <a:rPr b="1" lang="en-GB" sz="1800"/>
              <a:t>resources</a:t>
            </a:r>
            <a:r>
              <a:rPr lang="en-GB" sz="1800"/>
              <a:t>, to upscale their efforts to a transnational level.</a:t>
            </a:r>
            <a:endParaRPr b="1"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type="title"/>
          </p:nvPr>
        </p:nvSpPr>
        <p:spPr>
          <a:xfrm>
            <a:off x="874713" y="2620477"/>
            <a:ext cx="4342423" cy="2677656"/>
          </a:xfrm>
          <a:prstGeom prst="rect">
            <a:avLst/>
          </a:prstGeom>
          <a:noFill/>
          <a:ln>
            <a:noFill/>
          </a:ln>
        </p:spPr>
        <p:txBody>
          <a:bodyPr anchorCtr="0" anchor="t" bIns="45700" lIns="90000" spcFirstLastPara="1" rIns="91425" wrap="square" tIns="45700">
            <a:spAutoFit/>
          </a:bodyPr>
          <a:lstStyle/>
          <a:p>
            <a:pPr indent="0" lvl="0" marL="0" rtl="0" algn="l">
              <a:lnSpc>
                <a:spcPct val="100000"/>
              </a:lnSpc>
              <a:spcBef>
                <a:spcPts val="0"/>
              </a:spcBef>
              <a:spcAft>
                <a:spcPts val="0"/>
              </a:spcAft>
              <a:buClr>
                <a:schemeClr val="lt1"/>
              </a:buClr>
              <a:buSzPts val="2400"/>
              <a:buFont typeface="Montserrat"/>
              <a:buNone/>
            </a:pPr>
            <a:r>
              <a:rPr lang="en-GB" sz="2400"/>
              <a:t>CURATE</a:t>
            </a:r>
            <a:r>
              <a:rPr b="0" lang="en-GB" sz="2400"/>
              <a:t> the current citizen science landscape, through screening and identifying suitable citizen science projects for upscaling to a Europe-wide level</a:t>
            </a:r>
            <a:endParaRPr sz="2400"/>
          </a:p>
        </p:txBody>
      </p:sp>
      <p:sp>
        <p:nvSpPr>
          <p:cNvPr id="139" name="Google Shape;139;p8"/>
          <p:cNvSpPr txBox="1"/>
          <p:nvPr>
            <p:ph idx="1" type="body"/>
          </p:nvPr>
        </p:nvSpPr>
        <p:spPr>
          <a:xfrm>
            <a:off x="6229087" y="2620477"/>
            <a:ext cx="4995772" cy="2436564"/>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E53023"/>
              </a:buClr>
              <a:buSzPts val="2000"/>
              <a:buFont typeface="Arial"/>
              <a:buNone/>
            </a:pPr>
            <a:r>
              <a:rPr lang="en-GB" sz="2000"/>
              <a:t>The CROPS project will conduct a thorough review of current citizen science activities, selecting the most suitable to undergo a scalability potential assessment, evaluating their potential at an upscaled level.</a:t>
            </a:r>
            <a:endParaRPr/>
          </a:p>
          <a:p>
            <a:pPr indent="0" lvl="0" marL="0" rtl="0" algn="l">
              <a:lnSpc>
                <a:spcPct val="100000"/>
              </a:lnSpc>
              <a:spcBef>
                <a:spcPts val="1000"/>
              </a:spcBef>
              <a:spcAft>
                <a:spcPts val="0"/>
              </a:spcAft>
              <a:buClr>
                <a:srgbClr val="E53023"/>
              </a:buClr>
              <a:buSzPts val="2400"/>
              <a:buFont typeface="Arial"/>
              <a:buNone/>
            </a:pPr>
            <a:r>
              <a:t/>
            </a:r>
            <a:endParaRPr/>
          </a:p>
        </p:txBody>
      </p:sp>
      <p:sp>
        <p:nvSpPr>
          <p:cNvPr id="140" name="Google Shape;140;p8"/>
          <p:cNvSpPr txBox="1"/>
          <p:nvPr>
            <p:ph idx="3" type="body"/>
          </p:nvPr>
        </p:nvSpPr>
        <p:spPr>
          <a:xfrm>
            <a:off x="874713" y="1052513"/>
            <a:ext cx="1377950" cy="123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7700"/>
              <a:buNone/>
            </a:pPr>
            <a:r>
              <a:rPr lang="en-GB"/>
              <a:t>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ph idx="1" type="body"/>
          </p:nvPr>
        </p:nvSpPr>
        <p:spPr>
          <a:xfrm>
            <a:off x="874713" y="1052513"/>
            <a:ext cx="1377950" cy="123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7700"/>
              <a:buNone/>
            </a:pPr>
            <a:r>
              <a:rPr lang="en-GB"/>
              <a:t>2.</a:t>
            </a:r>
            <a:endParaRPr/>
          </a:p>
        </p:txBody>
      </p:sp>
      <p:sp>
        <p:nvSpPr>
          <p:cNvPr id="146" name="Google Shape;146;p9"/>
          <p:cNvSpPr txBox="1"/>
          <p:nvPr>
            <p:ph idx="2" type="body"/>
          </p:nvPr>
        </p:nvSpPr>
        <p:spPr>
          <a:xfrm>
            <a:off x="6229087" y="2663435"/>
            <a:ext cx="4995772" cy="3477875"/>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E53023"/>
              </a:buClr>
              <a:buSzPts val="2000"/>
              <a:buFont typeface="Arial"/>
              <a:buNone/>
            </a:pPr>
            <a:r>
              <a:rPr lang="en-GB" sz="2000"/>
              <a:t>Existing methodologies regarding user-centred design, communication, stakeholder engagement, training, education, RRI, inclusivity and trust will be included. Support will be given in terms of understanding the impact of upscaling citizen science activities when considering these issues, and the potential contribution towards the EU mission goals.</a:t>
            </a:r>
            <a:endParaRPr sz="2000"/>
          </a:p>
        </p:txBody>
      </p:sp>
      <p:sp>
        <p:nvSpPr>
          <p:cNvPr id="147" name="Google Shape;147;p9"/>
          <p:cNvSpPr txBox="1"/>
          <p:nvPr>
            <p:ph type="title"/>
          </p:nvPr>
        </p:nvSpPr>
        <p:spPr>
          <a:xfrm>
            <a:off x="880850" y="2049743"/>
            <a:ext cx="4342423" cy="3046988"/>
          </a:xfrm>
          <a:prstGeom prst="rect">
            <a:avLst/>
          </a:prstGeom>
          <a:noFill/>
          <a:ln>
            <a:noFill/>
          </a:ln>
        </p:spPr>
        <p:txBody>
          <a:bodyPr anchorCtr="0" anchor="t" bIns="45700" lIns="90000" spcFirstLastPara="1" rIns="91425" wrap="square" tIns="45700">
            <a:spAutoFit/>
          </a:bodyPr>
          <a:lstStyle/>
          <a:p>
            <a:pPr indent="0" lvl="0" marL="0" rtl="0" algn="l">
              <a:lnSpc>
                <a:spcPct val="100000"/>
              </a:lnSpc>
              <a:spcBef>
                <a:spcPts val="0"/>
              </a:spcBef>
              <a:spcAft>
                <a:spcPts val="0"/>
              </a:spcAft>
              <a:buClr>
                <a:schemeClr val="lt1"/>
              </a:buClr>
              <a:buSzPts val="2400"/>
              <a:buFont typeface="Montserrat"/>
              <a:buNone/>
            </a:pPr>
            <a:r>
              <a:rPr lang="en-GB" sz="2400"/>
              <a:t>REPLICATE </a:t>
            </a:r>
            <a:r>
              <a:rPr b="0" lang="en-GB" sz="2400"/>
              <a:t>and use as a foundation the best practice of potentially scalable projects, to support citizen science activities to fully realise their impact potential at an upscaled level</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Tema Rosso">
  <a:themeElements>
    <a:clrScheme name="Crops">
      <a:dk1>
        <a:srgbClr val="000000"/>
      </a:dk1>
      <a:lt1>
        <a:srgbClr val="FFFFFF"/>
      </a:lt1>
      <a:dk2>
        <a:srgbClr val="353081"/>
      </a:dk2>
      <a:lt2>
        <a:srgbClr val="E6E5F3"/>
      </a:lt2>
      <a:accent1>
        <a:srgbClr val="453FA5"/>
      </a:accent1>
      <a:accent2>
        <a:srgbClr val="E58DF4"/>
      </a:accent2>
      <a:accent3>
        <a:srgbClr val="AFED69"/>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2023-02-20T13:22:12Z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0x0101004A363CE483CDD54D9A945BEFA030CF4D</vt:lpwstr>
  </property>
  <property fmtid="{D5CDD505-2E9C-101B-9397-08002B2CF9AE}" pid="3" name="MediaServiceImageTags">
    <vt:lpwstr/>
  </property>
</Properties>
</file>