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4C622-772F-444D-A53C-DE02573061F1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2ED2-73CF-4836-B8B9-800E31A7E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76400"/>
            <a:ext cx="8686800" cy="5029200"/>
          </a:xfrm>
        </p:spPr>
        <p:txBody>
          <a:bodyPr>
            <a:normAutofit fontScale="77500" lnSpcReduction="20000"/>
          </a:bodyPr>
          <a:lstStyle/>
          <a:p>
            <a:endParaRPr lang="en-US" sz="2800" b="1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5200" b="1" dirty="0">
                <a:solidFill>
                  <a:schemeClr val="tx1"/>
                </a:solidFill>
                <a:latin typeface="+mj-lt"/>
              </a:rPr>
              <a:t>Health Benefits of Meeting 2-degree Warming Scenario in India</a:t>
            </a:r>
          </a:p>
          <a:p>
            <a:endParaRPr lang="en-US" sz="2400" dirty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en-US" sz="2600" b="1" u="sng" dirty="0">
                <a:solidFill>
                  <a:schemeClr val="tx1"/>
                </a:solidFill>
              </a:rPr>
              <a:t>Debajit Sarkar (</a:t>
            </a:r>
            <a:r>
              <a:rPr lang="en-US" sz="2600" b="1" i="1" u="sng" dirty="0">
                <a:solidFill>
                  <a:schemeClr val="tx1"/>
                </a:solidFill>
              </a:rPr>
              <a:t>asz218001@iitd.ac.in</a:t>
            </a:r>
            <a:r>
              <a:rPr lang="en-US" sz="2600" b="1" u="sng" dirty="0">
                <a:solidFill>
                  <a:schemeClr val="tx1"/>
                </a:solidFill>
              </a:rPr>
              <a:t>)</a:t>
            </a:r>
            <a:r>
              <a:rPr lang="en-US" sz="2600" b="1" baseline="30000" dirty="0">
                <a:solidFill>
                  <a:schemeClr val="tx1"/>
                </a:solidFill>
              </a:rPr>
              <a:t>1</a:t>
            </a:r>
            <a:r>
              <a:rPr lang="en-US" sz="2600" dirty="0">
                <a:solidFill>
                  <a:schemeClr val="tx1"/>
                </a:solidFill>
              </a:rPr>
              <a:t>, Fahad Imam</a:t>
            </a:r>
            <a:r>
              <a:rPr lang="en-US" sz="2600" baseline="30000" dirty="0">
                <a:solidFill>
                  <a:schemeClr val="tx1"/>
                </a:solidFill>
              </a:rPr>
              <a:t>1</a:t>
            </a:r>
            <a:r>
              <a:rPr lang="en-US" sz="2600" dirty="0">
                <a:solidFill>
                  <a:schemeClr val="tx1"/>
                </a:solidFill>
              </a:rPr>
              <a:t>, Alok Kumar</a:t>
            </a:r>
            <a:r>
              <a:rPr lang="en-US" sz="2600" baseline="30000" dirty="0">
                <a:solidFill>
                  <a:schemeClr val="tx1"/>
                </a:solidFill>
              </a:rPr>
              <a:t>1</a:t>
            </a:r>
            <a:r>
              <a:rPr lang="en-US" sz="2600" dirty="0">
                <a:solidFill>
                  <a:schemeClr val="tx1"/>
                </a:solidFill>
              </a:rPr>
              <a:t>, Sagnik Dey</a:t>
            </a:r>
            <a:r>
              <a:rPr lang="en-US" sz="2600" baseline="30000" dirty="0">
                <a:solidFill>
                  <a:schemeClr val="tx1"/>
                </a:solidFill>
              </a:rPr>
              <a:t>1</a:t>
            </a:r>
            <a:r>
              <a:rPr lang="en-US" sz="2600" dirty="0">
                <a:solidFill>
                  <a:schemeClr val="tx1"/>
                </a:solidFill>
              </a:rPr>
              <a:t>, Pallav Purohit</a:t>
            </a:r>
            <a:r>
              <a:rPr lang="en-US" sz="2600" baseline="30000" dirty="0">
                <a:solidFill>
                  <a:schemeClr val="tx1"/>
                </a:solidFill>
              </a:rPr>
              <a:t>2</a:t>
            </a:r>
            <a:r>
              <a:rPr lang="en-US" sz="2600" dirty="0">
                <a:solidFill>
                  <a:schemeClr val="tx1"/>
                </a:solidFill>
              </a:rPr>
              <a:t>, Gregor Kiesewetter</a:t>
            </a:r>
            <a:r>
              <a:rPr lang="en-US" sz="2600" baseline="30000" dirty="0">
                <a:solidFill>
                  <a:schemeClr val="tx1"/>
                </a:solidFill>
              </a:rPr>
              <a:t>2</a:t>
            </a:r>
            <a:r>
              <a:rPr lang="en-US" sz="2600" dirty="0">
                <a:solidFill>
                  <a:schemeClr val="tx1"/>
                </a:solidFill>
              </a:rPr>
              <a:t>, Zbigniew Klimont</a:t>
            </a:r>
            <a:r>
              <a:rPr lang="en-US" sz="2600" baseline="30000" dirty="0">
                <a:solidFill>
                  <a:schemeClr val="tx1"/>
                </a:solidFill>
              </a:rPr>
              <a:t>2</a:t>
            </a:r>
            <a:r>
              <a:rPr lang="en-US" sz="2600" dirty="0">
                <a:solidFill>
                  <a:schemeClr val="tx1"/>
                </a:solidFill>
              </a:rPr>
              <a:t>, Sourangsu Chowdhury</a:t>
            </a:r>
            <a:r>
              <a:rPr lang="en-US" sz="2600" baseline="30000" dirty="0">
                <a:solidFill>
                  <a:schemeClr val="tx1"/>
                </a:solidFill>
              </a:rPr>
              <a:t>3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300" baseline="30000" dirty="0">
                <a:solidFill>
                  <a:schemeClr val="tx1"/>
                </a:solidFill>
              </a:rPr>
              <a:t>1</a:t>
            </a:r>
            <a:r>
              <a:rPr lang="en-US" sz="2300" dirty="0">
                <a:solidFill>
                  <a:schemeClr val="tx1"/>
                </a:solidFill>
              </a:rPr>
              <a:t>Centre for Atmospheric Sciences, Indian Institute of Technology Delhi, India;  </a:t>
            </a:r>
            <a:r>
              <a:rPr lang="en-US" sz="2300" baseline="30000" dirty="0">
                <a:solidFill>
                  <a:schemeClr val="tx1"/>
                </a:solidFill>
              </a:rPr>
              <a:t>2</a:t>
            </a:r>
            <a:r>
              <a:rPr lang="en-US" sz="2300" dirty="0">
                <a:solidFill>
                  <a:schemeClr val="tx1"/>
                </a:solidFill>
              </a:rPr>
              <a:t>International Institute for Applied Systems Analysis, Luxemburg, Austria; </a:t>
            </a:r>
          </a:p>
          <a:p>
            <a:r>
              <a:rPr lang="en-US" sz="2300" baseline="30000" dirty="0">
                <a:solidFill>
                  <a:schemeClr val="tx1"/>
                </a:solidFill>
              </a:rPr>
              <a:t>3</a:t>
            </a:r>
            <a:r>
              <a:rPr lang="en-US" sz="2300" dirty="0">
                <a:solidFill>
                  <a:schemeClr val="tx1"/>
                </a:solidFill>
              </a:rPr>
              <a:t>CICERO Center for International Climate Research, Oslo, Norway</a:t>
            </a:r>
          </a:p>
          <a:p>
            <a:endParaRPr lang="en-US" sz="2600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l"/>
            <a:r>
              <a:rPr lang="en-US" sz="2600" i="1" dirty="0">
                <a:solidFill>
                  <a:schemeClr val="tx1"/>
                </a:solidFill>
                <a:cs typeface="Times New Roman" pitchFamily="18" charset="0"/>
              </a:rPr>
              <a:t>   </a:t>
            </a:r>
          </a:p>
          <a:p>
            <a:pPr algn="l"/>
            <a:r>
              <a:rPr lang="en-US" sz="2600" i="1" dirty="0">
                <a:solidFill>
                  <a:schemeClr val="tx1"/>
                </a:solidFill>
              </a:rPr>
              <a:t>ITS2.12/CL0.1.4</a:t>
            </a:r>
            <a:r>
              <a:rPr lang="en-US" sz="2600" i="1" dirty="0">
                <a:solidFill>
                  <a:schemeClr val="tx1"/>
                </a:solidFill>
                <a:cs typeface="Times New Roman" pitchFamily="18" charset="0"/>
              </a:rPr>
              <a:t>                                    EGU24-5480                                   April 16, 2024.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23A548-8933-442B-B5DF-82A3BA34D7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228600"/>
            <a:ext cx="1600200" cy="1524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 descr="D:\Dr. Sagnik Dey\Conferences\EGU 2023\egu_ga_blue_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50" y="228600"/>
            <a:ext cx="2381250" cy="14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Background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267200"/>
            <a:ext cx="9144000" cy="4572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Methodology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4724400"/>
            <a:ext cx="57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  </a:t>
            </a:r>
            <a:r>
              <a:rPr lang="en-US" sz="2000" b="1" dirty="0"/>
              <a:t>GAINS-simulated </a:t>
            </a:r>
            <a:r>
              <a:rPr lang="en-US" sz="2000" dirty="0"/>
              <a:t>PM</a:t>
            </a:r>
            <a:r>
              <a:rPr lang="en-US" sz="1400" dirty="0"/>
              <a:t>2.5</a:t>
            </a:r>
            <a:r>
              <a:rPr lang="en-US" sz="2000" dirty="0"/>
              <a:t> exposure and sectoral </a:t>
            </a:r>
          </a:p>
          <a:p>
            <a:r>
              <a:rPr lang="en-US" sz="2000" dirty="0"/>
              <a:t>    apportionments.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  </a:t>
            </a:r>
            <a:r>
              <a:rPr lang="en-US" sz="2000" b="1" dirty="0"/>
              <a:t>Baseline mortality rates </a:t>
            </a:r>
            <a:r>
              <a:rPr lang="en-US" sz="2000" dirty="0"/>
              <a:t>(GBD-India Foresight).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  </a:t>
            </a:r>
            <a:r>
              <a:rPr lang="en-US" sz="2000" b="1" dirty="0"/>
              <a:t>Age-distributed population </a:t>
            </a:r>
            <a:r>
              <a:rPr lang="en-US" sz="2000" dirty="0"/>
              <a:t>(Census projections).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62600" y="49530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ARIMA model for projection </a:t>
            </a:r>
          </a:p>
          <a:p>
            <a:pPr algn="ctr"/>
            <a:r>
              <a:rPr lang="en-US" sz="2000" dirty="0"/>
              <a:t>till the mid-century.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" y="5972175"/>
          <a:ext cx="61722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2" imgW="3009600" imgH="431640" progId="Equation.3">
                  <p:embed/>
                </p:oleObj>
              </mc:Choice>
              <mc:Fallback>
                <p:oleObj name="Equation" r:id="rId2" imgW="30096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972175"/>
                        <a:ext cx="617220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934200" y="61076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[GBD Framework]</a:t>
            </a:r>
          </a:p>
        </p:txBody>
      </p:sp>
      <p:pic>
        <p:nvPicPr>
          <p:cNvPr id="1027" name="Picture 3" descr="D:\Dr. Sagnik Dey\Conferences\EGU\EGU 2024\PPT at EGU\Premature_death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09600"/>
            <a:ext cx="4724400" cy="289560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152400" y="43809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   </a:t>
            </a:r>
            <a:r>
              <a:rPr lang="en-US" sz="2000" dirty="0"/>
              <a:t>Air pollution is the largest environmental risk factor in India (</a:t>
            </a:r>
            <a:r>
              <a:rPr lang="en-US" sz="2000" i="1" dirty="0"/>
              <a:t>GBD, 2019</a:t>
            </a:r>
            <a:r>
              <a:rPr lang="en-US" sz="2000" dirty="0"/>
              <a:t>).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95800" y="886361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  </a:t>
            </a:r>
            <a:r>
              <a:rPr lang="en-US" sz="2000" dirty="0"/>
              <a:t>Growing population aging is expected </a:t>
            </a:r>
          </a:p>
          <a:p>
            <a:pPr algn="just"/>
            <a:r>
              <a:rPr lang="en-US" sz="2000" dirty="0"/>
              <a:t>      in India till 2060s (</a:t>
            </a:r>
            <a:r>
              <a:rPr lang="en-US" sz="2000" i="1" dirty="0"/>
              <a:t>Vollset et al., 2020</a:t>
            </a:r>
            <a:r>
              <a:rPr lang="en-US" sz="2000" dirty="0"/>
              <a:t>).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/>
              <a:t>  Air pollution-related health impacts </a:t>
            </a:r>
          </a:p>
          <a:p>
            <a:pPr algn="just"/>
            <a:r>
              <a:rPr lang="en-US" sz="2000" dirty="0"/>
              <a:t>     may be enormous.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5800" y="2260937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  </a:t>
            </a:r>
            <a:r>
              <a:rPr lang="en-US" sz="2000" dirty="0"/>
              <a:t>Strictest emission controls may reduce </a:t>
            </a:r>
          </a:p>
          <a:p>
            <a:pPr algn="just"/>
            <a:r>
              <a:rPr lang="en-US" sz="2000" dirty="0"/>
              <a:t>     air pollution level and lead to the      </a:t>
            </a:r>
          </a:p>
          <a:p>
            <a:pPr algn="just"/>
            <a:r>
              <a:rPr lang="en-US" sz="2000" dirty="0"/>
              <a:t>     warming level below 2</a:t>
            </a:r>
            <a:r>
              <a:rPr lang="en-US" sz="2000" dirty="0">
                <a:latin typeface="Times New Roman"/>
                <a:cs typeface="Times New Roman"/>
              </a:rPr>
              <a:t>℃ </a:t>
            </a:r>
            <a:r>
              <a:rPr lang="en-US" sz="2000" dirty="0"/>
              <a:t>by 2100.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34069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The potential health benefits at the subregional level from keeping the warming level below 2</a:t>
            </a:r>
            <a:r>
              <a:rPr lang="en-US" sz="2000" b="1" dirty="0">
                <a:latin typeface="Times New Roman"/>
                <a:cs typeface="Times New Roman"/>
              </a:rPr>
              <a:t>℃</a:t>
            </a:r>
            <a:r>
              <a:rPr lang="en-US" sz="2000" b="1" dirty="0"/>
              <a:t> is unknown in India.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28600" y="3429000"/>
            <a:ext cx="86868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077200" y="76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 of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90600" y="114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GBD-India </a:t>
            </a:r>
          </a:p>
          <a:p>
            <a:r>
              <a:rPr lang="en-US" dirty="0"/>
              <a:t>MAPS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  <p:bldP spid="15" grpId="0"/>
      <p:bldP spid="19" grpId="0"/>
      <p:bldP spid="22" grpId="0"/>
      <p:bldP spid="23" grpId="0"/>
      <p:bldP spid="24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Health Burden Scenario in</a:t>
            </a:r>
            <a:r>
              <a:rPr kumimoji="0" lang="en-US" sz="3600" b="1" i="0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Mid-century</a:t>
            </a:r>
            <a:endParaRPr kumimoji="0" lang="en-US" sz="36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5775"/>
            <a:ext cx="9144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228975"/>
            <a:ext cx="8615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D:\Current Involvements\2-degree Warming Climate\Plots\Deaths_Benefits_Sectoral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733800"/>
            <a:ext cx="4512953" cy="312420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953000" y="547747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  Emissions from industry, domestic, and waste would contribute to largest co-benefits.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0" y="425827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  0.77 million (0.58-0.97) premature deaths could be prevented following the climate-control pathway; low SDI states would have largest share. 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953000" y="3810000"/>
            <a:ext cx="4191000" cy="4572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latin typeface="+mj-lt"/>
                <a:ea typeface="+mj-ea"/>
                <a:cs typeface="+mj-cs"/>
              </a:rPr>
              <a:t>Summary</a:t>
            </a:r>
            <a:endParaRPr kumimoji="0" lang="en-US" sz="36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0200" y="63362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**Please visit Poster ID-5480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77200" y="76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3 of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05600" y="6858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/ below 2</a:t>
            </a:r>
            <a:r>
              <a:rPr lang="en-US" sz="1400" dirty="0">
                <a:cs typeface="Times New Roman"/>
              </a:rPr>
              <a:t>℃</a:t>
            </a:r>
            <a:r>
              <a:rPr lang="en-US" sz="1400" dirty="0"/>
              <a:t> warming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275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PUROHIT Pallav</cp:lastModifiedBy>
  <cp:revision>15</cp:revision>
  <dcterms:created xsi:type="dcterms:W3CDTF">2024-04-08T09:36:01Z</dcterms:created>
  <dcterms:modified xsi:type="dcterms:W3CDTF">2024-04-16T14:34:28Z</dcterms:modified>
</cp:coreProperties>
</file>