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32" r:id="rId3"/>
    <p:sldId id="338" r:id="rId4"/>
    <p:sldId id="331" r:id="rId5"/>
    <p:sldId id="337" r:id="rId6"/>
    <p:sldId id="339" r:id="rId7"/>
    <p:sldId id="334" r:id="rId8"/>
    <p:sldId id="33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MITH Chris" initials="SC" lastIdx="1" clrIdx="0">
    <p:extLst>
      <p:ext uri="{19B8F6BF-5375-455C-9EA6-DF929625EA0E}">
        <p15:presenceInfo xmlns:p15="http://schemas.microsoft.com/office/powerpoint/2012/main" userId="SMITH Chri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F3"/>
    <a:srgbClr val="FFFFFF"/>
    <a:srgbClr val="E5F41E"/>
    <a:srgbClr val="E95955"/>
    <a:srgbClr val="4496D2"/>
    <a:srgbClr val="183762"/>
    <a:srgbClr val="000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31" autoAdjust="0"/>
    <p:restoredTop sz="94654"/>
  </p:normalViewPr>
  <p:slideViewPr>
    <p:cSldViewPr snapToGrid="0" showGuides="1">
      <p:cViewPr varScale="1">
        <p:scale>
          <a:sx n="82" d="100"/>
          <a:sy n="82" d="100"/>
        </p:scale>
        <p:origin x="331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D10D2-FCF6-472D-AFE4-F99E74DD030D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7D604-9324-4D85-AB94-DDFD9D9A19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660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00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AE3B-3419-514D-AD84-6368099F9815}" type="datetime1">
              <a:rPr lang="en-GB" smtClean="0"/>
              <a:t>17/04/2024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267B-3FBB-4BAC-88FF-3D33E2623B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8160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648A3-3744-8D48-9A2F-88F6546F358C}" type="datetime1">
              <a:rPr lang="en-GB" smtClean="0"/>
              <a:t>17/04/2024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267B-3FBB-4BAC-88FF-3D33E2623B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830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7EBF-28FA-8A47-B7CA-FDB02D912AD7}" type="datetime1">
              <a:rPr lang="en-GB" smtClean="0"/>
              <a:t>17/04/2024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267B-3FBB-4BAC-88FF-3D33E2623B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654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365125"/>
            <a:ext cx="11595100" cy="10318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500" y="1825625"/>
            <a:ext cx="57023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7404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6C6C3-CDA7-D942-A56C-19174B7B2AC9}" type="datetime1">
              <a:rPr lang="en-GB" smtClean="0"/>
              <a:t>17/04/2024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267B-3FBB-4BAC-88FF-3D33E2623B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920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2B33-3A43-3248-8767-F01FD40684D6}" type="datetime1">
              <a:rPr lang="en-GB" smtClean="0"/>
              <a:t>17/04/2024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267B-3FBB-4BAC-88FF-3D33E2623B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36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EAE8-36E6-F540-A15E-1AD4E35B4897}" type="datetime1">
              <a:rPr lang="en-GB" smtClean="0"/>
              <a:t>17/04/2024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267B-3FBB-4BAC-88FF-3D33E2623B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897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7500" y="365125"/>
            <a:ext cx="11595100" cy="1031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500" y="1825625"/>
            <a:ext cx="115951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75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AA9B6-915B-5E4D-A0DC-FE33D9431541}" type="datetime1">
              <a:rPr lang="en-GB" smtClean="0"/>
              <a:t>17/04/2024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69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D267B-3FBB-4BAC-88FF-3D33E2623B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6400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126/science.abq687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194/gmd-10-359-2017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43F06B7-5530-4971-8A7A-DE969AE2E578}"/>
              </a:ext>
            </a:extLst>
          </p:cNvPr>
          <p:cNvSpPr txBox="1"/>
          <p:nvPr/>
        </p:nvSpPr>
        <p:spPr>
          <a:xfrm>
            <a:off x="279400" y="281009"/>
            <a:ext cx="11432513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4"/>
                </a:solidFill>
                <a:latin typeface="+mj-lt"/>
              </a:rPr>
              <a:t>Robust increase in CO</a:t>
            </a:r>
            <a:r>
              <a:rPr lang="en-GB" sz="4800" baseline="-25000" dirty="0">
                <a:solidFill>
                  <a:schemeClr val="accent4"/>
                </a:solidFill>
                <a:latin typeface="+mj-lt"/>
              </a:rPr>
              <a:t>2</a:t>
            </a:r>
            <a:r>
              <a:rPr lang="en-GB" sz="4800" dirty="0">
                <a:solidFill>
                  <a:schemeClr val="accent4"/>
                </a:solidFill>
                <a:latin typeface="+mj-lt"/>
              </a:rPr>
              <a:t> effective radiative forcing in warmer climates</a:t>
            </a:r>
          </a:p>
          <a:p>
            <a:endParaRPr lang="en-GB" sz="2800" dirty="0">
              <a:latin typeface="Aptos" panose="020B00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>
                    <a:lumMod val="75000"/>
                  </a:schemeClr>
                </a:solidFill>
                <a:latin typeface="Aptos" panose="020B0004020202020204" pitchFamily="34" charset="0"/>
              </a:rPr>
              <a:t>Chris Smith</a:t>
            </a:r>
            <a:r>
              <a:rPr lang="en-GB" sz="2400" baseline="30000" dirty="0">
                <a:solidFill>
                  <a:schemeClr val="tx1">
                    <a:lumMod val="75000"/>
                  </a:schemeClr>
                </a:solidFill>
                <a:latin typeface="Aptos" panose="020B0004020202020204" pitchFamily="34" charset="0"/>
              </a:rPr>
              <a:t>1,2,3</a:t>
            </a:r>
            <a:r>
              <a:rPr lang="en-GB" sz="2400" dirty="0">
                <a:solidFill>
                  <a:schemeClr val="tx1">
                    <a:lumMod val="75000"/>
                  </a:schemeClr>
                </a:solidFill>
                <a:latin typeface="Aptos" panose="020B0004020202020204" pitchFamily="34" charset="0"/>
              </a:rPr>
              <a:t>, Duncan Watson-Parris</a:t>
            </a:r>
            <a:r>
              <a:rPr lang="en-GB" sz="2400" baseline="30000" dirty="0">
                <a:solidFill>
                  <a:schemeClr val="tx1">
                    <a:lumMod val="75000"/>
                  </a:schemeClr>
                </a:solidFill>
                <a:latin typeface="Aptos" panose="020B0004020202020204" pitchFamily="34" charset="0"/>
              </a:rPr>
              <a:t>4</a:t>
            </a:r>
            <a:r>
              <a:rPr lang="en-GB" sz="2400" dirty="0">
                <a:solidFill>
                  <a:schemeClr val="tx1">
                    <a:lumMod val="75000"/>
                  </a:schemeClr>
                </a:solidFill>
                <a:latin typeface="Aptos" panose="020B0004020202020204" pitchFamily="34" charset="0"/>
              </a:rPr>
              <a:t>, Ryan Kramer</a:t>
            </a:r>
            <a:r>
              <a:rPr lang="en-GB" sz="2400" baseline="30000" dirty="0">
                <a:solidFill>
                  <a:schemeClr val="tx1">
                    <a:lumMod val="75000"/>
                  </a:schemeClr>
                </a:solidFill>
                <a:latin typeface="Aptos" panose="020B0004020202020204" pitchFamily="34" charset="0"/>
              </a:rPr>
              <a:t>5</a:t>
            </a:r>
            <a:r>
              <a:rPr lang="en-GB" sz="2400" dirty="0">
                <a:solidFill>
                  <a:schemeClr val="tx1">
                    <a:lumMod val="75000"/>
                  </a:schemeClr>
                </a:solidFill>
                <a:latin typeface="Aptos" panose="020B0004020202020204" pitchFamily="34" charset="0"/>
              </a:rPr>
              <a:t>, Tim Andrews</a:t>
            </a:r>
            <a:r>
              <a:rPr lang="en-GB" sz="2400" baseline="30000" dirty="0">
                <a:solidFill>
                  <a:schemeClr val="tx1">
                    <a:lumMod val="75000"/>
                  </a:schemeClr>
                </a:solidFill>
                <a:latin typeface="Aptos" panose="020B0004020202020204" pitchFamily="34" charset="0"/>
              </a:rPr>
              <a:t>1</a:t>
            </a:r>
            <a:r>
              <a:rPr lang="en-GB" sz="2400" dirty="0">
                <a:solidFill>
                  <a:schemeClr val="tx1">
                    <a:lumMod val="75000"/>
                  </a:schemeClr>
                </a:solidFill>
                <a:latin typeface="Aptos" panose="020B0004020202020204" pitchFamily="34" charset="0"/>
              </a:rPr>
              <a:t>, Ada Gjermundsen</a:t>
            </a:r>
            <a:r>
              <a:rPr lang="en-GB" sz="2400" baseline="30000" dirty="0">
                <a:solidFill>
                  <a:schemeClr val="tx1">
                    <a:lumMod val="75000"/>
                  </a:schemeClr>
                </a:solidFill>
                <a:latin typeface="Aptos" panose="020B0004020202020204" pitchFamily="34" charset="0"/>
              </a:rPr>
              <a:t>6</a:t>
            </a:r>
            <a:r>
              <a:rPr lang="en-GB" sz="2400" dirty="0">
                <a:solidFill>
                  <a:schemeClr val="tx1">
                    <a:lumMod val="75000"/>
                  </a:schemeClr>
                </a:solidFill>
                <a:latin typeface="Aptos" panose="020B0004020202020204" pitchFamily="34" charset="0"/>
              </a:rPr>
              <a:t>, Harry Mutton</a:t>
            </a:r>
            <a:r>
              <a:rPr lang="en-GB" sz="2400" baseline="30000" dirty="0">
                <a:solidFill>
                  <a:schemeClr val="tx1">
                    <a:lumMod val="75000"/>
                  </a:schemeClr>
                </a:solidFill>
                <a:latin typeface="Aptos" panose="020B0004020202020204" pitchFamily="34" charset="0"/>
              </a:rPr>
              <a:t>1</a:t>
            </a:r>
            <a:r>
              <a:rPr lang="en-GB" sz="2400" dirty="0">
                <a:solidFill>
                  <a:schemeClr val="tx1">
                    <a:lumMod val="75000"/>
                  </a:schemeClr>
                </a:solidFill>
                <a:latin typeface="Aptos" panose="020B0004020202020204" pitchFamily="34" charset="0"/>
              </a:rPr>
              <a:t>, Jing Feng</a:t>
            </a:r>
            <a:r>
              <a:rPr lang="en-GB" sz="2400" baseline="30000" dirty="0">
                <a:solidFill>
                  <a:schemeClr val="tx1">
                    <a:lumMod val="75000"/>
                  </a:schemeClr>
                </a:solidFill>
                <a:latin typeface="Aptos" panose="020B0004020202020204" pitchFamily="34" charset="0"/>
              </a:rPr>
              <a:t>5</a:t>
            </a:r>
            <a:r>
              <a:rPr lang="en-GB" sz="2400" dirty="0">
                <a:solidFill>
                  <a:schemeClr val="tx1">
                    <a:lumMod val="75000"/>
                  </a:schemeClr>
                </a:solidFill>
                <a:latin typeface="Aptos" panose="020B0004020202020204" pitchFamily="34" charset="0"/>
              </a:rPr>
              <a:t>, David Paynter</a:t>
            </a:r>
            <a:r>
              <a:rPr lang="en-GB" sz="2400" baseline="30000" dirty="0">
                <a:solidFill>
                  <a:schemeClr val="tx1">
                    <a:lumMod val="75000"/>
                  </a:schemeClr>
                </a:solidFill>
                <a:latin typeface="Aptos" panose="020B0004020202020204" pitchFamily="34" charset="0"/>
              </a:rPr>
              <a:t>5</a:t>
            </a:r>
            <a:r>
              <a:rPr lang="en-GB" sz="2400" dirty="0">
                <a:solidFill>
                  <a:schemeClr val="tx1">
                    <a:lumMod val="75000"/>
                  </a:schemeClr>
                </a:solidFill>
                <a:latin typeface="Aptos" panose="020B0004020202020204" pitchFamily="34" charset="0"/>
              </a:rPr>
              <a:t>, Robin Chadwick</a:t>
            </a:r>
            <a:r>
              <a:rPr lang="en-GB" sz="2400" baseline="30000" dirty="0">
                <a:solidFill>
                  <a:schemeClr val="tx1">
                    <a:lumMod val="75000"/>
                  </a:schemeClr>
                </a:solidFill>
                <a:latin typeface="Aptos" panose="020B0004020202020204" pitchFamily="34" charset="0"/>
              </a:rPr>
              <a:t>1</a:t>
            </a:r>
            <a:r>
              <a:rPr lang="en-GB" sz="2400" dirty="0">
                <a:solidFill>
                  <a:schemeClr val="tx1">
                    <a:lumMod val="75000"/>
                  </a:schemeClr>
                </a:solidFill>
                <a:latin typeface="Aptos" panose="020B0004020202020204" pitchFamily="34" charset="0"/>
              </a:rPr>
              <a:t>, </a:t>
            </a:r>
            <a:r>
              <a:rPr lang="en-GB" sz="2400" dirty="0" err="1">
                <a:solidFill>
                  <a:schemeClr val="tx1">
                    <a:lumMod val="75000"/>
                  </a:schemeClr>
                </a:solidFill>
                <a:latin typeface="Aptos" panose="020B0004020202020204" pitchFamily="34" charset="0"/>
              </a:rPr>
              <a:t>Hervé</a:t>
            </a:r>
            <a:r>
              <a:rPr lang="en-GB" sz="2400" dirty="0">
                <a:solidFill>
                  <a:schemeClr val="tx1">
                    <a:lumMod val="75000"/>
                  </a:schemeClr>
                </a:solidFill>
                <a:latin typeface="Aptos" panose="020B0004020202020204" pitchFamily="34" charset="0"/>
              </a:rPr>
              <a:t> Douville</a:t>
            </a:r>
            <a:r>
              <a:rPr lang="en-GB" sz="2400" baseline="30000" dirty="0">
                <a:solidFill>
                  <a:schemeClr val="tx1">
                    <a:lumMod val="75000"/>
                  </a:schemeClr>
                </a:solidFill>
                <a:latin typeface="Aptos" panose="020B0004020202020204" pitchFamily="34" charset="0"/>
              </a:rPr>
              <a:t>7</a:t>
            </a:r>
            <a:r>
              <a:rPr lang="en-GB" sz="2400" dirty="0">
                <a:solidFill>
                  <a:schemeClr val="tx1">
                    <a:lumMod val="75000"/>
                  </a:schemeClr>
                </a:solidFill>
                <a:latin typeface="Aptos" panose="020B0004020202020204" pitchFamily="34" charset="0"/>
              </a:rPr>
              <a:t>, Romain Roehrig</a:t>
            </a:r>
            <a:r>
              <a:rPr lang="en-GB" sz="2400" baseline="30000" dirty="0">
                <a:solidFill>
                  <a:schemeClr val="tx1">
                    <a:lumMod val="75000"/>
                  </a:schemeClr>
                </a:solidFill>
                <a:latin typeface="Aptos" panose="020B0004020202020204" pitchFamily="34" charset="0"/>
              </a:rPr>
              <a:t>7</a:t>
            </a:r>
          </a:p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>
                    <a:lumMod val="50000"/>
                  </a:schemeClr>
                </a:solidFill>
                <a:latin typeface="Aptos" panose="020B0004020202020204" pitchFamily="34" charset="0"/>
              </a:rPr>
              <a:t>EGU General Assembly, Vienna, 18 April 2024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4523FA-F25D-54F4-0D25-FBCD2546376C}"/>
              </a:ext>
            </a:extLst>
          </p:cNvPr>
          <p:cNvSpPr txBox="1"/>
          <p:nvPr/>
        </p:nvSpPr>
        <p:spPr>
          <a:xfrm>
            <a:off x="2779279" y="4545666"/>
            <a:ext cx="925817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aseline="30000" dirty="0">
                <a:latin typeface="Aptos" panose="020B0004020202020204" pitchFamily="34" charset="0"/>
              </a:rPr>
              <a:t>1 </a:t>
            </a:r>
            <a:r>
              <a:rPr lang="en-GB" b="0" i="0" u="none" strike="noStrike" dirty="0">
                <a:effectLst/>
                <a:latin typeface="Aptos" panose="020B0004020202020204" pitchFamily="34" charset="0"/>
              </a:rPr>
              <a:t>Met Office Hadley Centre, Exeter, United Kingdom</a:t>
            </a:r>
            <a:endParaRPr lang="en-GB" b="0" i="0" u="none" strike="noStrike" baseline="30000" dirty="0">
              <a:effectLst/>
              <a:latin typeface="Aptos" panose="020B0004020202020204" pitchFamily="34" charset="0"/>
            </a:endParaRPr>
          </a:p>
          <a:p>
            <a:pPr algn="r"/>
            <a:r>
              <a:rPr lang="en-GB" b="0" i="0" u="none" strike="noStrike" baseline="30000" dirty="0">
                <a:effectLst/>
                <a:latin typeface="Aptos" panose="020B0004020202020204" pitchFamily="34" charset="0"/>
              </a:rPr>
              <a:t>2 </a:t>
            </a:r>
            <a:r>
              <a:rPr lang="en-GB" b="0" i="0" u="none" strike="noStrike" dirty="0">
                <a:effectLst/>
                <a:latin typeface="Aptos" panose="020B0004020202020204" pitchFamily="34" charset="0"/>
              </a:rPr>
              <a:t>Institute for Climate and Atmospheric Science, University of Leeds, Leeds, United Kingdom</a:t>
            </a:r>
          </a:p>
          <a:p>
            <a:pPr algn="r"/>
            <a:r>
              <a:rPr lang="en-GB" b="0" i="0" u="none" strike="noStrike" baseline="30000" dirty="0">
                <a:effectLst/>
                <a:latin typeface="Aptos" panose="020B0004020202020204" pitchFamily="34" charset="0"/>
              </a:rPr>
              <a:t>3 </a:t>
            </a:r>
            <a:r>
              <a:rPr lang="en-GB" b="0" i="0" u="none" strike="noStrike" dirty="0">
                <a:effectLst/>
                <a:latin typeface="Aptos" panose="020B0004020202020204" pitchFamily="34" charset="0"/>
              </a:rPr>
              <a:t>International Institute for Applied Systems Analysis, Laxenburg, Austria</a:t>
            </a:r>
          </a:p>
          <a:p>
            <a:pPr algn="r"/>
            <a:r>
              <a:rPr lang="en-GB" baseline="30000" dirty="0">
                <a:latin typeface="Aptos" panose="020B0004020202020204" pitchFamily="34" charset="0"/>
              </a:rPr>
              <a:t>4 </a:t>
            </a:r>
            <a:r>
              <a:rPr lang="en-GB" b="0" i="0" u="none" strike="noStrike" dirty="0">
                <a:effectLst/>
                <a:latin typeface="Aptos" panose="020B0004020202020204" pitchFamily="34" charset="0"/>
              </a:rPr>
              <a:t>Scripps Institution of Oceanography, UC San Diego, San Diego, United States</a:t>
            </a:r>
          </a:p>
          <a:p>
            <a:pPr algn="r"/>
            <a:r>
              <a:rPr lang="en-GB" baseline="30000" dirty="0">
                <a:latin typeface="Aptos" panose="020B0004020202020204" pitchFamily="34" charset="0"/>
              </a:rPr>
              <a:t>5 </a:t>
            </a:r>
            <a:r>
              <a:rPr lang="en-GB" b="0" i="0" u="none" strike="noStrike" dirty="0">
                <a:effectLst/>
                <a:latin typeface="Aptos" panose="020B0004020202020204" pitchFamily="34" charset="0"/>
              </a:rPr>
              <a:t>NOAA Geophysical Fluid Dynamics Laboratory, Princeton, United States</a:t>
            </a:r>
          </a:p>
          <a:p>
            <a:pPr algn="r"/>
            <a:r>
              <a:rPr lang="en-GB" b="0" i="0" u="none" strike="noStrike" baseline="30000" dirty="0">
                <a:effectLst/>
                <a:latin typeface="Aptos" panose="020B0004020202020204" pitchFamily="34" charset="0"/>
              </a:rPr>
              <a:t>6 </a:t>
            </a:r>
            <a:r>
              <a:rPr lang="en-GB" b="0" i="0" u="none" strike="noStrike" dirty="0">
                <a:effectLst/>
                <a:latin typeface="Aptos" panose="020B0004020202020204" pitchFamily="34" charset="0"/>
              </a:rPr>
              <a:t>Norwegian Meteorological Institute, Oslo, Norway</a:t>
            </a:r>
          </a:p>
          <a:p>
            <a:pPr algn="r"/>
            <a:r>
              <a:rPr lang="en-GB" b="0" i="0" u="none" strike="noStrike" baseline="30000" dirty="0">
                <a:effectLst/>
                <a:latin typeface="Aptos" panose="020B0004020202020204" pitchFamily="34" charset="0"/>
              </a:rPr>
              <a:t>7 </a:t>
            </a:r>
            <a:r>
              <a:rPr lang="en-GB" b="0" i="0" u="none" strike="noStrike" dirty="0" err="1">
                <a:effectLst/>
                <a:latin typeface="Aptos" panose="020B0004020202020204" pitchFamily="34" charset="0"/>
              </a:rPr>
              <a:t>Météo</a:t>
            </a:r>
            <a:r>
              <a:rPr lang="en-GB" b="0" i="0" u="none" strike="noStrike" dirty="0">
                <a:effectLst/>
                <a:latin typeface="Aptos" panose="020B0004020202020204" pitchFamily="34" charset="0"/>
              </a:rPr>
              <a:t> France, Toulouse, France</a:t>
            </a:r>
          </a:p>
        </p:txBody>
      </p:sp>
    </p:spTree>
    <p:extLst>
      <p:ext uri="{BB962C8B-B14F-4D97-AF65-F5344CB8AC3E}">
        <p14:creationId xmlns:p14="http://schemas.microsoft.com/office/powerpoint/2010/main" val="1679157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1886C2-085A-0882-B8D9-DB784DAF1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00" y="436347"/>
            <a:ext cx="5778500" cy="1031875"/>
          </a:xfrm>
        </p:spPr>
        <p:txBody>
          <a:bodyPr/>
          <a:lstStyle/>
          <a:p>
            <a:r>
              <a:rPr lang="en-GB" dirty="0"/>
              <a:t>Motivation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ECFE64E3-CB61-311B-6C73-B8519E5D39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7500" y="1573307"/>
                <a:ext cx="5612653" cy="466006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dirty="0"/>
                  <a:t>He et al. (2023) found increase in </a:t>
                </a:r>
                <a:r>
                  <a:rPr lang="en-GB" dirty="0">
                    <a:solidFill>
                      <a:schemeClr val="accent3"/>
                    </a:solidFill>
                  </a:rPr>
                  <a:t>instantaneous radiative forcing </a:t>
                </a:r>
                <a:r>
                  <a:rPr lang="en-GB" dirty="0"/>
                  <a:t>for CO</a:t>
                </a:r>
                <a:r>
                  <a:rPr lang="en-GB" baseline="-25000" dirty="0"/>
                  <a:t>2</a:t>
                </a:r>
                <a:r>
                  <a:rPr lang="en-GB" dirty="0"/>
                  <a:t> in a warmer climate base state</a:t>
                </a:r>
              </a:p>
              <a:p>
                <a:pPr marL="0" indent="0">
                  <a:buNone/>
                </a:pPr>
                <a:r>
                  <a:rPr lang="en-GB" dirty="0"/>
                  <a:t>Is this also true for </a:t>
                </a:r>
                <a:r>
                  <a:rPr lang="en-GB" dirty="0">
                    <a:solidFill>
                      <a:schemeClr val="accent4"/>
                    </a:solidFill>
                  </a:rPr>
                  <a:t>effective radiative forcing</a:t>
                </a:r>
                <a:r>
                  <a:rPr lang="en-GB" dirty="0"/>
                  <a:t>?</a:t>
                </a:r>
              </a:p>
              <a:p>
                <a:pPr marL="0" indent="0">
                  <a:buNone/>
                </a:pPr>
                <a:r>
                  <a:rPr lang="en-GB" dirty="0"/>
                  <a:t>If CO</a:t>
                </a:r>
                <a:r>
                  <a:rPr lang="en-GB" baseline="-25000" dirty="0"/>
                  <a:t>2</a:t>
                </a:r>
                <a:r>
                  <a:rPr lang="en-GB" dirty="0"/>
                  <a:t> forcing is state dependent, we might need to adjust simplified relationships e.g.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ECFE64E3-CB61-311B-6C73-B8519E5D39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7500" y="1573307"/>
                <a:ext cx="5612653" cy="4660068"/>
              </a:xfrm>
              <a:blipFill>
                <a:blip r:embed="rId2"/>
                <a:stretch>
                  <a:fillRect l="-2252" t="-2168" r="-1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graph of different types of temperature&#10;&#10;Description automatically generated with medium confidence">
            <a:extLst>
              <a:ext uri="{FF2B5EF4-FFF2-40B4-BE49-F238E27FC236}">
                <a16:creationId xmlns:a16="http://schemas.microsoft.com/office/drawing/2014/main" id="{8DC9B97F-DE12-91BB-3D7C-3AD044998A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718" y="140446"/>
            <a:ext cx="5466229" cy="65904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39707D-BF10-1E34-F4D9-2F7E529D809E}"/>
              </a:ext>
            </a:extLst>
          </p:cNvPr>
          <p:cNvSpPr txBox="1"/>
          <p:nvPr/>
        </p:nvSpPr>
        <p:spPr>
          <a:xfrm>
            <a:off x="1973091" y="6361603"/>
            <a:ext cx="4349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He et al. 2023, </a:t>
            </a:r>
            <a:r>
              <a:rPr lang="en-GB" b="0" i="0" u="none" strike="noStrike" dirty="0">
                <a:solidFill>
                  <a:srgbClr val="CA2015"/>
                </a:solidFill>
                <a:effectLst/>
                <a:latin typeface="roboto" panose="02000000000000000000" pitchFamily="2" charset="0"/>
                <a:hlinkClick r:id="rId4"/>
              </a:rPr>
              <a:t>10.1126/science.abq6872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2594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C098D-040B-C375-CE08-F8D0640E6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7500" y="478604"/>
            <a:ext cx="5702300" cy="336005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dirty="0">
                <a:solidFill>
                  <a:schemeClr val="accent4"/>
                </a:solidFill>
              </a:rPr>
              <a:t>Patterned experiments</a:t>
            </a:r>
          </a:p>
          <a:p>
            <a:r>
              <a:rPr lang="en-GB" sz="2400" dirty="0"/>
              <a:t>Pre-industrial control SSTs and forcing (</a:t>
            </a:r>
            <a:r>
              <a:rPr lang="en-GB" sz="2400" dirty="0" err="1">
                <a:solidFill>
                  <a:schemeClr val="accent4"/>
                </a:solidFill>
              </a:rPr>
              <a:t>piSST</a:t>
            </a:r>
            <a:r>
              <a:rPr lang="en-GB" sz="2400" dirty="0"/>
              <a:t>)</a:t>
            </a:r>
          </a:p>
          <a:p>
            <a:r>
              <a:rPr lang="en-GB" sz="2400" dirty="0"/>
              <a:t>SSTs and sea ice from years 111–140 of abrupt-4xCO2, pre-industrial forcing (</a:t>
            </a:r>
            <a:r>
              <a:rPr lang="en-GB" sz="2400" dirty="0">
                <a:solidFill>
                  <a:schemeClr val="accent4"/>
                </a:solidFill>
              </a:rPr>
              <a:t>a4SSTice</a:t>
            </a:r>
            <a:r>
              <a:rPr lang="en-GB" sz="2400" dirty="0"/>
              <a:t>)</a:t>
            </a:r>
          </a:p>
          <a:p>
            <a:r>
              <a:rPr lang="en-GB" sz="2400" dirty="0"/>
              <a:t>As above, with 4xCO2 forcing (</a:t>
            </a:r>
            <a:r>
              <a:rPr lang="en-GB" sz="2400" dirty="0">
                <a:solidFill>
                  <a:schemeClr val="accent4"/>
                </a:solidFill>
              </a:rPr>
              <a:t>piSST-4xCO2</a:t>
            </a:r>
            <a:r>
              <a:rPr lang="en-GB" sz="2400" dirty="0"/>
              <a:t>, </a:t>
            </a:r>
            <a:r>
              <a:rPr lang="en-GB" sz="2400" dirty="0">
                <a:solidFill>
                  <a:schemeClr val="accent4"/>
                </a:solidFill>
              </a:rPr>
              <a:t>a4SSTice-4xCO2</a:t>
            </a:r>
            <a:r>
              <a:rPr lang="en-GB" sz="2400" dirty="0"/>
              <a:t>)</a:t>
            </a:r>
          </a:p>
          <a:p>
            <a:endParaRPr lang="en-GB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27CCDA-A24F-8A0E-351D-77F5037A42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478603"/>
            <a:ext cx="5740400" cy="336005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dirty="0">
                <a:solidFill>
                  <a:schemeClr val="accent6"/>
                </a:solidFill>
              </a:rPr>
              <a:t>Uniform +4K experiments</a:t>
            </a:r>
          </a:p>
          <a:p>
            <a:r>
              <a:rPr lang="en-US" sz="2400" dirty="0"/>
              <a:t>AMIP climatology 1979–2008, with pre-industrial forcing (</a:t>
            </a:r>
            <a:r>
              <a:rPr lang="en-US" sz="2400" dirty="0" err="1">
                <a:solidFill>
                  <a:schemeClr val="accent6"/>
                </a:solidFill>
              </a:rPr>
              <a:t>amipClim</a:t>
            </a:r>
            <a:r>
              <a:rPr lang="en-US" sz="2400" dirty="0">
                <a:solidFill>
                  <a:schemeClr val="accent6"/>
                </a:solidFill>
              </a:rPr>
              <a:t>-control</a:t>
            </a:r>
            <a:r>
              <a:rPr lang="en-US" sz="2400" dirty="0"/>
              <a:t>)</a:t>
            </a:r>
          </a:p>
          <a:p>
            <a:r>
              <a:rPr lang="en-US" sz="2400" dirty="0"/>
              <a:t>Uniform SST perturbation of 4 K, pre-industrial forcing (</a:t>
            </a:r>
            <a:r>
              <a:rPr lang="en-US" sz="2400" dirty="0">
                <a:solidFill>
                  <a:schemeClr val="accent6"/>
                </a:solidFill>
              </a:rPr>
              <a:t>amipClim-control-p4K</a:t>
            </a:r>
            <a:r>
              <a:rPr lang="en-US" sz="2400" dirty="0"/>
              <a:t>)</a:t>
            </a:r>
          </a:p>
          <a:p>
            <a:r>
              <a:rPr lang="en-US" sz="2400" dirty="0"/>
              <a:t>4xCO2 forcing (</a:t>
            </a:r>
            <a:r>
              <a:rPr lang="en-US" sz="2400" dirty="0">
                <a:solidFill>
                  <a:schemeClr val="accent6"/>
                </a:solidFill>
              </a:rPr>
              <a:t>amipClim-4xCO2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6"/>
                </a:solidFill>
              </a:rPr>
              <a:t>amipClim-4xCO2-p4K</a:t>
            </a:r>
            <a:r>
              <a:rPr lang="en-US" sz="2400" dirty="0"/>
              <a:t>)</a:t>
            </a:r>
          </a:p>
          <a:p>
            <a:r>
              <a:rPr lang="en-US" sz="2400" dirty="0"/>
              <a:t>Present-day aerosol forcing (</a:t>
            </a:r>
            <a:r>
              <a:rPr lang="en-US" sz="2400" dirty="0" err="1">
                <a:solidFill>
                  <a:schemeClr val="accent6"/>
                </a:solidFill>
              </a:rPr>
              <a:t>amipClim-aer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6"/>
                </a:solidFill>
              </a:rPr>
              <a:t>amipClim-aer-p4K</a:t>
            </a:r>
          </a:p>
          <a:p>
            <a:pPr marL="0" indent="0" algn="ctr">
              <a:buNone/>
            </a:pPr>
            <a:endParaRPr lang="en-GB" dirty="0">
              <a:solidFill>
                <a:schemeClr val="accent6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7DE8FA3-DB5E-85C8-72F8-39C095FE6623}"/>
              </a:ext>
            </a:extLst>
          </p:cNvPr>
          <p:cNvGrpSpPr/>
          <p:nvPr/>
        </p:nvGrpSpPr>
        <p:grpSpPr>
          <a:xfrm>
            <a:off x="279400" y="3838662"/>
            <a:ext cx="7327932" cy="2966924"/>
            <a:chOff x="696196" y="4477870"/>
            <a:chExt cx="4696532" cy="1901526"/>
          </a:xfrm>
        </p:grpSpPr>
        <p:pic>
          <p:nvPicPr>
            <p:cNvPr id="2" name="Picture 1" descr="A black screen with white text&#10;&#10;Description automatically generated">
              <a:extLst>
                <a:ext uri="{FF2B5EF4-FFF2-40B4-BE49-F238E27FC236}">
                  <a16:creationId xmlns:a16="http://schemas.microsoft.com/office/drawing/2014/main" id="{B9E5F6C0-9C56-1845-DF7E-9A0FF32C2D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378"/>
            <a:stretch/>
          </p:blipFill>
          <p:spPr>
            <a:xfrm>
              <a:off x="696197" y="4948518"/>
              <a:ext cx="4696531" cy="1430878"/>
            </a:xfrm>
            <a:prstGeom prst="rect">
              <a:avLst/>
            </a:prstGeom>
          </p:spPr>
        </p:pic>
        <p:pic>
          <p:nvPicPr>
            <p:cNvPr id="5" name="Picture 4" descr="A black screen with white text&#10;&#10;Description automatically generated">
              <a:extLst>
                <a:ext uri="{FF2B5EF4-FFF2-40B4-BE49-F238E27FC236}">
                  <a16:creationId xmlns:a16="http://schemas.microsoft.com/office/drawing/2014/main" id="{FD5F9802-B6AB-78DF-B7C0-C090EAFC6E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152" b="86804"/>
            <a:stretch/>
          </p:blipFill>
          <p:spPr>
            <a:xfrm>
              <a:off x="696196" y="4477870"/>
              <a:ext cx="4696531" cy="47064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C02F8AB-479E-12EA-F984-2E2E3D091009}"/>
                </a:ext>
              </a:extLst>
            </p:cNvPr>
            <p:cNvSpPr/>
            <p:nvPr/>
          </p:nvSpPr>
          <p:spPr>
            <a:xfrm>
              <a:off x="4913572" y="4948518"/>
              <a:ext cx="349624" cy="13043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2901A5BA-6AE0-780A-0F8C-9529FF752216}"/>
              </a:ext>
            </a:extLst>
          </p:cNvPr>
          <p:cNvSpPr/>
          <p:nvPr/>
        </p:nvSpPr>
        <p:spPr>
          <a:xfrm>
            <a:off x="481508" y="5567083"/>
            <a:ext cx="808306" cy="333280"/>
          </a:xfrm>
          <a:prstGeom prst="rect">
            <a:avLst/>
          </a:prstGeom>
          <a:solidFill>
            <a:schemeClr val="accent4">
              <a:alpha val="4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622E82-838C-78D9-61A1-D4F1C2AAA9FF}"/>
              </a:ext>
            </a:extLst>
          </p:cNvPr>
          <p:cNvSpPr/>
          <p:nvPr/>
        </p:nvSpPr>
        <p:spPr>
          <a:xfrm>
            <a:off x="3138438" y="5720228"/>
            <a:ext cx="2736821" cy="559548"/>
          </a:xfrm>
          <a:prstGeom prst="rect">
            <a:avLst/>
          </a:prstGeom>
          <a:solidFill>
            <a:schemeClr val="accent4">
              <a:alpha val="4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01949D-4245-33BA-5386-1620A26B3AAE}"/>
              </a:ext>
            </a:extLst>
          </p:cNvPr>
          <p:cNvSpPr txBox="1"/>
          <p:nvPr/>
        </p:nvSpPr>
        <p:spPr>
          <a:xfrm>
            <a:off x="7607330" y="6056231"/>
            <a:ext cx="4493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Adapted from Webb et al. 2017, </a:t>
            </a:r>
            <a:r>
              <a:rPr lang="en-GB" dirty="0">
                <a:hlinkClick r:id="rId3"/>
              </a:rPr>
              <a:t>10.5194/gmd-10-359-2017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910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C098D-040B-C375-CE08-F8D0640E6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7500" y="478604"/>
            <a:ext cx="5702300" cy="62171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>
                <a:solidFill>
                  <a:schemeClr val="accent4"/>
                </a:solidFill>
              </a:rPr>
              <a:t>Patterned experiments</a:t>
            </a:r>
          </a:p>
          <a:p>
            <a:r>
              <a:rPr lang="en-GB" sz="2000" dirty="0"/>
              <a:t>HadGEM3-GC31-LL</a:t>
            </a:r>
          </a:p>
          <a:p>
            <a:r>
              <a:rPr lang="en-GB" sz="2000" dirty="0"/>
              <a:t>IPSL-CM6A-LR</a:t>
            </a:r>
          </a:p>
          <a:p>
            <a:r>
              <a:rPr lang="en-GB" sz="2000" dirty="0"/>
              <a:t>CESM2</a:t>
            </a:r>
          </a:p>
          <a:p>
            <a:r>
              <a:rPr lang="en-GB" sz="2000" dirty="0"/>
              <a:t>CNRM-CM6-1</a:t>
            </a:r>
          </a:p>
          <a:p>
            <a:endParaRPr lang="en-GB" sz="2000" dirty="0"/>
          </a:p>
          <a:p>
            <a:pPr marL="0" indent="0" algn="ctr">
              <a:buNone/>
            </a:pPr>
            <a:r>
              <a:rPr lang="el-GR" dirty="0"/>
              <a:t>Δ</a:t>
            </a:r>
            <a:r>
              <a:rPr lang="en-GB" dirty="0"/>
              <a:t>T in the range 6.0–7.2 K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Part of CFMIP for CMIP6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27CCDA-A24F-8A0E-351D-77F5037A42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478603"/>
            <a:ext cx="5740400" cy="6217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>
                <a:solidFill>
                  <a:schemeClr val="accent6"/>
                </a:solidFill>
              </a:rPr>
              <a:t>Uniform +4K experiments</a:t>
            </a:r>
          </a:p>
          <a:p>
            <a:r>
              <a:rPr lang="en-GB" sz="2000" dirty="0"/>
              <a:t>HadGEM3-GC31-LL</a:t>
            </a:r>
          </a:p>
          <a:p>
            <a:r>
              <a:rPr lang="en-GB" sz="2000" dirty="0"/>
              <a:t>GFDL-CM4</a:t>
            </a:r>
          </a:p>
          <a:p>
            <a:r>
              <a:rPr lang="en-GB" sz="2000" dirty="0"/>
              <a:t>ECHAM6-HAM</a:t>
            </a:r>
          </a:p>
          <a:p>
            <a:r>
              <a:rPr lang="en-GB" sz="2000" dirty="0"/>
              <a:t>NorESM2-LM</a:t>
            </a:r>
          </a:p>
          <a:p>
            <a:endParaRPr lang="en-US" sz="2000" dirty="0"/>
          </a:p>
          <a:p>
            <a:pPr marL="0" indent="0" algn="ctr">
              <a:buNone/>
            </a:pPr>
            <a:r>
              <a:rPr lang="el-GR" dirty="0"/>
              <a:t>Δ</a:t>
            </a:r>
            <a:r>
              <a:rPr lang="en-GB" dirty="0"/>
              <a:t>T in the range 4.4–4.6 K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New experiments</a:t>
            </a:r>
          </a:p>
        </p:txBody>
      </p:sp>
      <p:pic>
        <p:nvPicPr>
          <p:cNvPr id="6" name="Picture 5" descr="A map of the world&#10;&#10;Description automatically generated">
            <a:extLst>
              <a:ext uri="{FF2B5EF4-FFF2-40B4-BE49-F238E27FC236}">
                <a16:creationId xmlns:a16="http://schemas.microsoft.com/office/drawing/2014/main" id="{631123F0-E115-167D-30D3-1769D1E4C8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450" y="3522733"/>
            <a:ext cx="3009900" cy="2505075"/>
          </a:xfrm>
          <a:prstGeom prst="rect">
            <a:avLst/>
          </a:prstGeom>
        </p:spPr>
      </p:pic>
      <p:pic>
        <p:nvPicPr>
          <p:cNvPr id="8" name="Picture 7" descr="A map of the world&#10;&#10;Description automatically generated">
            <a:extLst>
              <a:ext uri="{FF2B5EF4-FFF2-40B4-BE49-F238E27FC236}">
                <a16:creationId xmlns:a16="http://schemas.microsoft.com/office/drawing/2014/main" id="{D51E53DE-5136-6AA6-1BF3-2CF16F3D8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607" y="3632075"/>
            <a:ext cx="2926086" cy="239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96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61644-978F-9ED9-F2D4-9AAE2EC20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00" y="365125"/>
            <a:ext cx="7011147" cy="1031875"/>
          </a:xfrm>
        </p:spPr>
        <p:txBody>
          <a:bodyPr/>
          <a:lstStyle/>
          <a:p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climate dependency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9C3B2-94B3-0EC6-ACEA-74A722F1DD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7500" y="1825625"/>
            <a:ext cx="6347996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All 8 experiments </a:t>
            </a:r>
            <a:r>
              <a:rPr lang="en-US" dirty="0"/>
              <a:t>(7 models) show increased 4×CO2 ERF in the warmer climate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3"/>
                </a:solidFill>
              </a:rPr>
              <a:t>5 out of 8 </a:t>
            </a:r>
            <a:r>
              <a:rPr lang="en-US" dirty="0"/>
              <a:t>are statistically significant (95% confidence intervals of 30-year means do not overlap)</a:t>
            </a:r>
          </a:p>
          <a:p>
            <a:pPr marL="0" indent="0">
              <a:buNone/>
            </a:pPr>
            <a:r>
              <a:rPr lang="en-US" dirty="0"/>
              <a:t>ERF increase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0.1–0.5 W m</a:t>
            </a:r>
            <a:r>
              <a:rPr lang="en-US" baseline="30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–2</a:t>
            </a:r>
          </a:p>
          <a:p>
            <a:pPr marL="0" indent="0">
              <a:buNone/>
            </a:pPr>
            <a:r>
              <a:rPr lang="en-US" dirty="0"/>
              <a:t>or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0.02–0.11 W m</a:t>
            </a:r>
            <a:r>
              <a:rPr lang="en-US" baseline="30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–2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K</a:t>
            </a:r>
            <a:r>
              <a:rPr lang="en-US" baseline="30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–1</a:t>
            </a:r>
          </a:p>
          <a:p>
            <a:pPr marL="0" indent="0">
              <a:buNone/>
            </a:pPr>
            <a:r>
              <a:rPr lang="en-US" dirty="0"/>
              <a:t>or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0.2–1.4 % K</a:t>
            </a:r>
            <a:r>
              <a:rPr lang="en-US" baseline="30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–1</a:t>
            </a:r>
          </a:p>
        </p:txBody>
      </p:sp>
      <p:pic>
        <p:nvPicPr>
          <p:cNvPr id="5" name="Picture 4" descr="A screen shot of a graph&#10;&#10;Description automatically generated">
            <a:extLst>
              <a:ext uri="{FF2B5EF4-FFF2-40B4-BE49-F238E27FC236}">
                <a16:creationId xmlns:a16="http://schemas.microsoft.com/office/drawing/2014/main" id="{021F435D-041A-390E-E0C3-56D6952E4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541" y="0"/>
            <a:ext cx="58721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304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BA674-7C68-4427-CD10-B733FBEA5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HadGEM3-GC31-LL: Patterned versus uniform</a:t>
            </a:r>
          </a:p>
        </p:txBody>
      </p:sp>
      <p:pic>
        <p:nvPicPr>
          <p:cNvPr id="6" name="Content Placeholder 5" descr="A red ovals with different colors of the earth&#10;&#10;Description automatically generated with medium confidence">
            <a:extLst>
              <a:ext uri="{FF2B5EF4-FFF2-40B4-BE49-F238E27FC236}">
                <a16:creationId xmlns:a16="http://schemas.microsoft.com/office/drawing/2014/main" id="{C9A6C9B8-4AB0-317D-FBDF-2EA8B835496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57" t="50696"/>
          <a:stretch/>
        </p:blipFill>
        <p:spPr>
          <a:xfrm>
            <a:off x="6447524" y="2514599"/>
            <a:ext cx="4918230" cy="3603812"/>
          </a:xfrm>
        </p:spPr>
      </p:pic>
      <p:pic>
        <p:nvPicPr>
          <p:cNvPr id="8" name="Content Placeholder 7" descr="A red ovals with different colors of the world&#10;&#10;Description automatically generated">
            <a:extLst>
              <a:ext uri="{FF2B5EF4-FFF2-40B4-BE49-F238E27FC236}">
                <a16:creationId xmlns:a16="http://schemas.microsoft.com/office/drawing/2014/main" id="{BC2FB033-B031-95CA-8BD3-421AF28247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80" t="50359" b="664"/>
          <a:stretch/>
        </p:blipFill>
        <p:spPr>
          <a:xfrm>
            <a:off x="826248" y="2514599"/>
            <a:ext cx="4918230" cy="3603812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ADD513-A3B4-4024-DFF7-8CDC9B75977F}"/>
              </a:ext>
            </a:extLst>
          </p:cNvPr>
          <p:cNvSpPr txBox="1"/>
          <p:nvPr/>
        </p:nvSpPr>
        <p:spPr>
          <a:xfrm>
            <a:off x="826251" y="1540301"/>
            <a:ext cx="4918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4"/>
                </a:solidFill>
              </a:rPr>
              <a:t>Patterned SSTs clear-sky ERF difference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98216B-85F0-AB0D-AE92-A55689207A78}"/>
              </a:ext>
            </a:extLst>
          </p:cNvPr>
          <p:cNvSpPr txBox="1"/>
          <p:nvPr/>
        </p:nvSpPr>
        <p:spPr>
          <a:xfrm>
            <a:off x="6447527" y="1540301"/>
            <a:ext cx="4918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6"/>
                </a:solidFill>
              </a:rPr>
              <a:t>Uniform SST clear-sky ERF difference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592F75-7826-B6BB-81CD-89C3F5B577D9}"/>
              </a:ext>
            </a:extLst>
          </p:cNvPr>
          <p:cNvSpPr/>
          <p:nvPr/>
        </p:nvSpPr>
        <p:spPr>
          <a:xfrm>
            <a:off x="826248" y="2514599"/>
            <a:ext cx="4918230" cy="3361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1932A2-6489-F15A-5313-13A0D0D6D3CD}"/>
              </a:ext>
            </a:extLst>
          </p:cNvPr>
          <p:cNvSpPr/>
          <p:nvPr/>
        </p:nvSpPr>
        <p:spPr>
          <a:xfrm>
            <a:off x="6447524" y="2514599"/>
            <a:ext cx="4918230" cy="3361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F9DB92-A67F-AD7C-F2F5-DC9A806A0287}"/>
              </a:ext>
            </a:extLst>
          </p:cNvPr>
          <p:cNvSpPr txBox="1"/>
          <p:nvPr/>
        </p:nvSpPr>
        <p:spPr>
          <a:xfrm>
            <a:off x="2901283" y="5133033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 m</a:t>
            </a:r>
            <a:r>
              <a:rPr lang="en-GB" baseline="30000" dirty="0">
                <a:solidFill>
                  <a:schemeClr val="bg1"/>
                </a:solidFill>
              </a:rPr>
              <a:t>-2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CB4E53-BAFA-BC7F-5318-7FCEC98FB897}"/>
              </a:ext>
            </a:extLst>
          </p:cNvPr>
          <p:cNvSpPr txBox="1"/>
          <p:nvPr/>
        </p:nvSpPr>
        <p:spPr>
          <a:xfrm>
            <a:off x="8540295" y="5088948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 m</a:t>
            </a:r>
            <a:r>
              <a:rPr lang="en-GB" baseline="30000" dirty="0">
                <a:solidFill>
                  <a:schemeClr val="bg1"/>
                </a:solidFill>
              </a:rPr>
              <a:t>-2</a:t>
            </a:r>
          </a:p>
        </p:txBody>
      </p:sp>
    </p:spTree>
    <p:extLst>
      <p:ext uri="{BB962C8B-B14F-4D97-AF65-F5344CB8AC3E}">
        <p14:creationId xmlns:p14="http://schemas.microsoft.com/office/powerpoint/2010/main" val="315017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7D118-7DBB-F010-E4A2-0A0365FBB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00" y="365125"/>
            <a:ext cx="8224920" cy="1031875"/>
          </a:xfrm>
        </p:spPr>
        <p:txBody>
          <a:bodyPr>
            <a:normAutofit fontScale="90000"/>
          </a:bodyPr>
          <a:lstStyle/>
          <a:p>
            <a:r>
              <a:rPr lang="en-GB" dirty="0"/>
              <a:t>Aerosol climate dependency (or a lack of)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D358A-0248-87A5-6204-8D0E6B88FF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7499" y="1825625"/>
            <a:ext cx="8224921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No agreement on sign change between models, and no statistical significance</a:t>
            </a:r>
          </a:p>
        </p:txBody>
      </p:sp>
      <p:pic>
        <p:nvPicPr>
          <p:cNvPr id="5" name="Picture 4" descr="A screenshot of a graph&#10;&#10;Description automatically generated">
            <a:extLst>
              <a:ext uri="{FF2B5EF4-FFF2-40B4-BE49-F238E27FC236}">
                <a16:creationId xmlns:a16="http://schemas.microsoft.com/office/drawing/2014/main" id="{64C5C1E4-6CB2-6E86-E42E-BFCED78C54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590" y="0"/>
            <a:ext cx="34246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589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04564-D86A-4F31-78B0-F200E76C4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 and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A74FD-DB2E-6887-4D5A-3B8D09210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500" y="1568045"/>
            <a:ext cx="11595100" cy="4351338"/>
          </a:xfrm>
        </p:spPr>
        <p:txBody>
          <a:bodyPr/>
          <a:lstStyle/>
          <a:p>
            <a:r>
              <a:rPr lang="en-GB" dirty="0"/>
              <a:t>We find a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robust increase in CO</a:t>
            </a:r>
            <a:r>
              <a:rPr lang="en-GB" baseline="-25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2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effective radiative forcing </a:t>
            </a:r>
            <a:r>
              <a:rPr lang="en-GB" dirty="0"/>
              <a:t>in warmer climate states, irrespective of SST pattern</a:t>
            </a:r>
          </a:p>
          <a:p>
            <a:r>
              <a:rPr lang="en-GB" dirty="0"/>
              <a:t>Aerosol forcing does not show a robust increase or decrease</a:t>
            </a:r>
          </a:p>
          <a:p>
            <a:r>
              <a:rPr lang="en-GB" dirty="0"/>
              <a:t>The paper isn’t written yet &amp; much analysis to do: </a:t>
            </a:r>
            <a:r>
              <a:rPr lang="en-GB" dirty="0">
                <a:solidFill>
                  <a:schemeClr val="accent3"/>
                </a:solidFill>
              </a:rPr>
              <a:t>modellers, there is still time to contribute</a:t>
            </a:r>
            <a:r>
              <a:rPr lang="en-GB" dirty="0"/>
              <a:t> patterned or </a:t>
            </a:r>
            <a:r>
              <a:rPr lang="en-GB" dirty="0" err="1"/>
              <a:t>amipClim</a:t>
            </a:r>
            <a:r>
              <a:rPr lang="en-GB" dirty="0"/>
              <a:t> +4K SST runs</a:t>
            </a:r>
          </a:p>
          <a:p>
            <a:r>
              <a:rPr lang="en-GB" dirty="0"/>
              <a:t>What is driving this difference? </a:t>
            </a: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Instantaneous radiative forcing</a:t>
            </a:r>
            <a:r>
              <a:rPr lang="en-GB" dirty="0"/>
              <a:t>, </a:t>
            </a:r>
            <a:r>
              <a:rPr lang="en-GB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rapid adjustments</a:t>
            </a:r>
            <a:r>
              <a:rPr lang="en-GB" dirty="0"/>
              <a:t>?</a:t>
            </a:r>
          </a:p>
          <a:p>
            <a:r>
              <a:rPr lang="en-GB" dirty="0"/>
              <a:t>We propose these fixed-SST 4xCO2 experiments with different climate states within RFMIP for CMIP7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9E5CD6-CED5-813C-707E-48E54F52C346}"/>
              </a:ext>
            </a:extLst>
          </p:cNvPr>
          <p:cNvSpPr txBox="1"/>
          <p:nvPr/>
        </p:nvSpPr>
        <p:spPr>
          <a:xfrm>
            <a:off x="7996236" y="5490263"/>
            <a:ext cx="35953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400" dirty="0"/>
              <a:t>c.j.smith1@leeds.ac.uk</a:t>
            </a:r>
          </a:p>
          <a:p>
            <a:pPr algn="r"/>
            <a:r>
              <a:rPr lang="en-GB" sz="2400" dirty="0" err="1"/>
              <a:t>chrisroadmap.bsky.social</a:t>
            </a:r>
            <a:endParaRPr lang="en-GB" sz="2400" dirty="0"/>
          </a:p>
          <a:p>
            <a:pPr algn="r"/>
            <a:r>
              <a:rPr lang="en-GB" sz="2400" dirty="0"/>
              <a:t>@</a:t>
            </a:r>
            <a:r>
              <a:rPr lang="en-GB" sz="2400" dirty="0" err="1"/>
              <a:t>chrisroadmap</a:t>
            </a:r>
            <a:endParaRPr lang="en-GB" sz="2400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3B69CF5-B39B-1774-48B4-DF0CDFC496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77468" y="5944987"/>
            <a:ext cx="408061" cy="360000"/>
          </a:xfrm>
          <a:prstGeom prst="rect">
            <a:avLst/>
          </a:prstGeom>
        </p:spPr>
      </p:pic>
      <p:pic>
        <p:nvPicPr>
          <p:cNvPr id="12" name="Picture 11" descr="A blue bird with black background&#10;&#10;Description automatically generated">
            <a:extLst>
              <a:ext uri="{FF2B5EF4-FFF2-40B4-BE49-F238E27FC236}">
                <a16:creationId xmlns:a16="http://schemas.microsoft.com/office/drawing/2014/main" id="{81C8445B-2A7A-CA97-233D-A1DE378E28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7468" y="6313658"/>
            <a:ext cx="437815" cy="360000"/>
          </a:xfrm>
          <a:prstGeom prst="rect">
            <a:avLst/>
          </a:prstGeom>
        </p:spPr>
      </p:pic>
      <p:pic>
        <p:nvPicPr>
          <p:cNvPr id="14" name="Graphic 13" descr="Envelope with solid fill">
            <a:extLst>
              <a:ext uri="{FF2B5EF4-FFF2-40B4-BE49-F238E27FC236}">
                <a16:creationId xmlns:a16="http://schemas.microsoft.com/office/drawing/2014/main" id="{F766CDC3-C1D3-C144-AF25-2D9653A290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17107" y="5460259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549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3"/>
      </a:dk1>
      <a:lt1>
        <a:srgbClr val="CDCDCD"/>
      </a:lt1>
      <a:dk2>
        <a:srgbClr val="1F497D"/>
      </a:dk2>
      <a:lt2>
        <a:srgbClr val="EEECE1"/>
      </a:lt2>
      <a:accent1>
        <a:srgbClr val="0096D7"/>
      </a:accent1>
      <a:accent2>
        <a:srgbClr val="238E61"/>
      </a:accent2>
      <a:accent3>
        <a:srgbClr val="9BBB59"/>
      </a:accent3>
      <a:accent4>
        <a:srgbClr val="D0A536"/>
      </a:accent4>
      <a:accent5>
        <a:srgbClr val="E5F41E"/>
      </a:accent5>
      <a:accent6>
        <a:srgbClr val="E95955"/>
      </a:accent6>
      <a:hlink>
        <a:srgbClr val="0096D7"/>
      </a:hlink>
      <a:folHlink>
        <a:srgbClr val="00000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8958</TotalTime>
  <Words>524</Words>
  <Application>Microsoft Office PowerPoint</Application>
  <PresentationFormat>Widescreen</PresentationFormat>
  <Paragraphs>76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Cambria Math</vt:lpstr>
      <vt:lpstr>roboto</vt:lpstr>
      <vt:lpstr>Office Theme</vt:lpstr>
      <vt:lpstr>PowerPoint Presentation</vt:lpstr>
      <vt:lpstr>Motivation</vt:lpstr>
      <vt:lpstr>PowerPoint Presentation</vt:lpstr>
      <vt:lpstr>PowerPoint Presentation</vt:lpstr>
      <vt:lpstr>CO2 climate dependency</vt:lpstr>
      <vt:lpstr>HadGEM3-GC31-LL: Patterned versus uniform</vt:lpstr>
      <vt:lpstr>Aerosol climate dependency (or a lack of)</vt:lpstr>
      <vt:lpstr>Conclusions and next steps</vt:lpstr>
    </vt:vector>
  </TitlesOfParts>
  <Company>University of Leeds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Smith</dc:creator>
  <cp:lastModifiedBy>ROSSINI Michaela</cp:lastModifiedBy>
  <cp:revision>114</cp:revision>
  <dcterms:created xsi:type="dcterms:W3CDTF">2019-07-01T11:18:00Z</dcterms:created>
  <dcterms:modified xsi:type="dcterms:W3CDTF">2024-04-17T07:16:18Z</dcterms:modified>
</cp:coreProperties>
</file>