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9" r:id="rId4"/>
    <p:sldId id="276" r:id="rId5"/>
    <p:sldId id="262" r:id="rId6"/>
    <p:sldId id="272" r:id="rId7"/>
    <p:sldId id="264" r:id="rId8"/>
    <p:sldId id="273" r:id="rId9"/>
    <p:sldId id="263" r:id="rId10"/>
    <p:sldId id="268" r:id="rId11"/>
    <p:sldId id="266" r:id="rId12"/>
    <p:sldId id="277" r:id="rId13"/>
    <p:sldId id="275" r:id="rId14"/>
    <p:sldId id="274" r:id="rId15"/>
    <p:sldId id="269" r:id="rId16"/>
    <p:sldId id="270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39128-1F49-4D34-A00D-B63E1BD7B912}" v="318" dt="2024-04-16T09:23:28.230"/>
    <p1510:client id="{2F200A54-2D6B-44D4-A7BB-8FC5E8052E26}" v="27" dt="2024-04-18T09:10:45.979"/>
    <p1510:client id="{7F34F496-5B2D-4409-8D62-ACE599A2A61E}" v="272" dt="2024-04-18T07:35:04.313"/>
    <p1510:client id="{82998C1D-10A7-4A73-8454-6668778D5247}" v="2613" dt="2024-04-17T19:39:49.651"/>
    <p1510:client id="{BE6ED2F0-1DBC-4F34-BDE7-754886386026}" v="319" dt="2024-04-16T09:48:53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7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1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2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5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0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iak@iiasa.ac.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iak@iiasa.ac.a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iasa.ac.at/models-tools-data/cwatm" TargetMode="External"/><Relationship Id="rId4" Type="http://schemas.openxmlformats.org/officeDocument/2006/relationships/hyperlink" Target="https://iiasa.ac.at/models-tools-data/plantfat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FE553BB-089B-AC2A-1641-6F4FEB505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37500" b="37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7400" b="1">
                <a:solidFill>
                  <a:srgbClr val="FFFFFF"/>
                </a:solidFill>
                <a:ea typeface="+mj-lt"/>
                <a:cs typeface="+mj-lt"/>
              </a:rPr>
              <a:t>Modelling Water and Biodiversity in the context of Forest Resilience</a:t>
            </a:r>
            <a:endParaRPr lang="en-US" sz="7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Elisa Z. Stefaniak</a:t>
            </a:r>
          </a:p>
          <a:p>
            <a:r>
              <a:rPr lang="en-US" b="1">
                <a:solidFill>
                  <a:srgbClr val="FFFFFF"/>
                </a:solidFill>
              </a:rPr>
              <a:t>(contact: </a:t>
            </a:r>
            <a:r>
              <a:rPr lang="en-US" b="1" dirty="0">
                <a:solidFill>
                  <a:srgbClr val="FFFFFF"/>
                </a:solidFill>
                <a:hlinkClick r:id="rId3"/>
              </a:rPr>
              <a:t>Stefaniak@iiasa.ac.at</a:t>
            </a:r>
            <a:r>
              <a:rPr lang="en-US" b="1">
                <a:solidFill>
                  <a:srgbClr val="FFFFFF"/>
                </a:solidFill>
              </a:rPr>
              <a:t>)</a:t>
            </a:r>
          </a:p>
          <a:p>
            <a:r>
              <a:rPr lang="en-US" b="1">
                <a:solidFill>
                  <a:srgbClr val="FFFFFF"/>
                </a:solidFill>
                <a:cs typeface="Calibri Light"/>
              </a:rPr>
              <a:t>EGU 2024, VIenna</a:t>
            </a:r>
            <a:endParaRPr lang="en-US" b="1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B69A-D4F8-B4B6-1D39-83A4C860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CWatM</a:t>
            </a:r>
            <a:r>
              <a:rPr lang="en-US" dirty="0"/>
              <a:t> – Community Water Model</a:t>
            </a:r>
          </a:p>
        </p:txBody>
      </p:sp>
      <p:pic>
        <p:nvPicPr>
          <p:cNvPr id="4" name="Content Placeholder 3" descr="A diagram of a water cycle&#10;&#10;Description automatically generated">
            <a:extLst>
              <a:ext uri="{FF2B5EF4-FFF2-40B4-BE49-F238E27FC236}">
                <a16:creationId xmlns:a16="http://schemas.microsoft.com/office/drawing/2014/main" id="{D901D244-927F-36C1-7737-60B6B416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422" y="1962010"/>
            <a:ext cx="6694824" cy="40227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BCC1B-F301-ECC8-A448-407990ABF2AC}"/>
              </a:ext>
            </a:extLst>
          </p:cNvPr>
          <p:cNvSpPr txBox="1"/>
          <p:nvPr/>
        </p:nvSpPr>
        <p:spPr>
          <a:xfrm>
            <a:off x="8341489" y="4386805"/>
            <a:ext cx="27432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Burek et al 2020 Development of the Community Water Model (CWatM v1.04) – a high-resolution hydrological model for global and regional assessment of integrated water resources management (GMD)</a:t>
            </a:r>
            <a:endParaRPr lang="en-US" sz="14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41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7FA8-7A7C-52A4-F9C6-8D1E36AB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</a:t>
            </a:r>
            <a:r>
              <a:rPr lang="en-US" err="1"/>
              <a:t>PlantFATE</a:t>
            </a:r>
            <a:r>
              <a:rPr lang="en-US" dirty="0"/>
              <a:t> with CWatM (and </a:t>
            </a:r>
            <a:r>
              <a:rPr lang="en-US"/>
              <a:t>ABCWatM)</a:t>
            </a:r>
            <a:endParaRPr lang="en-US" dirty="0">
              <a:cs typeface="Calibri Light"/>
            </a:endParaRPr>
          </a:p>
        </p:txBody>
      </p:sp>
      <p:pic>
        <p:nvPicPr>
          <p:cNvPr id="4" name="Content Placeholder 3" descr="A diagram of a plant&#10;&#10;Description automatically generated">
            <a:extLst>
              <a:ext uri="{FF2B5EF4-FFF2-40B4-BE49-F238E27FC236}">
                <a16:creationId xmlns:a16="http://schemas.microsoft.com/office/drawing/2014/main" id="{CAD070F6-946F-59D3-15EF-F3F8CFE83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988" y="1820411"/>
            <a:ext cx="7775824" cy="4377390"/>
          </a:xfrm>
        </p:spPr>
      </p:pic>
    </p:spTree>
    <p:extLst>
      <p:ext uri="{BB962C8B-B14F-4D97-AF65-F5344CB8AC3E}">
        <p14:creationId xmlns:p14="http://schemas.microsoft.com/office/powerpoint/2010/main" val="13798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C9817C6F-1876-6A3D-D717-9F208D713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151" y="1819325"/>
            <a:ext cx="7776575" cy="43788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27FA8-7A7C-52A4-F9C6-8D1E36AB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</a:t>
            </a:r>
            <a:r>
              <a:rPr lang="en-US" err="1"/>
              <a:t>PlantFATE</a:t>
            </a:r>
            <a:r>
              <a:rPr lang="en-US" dirty="0"/>
              <a:t> with CWatM (and </a:t>
            </a:r>
            <a:r>
              <a:rPr lang="en-US"/>
              <a:t>ABCWatM)</a:t>
            </a:r>
            <a:endParaRPr lang="en-US" dirty="0">
              <a:cs typeface="Calibri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BD207D-BA44-E110-C7E3-9C5B67675C3F}"/>
              </a:ext>
            </a:extLst>
          </p:cNvPr>
          <p:cNvSpPr/>
          <p:nvPr/>
        </p:nvSpPr>
        <p:spPr>
          <a:xfrm>
            <a:off x="4404986" y="3089752"/>
            <a:ext cx="3507287" cy="173276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Bug creep so no preliminary results yet...</a:t>
            </a:r>
          </a:p>
          <a:p>
            <a:pPr algn="ctr"/>
            <a:r>
              <a:rPr lang="en-US" dirty="0">
                <a:cs typeface="Calibri"/>
              </a:rPr>
              <a:t>:-(</a:t>
            </a:r>
          </a:p>
        </p:txBody>
      </p:sp>
    </p:spTree>
    <p:extLst>
      <p:ext uri="{BB962C8B-B14F-4D97-AF65-F5344CB8AC3E}">
        <p14:creationId xmlns:p14="http://schemas.microsoft.com/office/powerpoint/2010/main" val="80529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5331-8E7D-6A53-CCBA-0BEF2111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Better mortality: introduce Carbon Storage strategy</a:t>
            </a:r>
            <a:endParaRPr lang="en-US" dirty="0"/>
          </a:p>
        </p:txBody>
      </p:sp>
      <p:pic>
        <p:nvPicPr>
          <p:cNvPr id="4" name="Content Placeholder 3" descr="A diagram of a process&#10;&#10;Description automatically generated">
            <a:extLst>
              <a:ext uri="{FF2B5EF4-FFF2-40B4-BE49-F238E27FC236}">
                <a16:creationId xmlns:a16="http://schemas.microsoft.com/office/drawing/2014/main" id="{DDEC76B6-DE73-A86A-BB06-35097BE0E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20" y="1845734"/>
            <a:ext cx="8046720" cy="4023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568ED-6C16-1280-FB3C-F481D5F5B6C5}"/>
              </a:ext>
            </a:extLst>
          </p:cNvPr>
          <p:cNvSpPr txBox="1"/>
          <p:nvPr/>
        </p:nvSpPr>
        <p:spPr>
          <a:xfrm>
            <a:off x="1088020" y="3856298"/>
            <a:ext cx="364023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Mortality</a:t>
            </a:r>
            <a:r>
              <a:rPr lang="en-US" dirty="0">
                <a:cs typeface="Calibri"/>
              </a:rPr>
              <a:t> = f(C Storage concentration, net C uptake)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Storage strategy: phenology (timing of storage) and growth rate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0962A0-4791-99D0-855A-B0B73254A9CA}"/>
              </a:ext>
            </a:extLst>
          </p:cNvPr>
          <p:cNvSpPr>
            <a:spLocks noGrp="1"/>
          </p:cNvSpPr>
          <p:nvPr/>
        </p:nvSpPr>
        <p:spPr>
          <a:xfrm>
            <a:off x="868101" y="6466014"/>
            <a:ext cx="10060329" cy="3051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i="1">
                <a:solidFill>
                  <a:schemeClr val="bg1"/>
                </a:solidFill>
                <a:latin typeface="+mn-lt"/>
                <a:ea typeface="Tahoma"/>
                <a:cs typeface="Tahoma"/>
              </a:rPr>
              <a:t>Stefaniak et al (in preparation)</a:t>
            </a:r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soil and a cross section of a plant&#10;&#10;Description automatically generated">
            <a:extLst>
              <a:ext uri="{FF2B5EF4-FFF2-40B4-BE49-F238E27FC236}">
                <a16:creationId xmlns:a16="http://schemas.microsoft.com/office/drawing/2014/main" id="{5DF16E2E-DC32-887D-868C-CC088184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8" y="644172"/>
            <a:ext cx="10513670" cy="594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8097A-37FB-17B5-C01F-FAC60E0C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dynamics development (in progress – poster by Tania Maxwell)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C3FE-E514-A719-DA8A-9754BD58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73" y="1825625"/>
            <a:ext cx="4824715" cy="4399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CWatM</a:t>
            </a:r>
            <a:r>
              <a:rPr lang="en-US" dirty="0"/>
              <a:t>: three soil layers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DD4221-F8E8-FBA1-83E8-10F009D7FBA0}"/>
              </a:ext>
            </a:extLst>
          </p:cNvPr>
          <p:cNvSpPr txBox="1"/>
          <p:nvPr/>
        </p:nvSpPr>
        <p:spPr>
          <a:xfrm>
            <a:off x="3788870" y="2741614"/>
            <a:ext cx="2364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Soil Water Potential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665924-4035-49AF-CB17-8F1DD7A7DAD5}"/>
              </a:ext>
            </a:extLst>
          </p:cNvPr>
          <p:cNvSpPr txBox="1"/>
          <p:nvPr/>
        </p:nvSpPr>
        <p:spPr>
          <a:xfrm>
            <a:off x="3972135" y="3677234"/>
            <a:ext cx="2364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Water Use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CB8072-0719-EF97-2E09-87DD54062148}"/>
              </a:ext>
            </a:extLst>
          </p:cNvPr>
          <p:cNvSpPr txBox="1">
            <a:spLocks/>
          </p:cNvSpPr>
          <p:nvPr/>
        </p:nvSpPr>
        <p:spPr>
          <a:xfrm>
            <a:off x="6093106" y="1862278"/>
            <a:ext cx="4824715" cy="4399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PlantFATE: continuous root profile (in progress)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B6E8B-7265-B487-7069-17CFE7129591}"/>
              </a:ext>
            </a:extLst>
          </p:cNvPr>
          <p:cNvSpPr txBox="1"/>
          <p:nvPr/>
        </p:nvSpPr>
        <p:spPr>
          <a:xfrm>
            <a:off x="9209679" y="5181943"/>
            <a:ext cx="23649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Dmax (max rooting depth)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1E382-2526-F695-533F-689FAC1B8D5B}"/>
              </a:ext>
            </a:extLst>
          </p:cNvPr>
          <p:cNvSpPr txBox="1"/>
          <p:nvPr/>
        </p:nvSpPr>
        <p:spPr>
          <a:xfrm rot="5400000">
            <a:off x="8973361" y="3768867"/>
            <a:ext cx="8506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depth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72477-871D-0BA9-F27A-A04999B3A857}"/>
              </a:ext>
            </a:extLst>
          </p:cNvPr>
          <p:cNvSpPr txBox="1"/>
          <p:nvPr/>
        </p:nvSpPr>
        <p:spPr>
          <a:xfrm>
            <a:off x="7618160" y="2365437"/>
            <a:ext cx="2924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ET=f(P50, LAI, …) = ΔWsoil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6F8B4-2DB4-C283-A6A4-B94A5BC97CA0}"/>
              </a:ext>
            </a:extLst>
          </p:cNvPr>
          <p:cNvSpPr txBox="1"/>
          <p:nvPr/>
        </p:nvSpPr>
        <p:spPr>
          <a:xfrm>
            <a:off x="9595413" y="2930323"/>
            <a:ext cx="21451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ΔWsoil​ = f(root traits, SWP,</a:t>
            </a:r>
          </a:p>
          <a:p>
            <a:r>
              <a:rPr lang="en-US">
                <a:cs typeface="Calibri"/>
              </a:rPr>
              <a:t>root shape, 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depth 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DA4618-55AE-742E-16E8-15C6ABD7F98A}"/>
              </a:ext>
            </a:extLst>
          </p:cNvPr>
          <p:cNvSpPr/>
          <p:nvPr/>
        </p:nvSpPr>
        <p:spPr>
          <a:xfrm>
            <a:off x="3048101" y="2625505"/>
            <a:ext cx="5845215" cy="26621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Calibri"/>
              </a:rPr>
              <a:t>AIM</a:t>
            </a:r>
            <a:r>
              <a:rPr lang="en-US" dirty="0">
                <a:cs typeface="Calibri"/>
              </a:rPr>
              <a:t>: (1) explore </a:t>
            </a:r>
            <a:r>
              <a:rPr lang="en-US" b="1" dirty="0">
                <a:cs typeface="Calibri"/>
              </a:rPr>
              <a:t>optimal root traits and trade-offs</a:t>
            </a:r>
          </a:p>
          <a:p>
            <a:pPr algn="ctr"/>
            <a:r>
              <a:rPr lang="en-US" dirty="0">
                <a:cs typeface="Calibri"/>
              </a:rPr>
              <a:t>in terms of root diameter, SRL, maximum rooting depth and rooting architecture</a:t>
            </a:r>
          </a:p>
          <a:p>
            <a:pPr algn="ctr"/>
            <a:r>
              <a:rPr lang="en-US" dirty="0">
                <a:cs typeface="Calibri"/>
              </a:rPr>
              <a:t>(2) competition for water availability (future)</a:t>
            </a:r>
          </a:p>
        </p:txBody>
      </p:sp>
    </p:spTree>
    <p:extLst>
      <p:ext uri="{BB962C8B-B14F-4D97-AF65-F5344CB8AC3E}">
        <p14:creationId xmlns:p14="http://schemas.microsoft.com/office/powerpoint/2010/main" val="67610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7EF2-7B3A-E505-10AD-5929BA47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F749-2AA6-360E-7509-B29D357D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Drought Model Intercomparison Project 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 err="1">
                <a:cs typeface="Calibri"/>
              </a:rPr>
              <a:t>Coordinatedy</a:t>
            </a:r>
            <a:r>
              <a:rPr lang="en-US" dirty="0">
                <a:cs typeface="Calibri"/>
              </a:rPr>
              <a:t> by Jeremy Lichstein 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/>
              <a:t>Amazon response to drought</a:t>
            </a:r>
            <a:endParaRPr lang="en-US" dirty="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/>
              <a:t>2 sites x 2 droughts x 2 biodiversity regimes</a:t>
            </a:r>
            <a:endParaRPr lang="en-US" dirty="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cs typeface="Calibri"/>
              </a:rPr>
              <a:t>Single grid point</a:t>
            </a:r>
            <a:endParaRPr lang="en-US" dirty="0"/>
          </a:p>
          <a:p>
            <a:r>
              <a:rPr lang="en-US" dirty="0"/>
              <a:t>Yishi Forest (Israel) study site </a:t>
            </a:r>
            <a:endParaRPr lang="en-US" dirty="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cs typeface="Calibri"/>
              </a:rPr>
              <a:t>5 species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cs typeface="Calibri"/>
              </a:rPr>
              <a:t>Aridity gradient </a:t>
            </a:r>
            <a:endParaRPr lang="en-US" dirty="0"/>
          </a:p>
          <a:p>
            <a:r>
              <a:rPr lang="en-US" dirty="0"/>
              <a:t>Bhima Basin (India) - evaluating the food-water-biodiversity nexus</a:t>
            </a:r>
            <a:endParaRPr lang="en-US" dirty="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cs typeface="Calibri"/>
              </a:rPr>
              <a:t>Bhima Basin 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cs typeface="Calibri"/>
              </a:rPr>
              <a:t>Water use and forest management scenarios informed by local stakeholders</a:t>
            </a:r>
          </a:p>
        </p:txBody>
      </p:sp>
      <p:pic>
        <p:nvPicPr>
          <p:cNvPr id="7" name="Picture 6" descr="A diagram of soil and roots&#10;&#10;Description automatically generated">
            <a:extLst>
              <a:ext uri="{FF2B5EF4-FFF2-40B4-BE49-F238E27FC236}">
                <a16:creationId xmlns:a16="http://schemas.microsoft.com/office/drawing/2014/main" id="{307EFBFC-5F70-5004-B362-4BFE0661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40" y="845514"/>
            <a:ext cx="4543305" cy="331964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7F3B10-CA94-358A-4A61-A03C7A0EBD8D}"/>
              </a:ext>
            </a:extLst>
          </p:cNvPr>
          <p:cNvSpPr>
            <a:spLocks noGrp="1"/>
          </p:cNvSpPr>
          <p:nvPr/>
        </p:nvSpPr>
        <p:spPr>
          <a:xfrm>
            <a:off x="8324126" y="4160723"/>
            <a:ext cx="2835798" cy="3051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i="1">
                <a:solidFill>
                  <a:schemeClr val="tx1"/>
                </a:solidFill>
                <a:latin typeface="+mn-lt"/>
                <a:ea typeface="Tahoma"/>
                <a:cs typeface="Tahoma"/>
              </a:rPr>
              <a:t>Rog et al (2021) JGR Biogeosciences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2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5C13-49A7-D28D-FF3A-6B213021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F3FD-0876-CC78-EF71-DE978B7C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14903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cs typeface="Calibri"/>
              </a:rPr>
              <a:t>IIASA: </a:t>
            </a:r>
          </a:p>
          <a:p>
            <a:r>
              <a:rPr lang="en-US">
                <a:ea typeface="+mn-lt"/>
                <a:cs typeface="+mn-lt"/>
              </a:rPr>
              <a:t>Jens De Bruijn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Jaideep Joshi, </a:t>
            </a:r>
            <a:endParaRPr lang="en-US"/>
          </a:p>
          <a:p>
            <a:r>
              <a:rPr lang="en-US">
                <a:cs typeface="Calibri"/>
              </a:rPr>
              <a:t>Florian Hofhansl, </a:t>
            </a:r>
          </a:p>
          <a:p>
            <a:r>
              <a:rPr lang="en-US">
                <a:cs typeface="Calibri"/>
              </a:rPr>
              <a:t>Tania Maxwell,</a:t>
            </a:r>
          </a:p>
          <a:p>
            <a:r>
              <a:rPr lang="en-US">
                <a:cs typeface="Calibri"/>
              </a:rPr>
              <a:t>Mikhail Smilovic, </a:t>
            </a:r>
          </a:p>
          <a:p>
            <a:r>
              <a:rPr lang="en-US">
                <a:cs typeface="Calibri"/>
              </a:rPr>
              <a:t>Silvia Artuso,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Juliette Martin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2BD36BF1-8372-E542-8FA2-DD8CFAB4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42" y="1844715"/>
            <a:ext cx="1212569" cy="17120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21E95E-C54C-C4FF-2937-7DC2F9E05994}"/>
              </a:ext>
            </a:extLst>
          </p:cNvPr>
          <p:cNvSpPr txBox="1">
            <a:spLocks/>
          </p:cNvSpPr>
          <p:nvPr/>
        </p:nvSpPr>
        <p:spPr>
          <a:xfrm>
            <a:off x="4664211" y="1843805"/>
            <a:ext cx="2149034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WSU: </a:t>
            </a:r>
          </a:p>
          <a:p>
            <a:r>
              <a:rPr lang="en-US">
                <a:ea typeface="+mn-lt"/>
                <a:cs typeface="+mn-lt"/>
              </a:rPr>
              <a:t>Belinda Medlyn,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David Tissue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UNSW: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Daniel Falster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Weizmann Institut: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Tamir Klein (data)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4DF8C7-8780-BE76-14AF-E194EECE15F5}"/>
              </a:ext>
            </a:extLst>
          </p:cNvPr>
          <p:cNvSpPr txBox="1">
            <a:spLocks/>
          </p:cNvSpPr>
          <p:nvPr/>
        </p:nvSpPr>
        <p:spPr>
          <a:xfrm>
            <a:off x="6805528" y="1843804"/>
            <a:ext cx="4599008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Contact: </a:t>
            </a:r>
            <a:r>
              <a:rPr lang="en-US" dirty="0">
                <a:cs typeface="Calibri"/>
                <a:hlinkClick r:id="rId3"/>
              </a:rPr>
              <a:t>stefaniak@iiasa.ac.at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Links:</a:t>
            </a:r>
            <a:br>
              <a:rPr lang="en-US" dirty="0">
                <a:cs typeface="Calibri"/>
              </a:rPr>
            </a:br>
            <a:r>
              <a:rPr lang="en-US">
                <a:cs typeface="Calibri"/>
              </a:rPr>
              <a:t>PlantFATE: </a:t>
            </a:r>
            <a:r>
              <a:rPr lang="en-US" dirty="0">
                <a:ea typeface="+mn-lt"/>
                <a:cs typeface="+mn-lt"/>
                <a:hlinkClick r:id="rId4"/>
              </a:rPr>
              <a:t>https://iiasa.ac.at/models-tools-data/plantfate</a:t>
            </a:r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CWatM: </a:t>
            </a:r>
            <a:r>
              <a:rPr lang="en-US" dirty="0">
                <a:ea typeface="+mn-lt"/>
                <a:cs typeface="+mn-lt"/>
                <a:hlinkClick r:id="rId5"/>
              </a:rPr>
              <a:t>https://iiasa.ac.at/models-tools-data/cwatm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7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soil and a cross section of a plant&#10;&#10;Description automatically generated">
            <a:extLst>
              <a:ext uri="{FF2B5EF4-FFF2-40B4-BE49-F238E27FC236}">
                <a16:creationId xmlns:a16="http://schemas.microsoft.com/office/drawing/2014/main" id="{5DF16E2E-DC32-887D-868C-CC088184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8" y="644172"/>
            <a:ext cx="10513670" cy="594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8097A-37FB-17B5-C01F-FAC60E0C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 dynamics development (in progress)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C3FE-E514-A719-DA8A-9754BD58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73" y="1825625"/>
            <a:ext cx="4824715" cy="4399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CWatM</a:t>
            </a:r>
            <a:r>
              <a:rPr lang="en-US" dirty="0"/>
              <a:t>: three soil layers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DD4221-F8E8-FBA1-83E8-10F009D7FBA0}"/>
              </a:ext>
            </a:extLst>
          </p:cNvPr>
          <p:cNvSpPr txBox="1"/>
          <p:nvPr/>
        </p:nvSpPr>
        <p:spPr>
          <a:xfrm>
            <a:off x="3788870" y="2741614"/>
            <a:ext cx="2364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Soil Water Potential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665924-4035-49AF-CB17-8F1DD7A7DAD5}"/>
              </a:ext>
            </a:extLst>
          </p:cNvPr>
          <p:cNvSpPr txBox="1"/>
          <p:nvPr/>
        </p:nvSpPr>
        <p:spPr>
          <a:xfrm>
            <a:off x="3972135" y="3677234"/>
            <a:ext cx="2364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Water Use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CB8072-0719-EF97-2E09-87DD54062148}"/>
              </a:ext>
            </a:extLst>
          </p:cNvPr>
          <p:cNvSpPr txBox="1">
            <a:spLocks/>
          </p:cNvSpPr>
          <p:nvPr/>
        </p:nvSpPr>
        <p:spPr>
          <a:xfrm>
            <a:off x="6093106" y="1862278"/>
            <a:ext cx="4824715" cy="4399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PlantFATE: continuous root profile (in progress)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B6E8B-7265-B487-7069-17CFE7129591}"/>
              </a:ext>
            </a:extLst>
          </p:cNvPr>
          <p:cNvSpPr txBox="1"/>
          <p:nvPr/>
        </p:nvSpPr>
        <p:spPr>
          <a:xfrm>
            <a:off x="9209679" y="5181943"/>
            <a:ext cx="23649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Dmax (max rooting depth)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1E382-2526-F695-533F-689FAC1B8D5B}"/>
              </a:ext>
            </a:extLst>
          </p:cNvPr>
          <p:cNvSpPr txBox="1"/>
          <p:nvPr/>
        </p:nvSpPr>
        <p:spPr>
          <a:xfrm rot="5400000">
            <a:off x="8973361" y="3768867"/>
            <a:ext cx="8506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depth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72477-871D-0BA9-F27A-A04999B3A857}"/>
              </a:ext>
            </a:extLst>
          </p:cNvPr>
          <p:cNvSpPr txBox="1"/>
          <p:nvPr/>
        </p:nvSpPr>
        <p:spPr>
          <a:xfrm>
            <a:off x="7618160" y="2365437"/>
            <a:ext cx="2924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ET=f(P50, LAI, …) = ΔWsoil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6F8B4-2DB4-C283-A6A4-B94A5BC97CA0}"/>
              </a:ext>
            </a:extLst>
          </p:cNvPr>
          <p:cNvSpPr txBox="1"/>
          <p:nvPr/>
        </p:nvSpPr>
        <p:spPr>
          <a:xfrm>
            <a:off x="9595413" y="2930323"/>
            <a:ext cx="21451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ΔWsoil​ = f(root traits, SWP,</a:t>
            </a:r>
          </a:p>
          <a:p>
            <a:r>
              <a:rPr lang="en-US">
                <a:cs typeface="Calibri"/>
              </a:rPr>
              <a:t>root shape, 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depth …)</a:t>
            </a:r>
          </a:p>
        </p:txBody>
      </p:sp>
    </p:spTree>
    <p:extLst>
      <p:ext uri="{BB962C8B-B14F-4D97-AF65-F5344CB8AC3E}">
        <p14:creationId xmlns:p14="http://schemas.microsoft.com/office/powerpoint/2010/main" val="344332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8D5F-1F7F-92C3-1153-381B313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Changes to water and temperature regimes will affect the feedbacks between forests and the hydrological cycle </a:t>
            </a:r>
            <a:endParaRPr lang="en-US" sz="3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C94C-454F-29AB-8EFF-248EEB6C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4740" cy="43031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Climate change is pushing tree survival beyond current threshold – increasing mortality events around the globe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Tree recovery from drought can take days (photosynthesis) to years (growth) compared to potentially rapid death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Diagram of drought duration and drought conditions&#10;&#10;Description automatically generated">
            <a:extLst>
              <a:ext uri="{FF2B5EF4-FFF2-40B4-BE49-F238E27FC236}">
                <a16:creationId xmlns:a16="http://schemas.microsoft.com/office/drawing/2014/main" id="{CEF38D42-4BC6-5937-A693-669F713B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78" y="1776114"/>
            <a:ext cx="4403739" cy="3824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07BC2-D6E2-0CFF-7EEB-7D97B0DAF25C}"/>
              </a:ext>
            </a:extLst>
          </p:cNvPr>
          <p:cNvSpPr txBox="1"/>
          <p:nvPr/>
        </p:nvSpPr>
        <p:spPr>
          <a:xfrm>
            <a:off x="7424664" y="5726840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Allen et al 2010, A global overview of drought and heat-induced tree mortality reveals emerging climate change risks for forests</a:t>
            </a:r>
          </a:p>
        </p:txBody>
      </p:sp>
    </p:spTree>
    <p:extLst>
      <p:ext uri="{BB962C8B-B14F-4D97-AF65-F5344CB8AC3E}">
        <p14:creationId xmlns:p14="http://schemas.microsoft.com/office/powerpoint/2010/main" val="265251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2162-9447-4F5F-3A59-999A2462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survival mediated by resistance and acclimation and species diversity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8DB6-9C44-114F-44C8-DE053487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450921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/>
              <a:buChar char=" "/>
            </a:pPr>
            <a:r>
              <a:rPr lang="en-US" dirty="0">
                <a:latin typeface="Calibri"/>
                <a:cs typeface="Arial"/>
              </a:rPr>
              <a:t>After water stress plants can have different </a:t>
            </a:r>
            <a:r>
              <a:rPr lang="en-US" b="1" dirty="0">
                <a:latin typeface="Calibri"/>
                <a:cs typeface="Arial"/>
              </a:rPr>
              <a:t>C allocation strategies</a:t>
            </a:r>
            <a:r>
              <a:rPr lang="en-US" dirty="0">
                <a:latin typeface="Calibri"/>
                <a:cs typeface="Arial"/>
              </a:rPr>
              <a:t> (especially carbon storage) suggesting potential for </a:t>
            </a:r>
            <a:r>
              <a:rPr lang="en-US" b="1" dirty="0">
                <a:latin typeface="Calibri"/>
                <a:cs typeface="Arial"/>
              </a:rPr>
              <a:t>local acclimation</a:t>
            </a:r>
            <a:endParaRPr lang="en-US" b="1" dirty="0">
              <a:latin typeface="Calibri"/>
              <a:cs typeface="Calibri" panose="020F0502020204030204"/>
            </a:endParaRPr>
          </a:p>
          <a:p>
            <a:pPr>
              <a:buFont typeface="Calibri"/>
              <a:buChar char=" "/>
            </a:pPr>
            <a:r>
              <a:rPr lang="en-US" dirty="0">
                <a:latin typeface="Calibri"/>
                <a:cs typeface="Arial"/>
              </a:rPr>
              <a:t>Forests with greater </a:t>
            </a:r>
            <a:r>
              <a:rPr lang="en-US" b="1" dirty="0">
                <a:latin typeface="Calibri"/>
                <a:cs typeface="Arial"/>
              </a:rPr>
              <a:t>biodiversity</a:t>
            </a:r>
            <a:r>
              <a:rPr lang="en-US" dirty="0">
                <a:latin typeface="Calibri"/>
                <a:cs typeface="Arial"/>
              </a:rPr>
              <a:t> </a:t>
            </a:r>
            <a:r>
              <a:rPr lang="en-US" dirty="0"/>
              <a:t>affect</a:t>
            </a:r>
            <a:r>
              <a:rPr lang="en-US" dirty="0">
                <a:latin typeface="Calibri"/>
                <a:cs typeface="Arial"/>
              </a:rPr>
              <a:t> water use and potential survival during drought</a:t>
            </a:r>
          </a:p>
          <a:p>
            <a:pPr>
              <a:buFont typeface="Calibri"/>
              <a:buChar char=" "/>
            </a:pPr>
            <a:r>
              <a:rPr lang="en-US" b="1" dirty="0">
                <a:latin typeface="Calibri"/>
                <a:cs typeface="Arial"/>
              </a:rPr>
              <a:t>However, these responses are complex, species dependent</a:t>
            </a:r>
            <a:endParaRPr lang="en-US" dirty="0">
              <a:latin typeface="Calibri"/>
            </a:endParaRPr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4300" dirty="0">
              <a:cs typeface="Calibri"/>
            </a:endParaRPr>
          </a:p>
        </p:txBody>
      </p:sp>
      <p:pic>
        <p:nvPicPr>
          <p:cNvPr id="4" name="Picture 3" descr="A diagram of photosynthesis&#10;&#10;Description automatically generated">
            <a:extLst>
              <a:ext uri="{FF2B5EF4-FFF2-40B4-BE49-F238E27FC236}">
                <a16:creationId xmlns:a16="http://schemas.microsoft.com/office/drawing/2014/main" id="{83AAD6A9-DBB2-1AFB-A858-7D1B3594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94" y="1927833"/>
            <a:ext cx="8115300" cy="352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FE152-EA05-E4FB-C6BF-735FE2381C52}"/>
              </a:ext>
            </a:extLst>
          </p:cNvPr>
          <p:cNvSpPr txBox="1"/>
          <p:nvPr/>
        </p:nvSpPr>
        <p:spPr>
          <a:xfrm>
            <a:off x="9150263" y="563253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Hartmann and Trumbore (2016) </a:t>
            </a:r>
            <a:r>
              <a:rPr lang="en-US" i="1"/>
              <a:t>NPH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86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2162-9447-4F5F-3A59-999A2462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survival mediated by acclimation </a:t>
            </a:r>
            <a:r>
              <a:rPr lang="en-US"/>
              <a:t>and species diversity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8DB6-9C44-114F-44C8-DE053487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450921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/>
              <a:buChar char=" "/>
            </a:pPr>
            <a:r>
              <a:rPr lang="en-US" dirty="0">
                <a:latin typeface="Calibri"/>
                <a:cs typeface="Arial"/>
              </a:rPr>
              <a:t>After water stress plants can have different </a:t>
            </a:r>
            <a:r>
              <a:rPr lang="en-US" b="1" dirty="0">
                <a:latin typeface="Calibri"/>
                <a:cs typeface="Arial"/>
              </a:rPr>
              <a:t>C allocation strategies</a:t>
            </a:r>
            <a:r>
              <a:rPr lang="en-US" dirty="0">
                <a:latin typeface="Calibri"/>
                <a:cs typeface="Arial"/>
              </a:rPr>
              <a:t> (especially carbon storage) suggesting potential for </a:t>
            </a:r>
            <a:r>
              <a:rPr lang="en-US" b="1" dirty="0">
                <a:latin typeface="Calibri"/>
                <a:cs typeface="Arial"/>
              </a:rPr>
              <a:t>local acclimation</a:t>
            </a:r>
            <a:endParaRPr lang="en-US" b="1" dirty="0">
              <a:latin typeface="Calibri"/>
              <a:cs typeface="Calibri" panose="020F0502020204030204"/>
            </a:endParaRPr>
          </a:p>
          <a:p>
            <a:pPr>
              <a:buFont typeface="Calibri"/>
              <a:buChar char=" "/>
            </a:pPr>
            <a:r>
              <a:rPr lang="en-US" dirty="0">
                <a:latin typeface="Calibri"/>
                <a:cs typeface="Arial"/>
              </a:rPr>
              <a:t>Forests with greater </a:t>
            </a:r>
            <a:r>
              <a:rPr lang="en-US" b="1" dirty="0">
                <a:latin typeface="Calibri"/>
                <a:cs typeface="Arial"/>
              </a:rPr>
              <a:t>biodiversity</a:t>
            </a:r>
            <a:r>
              <a:rPr lang="en-US" dirty="0">
                <a:latin typeface="Calibri"/>
                <a:cs typeface="Arial"/>
              </a:rPr>
              <a:t> </a:t>
            </a:r>
            <a:r>
              <a:rPr lang="en-US" dirty="0"/>
              <a:t>affect</a:t>
            </a:r>
            <a:r>
              <a:rPr lang="en-US" dirty="0">
                <a:latin typeface="Calibri"/>
                <a:cs typeface="Arial"/>
              </a:rPr>
              <a:t> water availability and potential survival during drought</a:t>
            </a:r>
          </a:p>
          <a:p>
            <a:pPr>
              <a:buFont typeface="Calibri"/>
              <a:buChar char=" "/>
            </a:pPr>
            <a:r>
              <a:rPr lang="en-US" b="1" dirty="0">
                <a:latin typeface="Calibri"/>
                <a:cs typeface="Arial"/>
              </a:rPr>
              <a:t>However, these responses are complex, species dependent</a:t>
            </a:r>
            <a:endParaRPr lang="en-US" dirty="0">
              <a:latin typeface="Calibri"/>
            </a:endParaRPr>
          </a:p>
        </p:txBody>
      </p:sp>
      <p:pic>
        <p:nvPicPr>
          <p:cNvPr id="4" name="Picture 3" descr="A diagram of photosynthesis&#10;&#10;Description automatically generated">
            <a:extLst>
              <a:ext uri="{FF2B5EF4-FFF2-40B4-BE49-F238E27FC236}">
                <a16:creationId xmlns:a16="http://schemas.microsoft.com/office/drawing/2014/main" id="{83AAD6A9-DBB2-1AFB-A858-7D1B3594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94" y="1927833"/>
            <a:ext cx="8115300" cy="352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FE152-EA05-E4FB-C6BF-735FE2381C52}"/>
              </a:ext>
            </a:extLst>
          </p:cNvPr>
          <p:cNvSpPr txBox="1"/>
          <p:nvPr/>
        </p:nvSpPr>
        <p:spPr>
          <a:xfrm>
            <a:off x="9150263" y="563253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Hartmann and Trumbore (2016) </a:t>
            </a:r>
            <a:r>
              <a:rPr lang="en-US" i="1"/>
              <a:t>NPH </a:t>
            </a:r>
            <a:endParaRPr lang="en-US" dirty="0">
              <a:cs typeface="Calibri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C8BA30EA-5944-F63F-D39F-02AA699C33FE}"/>
              </a:ext>
            </a:extLst>
          </p:cNvPr>
          <p:cNvSpPr/>
          <p:nvPr/>
        </p:nvSpPr>
        <p:spPr>
          <a:xfrm>
            <a:off x="7557370" y="1711889"/>
            <a:ext cx="1753643" cy="1826712"/>
          </a:xfrm>
          <a:prstGeom prst="mathMultiply">
            <a:avLst/>
          </a:prstGeom>
          <a:solidFill>
            <a:srgbClr val="ED7D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3D51F4-6C7D-608A-5F9A-7895FF01A46A}"/>
              </a:ext>
            </a:extLst>
          </p:cNvPr>
          <p:cNvSpPr/>
          <p:nvPr/>
        </p:nvSpPr>
        <p:spPr>
          <a:xfrm>
            <a:off x="9436273" y="4561562"/>
            <a:ext cx="1440493" cy="84550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7D61BE-48AA-46EB-B885-F3C107C12122}"/>
              </a:ext>
            </a:extLst>
          </p:cNvPr>
          <p:cNvSpPr/>
          <p:nvPr/>
        </p:nvSpPr>
        <p:spPr>
          <a:xfrm>
            <a:off x="4467615" y="3851753"/>
            <a:ext cx="1440493" cy="84550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60CA-9A5D-E9F4-8764-83BEFFE1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hydrological models missing good forest representation...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27DA-4BE2-8D6A-CEEE-5C496631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Forests usually represented as simplified big-leaf models and </a:t>
            </a:r>
            <a:r>
              <a:rPr lang="en-US">
                <a:ea typeface="+mn-lt"/>
                <a:cs typeface="+mn-lt"/>
              </a:rPr>
              <a:t>Plant Functional Types (</a:t>
            </a:r>
            <a:r>
              <a:rPr lang="en-US">
                <a:cs typeface="Calibri"/>
              </a:rPr>
              <a:t>PFTs)</a:t>
            </a:r>
          </a:p>
          <a:p>
            <a:r>
              <a:rPr lang="en-US">
                <a:cs typeface="Calibri"/>
              </a:rPr>
              <a:t>PFTs simplify the complex inter-species interactions and dependencies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2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B7B7-8ECE-96B5-DC35-3ECCC1B9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… and forest models will benefit from better </a:t>
            </a:r>
            <a:r>
              <a:rPr lang="en-US">
                <a:cs typeface="Calibri Light"/>
              </a:rPr>
              <a:t>soil water processes and plant hydraulics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0172-9E60-4635-49FC-F8D2FCA9A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Many root processes are still underrepresented in models</a:t>
            </a:r>
          </a:p>
          <a:p>
            <a:r>
              <a:rPr lang="en-US" dirty="0">
                <a:cs typeface="Calibri"/>
              </a:rPr>
              <a:t>Competition for water is generally not represented in vegetation models</a:t>
            </a:r>
          </a:p>
          <a:p>
            <a:r>
              <a:rPr lang="en-US" dirty="0">
                <a:cs typeface="Calibri"/>
              </a:rPr>
              <a:t>Mortality during drought needs better representation understand forest change</a:t>
            </a:r>
          </a:p>
        </p:txBody>
      </p:sp>
    </p:spTree>
    <p:extLst>
      <p:ext uri="{BB962C8B-B14F-4D97-AF65-F5344CB8AC3E}">
        <p14:creationId xmlns:p14="http://schemas.microsoft.com/office/powerpoint/2010/main" val="174214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E81-E219-1014-7A1D-34C3E8D2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PlantFATE (Plant Functional Acclimation and Trait Evolution): acclimation and adaptation </a:t>
            </a:r>
          </a:p>
        </p:txBody>
      </p:sp>
      <p:pic>
        <p:nvPicPr>
          <p:cNvPr id="5" name="Content Placeholder 4" descr="A diagram of a tree growing from a nested scale&#10;&#10;Description automatically generated">
            <a:extLst>
              <a:ext uri="{FF2B5EF4-FFF2-40B4-BE49-F238E27FC236}">
                <a16:creationId xmlns:a16="http://schemas.microsoft.com/office/drawing/2014/main" id="{3772F1E4-D8F2-E6AD-A8AE-812EFC7F7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3" t="11857" b="28641"/>
          <a:stretch/>
        </p:blipFill>
        <p:spPr>
          <a:xfrm>
            <a:off x="835069" y="1802575"/>
            <a:ext cx="9895564" cy="33031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66547-C37B-388B-0565-B2739E6F374D}"/>
              </a:ext>
            </a:extLst>
          </p:cNvPr>
          <p:cNvSpPr txBox="1"/>
          <p:nvPr/>
        </p:nvSpPr>
        <p:spPr>
          <a:xfrm>
            <a:off x="843648" y="5108619"/>
            <a:ext cx="32606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Short term acclimation of photosynthesis to environmental </a:t>
            </a:r>
            <a:r>
              <a:rPr lang="en-US"/>
              <a:t>forcings (e.g. Temperature, soil </a:t>
            </a:r>
            <a:r>
              <a:rPr lang="en-US" dirty="0"/>
              <a:t>water potential) 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2A1B3-87A9-894B-45D9-C31B1B24D458}"/>
              </a:ext>
            </a:extLst>
          </p:cNvPr>
          <p:cNvSpPr txBox="1"/>
          <p:nvPr/>
        </p:nvSpPr>
        <p:spPr>
          <a:xfrm>
            <a:off x="4314864" y="5108619"/>
            <a:ext cx="257577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Competition drives resource availability – </a:t>
            </a:r>
            <a:r>
              <a:rPr lang="en-US"/>
              <a:t>species represented by traits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85A73-19BC-8A4F-E13B-F31B43E25A13}"/>
              </a:ext>
            </a:extLst>
          </p:cNvPr>
          <p:cNvSpPr txBox="1"/>
          <p:nvPr/>
        </p:nvSpPr>
        <p:spPr>
          <a:xfrm>
            <a:off x="7947412" y="5105972"/>
            <a:ext cx="25757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Long term trait evolution towards </a:t>
            </a:r>
            <a:r>
              <a:rPr lang="en-US" dirty="0" err="1"/>
              <a:t>maximising</a:t>
            </a:r>
            <a:r>
              <a:rPr lang="en-US" dirty="0"/>
              <a:t> seed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D8205-4CD0-27A8-D809-5D7F9900AFBD}"/>
              </a:ext>
            </a:extLst>
          </p:cNvPr>
          <p:cNvSpPr txBox="1"/>
          <p:nvPr/>
        </p:nvSpPr>
        <p:spPr>
          <a:xfrm>
            <a:off x="846881" y="6402729"/>
            <a:ext cx="1068150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Joshi et al </a:t>
            </a:r>
            <a:r>
              <a:rPr lang="en-US" sz="1400" dirty="0">
                <a:solidFill>
                  <a:schemeClr val="bg1"/>
                </a:solidFill>
              </a:rPr>
              <a:t>(2023) Competition for light can drive adverse species-composition </a:t>
            </a:r>
            <a:r>
              <a:rPr lang="en-US" sz="1400">
                <a:solidFill>
                  <a:schemeClr val="bg1"/>
                </a:solidFill>
              </a:rPr>
              <a:t>shifts in the Amazon Forest under elevated CO2 (bioRxiv) </a:t>
            </a:r>
            <a:endParaRPr lang="en-US" sz="1400" baseline="-25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74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E81-E219-1014-7A1D-34C3E8D2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PlantFATE</a:t>
            </a:r>
            <a:r>
              <a:rPr lang="en-US" sz="4000" dirty="0"/>
              <a:t> </a:t>
            </a:r>
            <a:r>
              <a:rPr lang="en-US" sz="4000" dirty="0">
                <a:ea typeface="+mj-lt"/>
                <a:cs typeface="+mj-lt"/>
              </a:rPr>
              <a:t>(Plant Functional Acclimation and Trait </a:t>
            </a:r>
            <a:r>
              <a:rPr lang="en-US" sz="4000">
                <a:ea typeface="+mj-lt"/>
                <a:cs typeface="+mj-lt"/>
              </a:rPr>
              <a:t>Evolution):</a:t>
            </a:r>
            <a:r>
              <a:rPr lang="en-US" sz="4000"/>
              <a:t> acclimation and adaptation </a:t>
            </a:r>
            <a:endParaRPr lang="en-US" sz="4000">
              <a:cs typeface="Calibri Light"/>
            </a:endParaRPr>
          </a:p>
        </p:txBody>
      </p:sp>
      <p:pic>
        <p:nvPicPr>
          <p:cNvPr id="5" name="Content Placeholder 4" descr="A diagram of a tree growing from a nested scale&#10;&#10;Description automatically generated">
            <a:extLst>
              <a:ext uri="{FF2B5EF4-FFF2-40B4-BE49-F238E27FC236}">
                <a16:creationId xmlns:a16="http://schemas.microsoft.com/office/drawing/2014/main" id="{3772F1E4-D8F2-E6AD-A8AE-812EFC7F7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3" t="11857" b="28641"/>
          <a:stretch/>
        </p:blipFill>
        <p:spPr>
          <a:xfrm>
            <a:off x="835069" y="1802575"/>
            <a:ext cx="9895564" cy="33031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66547-C37B-388B-0565-B2739E6F374D}"/>
              </a:ext>
            </a:extLst>
          </p:cNvPr>
          <p:cNvSpPr txBox="1"/>
          <p:nvPr/>
        </p:nvSpPr>
        <p:spPr>
          <a:xfrm>
            <a:off x="843648" y="5108619"/>
            <a:ext cx="32606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Short term acclimation of photosynthesis to environmental </a:t>
            </a:r>
            <a:r>
              <a:rPr lang="en-US"/>
              <a:t>forcings (e.g. Temperature, soil </a:t>
            </a:r>
            <a:r>
              <a:rPr lang="en-US" dirty="0"/>
              <a:t>water potential) 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2A1B3-87A9-894B-45D9-C31B1B24D458}"/>
              </a:ext>
            </a:extLst>
          </p:cNvPr>
          <p:cNvSpPr txBox="1"/>
          <p:nvPr/>
        </p:nvSpPr>
        <p:spPr>
          <a:xfrm>
            <a:off x="4314864" y="5108619"/>
            <a:ext cx="257577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Competition drives resource availability – </a:t>
            </a:r>
            <a:r>
              <a:rPr lang="en-US"/>
              <a:t>species represented by traits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85A73-19BC-8A4F-E13B-F31B43E25A13}"/>
              </a:ext>
            </a:extLst>
          </p:cNvPr>
          <p:cNvSpPr txBox="1"/>
          <p:nvPr/>
        </p:nvSpPr>
        <p:spPr>
          <a:xfrm>
            <a:off x="7947412" y="5105972"/>
            <a:ext cx="25757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Long term trait evolution towards </a:t>
            </a:r>
            <a:r>
              <a:rPr lang="en-US" dirty="0" err="1"/>
              <a:t>maximising</a:t>
            </a:r>
            <a:r>
              <a:rPr lang="en-US" dirty="0"/>
              <a:t> seed production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F98B28-2952-7322-83E2-51D23CBD361B}"/>
              </a:ext>
            </a:extLst>
          </p:cNvPr>
          <p:cNvSpPr/>
          <p:nvPr/>
        </p:nvSpPr>
        <p:spPr>
          <a:xfrm>
            <a:off x="3225103" y="2263557"/>
            <a:ext cx="6192455" cy="32987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Talk: (P-hydro) "Inferring geographic and climatic variation in plant hydraulic traits from flux data"</a:t>
            </a:r>
            <a:br>
              <a:rPr lang="en-US" dirty="0">
                <a:cs typeface="Calibri"/>
              </a:rPr>
            </a:br>
            <a:r>
              <a:rPr lang="en-US" b="1">
                <a:cs typeface="Calibri"/>
              </a:rPr>
              <a:t>Jaideep Joshi</a:t>
            </a:r>
            <a:br>
              <a:rPr lang="en-US" b="1" dirty="0">
                <a:cs typeface="Calibri"/>
              </a:rPr>
            </a:br>
            <a:r>
              <a:rPr lang="en-US" b="1">
                <a:cs typeface="Calibri"/>
              </a:rPr>
              <a:t>16:55-17:05 </a:t>
            </a:r>
            <a:endParaRPr lang="en-US" b="1" dirty="0">
              <a:cs typeface="Calibri"/>
            </a:endParaRPr>
          </a:p>
          <a:p>
            <a:pPr algn="ctr"/>
            <a:r>
              <a:rPr lang="en-US" b="1">
                <a:cs typeface="Calibri"/>
              </a:rPr>
              <a:t>Room 2.95</a:t>
            </a:r>
          </a:p>
          <a:p>
            <a:pPr algn="ctr"/>
            <a:endParaRPr lang="en-US" b="1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(</a:t>
            </a:r>
            <a:r>
              <a:rPr lang="en-US" dirty="0">
                <a:ea typeface="+mn-lt"/>
                <a:cs typeface="+mn-lt"/>
              </a:rPr>
              <a:t>Joshi, J. </a:t>
            </a:r>
            <a:r>
              <a:rPr lang="en-US" i="1" dirty="0">
                <a:ea typeface="+mn-lt"/>
                <a:cs typeface="+mn-lt"/>
              </a:rPr>
              <a:t>et al. 2022</a:t>
            </a:r>
            <a:r>
              <a:rPr lang="en-US" dirty="0">
                <a:ea typeface="+mn-lt"/>
                <a:cs typeface="+mn-lt"/>
              </a:rPr>
              <a:t> Towards a unified theory of plant photosynthesis and hydraulics. </a:t>
            </a:r>
            <a:r>
              <a:rPr lang="en-US" i="1">
                <a:ea typeface="+mn-lt"/>
                <a:cs typeface="+mn-lt"/>
              </a:rPr>
              <a:t>Nat. Plants</a:t>
            </a:r>
            <a:r>
              <a:rPr lang="en-US">
                <a:ea typeface="+mn-lt"/>
                <a:cs typeface="+mn-lt"/>
              </a:rPr>
              <a:t>)</a:t>
            </a:r>
            <a:endParaRPr lang="en-US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42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B57A-0B16-041D-26F5-279DFEF5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missing?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779CB-4E6C-6CCC-EA03-869C035D1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alibri"/>
                <a:cs typeface="Arial"/>
              </a:rPr>
              <a:t>Spatial representation</a:t>
            </a:r>
            <a:r>
              <a:rPr lang="en-US" dirty="0">
                <a:latin typeface="Calibri"/>
                <a:cs typeface="Arial"/>
              </a:rPr>
              <a:t>: effect of forest function and biodiversity on downstream water availability</a:t>
            </a:r>
            <a:endParaRPr lang="en-US"/>
          </a:p>
          <a:p>
            <a:pPr>
              <a:buFont typeface="Calibri"/>
              <a:buChar char=" "/>
            </a:pPr>
            <a:r>
              <a:rPr lang="en-US" dirty="0">
                <a:latin typeface="Calibri"/>
                <a:ea typeface="+mn-lt"/>
                <a:cs typeface="Arial"/>
              </a:rPr>
              <a:t>Better </a:t>
            </a:r>
            <a:r>
              <a:rPr lang="en-US" b="1" dirty="0">
                <a:latin typeface="Calibri"/>
                <a:ea typeface="+mn-lt"/>
                <a:cs typeface="Arial"/>
              </a:rPr>
              <a:t>tree mortality and recovery</a:t>
            </a:r>
            <a:r>
              <a:rPr lang="en-US" dirty="0">
                <a:latin typeface="Calibri"/>
                <a:ea typeface="+mn-lt"/>
                <a:cs typeface="Arial"/>
              </a:rPr>
              <a:t> representation </a:t>
            </a:r>
          </a:p>
          <a:p>
            <a:pPr>
              <a:buFont typeface="Calibri"/>
              <a:buChar char=" "/>
            </a:pPr>
            <a:r>
              <a:rPr lang="en-US" b="1" dirty="0">
                <a:ea typeface="+mn-lt"/>
                <a:cs typeface="+mn-lt"/>
              </a:rPr>
              <a:t>Soil and root</a:t>
            </a:r>
            <a:r>
              <a:rPr lang="en-US" dirty="0">
                <a:ea typeface="+mn-lt"/>
                <a:cs typeface="+mn-lt"/>
              </a:rPr>
              <a:t>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55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888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Courier New</vt:lpstr>
      <vt:lpstr>Retrospect</vt:lpstr>
      <vt:lpstr>Modelling Water and Biodiversity in the context of Forest Resilience</vt:lpstr>
      <vt:lpstr>Changes to water and temperature regimes will affect the feedbacks between forests and the hydrological cycle </vt:lpstr>
      <vt:lpstr>Tree survival mediated by resistance and acclimation and species diversity</vt:lpstr>
      <vt:lpstr>Tree survival mediated by acclimation and species diversity</vt:lpstr>
      <vt:lpstr>Current hydrological models missing good forest representation...</vt:lpstr>
      <vt:lpstr>… and forest models will benefit from better soil water processes and plant hydraulics</vt:lpstr>
      <vt:lpstr>PlantFATE (Plant Functional Acclimation and Trait Evolution): acclimation and adaptation </vt:lpstr>
      <vt:lpstr>PlantFATE (Plant Functional Acclimation and Trait Evolution): acclimation and adaptation </vt:lpstr>
      <vt:lpstr>What's missing?</vt:lpstr>
      <vt:lpstr>CWatM – Community Water Model</vt:lpstr>
      <vt:lpstr>Coupling PlantFATE with CWatM (and ABCWatM)</vt:lpstr>
      <vt:lpstr>Coupling PlantFATE with CWatM (and ABCWatM)</vt:lpstr>
      <vt:lpstr>Better mortality: introduce Carbon Storage strategy</vt:lpstr>
      <vt:lpstr>Root dynamics development (in progress – poster by Tania Maxwell)</vt:lpstr>
      <vt:lpstr>Current Applications</vt:lpstr>
      <vt:lpstr>Thank you </vt:lpstr>
      <vt:lpstr>Root dynamics development (in progress)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rossini</dc:creator>
  <cp:lastModifiedBy>ROSSINI Michaela</cp:lastModifiedBy>
  <cp:revision>887</cp:revision>
  <dcterms:created xsi:type="dcterms:W3CDTF">2024-04-14T16:35:18Z</dcterms:created>
  <dcterms:modified xsi:type="dcterms:W3CDTF">2024-08-05T14:37:18Z</dcterms:modified>
</cp:coreProperties>
</file>