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sldIdLst>
    <p:sldId id="257" r:id="rId2"/>
    <p:sldId id="256" r:id="rId3"/>
    <p:sldId id="260" r:id="rId4"/>
    <p:sldId id="259" r:id="rId5"/>
    <p:sldId id="264" r:id="rId6"/>
    <p:sldId id="266" r:id="rId7"/>
    <p:sldId id="265" r:id="rId8"/>
    <p:sldId id="267" r:id="rId9"/>
    <p:sldId id="268" r:id="rId10"/>
    <p:sldId id="269" r:id="rId11"/>
    <p:sldId id="270" r:id="rId12"/>
    <p:sldId id="271" r:id="rId13"/>
    <p:sldId id="272" r:id="rId14"/>
    <p:sldId id="263" r:id="rId15"/>
    <p:sldId id="26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3880E0-5B3A-437A-B7CB-8917E6D3AB48}" v="184" dt="2024-04-25T06:24:52.1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p:scale>
          <a:sx n="100" d="100"/>
          <a:sy n="100" d="100"/>
        </p:scale>
        <p:origin x="330"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6246F1-DB0E-4EF0-8213-5223545AB97D}" type="datetimeFigureOut">
              <a:rPr lang="en-GB" smtClean="0"/>
              <a:t>21/08/2024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27662-99B5-4776-AFE7-570C90E1BB90}" type="slidenum">
              <a:rPr lang="en-GB" smtClean="0"/>
              <a:t>‹#›</a:t>
            </a:fld>
            <a:endParaRPr lang="en-GB"/>
          </a:p>
        </p:txBody>
      </p:sp>
    </p:spTree>
    <p:extLst>
      <p:ext uri="{BB962C8B-B14F-4D97-AF65-F5344CB8AC3E}">
        <p14:creationId xmlns:p14="http://schemas.microsoft.com/office/powerpoint/2010/main" val="3259039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imes New Roman" panose="02020603050405020304" pitchFamily="18" charset="0"/>
                <a:ea typeface="Aptos" panose="020B0004020202020204" pitchFamily="34" charset="0"/>
              </a:rPr>
              <a:t>Stakeholder engagement in climate studies is crucial for ensuring that the decisions and actions taken to address climate change are not only scientifically sound but also responsive to the unique needs and perspectives of the communities affected </a:t>
            </a:r>
            <a:endParaRPr lang="en-GB" dirty="0"/>
          </a:p>
        </p:txBody>
      </p:sp>
      <p:sp>
        <p:nvSpPr>
          <p:cNvPr id="4" name="Slide Number Placeholder 3"/>
          <p:cNvSpPr>
            <a:spLocks noGrp="1"/>
          </p:cNvSpPr>
          <p:nvPr>
            <p:ph type="sldNum" sz="quarter" idx="5"/>
          </p:nvPr>
        </p:nvSpPr>
        <p:spPr/>
        <p:txBody>
          <a:bodyPr/>
          <a:lstStyle/>
          <a:p>
            <a:fld id="{F2A27662-99B5-4776-AFE7-570C90E1BB90}" type="slidenum">
              <a:rPr lang="en-GB" smtClean="0"/>
              <a:t>7</a:t>
            </a:fld>
            <a:endParaRPr lang="en-GB"/>
          </a:p>
        </p:txBody>
      </p:sp>
    </p:spTree>
    <p:extLst>
      <p:ext uri="{BB962C8B-B14F-4D97-AF65-F5344CB8AC3E}">
        <p14:creationId xmlns:p14="http://schemas.microsoft.com/office/powerpoint/2010/main" val="3991185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While methodologies and outputs should not be rigidly standardized, it is crucial to acknowledge that engagement approaches successfully applied in other climate impact assessments can be adapted for climate impact attribution studies</a:t>
            </a:r>
            <a:endParaRPr lang="en-GB" dirty="0"/>
          </a:p>
        </p:txBody>
      </p:sp>
      <p:sp>
        <p:nvSpPr>
          <p:cNvPr id="4" name="Slide Number Placeholder 3"/>
          <p:cNvSpPr>
            <a:spLocks noGrp="1"/>
          </p:cNvSpPr>
          <p:nvPr>
            <p:ph type="sldNum" sz="quarter" idx="5"/>
          </p:nvPr>
        </p:nvSpPr>
        <p:spPr/>
        <p:txBody>
          <a:bodyPr/>
          <a:lstStyle/>
          <a:p>
            <a:fld id="{F2A27662-99B5-4776-AFE7-570C90E1BB90}" type="slidenum">
              <a:rPr lang="en-GB" smtClean="0"/>
              <a:t>8</a:t>
            </a:fld>
            <a:endParaRPr lang="en-GB"/>
          </a:p>
        </p:txBody>
      </p:sp>
    </p:spTree>
    <p:extLst>
      <p:ext uri="{BB962C8B-B14F-4D97-AF65-F5344CB8AC3E}">
        <p14:creationId xmlns:p14="http://schemas.microsoft.com/office/powerpoint/2010/main" val="573435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While methodologies and outputs should not be rigidly standardized, it is crucial to acknowledge that engagement approaches successfully applied in other climate impact assessments can be adapted for climate impact attribution studies</a:t>
            </a:r>
            <a:endParaRPr lang="en-GB" dirty="0"/>
          </a:p>
        </p:txBody>
      </p:sp>
      <p:sp>
        <p:nvSpPr>
          <p:cNvPr id="4" name="Slide Number Placeholder 3"/>
          <p:cNvSpPr>
            <a:spLocks noGrp="1"/>
          </p:cNvSpPr>
          <p:nvPr>
            <p:ph type="sldNum" sz="quarter" idx="5"/>
          </p:nvPr>
        </p:nvSpPr>
        <p:spPr/>
        <p:txBody>
          <a:bodyPr/>
          <a:lstStyle/>
          <a:p>
            <a:fld id="{F2A27662-99B5-4776-AFE7-570C90E1BB90}" type="slidenum">
              <a:rPr lang="en-GB" smtClean="0"/>
              <a:t>9</a:t>
            </a:fld>
            <a:endParaRPr lang="en-GB"/>
          </a:p>
        </p:txBody>
      </p:sp>
    </p:spTree>
    <p:extLst>
      <p:ext uri="{BB962C8B-B14F-4D97-AF65-F5344CB8AC3E}">
        <p14:creationId xmlns:p14="http://schemas.microsoft.com/office/powerpoint/2010/main" val="773715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imes New Roman" panose="02020603050405020304" pitchFamily="18" charset="0"/>
                <a:ea typeface="Aptos" panose="020B0004020202020204" pitchFamily="34" charset="0"/>
              </a:rPr>
              <a:t>Incorporating stakeholders at various levels in climate impact attribution science is pivotal to producing policy- and practically relevant outputs. Shifting the climate impact attribution research agenda from a scientist-centric approach to one that involves public participation, with various levels including not only stakeholder consultation, but also active involvement, is imperative</a:t>
            </a:r>
            <a:endParaRPr lang="en-GB" dirty="0"/>
          </a:p>
        </p:txBody>
      </p:sp>
      <p:sp>
        <p:nvSpPr>
          <p:cNvPr id="4" name="Slide Number Placeholder 3"/>
          <p:cNvSpPr>
            <a:spLocks noGrp="1"/>
          </p:cNvSpPr>
          <p:nvPr>
            <p:ph type="sldNum" sz="quarter" idx="5"/>
          </p:nvPr>
        </p:nvSpPr>
        <p:spPr/>
        <p:txBody>
          <a:bodyPr/>
          <a:lstStyle/>
          <a:p>
            <a:fld id="{F2A27662-99B5-4776-AFE7-570C90E1BB90}" type="slidenum">
              <a:rPr lang="en-GB" smtClean="0"/>
              <a:t>10</a:t>
            </a:fld>
            <a:endParaRPr lang="en-GB"/>
          </a:p>
        </p:txBody>
      </p:sp>
    </p:spTree>
    <p:extLst>
      <p:ext uri="{BB962C8B-B14F-4D97-AF65-F5344CB8AC3E}">
        <p14:creationId xmlns:p14="http://schemas.microsoft.com/office/powerpoint/2010/main" val="3230840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imes New Roman" panose="02020603050405020304" pitchFamily="18" charset="0"/>
                <a:ea typeface="Aptos" panose="020B0004020202020204" pitchFamily="34" charset="0"/>
              </a:rPr>
              <a:t>Incorporating stakeholders at various levels in climate impact attribution science is pivotal to producing policy- and practically relevant outputs. Shifting the climate impact attribution research agenda from a scientist-centric approach to one that involves public participation, with various levels including not only stakeholder consultation, but also active involvement, is imperative</a:t>
            </a:r>
            <a:endParaRPr lang="en-GB" dirty="0"/>
          </a:p>
        </p:txBody>
      </p:sp>
      <p:sp>
        <p:nvSpPr>
          <p:cNvPr id="4" name="Slide Number Placeholder 3"/>
          <p:cNvSpPr>
            <a:spLocks noGrp="1"/>
          </p:cNvSpPr>
          <p:nvPr>
            <p:ph type="sldNum" sz="quarter" idx="5"/>
          </p:nvPr>
        </p:nvSpPr>
        <p:spPr/>
        <p:txBody>
          <a:bodyPr/>
          <a:lstStyle/>
          <a:p>
            <a:fld id="{F2A27662-99B5-4776-AFE7-570C90E1BB90}" type="slidenum">
              <a:rPr lang="en-GB" smtClean="0"/>
              <a:t>11</a:t>
            </a:fld>
            <a:endParaRPr lang="en-GB"/>
          </a:p>
        </p:txBody>
      </p:sp>
    </p:spTree>
    <p:extLst>
      <p:ext uri="{BB962C8B-B14F-4D97-AF65-F5344CB8AC3E}">
        <p14:creationId xmlns:p14="http://schemas.microsoft.com/office/powerpoint/2010/main" val="1054839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EB846-F12C-AFBA-46A7-C62B5D89BC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8D0A1AA-C01A-AC94-1867-BBCF9804E6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E1682EC-6F74-9BFD-8C5B-A51713C83FE1}"/>
              </a:ext>
            </a:extLst>
          </p:cNvPr>
          <p:cNvSpPr>
            <a:spLocks noGrp="1"/>
          </p:cNvSpPr>
          <p:nvPr>
            <p:ph type="dt" sz="half" idx="10"/>
          </p:nvPr>
        </p:nvSpPr>
        <p:spPr/>
        <p:txBody>
          <a:bodyPr/>
          <a:lstStyle/>
          <a:p>
            <a:fld id="{1E468817-98B8-462D-8BF5-2C0AB47F2828}" type="datetime1">
              <a:rPr lang="en-GB" smtClean="0"/>
              <a:t>21/08/2024</a:t>
            </a:fld>
            <a:endParaRPr lang="en-GB"/>
          </a:p>
        </p:txBody>
      </p:sp>
      <p:sp>
        <p:nvSpPr>
          <p:cNvPr id="5" name="Footer Placeholder 4">
            <a:extLst>
              <a:ext uri="{FF2B5EF4-FFF2-40B4-BE49-F238E27FC236}">
                <a16:creationId xmlns:a16="http://schemas.microsoft.com/office/drawing/2014/main" id="{A15341A6-5B75-D7A1-31FC-D7E7048316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717471-1652-7E84-4789-E4FB59A0A8DC}"/>
              </a:ext>
            </a:extLst>
          </p:cNvPr>
          <p:cNvSpPr>
            <a:spLocks noGrp="1"/>
          </p:cNvSpPr>
          <p:nvPr>
            <p:ph type="sldNum" sz="quarter" idx="12"/>
          </p:nvPr>
        </p:nvSpPr>
        <p:spPr/>
        <p:txBody>
          <a:bodyPr/>
          <a:lstStyle/>
          <a:p>
            <a:fld id="{298E05DE-B3B0-467A-9986-E8D06B6DBC11}" type="slidenum">
              <a:rPr lang="en-GB" smtClean="0"/>
              <a:t>‹#›</a:t>
            </a:fld>
            <a:endParaRPr lang="en-GB"/>
          </a:p>
        </p:txBody>
      </p:sp>
    </p:spTree>
    <p:extLst>
      <p:ext uri="{BB962C8B-B14F-4D97-AF65-F5344CB8AC3E}">
        <p14:creationId xmlns:p14="http://schemas.microsoft.com/office/powerpoint/2010/main" val="2943762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A22C8-3751-B246-7C90-FCEB1E16B6A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13C4304-8387-E30D-D286-9C765B897B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DC0BD6-DA3F-8FED-690E-591A9C3F1D92}"/>
              </a:ext>
            </a:extLst>
          </p:cNvPr>
          <p:cNvSpPr>
            <a:spLocks noGrp="1"/>
          </p:cNvSpPr>
          <p:nvPr>
            <p:ph type="dt" sz="half" idx="10"/>
          </p:nvPr>
        </p:nvSpPr>
        <p:spPr/>
        <p:txBody>
          <a:bodyPr/>
          <a:lstStyle/>
          <a:p>
            <a:fld id="{F8BEB13E-A58B-41A1-A2E1-6B6C8566E7DC}" type="datetime1">
              <a:rPr lang="en-GB" smtClean="0"/>
              <a:t>21/08/2024</a:t>
            </a:fld>
            <a:endParaRPr lang="en-GB"/>
          </a:p>
        </p:txBody>
      </p:sp>
      <p:sp>
        <p:nvSpPr>
          <p:cNvPr id="5" name="Footer Placeholder 4">
            <a:extLst>
              <a:ext uri="{FF2B5EF4-FFF2-40B4-BE49-F238E27FC236}">
                <a16:creationId xmlns:a16="http://schemas.microsoft.com/office/drawing/2014/main" id="{AB2F834B-63A3-7702-D7FA-DA28A3CB95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452529-8540-F0CC-3FC9-D54750D30AD7}"/>
              </a:ext>
            </a:extLst>
          </p:cNvPr>
          <p:cNvSpPr>
            <a:spLocks noGrp="1"/>
          </p:cNvSpPr>
          <p:nvPr>
            <p:ph type="sldNum" sz="quarter" idx="12"/>
          </p:nvPr>
        </p:nvSpPr>
        <p:spPr/>
        <p:txBody>
          <a:bodyPr/>
          <a:lstStyle/>
          <a:p>
            <a:fld id="{298E05DE-B3B0-467A-9986-E8D06B6DBC11}" type="slidenum">
              <a:rPr lang="en-GB" smtClean="0"/>
              <a:t>‹#›</a:t>
            </a:fld>
            <a:endParaRPr lang="en-GB"/>
          </a:p>
        </p:txBody>
      </p:sp>
    </p:spTree>
    <p:extLst>
      <p:ext uri="{BB962C8B-B14F-4D97-AF65-F5344CB8AC3E}">
        <p14:creationId xmlns:p14="http://schemas.microsoft.com/office/powerpoint/2010/main" val="2195411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9D902D-D282-282A-FA0E-6FEA6CE92F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B98CED-B8C0-1ECB-7958-7FD5E83712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B86CDB-8FDD-E2B0-6E39-D0D59651C26E}"/>
              </a:ext>
            </a:extLst>
          </p:cNvPr>
          <p:cNvSpPr>
            <a:spLocks noGrp="1"/>
          </p:cNvSpPr>
          <p:nvPr>
            <p:ph type="dt" sz="half" idx="10"/>
          </p:nvPr>
        </p:nvSpPr>
        <p:spPr/>
        <p:txBody>
          <a:bodyPr/>
          <a:lstStyle/>
          <a:p>
            <a:fld id="{15EA4B22-0CD7-49F2-858E-CD6532FF9CD2}" type="datetime1">
              <a:rPr lang="en-GB" smtClean="0"/>
              <a:t>21/08/2024</a:t>
            </a:fld>
            <a:endParaRPr lang="en-GB"/>
          </a:p>
        </p:txBody>
      </p:sp>
      <p:sp>
        <p:nvSpPr>
          <p:cNvPr id="5" name="Footer Placeholder 4">
            <a:extLst>
              <a:ext uri="{FF2B5EF4-FFF2-40B4-BE49-F238E27FC236}">
                <a16:creationId xmlns:a16="http://schemas.microsoft.com/office/drawing/2014/main" id="{DD37FEA3-FE53-3F12-839D-7547F0EE0E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1A9899-2DDA-AD7A-BA8C-1C2EFE8772CF}"/>
              </a:ext>
            </a:extLst>
          </p:cNvPr>
          <p:cNvSpPr>
            <a:spLocks noGrp="1"/>
          </p:cNvSpPr>
          <p:nvPr>
            <p:ph type="sldNum" sz="quarter" idx="12"/>
          </p:nvPr>
        </p:nvSpPr>
        <p:spPr/>
        <p:txBody>
          <a:bodyPr/>
          <a:lstStyle/>
          <a:p>
            <a:fld id="{298E05DE-B3B0-467A-9986-E8D06B6DBC11}" type="slidenum">
              <a:rPr lang="en-GB" smtClean="0"/>
              <a:t>‹#›</a:t>
            </a:fld>
            <a:endParaRPr lang="en-GB"/>
          </a:p>
        </p:txBody>
      </p:sp>
    </p:spTree>
    <p:extLst>
      <p:ext uri="{BB962C8B-B14F-4D97-AF65-F5344CB8AC3E}">
        <p14:creationId xmlns:p14="http://schemas.microsoft.com/office/powerpoint/2010/main" val="1975222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55C68-1BA8-909C-E32D-4C78906C03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3F6508-9153-5D9E-5710-917808842B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5AE78E-0693-6795-AC73-6D48A003D8CA}"/>
              </a:ext>
            </a:extLst>
          </p:cNvPr>
          <p:cNvSpPr>
            <a:spLocks noGrp="1"/>
          </p:cNvSpPr>
          <p:nvPr>
            <p:ph type="dt" sz="half" idx="10"/>
          </p:nvPr>
        </p:nvSpPr>
        <p:spPr/>
        <p:txBody>
          <a:bodyPr/>
          <a:lstStyle/>
          <a:p>
            <a:fld id="{39FD2C83-3680-40F6-8293-6BF95FDB8832}" type="datetime1">
              <a:rPr lang="en-GB" smtClean="0"/>
              <a:t>21/08/2024</a:t>
            </a:fld>
            <a:endParaRPr lang="en-GB"/>
          </a:p>
        </p:txBody>
      </p:sp>
      <p:sp>
        <p:nvSpPr>
          <p:cNvPr id="5" name="Footer Placeholder 4">
            <a:extLst>
              <a:ext uri="{FF2B5EF4-FFF2-40B4-BE49-F238E27FC236}">
                <a16:creationId xmlns:a16="http://schemas.microsoft.com/office/drawing/2014/main" id="{7D922AEB-DDC8-00F5-B474-30D0F93BE7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108640-2D5C-82C1-D2F3-901EA4B27668}"/>
              </a:ext>
            </a:extLst>
          </p:cNvPr>
          <p:cNvSpPr>
            <a:spLocks noGrp="1"/>
          </p:cNvSpPr>
          <p:nvPr>
            <p:ph type="sldNum" sz="quarter" idx="12"/>
          </p:nvPr>
        </p:nvSpPr>
        <p:spPr/>
        <p:txBody>
          <a:bodyPr/>
          <a:lstStyle/>
          <a:p>
            <a:fld id="{298E05DE-B3B0-467A-9986-E8D06B6DBC11}" type="slidenum">
              <a:rPr lang="en-GB" smtClean="0"/>
              <a:t>‹#›</a:t>
            </a:fld>
            <a:endParaRPr lang="en-GB"/>
          </a:p>
        </p:txBody>
      </p:sp>
    </p:spTree>
    <p:extLst>
      <p:ext uri="{BB962C8B-B14F-4D97-AF65-F5344CB8AC3E}">
        <p14:creationId xmlns:p14="http://schemas.microsoft.com/office/powerpoint/2010/main" val="1798667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2DC92-9160-7CA4-5ACF-7A8EF5E037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4EAE85D-3EBE-7289-C5D7-0248AF6C262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94406D-1D68-2107-48E7-2A2F68C4FD56}"/>
              </a:ext>
            </a:extLst>
          </p:cNvPr>
          <p:cNvSpPr>
            <a:spLocks noGrp="1"/>
          </p:cNvSpPr>
          <p:nvPr>
            <p:ph type="dt" sz="half" idx="10"/>
          </p:nvPr>
        </p:nvSpPr>
        <p:spPr/>
        <p:txBody>
          <a:bodyPr/>
          <a:lstStyle/>
          <a:p>
            <a:fld id="{2193A0F1-B5B5-4AE2-ADE2-9772BE2DDDF9}" type="datetime1">
              <a:rPr lang="en-GB" smtClean="0"/>
              <a:t>21/08/2024</a:t>
            </a:fld>
            <a:endParaRPr lang="en-GB"/>
          </a:p>
        </p:txBody>
      </p:sp>
      <p:sp>
        <p:nvSpPr>
          <p:cNvPr id="5" name="Footer Placeholder 4">
            <a:extLst>
              <a:ext uri="{FF2B5EF4-FFF2-40B4-BE49-F238E27FC236}">
                <a16:creationId xmlns:a16="http://schemas.microsoft.com/office/drawing/2014/main" id="{4FA4E08A-5AC8-B2AC-2694-B1369F0B24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DC3FE6-7F36-F4A4-71E0-D2ED46E7857B}"/>
              </a:ext>
            </a:extLst>
          </p:cNvPr>
          <p:cNvSpPr>
            <a:spLocks noGrp="1"/>
          </p:cNvSpPr>
          <p:nvPr>
            <p:ph type="sldNum" sz="quarter" idx="12"/>
          </p:nvPr>
        </p:nvSpPr>
        <p:spPr/>
        <p:txBody>
          <a:bodyPr/>
          <a:lstStyle/>
          <a:p>
            <a:fld id="{298E05DE-B3B0-467A-9986-E8D06B6DBC11}" type="slidenum">
              <a:rPr lang="en-GB" smtClean="0"/>
              <a:t>‹#›</a:t>
            </a:fld>
            <a:endParaRPr lang="en-GB"/>
          </a:p>
        </p:txBody>
      </p:sp>
    </p:spTree>
    <p:extLst>
      <p:ext uri="{BB962C8B-B14F-4D97-AF65-F5344CB8AC3E}">
        <p14:creationId xmlns:p14="http://schemas.microsoft.com/office/powerpoint/2010/main" val="2414822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231F-CB03-3582-21B3-CCEAF57D89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B85F2A-B71A-E7D4-BAE9-25DA85DBBD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B8619F-A5B0-9604-B743-B550D359F9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610FE47-01B7-A062-A444-A35CAD8392E1}"/>
              </a:ext>
            </a:extLst>
          </p:cNvPr>
          <p:cNvSpPr>
            <a:spLocks noGrp="1"/>
          </p:cNvSpPr>
          <p:nvPr>
            <p:ph type="dt" sz="half" idx="10"/>
          </p:nvPr>
        </p:nvSpPr>
        <p:spPr/>
        <p:txBody>
          <a:bodyPr/>
          <a:lstStyle/>
          <a:p>
            <a:fld id="{9491AAF8-3808-49E4-957E-166DAD511624}" type="datetime1">
              <a:rPr lang="en-GB" smtClean="0"/>
              <a:t>21/08/2024</a:t>
            </a:fld>
            <a:endParaRPr lang="en-GB"/>
          </a:p>
        </p:txBody>
      </p:sp>
      <p:sp>
        <p:nvSpPr>
          <p:cNvPr id="6" name="Footer Placeholder 5">
            <a:extLst>
              <a:ext uri="{FF2B5EF4-FFF2-40B4-BE49-F238E27FC236}">
                <a16:creationId xmlns:a16="http://schemas.microsoft.com/office/drawing/2014/main" id="{37A90795-20DB-4CD7-4CC9-CFD981D836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B0B760-521C-CB89-AC62-D2FCB6AA92F5}"/>
              </a:ext>
            </a:extLst>
          </p:cNvPr>
          <p:cNvSpPr>
            <a:spLocks noGrp="1"/>
          </p:cNvSpPr>
          <p:nvPr>
            <p:ph type="sldNum" sz="quarter" idx="12"/>
          </p:nvPr>
        </p:nvSpPr>
        <p:spPr/>
        <p:txBody>
          <a:bodyPr/>
          <a:lstStyle/>
          <a:p>
            <a:fld id="{298E05DE-B3B0-467A-9986-E8D06B6DBC11}" type="slidenum">
              <a:rPr lang="en-GB" smtClean="0"/>
              <a:t>‹#›</a:t>
            </a:fld>
            <a:endParaRPr lang="en-GB"/>
          </a:p>
        </p:txBody>
      </p:sp>
    </p:spTree>
    <p:extLst>
      <p:ext uri="{BB962C8B-B14F-4D97-AF65-F5344CB8AC3E}">
        <p14:creationId xmlns:p14="http://schemas.microsoft.com/office/powerpoint/2010/main" val="1356618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D5537-3A9A-1BD0-6841-59D758EB94A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C7EF2B1-FC7D-A0A4-C95C-2A6199279C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0DC7F1-77BB-3FB2-5920-B92E87347A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A70C0A1-EB30-B1EA-8A80-EFF48574AC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904D68-81BD-9501-D778-5724DBF999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8AB9521-5371-EDFE-997E-4F33D27FD8DA}"/>
              </a:ext>
            </a:extLst>
          </p:cNvPr>
          <p:cNvSpPr>
            <a:spLocks noGrp="1"/>
          </p:cNvSpPr>
          <p:nvPr>
            <p:ph type="dt" sz="half" idx="10"/>
          </p:nvPr>
        </p:nvSpPr>
        <p:spPr/>
        <p:txBody>
          <a:bodyPr/>
          <a:lstStyle/>
          <a:p>
            <a:fld id="{89427208-3EEE-4208-98FD-1F9CABE6B1BC}" type="datetime1">
              <a:rPr lang="en-GB" smtClean="0"/>
              <a:t>21/08/2024</a:t>
            </a:fld>
            <a:endParaRPr lang="en-GB"/>
          </a:p>
        </p:txBody>
      </p:sp>
      <p:sp>
        <p:nvSpPr>
          <p:cNvPr id="8" name="Footer Placeholder 7">
            <a:extLst>
              <a:ext uri="{FF2B5EF4-FFF2-40B4-BE49-F238E27FC236}">
                <a16:creationId xmlns:a16="http://schemas.microsoft.com/office/drawing/2014/main" id="{59B0A770-45C5-9E14-C283-A6807A88838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F79F608-7EDF-EB41-8DF3-5F400B62455E}"/>
              </a:ext>
            </a:extLst>
          </p:cNvPr>
          <p:cNvSpPr>
            <a:spLocks noGrp="1"/>
          </p:cNvSpPr>
          <p:nvPr>
            <p:ph type="sldNum" sz="quarter" idx="12"/>
          </p:nvPr>
        </p:nvSpPr>
        <p:spPr/>
        <p:txBody>
          <a:bodyPr/>
          <a:lstStyle/>
          <a:p>
            <a:fld id="{298E05DE-B3B0-467A-9986-E8D06B6DBC11}" type="slidenum">
              <a:rPr lang="en-GB" smtClean="0"/>
              <a:t>‹#›</a:t>
            </a:fld>
            <a:endParaRPr lang="en-GB"/>
          </a:p>
        </p:txBody>
      </p:sp>
    </p:spTree>
    <p:extLst>
      <p:ext uri="{BB962C8B-B14F-4D97-AF65-F5344CB8AC3E}">
        <p14:creationId xmlns:p14="http://schemas.microsoft.com/office/powerpoint/2010/main" val="2099827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08369-23C1-40D9-A7C9-BA1CA5B16DA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EB3D35E-15C9-7DE4-6166-ECF1E29ED8FC}"/>
              </a:ext>
            </a:extLst>
          </p:cNvPr>
          <p:cNvSpPr>
            <a:spLocks noGrp="1"/>
          </p:cNvSpPr>
          <p:nvPr>
            <p:ph type="dt" sz="half" idx="10"/>
          </p:nvPr>
        </p:nvSpPr>
        <p:spPr/>
        <p:txBody>
          <a:bodyPr/>
          <a:lstStyle/>
          <a:p>
            <a:fld id="{8B373422-B649-4189-A0D1-101822B59E98}" type="datetime1">
              <a:rPr lang="en-GB" smtClean="0"/>
              <a:t>21/08/2024</a:t>
            </a:fld>
            <a:endParaRPr lang="en-GB"/>
          </a:p>
        </p:txBody>
      </p:sp>
      <p:sp>
        <p:nvSpPr>
          <p:cNvPr id="4" name="Footer Placeholder 3">
            <a:extLst>
              <a:ext uri="{FF2B5EF4-FFF2-40B4-BE49-F238E27FC236}">
                <a16:creationId xmlns:a16="http://schemas.microsoft.com/office/drawing/2014/main" id="{AF2F6B46-276F-672C-6ACB-3A84B783C6B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C982B4-6D19-1E9A-B198-EBEA18E7547B}"/>
              </a:ext>
            </a:extLst>
          </p:cNvPr>
          <p:cNvSpPr>
            <a:spLocks noGrp="1"/>
          </p:cNvSpPr>
          <p:nvPr>
            <p:ph type="sldNum" sz="quarter" idx="12"/>
          </p:nvPr>
        </p:nvSpPr>
        <p:spPr/>
        <p:txBody>
          <a:bodyPr/>
          <a:lstStyle/>
          <a:p>
            <a:fld id="{298E05DE-B3B0-467A-9986-E8D06B6DBC11}" type="slidenum">
              <a:rPr lang="en-GB" smtClean="0"/>
              <a:t>‹#›</a:t>
            </a:fld>
            <a:endParaRPr lang="en-GB"/>
          </a:p>
        </p:txBody>
      </p:sp>
    </p:spTree>
    <p:extLst>
      <p:ext uri="{BB962C8B-B14F-4D97-AF65-F5344CB8AC3E}">
        <p14:creationId xmlns:p14="http://schemas.microsoft.com/office/powerpoint/2010/main" val="3099994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EE0BC9-8F9E-330D-7B62-A6DDA9B3FEAA}"/>
              </a:ext>
            </a:extLst>
          </p:cNvPr>
          <p:cNvSpPr>
            <a:spLocks noGrp="1"/>
          </p:cNvSpPr>
          <p:nvPr>
            <p:ph type="dt" sz="half" idx="10"/>
          </p:nvPr>
        </p:nvSpPr>
        <p:spPr/>
        <p:txBody>
          <a:bodyPr/>
          <a:lstStyle/>
          <a:p>
            <a:fld id="{0F0C1FB6-D289-4B94-ADA6-649884F7C5DD}" type="datetime1">
              <a:rPr lang="en-GB" smtClean="0"/>
              <a:t>21/08/2024</a:t>
            </a:fld>
            <a:endParaRPr lang="en-GB"/>
          </a:p>
        </p:txBody>
      </p:sp>
      <p:sp>
        <p:nvSpPr>
          <p:cNvPr id="3" name="Footer Placeholder 2">
            <a:extLst>
              <a:ext uri="{FF2B5EF4-FFF2-40B4-BE49-F238E27FC236}">
                <a16:creationId xmlns:a16="http://schemas.microsoft.com/office/drawing/2014/main" id="{905474B2-34DA-35BD-78DE-281045D7126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71B53FA-1FB0-CF85-F1A2-749877235CDC}"/>
              </a:ext>
            </a:extLst>
          </p:cNvPr>
          <p:cNvSpPr>
            <a:spLocks noGrp="1"/>
          </p:cNvSpPr>
          <p:nvPr>
            <p:ph type="sldNum" sz="quarter" idx="12"/>
          </p:nvPr>
        </p:nvSpPr>
        <p:spPr/>
        <p:txBody>
          <a:bodyPr/>
          <a:lstStyle/>
          <a:p>
            <a:fld id="{298E05DE-B3B0-467A-9986-E8D06B6DBC11}" type="slidenum">
              <a:rPr lang="en-GB" smtClean="0"/>
              <a:t>‹#›</a:t>
            </a:fld>
            <a:endParaRPr lang="en-GB"/>
          </a:p>
        </p:txBody>
      </p:sp>
    </p:spTree>
    <p:extLst>
      <p:ext uri="{BB962C8B-B14F-4D97-AF65-F5344CB8AC3E}">
        <p14:creationId xmlns:p14="http://schemas.microsoft.com/office/powerpoint/2010/main" val="1746777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FC318-A31B-E79B-F5B7-6E50885580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6822A-6F4F-6CF4-570F-A70AB7951B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E51C704-10AA-0A61-F506-4D25DC3F44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0E9AA6-A21A-5225-F61F-F9365998DFC5}"/>
              </a:ext>
            </a:extLst>
          </p:cNvPr>
          <p:cNvSpPr>
            <a:spLocks noGrp="1"/>
          </p:cNvSpPr>
          <p:nvPr>
            <p:ph type="dt" sz="half" idx="10"/>
          </p:nvPr>
        </p:nvSpPr>
        <p:spPr/>
        <p:txBody>
          <a:bodyPr/>
          <a:lstStyle/>
          <a:p>
            <a:fld id="{315239F9-743D-4FB5-A38D-2C0D7610901A}" type="datetime1">
              <a:rPr lang="en-GB" smtClean="0"/>
              <a:t>21/08/2024</a:t>
            </a:fld>
            <a:endParaRPr lang="en-GB"/>
          </a:p>
        </p:txBody>
      </p:sp>
      <p:sp>
        <p:nvSpPr>
          <p:cNvPr id="6" name="Footer Placeholder 5">
            <a:extLst>
              <a:ext uri="{FF2B5EF4-FFF2-40B4-BE49-F238E27FC236}">
                <a16:creationId xmlns:a16="http://schemas.microsoft.com/office/drawing/2014/main" id="{D7F7DD3D-8BDD-9703-BCF1-9E66D40634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F69101-EEE4-4A79-C692-0B22355FD3DF}"/>
              </a:ext>
            </a:extLst>
          </p:cNvPr>
          <p:cNvSpPr>
            <a:spLocks noGrp="1"/>
          </p:cNvSpPr>
          <p:nvPr>
            <p:ph type="sldNum" sz="quarter" idx="12"/>
          </p:nvPr>
        </p:nvSpPr>
        <p:spPr/>
        <p:txBody>
          <a:bodyPr/>
          <a:lstStyle/>
          <a:p>
            <a:fld id="{298E05DE-B3B0-467A-9986-E8D06B6DBC11}" type="slidenum">
              <a:rPr lang="en-GB" smtClean="0"/>
              <a:t>‹#›</a:t>
            </a:fld>
            <a:endParaRPr lang="en-GB"/>
          </a:p>
        </p:txBody>
      </p:sp>
    </p:spTree>
    <p:extLst>
      <p:ext uri="{BB962C8B-B14F-4D97-AF65-F5344CB8AC3E}">
        <p14:creationId xmlns:p14="http://schemas.microsoft.com/office/powerpoint/2010/main" val="2119901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F3670-32BC-6983-1FC9-C9F6AB2C8B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86D5C94-AF7B-3C6F-C74C-3E2D96706D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1AEED64-C2E8-060A-4605-42D4FF818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5D51C4-9DB1-83E4-B25E-638F76F7880E}"/>
              </a:ext>
            </a:extLst>
          </p:cNvPr>
          <p:cNvSpPr>
            <a:spLocks noGrp="1"/>
          </p:cNvSpPr>
          <p:nvPr>
            <p:ph type="dt" sz="half" idx="10"/>
          </p:nvPr>
        </p:nvSpPr>
        <p:spPr/>
        <p:txBody>
          <a:bodyPr/>
          <a:lstStyle/>
          <a:p>
            <a:fld id="{F9134868-EFA8-42B1-8B81-C5B637924489}" type="datetime1">
              <a:rPr lang="en-GB" smtClean="0"/>
              <a:t>21/08/2024</a:t>
            </a:fld>
            <a:endParaRPr lang="en-GB"/>
          </a:p>
        </p:txBody>
      </p:sp>
      <p:sp>
        <p:nvSpPr>
          <p:cNvPr id="6" name="Footer Placeholder 5">
            <a:extLst>
              <a:ext uri="{FF2B5EF4-FFF2-40B4-BE49-F238E27FC236}">
                <a16:creationId xmlns:a16="http://schemas.microsoft.com/office/drawing/2014/main" id="{9D3F247C-4746-E72E-1419-096C75DD21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8A8908-6CD8-39FA-D8A3-1FF1C2D773AC}"/>
              </a:ext>
            </a:extLst>
          </p:cNvPr>
          <p:cNvSpPr>
            <a:spLocks noGrp="1"/>
          </p:cNvSpPr>
          <p:nvPr>
            <p:ph type="sldNum" sz="quarter" idx="12"/>
          </p:nvPr>
        </p:nvSpPr>
        <p:spPr/>
        <p:txBody>
          <a:bodyPr/>
          <a:lstStyle/>
          <a:p>
            <a:fld id="{298E05DE-B3B0-467A-9986-E8D06B6DBC11}" type="slidenum">
              <a:rPr lang="en-GB" smtClean="0"/>
              <a:t>‹#›</a:t>
            </a:fld>
            <a:endParaRPr lang="en-GB"/>
          </a:p>
        </p:txBody>
      </p:sp>
    </p:spTree>
    <p:extLst>
      <p:ext uri="{BB962C8B-B14F-4D97-AF65-F5344CB8AC3E}">
        <p14:creationId xmlns:p14="http://schemas.microsoft.com/office/powerpoint/2010/main" val="2204472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99F31F-66BF-CC98-0153-2AC6DBB547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F8B6FB3-B049-1238-0F21-D919CDA8CF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1B0ADF-B3AA-E720-F406-8FEF228D77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81613C-F0FE-4279-B7F4-1C4022BADB82}" type="datetime1">
              <a:rPr lang="en-GB" smtClean="0"/>
              <a:t>21/08/2024</a:t>
            </a:fld>
            <a:endParaRPr lang="en-GB"/>
          </a:p>
        </p:txBody>
      </p:sp>
      <p:sp>
        <p:nvSpPr>
          <p:cNvPr id="5" name="Footer Placeholder 4">
            <a:extLst>
              <a:ext uri="{FF2B5EF4-FFF2-40B4-BE49-F238E27FC236}">
                <a16:creationId xmlns:a16="http://schemas.microsoft.com/office/drawing/2014/main" id="{FBA44E28-BEB9-AB36-9F9A-7D980AD5E0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7B2C45A-198C-FA39-F588-9748558DA9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98E05DE-B3B0-467A-9986-E8D06B6DBC11}" type="slidenum">
              <a:rPr lang="en-GB" smtClean="0"/>
              <a:t>‹#›</a:t>
            </a:fld>
            <a:endParaRPr lang="en-GB"/>
          </a:p>
        </p:txBody>
      </p:sp>
    </p:spTree>
    <p:extLst>
      <p:ext uri="{BB962C8B-B14F-4D97-AF65-F5344CB8AC3E}">
        <p14:creationId xmlns:p14="http://schemas.microsoft.com/office/powerpoint/2010/main" val="801340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6913928B-420B-8223-B48F-9838ECF02E76}"/>
              </a:ext>
            </a:extLst>
          </p:cNvPr>
          <p:cNvSpPr>
            <a:spLocks noChangeArrowheads="1"/>
          </p:cNvSpPr>
          <p:nvPr/>
        </p:nvSpPr>
        <p:spPr bwMode="auto">
          <a:xfrm>
            <a:off x="3140242" y="67559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latin typeface="Arial Nova" panose="020B0504020202020204" pitchFamily="34" charset="0"/>
            </a:endParaRPr>
          </a:p>
        </p:txBody>
      </p:sp>
      <p:sp>
        <p:nvSpPr>
          <p:cNvPr id="6" name="Rectangle 7">
            <a:extLst>
              <a:ext uri="{FF2B5EF4-FFF2-40B4-BE49-F238E27FC236}">
                <a16:creationId xmlns:a16="http://schemas.microsoft.com/office/drawing/2014/main" id="{B595C863-DCE7-27AC-DCA7-B549963A6C5B}"/>
              </a:ext>
            </a:extLst>
          </p:cNvPr>
          <p:cNvSpPr>
            <a:spLocks noChangeArrowheads="1"/>
          </p:cNvSpPr>
          <p:nvPr/>
        </p:nvSpPr>
        <p:spPr bwMode="auto">
          <a:xfrm>
            <a:off x="3140242" y="90419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latin typeface="Arial Nova" panose="020B0504020202020204" pitchFamily="34" charset="0"/>
            </a:endParaRPr>
          </a:p>
        </p:txBody>
      </p:sp>
      <p:sp>
        <p:nvSpPr>
          <p:cNvPr id="8" name="TextBox 7">
            <a:extLst>
              <a:ext uri="{FF2B5EF4-FFF2-40B4-BE49-F238E27FC236}">
                <a16:creationId xmlns:a16="http://schemas.microsoft.com/office/drawing/2014/main" id="{954D22BD-3606-05DC-C4AE-2FD5E406A7D2}"/>
              </a:ext>
            </a:extLst>
          </p:cNvPr>
          <p:cNvSpPr txBox="1"/>
          <p:nvPr/>
        </p:nvSpPr>
        <p:spPr>
          <a:xfrm>
            <a:off x="6766560" y="5967050"/>
            <a:ext cx="5788549" cy="779701"/>
          </a:xfrm>
          <a:prstGeom prst="rect">
            <a:avLst/>
          </a:prstGeom>
        </p:spPr>
        <p:txBody>
          <a:bodyPr wrap="square">
            <a:spAutoFit/>
          </a:bodyPr>
          <a:lstStyle/>
          <a:p>
            <a:pPr marL="0" marR="0">
              <a:spcBef>
                <a:spcPts val="0"/>
              </a:spcBef>
              <a:spcAft>
                <a:spcPts val="800"/>
              </a:spcAft>
            </a:pPr>
            <a:r>
              <a:rPr lang="en-US" sz="2400" kern="100" dirty="0">
                <a:solidFill>
                  <a:schemeClr val="accent1"/>
                </a:solidFill>
                <a:effectLst/>
                <a:latin typeface="Source Sans Pro" panose="020B0503030403020204" pitchFamily="34" charset="0"/>
                <a:ea typeface="Source Sans Pro" panose="020B0503030403020204" pitchFamily="34" charset="0"/>
                <a:cs typeface="Times New Roman" panose="02020603050405020304" pitchFamily="18" charset="0"/>
              </a:rPr>
              <a:t>Albert Nkwasa (on behalf of a large team)</a:t>
            </a:r>
          </a:p>
          <a:p>
            <a:pPr marL="0" marR="0">
              <a:spcBef>
                <a:spcPts val="0"/>
              </a:spcBef>
              <a:spcAft>
                <a:spcPts val="800"/>
              </a:spcAft>
            </a:pPr>
            <a:r>
              <a:rPr lang="en-US" sz="1400" kern="100" dirty="0">
                <a:solidFill>
                  <a:schemeClr val="accent1"/>
                </a:solidFill>
                <a:effectLst/>
                <a:latin typeface="Source Sans Pro" panose="020B0503030403020204" pitchFamily="34" charset="0"/>
                <a:ea typeface="Source Sans Pro" panose="020B0503030403020204" pitchFamily="34" charset="0"/>
                <a:cs typeface="Times New Roman" panose="02020603050405020304" pitchFamily="18" charset="0"/>
              </a:rPr>
              <a:t>nkwasa@iiasa.ac.at</a:t>
            </a:r>
            <a:endParaRPr lang="fr-BE" sz="1400" kern="100" dirty="0">
              <a:solidFill>
                <a:schemeClr val="accent1"/>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13" name="Picture 12" descr="A black background with blue text&#10;&#10;Description automatically generated">
            <a:extLst>
              <a:ext uri="{FF2B5EF4-FFF2-40B4-BE49-F238E27FC236}">
                <a16:creationId xmlns:a16="http://schemas.microsoft.com/office/drawing/2014/main" id="{1C5398C6-1A40-07EC-0C94-36FC19CFE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80" y="113576"/>
            <a:ext cx="2134918" cy="598643"/>
          </a:xfrm>
          <a:prstGeom prst="rect">
            <a:avLst/>
          </a:prstGeom>
        </p:spPr>
      </p:pic>
      <p:pic>
        <p:nvPicPr>
          <p:cNvPr id="15" name="Picture 14">
            <a:extLst>
              <a:ext uri="{FF2B5EF4-FFF2-40B4-BE49-F238E27FC236}">
                <a16:creationId xmlns:a16="http://schemas.microsoft.com/office/drawing/2014/main" id="{5DBA9144-A59A-A77B-2CAA-96C0A0AADC15}"/>
              </a:ext>
            </a:extLst>
          </p:cNvPr>
          <p:cNvPicPr>
            <a:picLocks noChangeAspect="1"/>
          </p:cNvPicPr>
          <p:nvPr/>
        </p:nvPicPr>
        <p:blipFill>
          <a:blip r:embed="rId3"/>
          <a:stretch>
            <a:fillRect/>
          </a:stretch>
        </p:blipFill>
        <p:spPr>
          <a:xfrm>
            <a:off x="7325033" y="77359"/>
            <a:ext cx="1721699" cy="701434"/>
          </a:xfrm>
          <a:prstGeom prst="rect">
            <a:avLst/>
          </a:prstGeom>
        </p:spPr>
      </p:pic>
      <p:graphicFrame>
        <p:nvGraphicFramePr>
          <p:cNvPr id="18" name="Table 17">
            <a:extLst>
              <a:ext uri="{FF2B5EF4-FFF2-40B4-BE49-F238E27FC236}">
                <a16:creationId xmlns:a16="http://schemas.microsoft.com/office/drawing/2014/main" id="{D3B43923-BF4B-AA03-7EB1-9107CDDF7FA9}"/>
              </a:ext>
            </a:extLst>
          </p:cNvPr>
          <p:cNvGraphicFramePr>
            <a:graphicFrameLocks noGrp="1"/>
          </p:cNvGraphicFramePr>
          <p:nvPr>
            <p:extLst>
              <p:ext uri="{D42A27DB-BD31-4B8C-83A1-F6EECF244321}">
                <p14:modId xmlns:p14="http://schemas.microsoft.com/office/powerpoint/2010/main" val="3391958624"/>
              </p:ext>
            </p:extLst>
          </p:nvPr>
        </p:nvGraphicFramePr>
        <p:xfrm>
          <a:off x="203680" y="2951921"/>
          <a:ext cx="10880439" cy="1231852"/>
        </p:xfrm>
        <a:graphic>
          <a:graphicData uri="http://schemas.openxmlformats.org/drawingml/2006/table">
            <a:tbl>
              <a:tblPr firstRow="1">
                <a:tableStyleId>{9D7B26C5-4107-4FEC-AEDC-1716B250A1EF}</a:tableStyleId>
              </a:tblPr>
              <a:tblGrid>
                <a:gridCol w="6409684">
                  <a:extLst>
                    <a:ext uri="{9D8B030D-6E8A-4147-A177-3AD203B41FA5}">
                      <a16:colId xmlns:a16="http://schemas.microsoft.com/office/drawing/2014/main" val="1922222833"/>
                    </a:ext>
                  </a:extLst>
                </a:gridCol>
                <a:gridCol w="4470755">
                  <a:extLst>
                    <a:ext uri="{9D8B030D-6E8A-4147-A177-3AD203B41FA5}">
                      <a16:colId xmlns:a16="http://schemas.microsoft.com/office/drawing/2014/main" val="2974881730"/>
                    </a:ext>
                  </a:extLst>
                </a:gridCol>
              </a:tblGrid>
              <a:tr h="86609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rgbClr val="00599D"/>
                          </a:solidFill>
                          <a:latin typeface="Source Sans Pro" panose="020B0503030403020204" pitchFamily="34" charset="0"/>
                          <a:ea typeface="Source Sans Pro" panose="020B0503030403020204" pitchFamily="34" charset="0"/>
                          <a:cs typeface="Tahoma" panose="020B0604030504040204" pitchFamily="34" charset="0"/>
                        </a:rPr>
                        <a:t>WG 4 - Stakeholder Engagement for Climate Impact Attribution Studies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599D"/>
                          </a:solidFill>
                          <a:latin typeface="Source Sans Pro" panose="020B0503030403020204" pitchFamily="34" charset="0"/>
                          <a:ea typeface="Source Sans Pro" panose="020B0503030403020204" pitchFamily="34" charset="0"/>
                          <a:cs typeface="Tahoma" panose="020B0604030504040204" pitchFamily="34" charset="0"/>
                        </a:rPr>
                        <a:t>                        </a:t>
                      </a:r>
                      <a:r>
                        <a:rPr lang="en-US" sz="2000" b="0" i="0" dirty="0">
                          <a:solidFill>
                            <a:srgbClr val="00599D"/>
                          </a:solidFill>
                          <a:latin typeface="Source Sans Pro" panose="020B0503030403020204" pitchFamily="34" charset="0"/>
                          <a:ea typeface="Source Sans Pro" panose="020B0503030403020204" pitchFamily="34" charset="0"/>
                          <a:cs typeface="Tahoma" panose="020B0604030504040204" pitchFamily="34" charset="0"/>
                        </a:rPr>
                        <a:t>Opportunities, Challenges, and Pathways to Impact</a:t>
                      </a:r>
                      <a:endParaRPr lang="en-US" sz="1800" b="0" i="0" dirty="0">
                        <a:solidFill>
                          <a:srgbClr val="00599D"/>
                        </a:solidFill>
                        <a:latin typeface="Source Sans Pro" panose="020B0503030403020204" pitchFamily="34" charset="0"/>
                        <a:ea typeface="Source Sans Pro" panose="020B0503030403020204" pitchFamily="34" charset="0"/>
                        <a:cs typeface="Tahoma" panose="020B0604030504040204" pitchFamily="34" charset="0"/>
                      </a:endParaRPr>
                    </a:p>
                  </a:txBody>
                  <a:tcPr marL="45720" marR="4572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20116532"/>
                  </a:ext>
                </a:extLst>
              </a:tr>
              <a:tr h="352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599D"/>
                          </a:solidFill>
                          <a:latin typeface="Source Sans Pro" panose="020B0503030403020204" pitchFamily="34" charset="0"/>
                          <a:ea typeface="Source Sans Pro" panose="020B0503030403020204" pitchFamily="34" charset="0"/>
                          <a:cs typeface="Tahoma" panose="020B0604030504040204" pitchFamily="34" charset="0"/>
                        </a:rPr>
                        <a:t>April 25 | 2024</a:t>
                      </a:r>
                    </a:p>
                  </a:txBody>
                  <a:tcPr marL="45720" marR="45720">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800" dirty="0">
                        <a:solidFill>
                          <a:srgbClr val="00599D"/>
                        </a:solidFill>
                        <a:latin typeface="Source Sans Pro" panose="020B0503030403020204" pitchFamily="34" charset="0"/>
                        <a:ea typeface="Source Sans Pro" panose="020B0503030403020204" pitchFamily="34" charset="0"/>
                        <a:cs typeface="Arial" panose="020B0604020202020204" pitchFamily="34" charset="0"/>
                      </a:endParaRPr>
                    </a:p>
                  </a:txBody>
                  <a:tcPr marL="45720" marR="45720">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88646447"/>
                  </a:ext>
                </a:extLst>
              </a:tr>
            </a:tbl>
          </a:graphicData>
        </a:graphic>
      </p:graphicFrame>
      <p:pic>
        <p:nvPicPr>
          <p:cNvPr id="20" name="Picture 19">
            <a:extLst>
              <a:ext uri="{FF2B5EF4-FFF2-40B4-BE49-F238E27FC236}">
                <a16:creationId xmlns:a16="http://schemas.microsoft.com/office/drawing/2014/main" id="{6F558A78-AB18-1CD1-2719-E689E321F04A}"/>
              </a:ext>
            </a:extLst>
          </p:cNvPr>
          <p:cNvPicPr>
            <a:picLocks noChangeAspect="1"/>
          </p:cNvPicPr>
          <p:nvPr/>
        </p:nvPicPr>
        <p:blipFill>
          <a:blip r:embed="rId4"/>
          <a:stretch>
            <a:fillRect/>
          </a:stretch>
        </p:blipFill>
        <p:spPr>
          <a:xfrm>
            <a:off x="3561406" y="78995"/>
            <a:ext cx="2323082" cy="688021"/>
          </a:xfrm>
          <a:prstGeom prst="rect">
            <a:avLst/>
          </a:prstGeom>
        </p:spPr>
      </p:pic>
      <p:pic>
        <p:nvPicPr>
          <p:cNvPr id="21" name="Picture 11" descr="A blue and white sign with a black background&#10;&#10;Description automatically generated">
            <a:extLst>
              <a:ext uri="{FF2B5EF4-FFF2-40B4-BE49-F238E27FC236}">
                <a16:creationId xmlns:a16="http://schemas.microsoft.com/office/drawing/2014/main" id="{5A9F6EE4-92FE-E28A-C692-D18005923A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7278" y="77359"/>
            <a:ext cx="1612877" cy="568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059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8883D1A-AC7E-5492-68BC-6FD18D980711}"/>
              </a:ext>
            </a:extLst>
          </p:cNvPr>
          <p:cNvCxnSpPr>
            <a:cxnSpLocks/>
          </p:cNvCxnSpPr>
          <p:nvPr/>
        </p:nvCxnSpPr>
        <p:spPr>
          <a:xfrm>
            <a:off x="163902" y="652928"/>
            <a:ext cx="10864557"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94370C29-E177-17FD-84DD-3954601E36AB}"/>
              </a:ext>
            </a:extLst>
          </p:cNvPr>
          <p:cNvSpPr txBox="1"/>
          <p:nvPr/>
        </p:nvSpPr>
        <p:spPr>
          <a:xfrm>
            <a:off x="129078" y="69400"/>
            <a:ext cx="11312849" cy="523220"/>
          </a:xfrm>
          <a:prstGeom prst="rect">
            <a:avLst/>
          </a:prstGeom>
          <a:noFill/>
        </p:spPr>
        <p:txBody>
          <a:bodyPr wrap="square">
            <a:spAutoFit/>
          </a:bodyPr>
          <a:lstStyle/>
          <a:p>
            <a:r>
              <a:rPr lang="en-US" sz="2800" dirty="0">
                <a:latin typeface="Arial Nova" panose="020B0504020202020204" pitchFamily="34" charset="0"/>
              </a:rPr>
              <a:t>Pathways to impact </a:t>
            </a:r>
            <a:endParaRPr lang="fr-BE" sz="2800" dirty="0"/>
          </a:p>
        </p:txBody>
      </p:sp>
      <p:sp>
        <p:nvSpPr>
          <p:cNvPr id="3" name="TextBox 2">
            <a:extLst>
              <a:ext uri="{FF2B5EF4-FFF2-40B4-BE49-F238E27FC236}">
                <a16:creationId xmlns:a16="http://schemas.microsoft.com/office/drawing/2014/main" id="{A1ECDCC1-28DE-DDA9-6AB4-110EA43AC187}"/>
              </a:ext>
            </a:extLst>
          </p:cNvPr>
          <p:cNvSpPr txBox="1"/>
          <p:nvPr/>
        </p:nvSpPr>
        <p:spPr>
          <a:xfrm>
            <a:off x="129078" y="3748242"/>
            <a:ext cx="7726680" cy="280403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E</a:t>
            </a:r>
            <a:r>
              <a:rPr lang="en-GB" sz="2400" dirty="0">
                <a:effectLst/>
                <a:latin typeface="Source Sans Pro" panose="020B0503030403020204" pitchFamily="34" charset="0"/>
                <a:ea typeface="Source Sans Pro" panose="020B0503030403020204" pitchFamily="34" charset="0"/>
              </a:rPr>
              <a:t>arly engagement with stakeholders</a:t>
            </a:r>
          </a:p>
          <a:p>
            <a:pPr marL="285750" indent="-285750">
              <a:lnSpc>
                <a:spcPct val="150000"/>
              </a:lnSpc>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I</a:t>
            </a:r>
            <a:r>
              <a:rPr lang="en-GB" sz="2400" dirty="0">
                <a:effectLst/>
                <a:latin typeface="Source Sans Pro" panose="020B0503030403020204" pitchFamily="34" charset="0"/>
                <a:ea typeface="Source Sans Pro" panose="020B0503030403020204" pitchFamily="34" charset="0"/>
              </a:rPr>
              <a:t>mportant to identify the relevant stakeholders</a:t>
            </a:r>
          </a:p>
          <a:p>
            <a:pPr marL="285750" indent="-285750">
              <a:lnSpc>
                <a:spcPct val="150000"/>
              </a:lnSpc>
              <a:buFont typeface="Arial" panose="020B0604020202020204" pitchFamily="34" charset="0"/>
              <a:buChar char="•"/>
            </a:pPr>
            <a:r>
              <a:rPr lang="en-GB" sz="2400" dirty="0">
                <a:effectLst/>
                <a:latin typeface="Source Sans Pro" panose="020B0503030403020204" pitchFamily="34" charset="0"/>
                <a:ea typeface="Source Sans Pro" panose="020B0503030403020204" pitchFamily="34" charset="0"/>
              </a:rPr>
              <a:t>Uncertainty communication</a:t>
            </a:r>
          </a:p>
          <a:p>
            <a:pPr marL="285750" indent="-285750">
              <a:lnSpc>
                <a:spcPct val="150000"/>
              </a:lnSpc>
              <a:buFont typeface="Arial" panose="020B0604020202020204" pitchFamily="34" charset="0"/>
              <a:buChar char="•"/>
            </a:pPr>
            <a:r>
              <a:rPr lang="en-GB" sz="2400" dirty="0">
                <a:effectLst/>
                <a:latin typeface="Source Sans Pro" panose="020B0503030403020204" pitchFamily="34" charset="0"/>
                <a:ea typeface="Source Sans Pro" panose="020B0503030403020204" pitchFamily="34" charset="0"/>
              </a:rPr>
              <a:t>Building expertise in low to middle income countries</a:t>
            </a:r>
          </a:p>
          <a:p>
            <a:pPr marL="285750" indent="-285750">
              <a:lnSpc>
                <a:spcPct val="150000"/>
              </a:lnSpc>
              <a:buFont typeface="Arial" panose="020B0604020202020204" pitchFamily="34" charset="0"/>
              <a:buChar char="•"/>
            </a:pPr>
            <a:r>
              <a:rPr lang="en-GB" sz="2400" dirty="0">
                <a:latin typeface="Source Sans Pro" panose="020B0503030403020204" pitchFamily="34" charset="0"/>
                <a:ea typeface="Source Sans Pro" panose="020B0503030403020204" pitchFamily="34" charset="0"/>
              </a:rPr>
              <a:t>Citizen science – low hanging fruit</a:t>
            </a:r>
            <a:r>
              <a:rPr lang="en-GB" sz="2400" dirty="0">
                <a:effectLst/>
                <a:latin typeface="Source Sans Pro" panose="020B0503030403020204" pitchFamily="34" charset="0"/>
                <a:ea typeface="Source Sans Pro" panose="020B0503030403020204" pitchFamily="34" charset="0"/>
              </a:rPr>
              <a:t> </a:t>
            </a:r>
            <a:endParaRPr lang="en-GB" sz="2400" dirty="0">
              <a:latin typeface="Source Sans Pro" panose="020B0503030403020204" pitchFamily="34" charset="0"/>
              <a:ea typeface="Source Sans Pro" panose="020B0503030403020204" pitchFamily="34" charset="0"/>
            </a:endParaRPr>
          </a:p>
        </p:txBody>
      </p:sp>
      <p:sp>
        <p:nvSpPr>
          <p:cNvPr id="13" name="Slide Number Placeholder 1">
            <a:extLst>
              <a:ext uri="{FF2B5EF4-FFF2-40B4-BE49-F238E27FC236}">
                <a16:creationId xmlns:a16="http://schemas.microsoft.com/office/drawing/2014/main" id="{CC9832F5-DD32-B011-27BB-2FB24FD80342}"/>
              </a:ext>
            </a:extLst>
          </p:cNvPr>
          <p:cNvSpPr>
            <a:spLocks noGrp="1"/>
          </p:cNvSpPr>
          <p:nvPr>
            <p:ph type="sldNum" sz="quarter" idx="12"/>
          </p:nvPr>
        </p:nvSpPr>
        <p:spPr>
          <a:xfrm>
            <a:off x="8610600" y="6356350"/>
            <a:ext cx="2743200" cy="365125"/>
          </a:xfrm>
        </p:spPr>
        <p:txBody>
          <a:bodyPr/>
          <a:lstStyle/>
          <a:p>
            <a:fld id="{298E05DE-B3B0-467A-9986-E8D06B6DBC11}" type="slidenum">
              <a:rPr lang="en-GB" sz="2000" smtClean="0">
                <a:latin typeface="Source Sans Pro" panose="020B0503030403020204" pitchFamily="34" charset="0"/>
                <a:ea typeface="Source Sans Pro" panose="020B0503030403020204" pitchFamily="34" charset="0"/>
              </a:rPr>
              <a:t>10</a:t>
            </a:fld>
            <a:endParaRPr lang="en-GB" sz="2000">
              <a:latin typeface="Source Sans Pro" panose="020B0503030403020204" pitchFamily="34" charset="0"/>
              <a:ea typeface="Source Sans Pro" panose="020B0503030403020204" pitchFamily="34" charset="0"/>
            </a:endParaRPr>
          </a:p>
        </p:txBody>
      </p:sp>
      <p:pic>
        <p:nvPicPr>
          <p:cNvPr id="15" name="Imagen 5">
            <a:extLst>
              <a:ext uri="{FF2B5EF4-FFF2-40B4-BE49-F238E27FC236}">
                <a16:creationId xmlns:a16="http://schemas.microsoft.com/office/drawing/2014/main" id="{10C57E76-7227-F4A4-80DA-37A5851EC9F0}"/>
              </a:ext>
            </a:extLst>
          </p:cNvPr>
          <p:cNvPicPr/>
          <p:nvPr/>
        </p:nvPicPr>
        <p:blipFill>
          <a:blip r:embed="rId3"/>
          <a:stretch>
            <a:fillRect/>
          </a:stretch>
        </p:blipFill>
        <p:spPr>
          <a:xfrm>
            <a:off x="4178134" y="963473"/>
            <a:ext cx="8013866" cy="2413916"/>
          </a:xfrm>
          <a:prstGeom prst="rect">
            <a:avLst/>
          </a:prstGeom>
        </p:spPr>
      </p:pic>
      <p:grpSp>
        <p:nvGrpSpPr>
          <p:cNvPr id="17" name="Group 16">
            <a:extLst>
              <a:ext uri="{FF2B5EF4-FFF2-40B4-BE49-F238E27FC236}">
                <a16:creationId xmlns:a16="http://schemas.microsoft.com/office/drawing/2014/main" id="{D537F46E-B378-1777-807B-FA88DF490BE4}"/>
              </a:ext>
            </a:extLst>
          </p:cNvPr>
          <p:cNvGrpSpPr/>
          <p:nvPr/>
        </p:nvGrpSpPr>
        <p:grpSpPr>
          <a:xfrm>
            <a:off x="7410423" y="3419181"/>
            <a:ext cx="1457352" cy="1486194"/>
            <a:chOff x="9185708" y="4160526"/>
            <a:chExt cx="1802494" cy="1867358"/>
          </a:xfrm>
        </p:grpSpPr>
        <p:sp>
          <p:nvSpPr>
            <p:cNvPr id="19" name="Curved Down Arrow 22">
              <a:extLst>
                <a:ext uri="{FF2B5EF4-FFF2-40B4-BE49-F238E27FC236}">
                  <a16:creationId xmlns:a16="http://schemas.microsoft.com/office/drawing/2014/main" id="{E54F7D04-8CF2-79B1-C5E0-1CD0C75F3A91}"/>
                </a:ext>
              </a:extLst>
            </p:cNvPr>
            <p:cNvSpPr/>
            <p:nvPr/>
          </p:nvSpPr>
          <p:spPr>
            <a:xfrm>
              <a:off x="9494861" y="4160526"/>
              <a:ext cx="1346895" cy="523492"/>
            </a:xfrm>
            <a:prstGeom prst="curvedDown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4">
              <a:extLst>
                <a:ext uri="{FF2B5EF4-FFF2-40B4-BE49-F238E27FC236}">
                  <a16:creationId xmlns:a16="http://schemas.microsoft.com/office/drawing/2014/main" id="{49D8DDCA-73CF-FD8F-708A-483387FB7490}"/>
                </a:ext>
              </a:extLst>
            </p:cNvPr>
            <p:cNvSpPr/>
            <p:nvPr/>
          </p:nvSpPr>
          <p:spPr>
            <a:xfrm rot="7581160">
              <a:off x="10068204" y="5107886"/>
              <a:ext cx="1244150" cy="595846"/>
            </a:xfrm>
            <a:prstGeom prst="curvedDown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urved Down Arrow 25">
              <a:extLst>
                <a:ext uri="{FF2B5EF4-FFF2-40B4-BE49-F238E27FC236}">
                  <a16:creationId xmlns:a16="http://schemas.microsoft.com/office/drawing/2014/main" id="{F3A40ED1-72BB-1557-A5D6-99B31ED7F113}"/>
                </a:ext>
              </a:extLst>
            </p:cNvPr>
            <p:cNvSpPr/>
            <p:nvPr/>
          </p:nvSpPr>
          <p:spPr>
            <a:xfrm rot="3736952" flipH="1" flipV="1">
              <a:off x="8898210" y="5017012"/>
              <a:ext cx="1193302" cy="618306"/>
            </a:xfrm>
            <a:prstGeom prst="curvedDown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Box 23">
            <a:extLst>
              <a:ext uri="{FF2B5EF4-FFF2-40B4-BE49-F238E27FC236}">
                <a16:creationId xmlns:a16="http://schemas.microsoft.com/office/drawing/2014/main" id="{ECAB7DED-5886-636F-6D1D-92E4F83C0860}"/>
              </a:ext>
            </a:extLst>
          </p:cNvPr>
          <p:cNvSpPr txBox="1"/>
          <p:nvPr/>
        </p:nvSpPr>
        <p:spPr>
          <a:xfrm>
            <a:off x="7619406" y="3899515"/>
            <a:ext cx="1257533" cy="523220"/>
          </a:xfrm>
          <a:prstGeom prst="rect">
            <a:avLst/>
          </a:prstGeom>
          <a:noFill/>
        </p:spPr>
        <p:txBody>
          <a:bodyPr wrap="square" rtlCol="0">
            <a:spAutoFit/>
          </a:bodyPr>
          <a:lstStyle/>
          <a:p>
            <a:pPr algn="ctr"/>
            <a:r>
              <a:rPr lang="en-US" sz="1400" dirty="0">
                <a:solidFill>
                  <a:srgbClr val="C00000"/>
                </a:solidFill>
              </a:rPr>
              <a:t>Participatory approach</a:t>
            </a:r>
          </a:p>
        </p:txBody>
      </p:sp>
      <p:pic>
        <p:nvPicPr>
          <p:cNvPr id="25" name="Picture 24" descr="A black background with blue text&#10;&#10;Description automatically generated">
            <a:extLst>
              <a:ext uri="{FF2B5EF4-FFF2-40B4-BE49-F238E27FC236}">
                <a16:creationId xmlns:a16="http://schemas.microsoft.com/office/drawing/2014/main" id="{73278F33-6B7A-E447-1154-0F0BB3A36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9920" y="136526"/>
            <a:ext cx="1327198" cy="372154"/>
          </a:xfrm>
          <a:prstGeom prst="rect">
            <a:avLst/>
          </a:prstGeom>
        </p:spPr>
      </p:pic>
    </p:spTree>
    <p:extLst>
      <p:ext uri="{BB962C8B-B14F-4D97-AF65-F5344CB8AC3E}">
        <p14:creationId xmlns:p14="http://schemas.microsoft.com/office/powerpoint/2010/main" val="2064360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8883D1A-AC7E-5492-68BC-6FD18D980711}"/>
              </a:ext>
            </a:extLst>
          </p:cNvPr>
          <p:cNvCxnSpPr>
            <a:cxnSpLocks/>
          </p:cNvCxnSpPr>
          <p:nvPr/>
        </p:nvCxnSpPr>
        <p:spPr>
          <a:xfrm>
            <a:off x="163902" y="652928"/>
            <a:ext cx="10864557"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94370C29-E177-17FD-84DD-3954601E36AB}"/>
              </a:ext>
            </a:extLst>
          </p:cNvPr>
          <p:cNvSpPr txBox="1"/>
          <p:nvPr/>
        </p:nvSpPr>
        <p:spPr>
          <a:xfrm>
            <a:off x="129078" y="69400"/>
            <a:ext cx="11312849" cy="523220"/>
          </a:xfrm>
          <a:prstGeom prst="rect">
            <a:avLst/>
          </a:prstGeom>
          <a:noFill/>
        </p:spPr>
        <p:txBody>
          <a:bodyPr wrap="square">
            <a:spAutoFit/>
          </a:bodyPr>
          <a:lstStyle/>
          <a:p>
            <a:r>
              <a:rPr lang="en-US" sz="2800" dirty="0">
                <a:latin typeface="Arial Nova" panose="020B0504020202020204" pitchFamily="34" charset="0"/>
              </a:rPr>
              <a:t>Next step(s)</a:t>
            </a:r>
            <a:endParaRPr lang="fr-BE" sz="2800" dirty="0"/>
          </a:p>
        </p:txBody>
      </p:sp>
      <p:pic>
        <p:nvPicPr>
          <p:cNvPr id="4" name="Picture 3">
            <a:extLst>
              <a:ext uri="{FF2B5EF4-FFF2-40B4-BE49-F238E27FC236}">
                <a16:creationId xmlns:a16="http://schemas.microsoft.com/office/drawing/2014/main" id="{562079CC-C00D-227A-4BCB-6F7D3D3DFEB5}"/>
              </a:ext>
            </a:extLst>
          </p:cNvPr>
          <p:cNvPicPr>
            <a:picLocks noChangeAspect="1"/>
          </p:cNvPicPr>
          <p:nvPr/>
        </p:nvPicPr>
        <p:blipFill>
          <a:blip r:embed="rId3"/>
          <a:stretch>
            <a:fillRect/>
          </a:stretch>
        </p:blipFill>
        <p:spPr>
          <a:xfrm>
            <a:off x="89649" y="1428471"/>
            <a:ext cx="12012701" cy="4001058"/>
          </a:xfrm>
          <a:prstGeom prst="rect">
            <a:avLst/>
          </a:prstGeom>
        </p:spPr>
      </p:pic>
      <p:sp>
        <p:nvSpPr>
          <p:cNvPr id="5" name="Rectangle 4">
            <a:extLst>
              <a:ext uri="{FF2B5EF4-FFF2-40B4-BE49-F238E27FC236}">
                <a16:creationId xmlns:a16="http://schemas.microsoft.com/office/drawing/2014/main" id="{0A46993E-D1E2-5249-28E0-2A2ABE48246A}"/>
              </a:ext>
            </a:extLst>
          </p:cNvPr>
          <p:cNvSpPr/>
          <p:nvPr/>
        </p:nvSpPr>
        <p:spPr>
          <a:xfrm>
            <a:off x="219985" y="4611756"/>
            <a:ext cx="11752028" cy="731519"/>
          </a:xfrm>
          <a:prstGeom prst="rect">
            <a:avLst/>
          </a:prstGeom>
          <a:noFill/>
          <a:ln w="762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
            <a:extLst>
              <a:ext uri="{FF2B5EF4-FFF2-40B4-BE49-F238E27FC236}">
                <a16:creationId xmlns:a16="http://schemas.microsoft.com/office/drawing/2014/main" id="{B439E4E9-8F77-31AF-B82A-1FCC5ACB962A}"/>
              </a:ext>
            </a:extLst>
          </p:cNvPr>
          <p:cNvSpPr>
            <a:spLocks noGrp="1"/>
          </p:cNvSpPr>
          <p:nvPr>
            <p:ph type="sldNum" sz="quarter" idx="12"/>
          </p:nvPr>
        </p:nvSpPr>
        <p:spPr>
          <a:xfrm>
            <a:off x="8610600" y="6356350"/>
            <a:ext cx="2743200" cy="365125"/>
          </a:xfrm>
        </p:spPr>
        <p:txBody>
          <a:bodyPr/>
          <a:lstStyle/>
          <a:p>
            <a:fld id="{298E05DE-B3B0-467A-9986-E8D06B6DBC11}" type="slidenum">
              <a:rPr lang="en-GB" sz="2000" smtClean="0">
                <a:latin typeface="Source Sans Pro" panose="020B0503030403020204" pitchFamily="34" charset="0"/>
                <a:ea typeface="Source Sans Pro" panose="020B0503030403020204" pitchFamily="34" charset="0"/>
              </a:rPr>
              <a:t>11</a:t>
            </a:fld>
            <a:endParaRPr lang="en-GB" sz="2000">
              <a:latin typeface="Source Sans Pro" panose="020B0503030403020204" pitchFamily="34" charset="0"/>
              <a:ea typeface="Source Sans Pro" panose="020B0503030403020204" pitchFamily="34" charset="0"/>
            </a:endParaRPr>
          </a:p>
        </p:txBody>
      </p:sp>
      <p:pic>
        <p:nvPicPr>
          <p:cNvPr id="10" name="Picture 9" descr="A black background with blue text&#10;&#10;Description automatically generated">
            <a:extLst>
              <a:ext uri="{FF2B5EF4-FFF2-40B4-BE49-F238E27FC236}">
                <a16:creationId xmlns:a16="http://schemas.microsoft.com/office/drawing/2014/main" id="{0E4D33E7-B1C4-D42E-05FB-5D4BFF2F65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9920" y="136526"/>
            <a:ext cx="1327198" cy="372154"/>
          </a:xfrm>
          <a:prstGeom prst="rect">
            <a:avLst/>
          </a:prstGeom>
        </p:spPr>
      </p:pic>
    </p:spTree>
    <p:extLst>
      <p:ext uri="{BB962C8B-B14F-4D97-AF65-F5344CB8AC3E}">
        <p14:creationId xmlns:p14="http://schemas.microsoft.com/office/powerpoint/2010/main" val="345756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7B79EAC-C874-2166-354D-57A1E3A88590}"/>
              </a:ext>
            </a:extLst>
          </p:cNvPr>
          <p:cNvSpPr txBox="1">
            <a:spLocks/>
          </p:cNvSpPr>
          <p:nvPr/>
        </p:nvSpPr>
        <p:spPr>
          <a:xfrm>
            <a:off x="354000" y="2201856"/>
            <a:ext cx="11484000" cy="3475207"/>
          </a:xfrm>
          <a:prstGeom prst="rect">
            <a:avLst/>
          </a:prstGeom>
        </p:spPr>
        <p:txBody>
          <a:bodyPr/>
          <a:lstStyle>
            <a:lvl1pPr algn="l" defTabSz="914400" rtl="0" eaLnBrk="1" latinLnBrk="0" hangingPunct="1">
              <a:lnSpc>
                <a:spcPct val="90000"/>
              </a:lnSpc>
              <a:spcBef>
                <a:spcPct val="0"/>
              </a:spcBef>
              <a:buNone/>
              <a:defRPr sz="4000" b="1" kern="1200">
                <a:solidFill>
                  <a:schemeClr val="bg1"/>
                </a:solidFill>
                <a:latin typeface="+mn-lt"/>
                <a:ea typeface="+mj-ea"/>
                <a:cs typeface="+mj-cs"/>
              </a:defRPr>
            </a:lvl1pPr>
          </a:lstStyle>
          <a:p>
            <a:pPr algn="ctr"/>
            <a:r>
              <a:rPr lang="en-US" dirty="0">
                <a:solidFill>
                  <a:schemeClr val="accent1"/>
                </a:solidFill>
              </a:rPr>
              <a:t>Thank you for your attention.</a:t>
            </a:r>
          </a:p>
          <a:p>
            <a:pPr algn="ctr"/>
            <a:endParaRPr lang="en-US" sz="3200" b="0" dirty="0">
              <a:solidFill>
                <a:schemeClr val="accent1"/>
              </a:solidFill>
            </a:endParaRPr>
          </a:p>
          <a:p>
            <a:pPr algn="ctr"/>
            <a:endParaRPr lang="en-US" sz="3200" b="0" dirty="0">
              <a:solidFill>
                <a:schemeClr val="accent1"/>
              </a:solidFill>
            </a:endParaRPr>
          </a:p>
          <a:p>
            <a:pPr algn="ctr"/>
            <a:r>
              <a:rPr lang="en-US" sz="3200" b="0" dirty="0">
                <a:solidFill>
                  <a:schemeClr val="accent1"/>
                </a:solidFill>
              </a:rPr>
              <a:t>nkwasa@iiasa.ac.at</a:t>
            </a:r>
            <a:endParaRPr lang="en-DE" sz="3200" b="0" dirty="0">
              <a:solidFill>
                <a:schemeClr val="accent1"/>
              </a:solidFill>
            </a:endParaRPr>
          </a:p>
        </p:txBody>
      </p:sp>
      <p:sp>
        <p:nvSpPr>
          <p:cNvPr id="6" name="Slide Number Placeholder 1">
            <a:extLst>
              <a:ext uri="{FF2B5EF4-FFF2-40B4-BE49-F238E27FC236}">
                <a16:creationId xmlns:a16="http://schemas.microsoft.com/office/drawing/2014/main" id="{FB7337EA-4E4F-A803-DC99-2D1319E33905}"/>
              </a:ext>
            </a:extLst>
          </p:cNvPr>
          <p:cNvSpPr>
            <a:spLocks noGrp="1"/>
          </p:cNvSpPr>
          <p:nvPr>
            <p:ph type="sldNum" sz="quarter" idx="12"/>
          </p:nvPr>
        </p:nvSpPr>
        <p:spPr>
          <a:xfrm>
            <a:off x="8610600" y="6356350"/>
            <a:ext cx="2743200" cy="365125"/>
          </a:xfrm>
        </p:spPr>
        <p:txBody>
          <a:bodyPr/>
          <a:lstStyle/>
          <a:p>
            <a:fld id="{298E05DE-B3B0-467A-9986-E8D06B6DBC11}" type="slidenum">
              <a:rPr lang="en-GB" sz="2000" smtClean="0">
                <a:latin typeface="Source Sans Pro" panose="020B0503030403020204" pitchFamily="34" charset="0"/>
                <a:ea typeface="Source Sans Pro" panose="020B0503030403020204" pitchFamily="34" charset="0"/>
              </a:rPr>
              <a:t>12</a:t>
            </a:fld>
            <a:endParaRPr lang="en-GB" sz="2000">
              <a:latin typeface="Source Sans Pro" panose="020B0503030403020204" pitchFamily="34" charset="0"/>
              <a:ea typeface="Source Sans Pro" panose="020B0503030403020204" pitchFamily="34" charset="0"/>
            </a:endParaRPr>
          </a:p>
        </p:txBody>
      </p:sp>
      <p:pic>
        <p:nvPicPr>
          <p:cNvPr id="7" name="Picture 6" descr="A black background with blue text&#10;&#10;Description automatically generated">
            <a:extLst>
              <a:ext uri="{FF2B5EF4-FFF2-40B4-BE49-F238E27FC236}">
                <a16:creationId xmlns:a16="http://schemas.microsoft.com/office/drawing/2014/main" id="{6FBC11B1-2978-342C-FB23-E739706F9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920" y="136526"/>
            <a:ext cx="1327198" cy="372154"/>
          </a:xfrm>
          <a:prstGeom prst="rect">
            <a:avLst/>
          </a:prstGeom>
        </p:spPr>
      </p:pic>
    </p:spTree>
    <p:extLst>
      <p:ext uri="{BB962C8B-B14F-4D97-AF65-F5344CB8AC3E}">
        <p14:creationId xmlns:p14="http://schemas.microsoft.com/office/powerpoint/2010/main" val="3493481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45FA0C7-D55C-6EA4-3C02-7001F079CF93}"/>
              </a:ext>
            </a:extLst>
          </p:cNvPr>
          <p:cNvGraphicFramePr>
            <a:graphicFrameLocks noGrp="1"/>
          </p:cNvGraphicFramePr>
          <p:nvPr>
            <p:extLst>
              <p:ext uri="{D42A27DB-BD31-4B8C-83A1-F6EECF244321}">
                <p14:modId xmlns:p14="http://schemas.microsoft.com/office/powerpoint/2010/main" val="3264141238"/>
              </p:ext>
            </p:extLst>
          </p:nvPr>
        </p:nvGraphicFramePr>
        <p:xfrm>
          <a:off x="203680" y="2864581"/>
          <a:ext cx="6562880" cy="1238292"/>
        </p:xfrm>
        <a:graphic>
          <a:graphicData uri="http://schemas.openxmlformats.org/drawingml/2006/table">
            <a:tbl>
              <a:tblPr firstRow="1">
                <a:tableStyleId>{9D7B26C5-4107-4FEC-AEDC-1716B250A1EF}</a:tableStyleId>
              </a:tblPr>
              <a:tblGrid>
                <a:gridCol w="3866203">
                  <a:extLst>
                    <a:ext uri="{9D8B030D-6E8A-4147-A177-3AD203B41FA5}">
                      <a16:colId xmlns:a16="http://schemas.microsoft.com/office/drawing/2014/main" val="1922222833"/>
                    </a:ext>
                  </a:extLst>
                </a:gridCol>
                <a:gridCol w="2696677">
                  <a:extLst>
                    <a:ext uri="{9D8B030D-6E8A-4147-A177-3AD203B41FA5}">
                      <a16:colId xmlns:a16="http://schemas.microsoft.com/office/drawing/2014/main" val="2974881730"/>
                    </a:ext>
                  </a:extLst>
                </a:gridCol>
              </a:tblGrid>
              <a:tr h="87253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rgbClr val="00599D"/>
                          </a:solidFill>
                          <a:latin typeface="Source Sans Pro" panose="020B0503030403020204" pitchFamily="34" charset="0"/>
                          <a:ea typeface="Source Sans Pro" panose="020B0503030403020204" pitchFamily="34" charset="0"/>
                          <a:cs typeface="Tahoma" panose="020B0604030504040204" pitchFamily="34" charset="0"/>
                        </a:rPr>
                        <a:t>Stakeholder Mapping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Source Sans Pro" panose="020B0503030403020204" pitchFamily="34" charset="0"/>
                          <a:ea typeface="Source Sans Pro" panose="020B0503030403020204" pitchFamily="34" charset="0"/>
                          <a:cs typeface="Tahoma" panose="020B0604030504040204" pitchFamily="34" charset="0"/>
                        </a:rPr>
                        <a:t>Liliana Zaharia and Gabriela Ioana-Toroimac</a:t>
                      </a:r>
                    </a:p>
                  </a:txBody>
                  <a:tcPr marL="45720" marR="4572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20116532"/>
                  </a:ext>
                </a:extLst>
              </a:tr>
              <a:tr h="352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Source Sans Pro" panose="020B0503030403020204" pitchFamily="34" charset="0"/>
                          <a:ea typeface="Source Sans Pro" panose="020B0503030403020204" pitchFamily="34" charset="0"/>
                          <a:cs typeface="Tahoma" panose="020B0604030504040204" pitchFamily="34" charset="0"/>
                        </a:rPr>
                        <a:t>University of Bucharest</a:t>
                      </a:r>
                    </a:p>
                  </a:txBody>
                  <a:tcPr marL="45720" marR="45720">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solidFill>
                          <a:srgbClr val="00599D"/>
                        </a:solidFill>
                        <a:latin typeface="Source Sans Pro" panose="020B0503030403020204" pitchFamily="34" charset="0"/>
                        <a:ea typeface="Source Sans Pro" panose="020B0503030403020204" pitchFamily="34" charset="0"/>
                        <a:cs typeface="Arial" panose="020B0604020202020204" pitchFamily="34" charset="0"/>
                      </a:endParaRPr>
                    </a:p>
                  </a:txBody>
                  <a:tcPr marL="45720" marR="45720">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88646447"/>
                  </a:ext>
                </a:extLst>
              </a:tr>
            </a:tbl>
          </a:graphicData>
        </a:graphic>
      </p:graphicFrame>
      <p:sp>
        <p:nvSpPr>
          <p:cNvPr id="2" name="Slide Number Placeholder 1">
            <a:extLst>
              <a:ext uri="{FF2B5EF4-FFF2-40B4-BE49-F238E27FC236}">
                <a16:creationId xmlns:a16="http://schemas.microsoft.com/office/drawing/2014/main" id="{0484C5CC-2DAA-17FD-C4B3-F86669736CBE}"/>
              </a:ext>
            </a:extLst>
          </p:cNvPr>
          <p:cNvSpPr>
            <a:spLocks noGrp="1"/>
          </p:cNvSpPr>
          <p:nvPr>
            <p:ph type="sldNum" sz="quarter" idx="12"/>
          </p:nvPr>
        </p:nvSpPr>
        <p:spPr/>
        <p:txBody>
          <a:bodyPr/>
          <a:lstStyle/>
          <a:p>
            <a:fld id="{298E05DE-B3B0-467A-9986-E8D06B6DBC11}" type="slidenum">
              <a:rPr lang="en-GB" sz="2000" smtClean="0">
                <a:latin typeface="Source Sans Pro" panose="020B0503030403020204" pitchFamily="34" charset="0"/>
                <a:ea typeface="Source Sans Pro" panose="020B0503030403020204" pitchFamily="34" charset="0"/>
              </a:rPr>
              <a:t>13</a:t>
            </a:fld>
            <a:endParaRPr lang="en-GB" sz="2000">
              <a:latin typeface="Source Sans Pro" panose="020B0503030403020204" pitchFamily="34" charset="0"/>
              <a:ea typeface="Source Sans Pro" panose="020B0503030403020204" pitchFamily="34" charset="0"/>
            </a:endParaRPr>
          </a:p>
        </p:txBody>
      </p:sp>
      <p:pic>
        <p:nvPicPr>
          <p:cNvPr id="5" name="Picture 4" descr="A black background with blue text&#10;&#10;Description automatically generated">
            <a:extLst>
              <a:ext uri="{FF2B5EF4-FFF2-40B4-BE49-F238E27FC236}">
                <a16:creationId xmlns:a16="http://schemas.microsoft.com/office/drawing/2014/main" id="{CBC0A200-1B18-7009-4483-CBE211ACC3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920" y="136526"/>
            <a:ext cx="1327198" cy="372154"/>
          </a:xfrm>
          <a:prstGeom prst="rect">
            <a:avLst/>
          </a:prstGeom>
        </p:spPr>
      </p:pic>
    </p:spTree>
    <p:extLst>
      <p:ext uri="{BB962C8B-B14F-4D97-AF65-F5344CB8AC3E}">
        <p14:creationId xmlns:p14="http://schemas.microsoft.com/office/powerpoint/2010/main" val="830508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F6F435D6-31F7-4D2B-51A8-907E9CC8C3CC}"/>
              </a:ext>
            </a:extLst>
          </p:cNvPr>
          <p:cNvCxnSpPr>
            <a:cxnSpLocks/>
          </p:cNvCxnSpPr>
          <p:nvPr/>
        </p:nvCxnSpPr>
        <p:spPr>
          <a:xfrm>
            <a:off x="163902" y="652928"/>
            <a:ext cx="10204599" cy="0"/>
          </a:xfrm>
          <a:prstGeom prst="line">
            <a:avLst/>
          </a:prstGeom>
        </p:spPr>
        <p:style>
          <a:lnRef idx="1">
            <a:schemeClr val="accent2"/>
          </a:lnRef>
          <a:fillRef idx="0">
            <a:schemeClr val="accent2"/>
          </a:fillRef>
          <a:effectRef idx="0">
            <a:schemeClr val="accent2"/>
          </a:effectRef>
          <a:fontRef idx="minor">
            <a:schemeClr val="tx1"/>
          </a:fontRef>
        </p:style>
      </p:cxnSp>
      <p:sp>
        <p:nvSpPr>
          <p:cNvPr id="32" name="TextBox 31">
            <a:extLst>
              <a:ext uri="{FF2B5EF4-FFF2-40B4-BE49-F238E27FC236}">
                <a16:creationId xmlns:a16="http://schemas.microsoft.com/office/drawing/2014/main" id="{E28F344D-E9BA-E128-9CDF-4E3F2C857D23}"/>
              </a:ext>
            </a:extLst>
          </p:cNvPr>
          <p:cNvSpPr txBox="1"/>
          <p:nvPr/>
        </p:nvSpPr>
        <p:spPr>
          <a:xfrm>
            <a:off x="129078" y="69400"/>
            <a:ext cx="10326889" cy="584775"/>
          </a:xfrm>
          <a:prstGeom prst="rect">
            <a:avLst/>
          </a:prstGeom>
          <a:noFill/>
        </p:spPr>
        <p:txBody>
          <a:bodyPr wrap="square">
            <a:spAutoFit/>
          </a:bodyPr>
          <a:lstStyle/>
          <a:p>
            <a:r>
              <a:rPr lang="en-US" sz="3200" dirty="0">
                <a:latin typeface="Arial Nova" panose="020B0504020202020204" pitchFamily="34" charset="0"/>
              </a:rPr>
              <a:t>Identifying potential stakeholders &amp; database creation</a:t>
            </a:r>
            <a:endParaRPr lang="fr-BE" sz="3200" dirty="0"/>
          </a:p>
        </p:txBody>
      </p:sp>
      <p:pic>
        <p:nvPicPr>
          <p:cNvPr id="5" name="Picture 4">
            <a:extLst>
              <a:ext uri="{FF2B5EF4-FFF2-40B4-BE49-F238E27FC236}">
                <a16:creationId xmlns:a16="http://schemas.microsoft.com/office/drawing/2014/main" id="{B9CAA8C1-88F3-CC47-A5C2-B9F00B3F66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117" y="1656600"/>
            <a:ext cx="5283951" cy="3996777"/>
          </a:xfrm>
          <a:prstGeom prst="rect">
            <a:avLst/>
          </a:prstGeom>
        </p:spPr>
      </p:pic>
      <p:sp>
        <p:nvSpPr>
          <p:cNvPr id="9" name="TextBox 8">
            <a:extLst>
              <a:ext uri="{FF2B5EF4-FFF2-40B4-BE49-F238E27FC236}">
                <a16:creationId xmlns:a16="http://schemas.microsoft.com/office/drawing/2014/main" id="{72A4695C-8D0A-D25D-CF05-76A0284B1D2B}"/>
              </a:ext>
            </a:extLst>
          </p:cNvPr>
          <p:cNvSpPr txBox="1"/>
          <p:nvPr/>
        </p:nvSpPr>
        <p:spPr>
          <a:xfrm>
            <a:off x="272201" y="1204623"/>
            <a:ext cx="6361044" cy="374077"/>
          </a:xfrm>
          <a:prstGeom prst="rect">
            <a:avLst/>
          </a:prstGeom>
          <a:solidFill>
            <a:schemeClr val="bg1">
              <a:lumMod val="95000"/>
            </a:schemeClr>
          </a:solidFill>
        </p:spPr>
        <p:txBody>
          <a:bodyPr wrap="square">
            <a:spAutoFit/>
          </a:bodyPr>
          <a:lstStyle/>
          <a:p>
            <a:pPr>
              <a:lnSpc>
                <a:spcPct val="107000"/>
              </a:lnSpc>
              <a:spcAft>
                <a:spcPts val="800"/>
              </a:spcAft>
            </a:pPr>
            <a:r>
              <a:rPr lang="en-US" sz="1800" kern="100" dirty="0">
                <a:effectLst/>
                <a:latin typeface="Source Sans Pro" panose="020B0503030403020204" pitchFamily="34" charset="0"/>
                <a:ea typeface="Source Sans Pro" panose="020B0503030403020204" pitchFamily="34" charset="0"/>
                <a:cs typeface="Times New Roman" panose="02020603050405020304" pitchFamily="18" charset="0"/>
              </a:rPr>
              <a:t>Geographical distribution of the countries involved in PROCLIAS </a:t>
            </a:r>
            <a:endParaRPr lang="en-GB" sz="1600" kern="100" dirty="0">
              <a:effectLst/>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60B3D5EC-96AC-10A7-4909-88CA454763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3245" y="3506937"/>
            <a:ext cx="5118782" cy="2892153"/>
          </a:xfrm>
          <a:prstGeom prst="rect">
            <a:avLst/>
          </a:prstGeom>
          <a:noFill/>
        </p:spPr>
      </p:pic>
      <p:sp>
        <p:nvSpPr>
          <p:cNvPr id="14" name="TextBox 13">
            <a:extLst>
              <a:ext uri="{FF2B5EF4-FFF2-40B4-BE49-F238E27FC236}">
                <a16:creationId xmlns:a16="http://schemas.microsoft.com/office/drawing/2014/main" id="{05FEA6AB-FDED-7CE2-5B1D-C62F6E0D9904}"/>
              </a:ext>
            </a:extLst>
          </p:cNvPr>
          <p:cNvSpPr txBox="1"/>
          <p:nvPr/>
        </p:nvSpPr>
        <p:spPr>
          <a:xfrm>
            <a:off x="7309642" y="3054923"/>
            <a:ext cx="3058859" cy="374077"/>
          </a:xfrm>
          <a:prstGeom prst="rect">
            <a:avLst/>
          </a:prstGeom>
          <a:solidFill>
            <a:schemeClr val="bg1">
              <a:lumMod val="95000"/>
            </a:schemeClr>
          </a:solidFill>
        </p:spPr>
        <p:txBody>
          <a:bodyPr wrap="square">
            <a:spAutoFit/>
          </a:bodyPr>
          <a:lstStyle>
            <a:defPPr>
              <a:defRPr lang="en-US"/>
            </a:defPPr>
            <a:lvl1pPr>
              <a:lnSpc>
                <a:spcPct val="107000"/>
              </a:lnSpc>
              <a:spcAft>
                <a:spcPts val="800"/>
              </a:spcAft>
              <a:defRPr kern="100">
                <a:effectLst/>
                <a:latin typeface="Source Sans Pro" panose="020B0503030403020204" pitchFamily="34" charset="0"/>
                <a:ea typeface="Source Sans Pro" panose="020B0503030403020204" pitchFamily="34" charset="0"/>
                <a:cs typeface="Times New Roman" panose="02020603050405020304" pitchFamily="18" charset="0"/>
              </a:defRPr>
            </a:lvl1pPr>
          </a:lstStyle>
          <a:p>
            <a:r>
              <a:rPr lang="en-US" dirty="0"/>
              <a:t>Stakeholder categories/types</a:t>
            </a:r>
            <a:endParaRPr lang="en-GB" dirty="0"/>
          </a:p>
        </p:txBody>
      </p:sp>
      <p:sp>
        <p:nvSpPr>
          <p:cNvPr id="16" name="TextBox 15">
            <a:extLst>
              <a:ext uri="{FF2B5EF4-FFF2-40B4-BE49-F238E27FC236}">
                <a16:creationId xmlns:a16="http://schemas.microsoft.com/office/drawing/2014/main" id="{02AE5EBC-B33B-B3A6-729A-B0A4A4A70691}"/>
              </a:ext>
            </a:extLst>
          </p:cNvPr>
          <p:cNvSpPr txBox="1"/>
          <p:nvPr/>
        </p:nvSpPr>
        <p:spPr>
          <a:xfrm>
            <a:off x="8941699" y="1001969"/>
            <a:ext cx="3398656" cy="468975"/>
          </a:xfrm>
          <a:prstGeom prst="rect">
            <a:avLst/>
          </a:prstGeom>
          <a:noFill/>
        </p:spPr>
        <p:txBody>
          <a:bodyPr wrap="square">
            <a:spAutoFit/>
          </a:bodyPr>
          <a:lstStyle>
            <a:defPPr>
              <a:defRPr lang="en-US"/>
            </a:defPPr>
            <a:lvl1pPr>
              <a:lnSpc>
                <a:spcPct val="107000"/>
              </a:lnSpc>
              <a:spcAft>
                <a:spcPts val="800"/>
              </a:spcAft>
              <a:defRPr kern="100">
                <a:effectLst/>
                <a:latin typeface="Source Sans Pro" panose="020B0503030403020204" pitchFamily="34" charset="0"/>
                <a:ea typeface="Source Sans Pro" panose="020B0503030403020204" pitchFamily="34" charset="0"/>
                <a:cs typeface="Times New Roman" panose="02020603050405020304" pitchFamily="18" charset="0"/>
              </a:defRPr>
            </a:lvl1pPr>
          </a:lstStyle>
          <a:p>
            <a:r>
              <a:rPr lang="en-US" sz="2400" dirty="0"/>
              <a:t>*Based on 2021 surveys</a:t>
            </a:r>
            <a:endParaRPr lang="en-GB" sz="2400" dirty="0"/>
          </a:p>
        </p:txBody>
      </p:sp>
      <p:sp>
        <p:nvSpPr>
          <p:cNvPr id="2" name="Slide Number Placeholder 1">
            <a:extLst>
              <a:ext uri="{FF2B5EF4-FFF2-40B4-BE49-F238E27FC236}">
                <a16:creationId xmlns:a16="http://schemas.microsoft.com/office/drawing/2014/main" id="{CADFC4DD-6372-1BB2-405E-A87D4AEFE433}"/>
              </a:ext>
            </a:extLst>
          </p:cNvPr>
          <p:cNvSpPr>
            <a:spLocks noGrp="1"/>
          </p:cNvSpPr>
          <p:nvPr>
            <p:ph type="sldNum" sz="quarter" idx="12"/>
          </p:nvPr>
        </p:nvSpPr>
        <p:spPr>
          <a:xfrm>
            <a:off x="8610600" y="6356350"/>
            <a:ext cx="2743200" cy="365125"/>
          </a:xfrm>
        </p:spPr>
        <p:txBody>
          <a:bodyPr/>
          <a:lstStyle/>
          <a:p>
            <a:fld id="{298E05DE-B3B0-467A-9986-E8D06B6DBC11}" type="slidenum">
              <a:rPr lang="en-GB" sz="2000" smtClean="0">
                <a:latin typeface="Source Sans Pro" panose="020B0503030403020204" pitchFamily="34" charset="0"/>
                <a:ea typeface="Source Sans Pro" panose="020B0503030403020204" pitchFamily="34" charset="0"/>
              </a:rPr>
              <a:t>14</a:t>
            </a:fld>
            <a:endParaRPr lang="en-GB" sz="2000">
              <a:latin typeface="Source Sans Pro" panose="020B0503030403020204" pitchFamily="34" charset="0"/>
              <a:ea typeface="Source Sans Pro" panose="020B0503030403020204" pitchFamily="34" charset="0"/>
            </a:endParaRPr>
          </a:p>
        </p:txBody>
      </p:sp>
      <p:pic>
        <p:nvPicPr>
          <p:cNvPr id="3" name="Picture 2" descr="A black background with blue text&#10;&#10;Description automatically generated">
            <a:extLst>
              <a:ext uri="{FF2B5EF4-FFF2-40B4-BE49-F238E27FC236}">
                <a16:creationId xmlns:a16="http://schemas.microsoft.com/office/drawing/2014/main" id="{CD5D7AF5-0DF1-BDD2-389D-B9EDEE3AE8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9920" y="136526"/>
            <a:ext cx="1327198" cy="372154"/>
          </a:xfrm>
          <a:prstGeom prst="rect">
            <a:avLst/>
          </a:prstGeom>
        </p:spPr>
      </p:pic>
    </p:spTree>
    <p:extLst>
      <p:ext uri="{BB962C8B-B14F-4D97-AF65-F5344CB8AC3E}">
        <p14:creationId xmlns:p14="http://schemas.microsoft.com/office/powerpoint/2010/main" val="4211623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F6F435D6-31F7-4D2B-51A8-907E9CC8C3CC}"/>
              </a:ext>
            </a:extLst>
          </p:cNvPr>
          <p:cNvCxnSpPr>
            <a:cxnSpLocks/>
          </p:cNvCxnSpPr>
          <p:nvPr/>
        </p:nvCxnSpPr>
        <p:spPr>
          <a:xfrm>
            <a:off x="163902" y="652928"/>
            <a:ext cx="10204599" cy="0"/>
          </a:xfrm>
          <a:prstGeom prst="line">
            <a:avLst/>
          </a:prstGeom>
        </p:spPr>
        <p:style>
          <a:lnRef idx="1">
            <a:schemeClr val="accent2"/>
          </a:lnRef>
          <a:fillRef idx="0">
            <a:schemeClr val="accent2"/>
          </a:fillRef>
          <a:effectRef idx="0">
            <a:schemeClr val="accent2"/>
          </a:effectRef>
          <a:fontRef idx="minor">
            <a:schemeClr val="tx1"/>
          </a:fontRef>
        </p:style>
      </p:cxnSp>
      <p:sp>
        <p:nvSpPr>
          <p:cNvPr id="32" name="TextBox 31">
            <a:extLst>
              <a:ext uri="{FF2B5EF4-FFF2-40B4-BE49-F238E27FC236}">
                <a16:creationId xmlns:a16="http://schemas.microsoft.com/office/drawing/2014/main" id="{E28F344D-E9BA-E128-9CDF-4E3F2C857D23}"/>
              </a:ext>
            </a:extLst>
          </p:cNvPr>
          <p:cNvSpPr txBox="1"/>
          <p:nvPr/>
        </p:nvSpPr>
        <p:spPr>
          <a:xfrm>
            <a:off x="129078" y="69400"/>
            <a:ext cx="10326889" cy="584775"/>
          </a:xfrm>
          <a:prstGeom prst="rect">
            <a:avLst/>
          </a:prstGeom>
          <a:noFill/>
        </p:spPr>
        <p:txBody>
          <a:bodyPr wrap="square">
            <a:spAutoFit/>
          </a:bodyPr>
          <a:lstStyle/>
          <a:p>
            <a:r>
              <a:rPr lang="en-US" sz="3200" dirty="0">
                <a:latin typeface="Arial Nova" panose="020B0504020202020204" pitchFamily="34" charset="0"/>
              </a:rPr>
              <a:t>Identifying potential stakeholders &amp; database creation</a:t>
            </a:r>
            <a:endParaRPr lang="fr-BE" sz="3200" dirty="0"/>
          </a:p>
        </p:txBody>
      </p:sp>
      <p:sp>
        <p:nvSpPr>
          <p:cNvPr id="9" name="TextBox 8">
            <a:extLst>
              <a:ext uri="{FF2B5EF4-FFF2-40B4-BE49-F238E27FC236}">
                <a16:creationId xmlns:a16="http://schemas.microsoft.com/office/drawing/2014/main" id="{72A4695C-8D0A-D25D-CF05-76A0284B1D2B}"/>
              </a:ext>
            </a:extLst>
          </p:cNvPr>
          <p:cNvSpPr txBox="1"/>
          <p:nvPr/>
        </p:nvSpPr>
        <p:spPr>
          <a:xfrm>
            <a:off x="163902" y="974397"/>
            <a:ext cx="2383535" cy="374077"/>
          </a:xfrm>
          <a:prstGeom prst="rect">
            <a:avLst/>
          </a:prstGeom>
          <a:solidFill>
            <a:schemeClr val="bg1">
              <a:lumMod val="95000"/>
            </a:schemeClr>
          </a:solidFill>
        </p:spPr>
        <p:txBody>
          <a:bodyPr wrap="square">
            <a:spAutoFit/>
          </a:bodyPr>
          <a:lstStyle/>
          <a:p>
            <a:pPr>
              <a:lnSpc>
                <a:spcPct val="107000"/>
              </a:lnSpc>
              <a:spcAft>
                <a:spcPts val="800"/>
              </a:spcAft>
            </a:pPr>
            <a:r>
              <a:rPr lang="en-US" sz="1800" kern="100" dirty="0">
                <a:effectLst/>
                <a:latin typeface="Source Sans Pro" panose="020B0503030403020204" pitchFamily="34" charset="0"/>
                <a:ea typeface="Source Sans Pro" panose="020B0503030403020204" pitchFamily="34" charset="0"/>
                <a:cs typeface="Times New Roman" panose="02020603050405020304" pitchFamily="18" charset="0"/>
              </a:rPr>
              <a:t>Geographical scale</a:t>
            </a:r>
            <a:endParaRPr lang="en-GB" sz="1600" kern="100" dirty="0">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05FEA6AB-FDED-7CE2-5B1D-C62F6E0D9904}"/>
              </a:ext>
            </a:extLst>
          </p:cNvPr>
          <p:cNvSpPr txBox="1"/>
          <p:nvPr/>
        </p:nvSpPr>
        <p:spPr>
          <a:xfrm>
            <a:off x="8126934" y="2148619"/>
            <a:ext cx="3058859" cy="374077"/>
          </a:xfrm>
          <a:prstGeom prst="rect">
            <a:avLst/>
          </a:prstGeom>
          <a:solidFill>
            <a:schemeClr val="bg1">
              <a:lumMod val="95000"/>
            </a:schemeClr>
          </a:solidFill>
        </p:spPr>
        <p:txBody>
          <a:bodyPr wrap="square">
            <a:spAutoFit/>
          </a:bodyPr>
          <a:lstStyle>
            <a:defPPr>
              <a:defRPr lang="en-US"/>
            </a:defPPr>
            <a:lvl1pPr>
              <a:lnSpc>
                <a:spcPct val="107000"/>
              </a:lnSpc>
              <a:spcAft>
                <a:spcPts val="800"/>
              </a:spcAft>
              <a:defRPr kern="100">
                <a:effectLst/>
                <a:latin typeface="Source Sans Pro" panose="020B0503030403020204" pitchFamily="34" charset="0"/>
                <a:ea typeface="Source Sans Pro" panose="020B0503030403020204" pitchFamily="34" charset="0"/>
                <a:cs typeface="Times New Roman" panose="02020603050405020304" pitchFamily="18" charset="0"/>
              </a:defRPr>
            </a:lvl1pPr>
          </a:lstStyle>
          <a:p>
            <a:r>
              <a:rPr lang="en-US" dirty="0"/>
              <a:t>Sectors of interest</a:t>
            </a:r>
            <a:endParaRPr lang="en-GB" dirty="0"/>
          </a:p>
        </p:txBody>
      </p:sp>
      <p:sp>
        <p:nvSpPr>
          <p:cNvPr id="16" name="TextBox 15">
            <a:extLst>
              <a:ext uri="{FF2B5EF4-FFF2-40B4-BE49-F238E27FC236}">
                <a16:creationId xmlns:a16="http://schemas.microsoft.com/office/drawing/2014/main" id="{02AE5EBC-B33B-B3A6-729A-B0A4A4A70691}"/>
              </a:ext>
            </a:extLst>
          </p:cNvPr>
          <p:cNvSpPr txBox="1"/>
          <p:nvPr/>
        </p:nvSpPr>
        <p:spPr>
          <a:xfrm>
            <a:off x="8941699" y="1001969"/>
            <a:ext cx="3398656" cy="468975"/>
          </a:xfrm>
          <a:prstGeom prst="rect">
            <a:avLst/>
          </a:prstGeom>
          <a:noFill/>
        </p:spPr>
        <p:txBody>
          <a:bodyPr wrap="square">
            <a:spAutoFit/>
          </a:bodyPr>
          <a:lstStyle>
            <a:defPPr>
              <a:defRPr lang="en-US"/>
            </a:defPPr>
            <a:lvl1pPr>
              <a:lnSpc>
                <a:spcPct val="107000"/>
              </a:lnSpc>
              <a:spcAft>
                <a:spcPts val="800"/>
              </a:spcAft>
              <a:defRPr kern="100">
                <a:effectLst/>
                <a:latin typeface="Source Sans Pro" panose="020B0503030403020204" pitchFamily="34" charset="0"/>
                <a:ea typeface="Source Sans Pro" panose="020B0503030403020204" pitchFamily="34" charset="0"/>
                <a:cs typeface="Times New Roman" panose="02020603050405020304" pitchFamily="18" charset="0"/>
              </a:defRPr>
            </a:lvl1pPr>
          </a:lstStyle>
          <a:p>
            <a:r>
              <a:rPr lang="en-US" sz="2400" dirty="0"/>
              <a:t>*Based on 2021 surveys</a:t>
            </a:r>
            <a:endParaRPr lang="en-GB" sz="2400" dirty="0"/>
          </a:p>
        </p:txBody>
      </p:sp>
      <p:pic>
        <p:nvPicPr>
          <p:cNvPr id="2" name="Picture 1">
            <a:extLst>
              <a:ext uri="{FF2B5EF4-FFF2-40B4-BE49-F238E27FC236}">
                <a16:creationId xmlns:a16="http://schemas.microsoft.com/office/drawing/2014/main" id="{86E0FF3F-0478-4418-E432-24E6683D540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078" y="1486939"/>
            <a:ext cx="4337726" cy="2416510"/>
          </a:xfrm>
          <a:prstGeom prst="rect">
            <a:avLst/>
          </a:prstGeom>
          <a:noFill/>
        </p:spPr>
      </p:pic>
      <p:pic>
        <p:nvPicPr>
          <p:cNvPr id="3" name="Picture 2">
            <a:extLst>
              <a:ext uri="{FF2B5EF4-FFF2-40B4-BE49-F238E27FC236}">
                <a16:creationId xmlns:a16="http://schemas.microsoft.com/office/drawing/2014/main" id="{76291DF6-FE78-E574-C185-234D7C66A59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7610" y="2680228"/>
            <a:ext cx="5105312" cy="2952072"/>
          </a:xfrm>
          <a:prstGeom prst="rect">
            <a:avLst/>
          </a:prstGeom>
          <a:noFill/>
        </p:spPr>
      </p:pic>
      <p:pic>
        <p:nvPicPr>
          <p:cNvPr id="4" name="Picture 3">
            <a:extLst>
              <a:ext uri="{FF2B5EF4-FFF2-40B4-BE49-F238E27FC236}">
                <a16:creationId xmlns:a16="http://schemas.microsoft.com/office/drawing/2014/main" id="{AC988DCE-299C-FEA8-4171-3CBDEA84199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1318" y="4470778"/>
            <a:ext cx="4530447" cy="2387222"/>
          </a:xfrm>
          <a:prstGeom prst="rect">
            <a:avLst/>
          </a:prstGeom>
          <a:noFill/>
        </p:spPr>
      </p:pic>
      <p:sp>
        <p:nvSpPr>
          <p:cNvPr id="6" name="TextBox 5">
            <a:extLst>
              <a:ext uri="{FF2B5EF4-FFF2-40B4-BE49-F238E27FC236}">
                <a16:creationId xmlns:a16="http://schemas.microsoft.com/office/drawing/2014/main" id="{C45F1F9E-468E-0DEF-2886-ECE0BE9B08E1}"/>
              </a:ext>
            </a:extLst>
          </p:cNvPr>
          <p:cNvSpPr txBox="1"/>
          <p:nvPr/>
        </p:nvSpPr>
        <p:spPr>
          <a:xfrm>
            <a:off x="4100754" y="4095455"/>
            <a:ext cx="2383535" cy="374077"/>
          </a:xfrm>
          <a:prstGeom prst="rect">
            <a:avLst/>
          </a:prstGeom>
          <a:solidFill>
            <a:schemeClr val="bg1">
              <a:lumMod val="95000"/>
            </a:schemeClr>
          </a:solidFill>
        </p:spPr>
        <p:txBody>
          <a:bodyPr wrap="square">
            <a:spAutoFit/>
          </a:bodyPr>
          <a:lstStyle/>
          <a:p>
            <a:pPr>
              <a:lnSpc>
                <a:spcPct val="107000"/>
              </a:lnSpc>
              <a:spcAft>
                <a:spcPts val="800"/>
              </a:spcAft>
            </a:pPr>
            <a:r>
              <a:rPr lang="en-US" sz="1800" kern="100" dirty="0">
                <a:effectLst/>
                <a:latin typeface="Source Sans Pro" panose="020B0503030403020204" pitchFamily="34" charset="0"/>
                <a:ea typeface="Source Sans Pro" panose="020B0503030403020204" pitchFamily="34" charset="0"/>
                <a:cs typeface="Times New Roman" panose="02020603050405020304" pitchFamily="18" charset="0"/>
              </a:rPr>
              <a:t>Type of engagement</a:t>
            </a:r>
            <a:endParaRPr lang="en-GB" sz="1600" kern="100" dirty="0">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5" name="Slide Number Placeholder 1">
            <a:extLst>
              <a:ext uri="{FF2B5EF4-FFF2-40B4-BE49-F238E27FC236}">
                <a16:creationId xmlns:a16="http://schemas.microsoft.com/office/drawing/2014/main" id="{AF8B418A-C6DD-0991-0B0E-95C3C44CB3C4}"/>
              </a:ext>
            </a:extLst>
          </p:cNvPr>
          <p:cNvSpPr>
            <a:spLocks noGrp="1"/>
          </p:cNvSpPr>
          <p:nvPr>
            <p:ph type="sldNum" sz="quarter" idx="12"/>
          </p:nvPr>
        </p:nvSpPr>
        <p:spPr>
          <a:xfrm>
            <a:off x="8610600" y="6356350"/>
            <a:ext cx="2743200" cy="365125"/>
          </a:xfrm>
        </p:spPr>
        <p:txBody>
          <a:bodyPr/>
          <a:lstStyle/>
          <a:p>
            <a:fld id="{298E05DE-B3B0-467A-9986-E8D06B6DBC11}" type="slidenum">
              <a:rPr lang="en-GB" sz="2000" smtClean="0">
                <a:latin typeface="Source Sans Pro" panose="020B0503030403020204" pitchFamily="34" charset="0"/>
                <a:ea typeface="Source Sans Pro" panose="020B0503030403020204" pitchFamily="34" charset="0"/>
              </a:rPr>
              <a:t>15</a:t>
            </a:fld>
            <a:endParaRPr lang="en-GB" sz="2000">
              <a:latin typeface="Source Sans Pro" panose="020B0503030403020204" pitchFamily="34" charset="0"/>
              <a:ea typeface="Source Sans Pro" panose="020B0503030403020204" pitchFamily="34" charset="0"/>
            </a:endParaRPr>
          </a:p>
        </p:txBody>
      </p:sp>
      <p:pic>
        <p:nvPicPr>
          <p:cNvPr id="7" name="Picture 6" descr="A black background with blue text&#10;&#10;Description automatically generated">
            <a:extLst>
              <a:ext uri="{FF2B5EF4-FFF2-40B4-BE49-F238E27FC236}">
                <a16:creationId xmlns:a16="http://schemas.microsoft.com/office/drawing/2014/main" id="{764AC58A-F0F6-E810-38E1-56564647B9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9920" y="136526"/>
            <a:ext cx="1327198" cy="372154"/>
          </a:xfrm>
          <a:prstGeom prst="rect">
            <a:avLst/>
          </a:prstGeom>
        </p:spPr>
      </p:pic>
    </p:spTree>
    <p:extLst>
      <p:ext uri="{BB962C8B-B14F-4D97-AF65-F5344CB8AC3E}">
        <p14:creationId xmlns:p14="http://schemas.microsoft.com/office/powerpoint/2010/main" val="2922889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EDE5ED9C-E24F-E7BA-A76E-34D3A73A74E4}"/>
              </a:ext>
            </a:extLst>
          </p:cNvPr>
          <p:cNvCxnSpPr>
            <a:cxnSpLocks/>
          </p:cNvCxnSpPr>
          <p:nvPr/>
        </p:nvCxnSpPr>
        <p:spPr>
          <a:xfrm>
            <a:off x="500375" y="3588021"/>
            <a:ext cx="9732395"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21D5953-E025-365E-5E22-AFAF7CECD72D}"/>
              </a:ext>
            </a:extLst>
          </p:cNvPr>
          <p:cNvCxnSpPr>
            <a:cxnSpLocks/>
          </p:cNvCxnSpPr>
          <p:nvPr/>
        </p:nvCxnSpPr>
        <p:spPr>
          <a:xfrm>
            <a:off x="1616794" y="3588021"/>
            <a:ext cx="0" cy="13656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29199C2-C88B-343D-291A-C1F519C20650}"/>
              </a:ext>
            </a:extLst>
          </p:cNvPr>
          <p:cNvCxnSpPr>
            <a:cxnSpLocks/>
          </p:cNvCxnSpPr>
          <p:nvPr/>
        </p:nvCxnSpPr>
        <p:spPr>
          <a:xfrm>
            <a:off x="6031089" y="2266115"/>
            <a:ext cx="0" cy="1321906"/>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8CD3D54A-C209-32CB-9305-31B886DA4440}"/>
              </a:ext>
            </a:extLst>
          </p:cNvPr>
          <p:cNvSpPr txBox="1"/>
          <p:nvPr/>
        </p:nvSpPr>
        <p:spPr>
          <a:xfrm>
            <a:off x="4239397" y="1630818"/>
            <a:ext cx="3093058" cy="492443"/>
          </a:xfrm>
          <a:prstGeom prst="rect">
            <a:avLst/>
          </a:prstGeom>
        </p:spPr>
        <p:txBody>
          <a:bodyPr wrap="square" rtlCol="0">
            <a:spAutoFit/>
          </a:bodyPr>
          <a:lstStyle>
            <a:defPPr>
              <a:defRPr lang="en-US"/>
            </a:defPPr>
            <a:lvl1pPr>
              <a:defRPr sz="2600">
                <a:solidFill>
                  <a:schemeClr val="bg1"/>
                </a:solidFill>
                <a:latin typeface="Source Sans Pro" panose="020B0503030403020204" pitchFamily="34" charset="0"/>
                <a:ea typeface="Source Sans Pro" panose="020B0503030403020204" pitchFamily="34" charset="0"/>
              </a:defRPr>
            </a:lvl1pPr>
          </a:lstStyle>
          <a:p>
            <a:r>
              <a:rPr lang="en-US" dirty="0"/>
              <a:t>3. Perspective </a:t>
            </a:r>
            <a:r>
              <a:rPr lang="en-GB" dirty="0"/>
              <a:t>paper</a:t>
            </a:r>
            <a:endParaRPr lang="en-US" dirty="0"/>
          </a:p>
        </p:txBody>
      </p:sp>
      <p:sp>
        <p:nvSpPr>
          <p:cNvPr id="22" name="Rectangle: Rounded Corners 21">
            <a:extLst>
              <a:ext uri="{FF2B5EF4-FFF2-40B4-BE49-F238E27FC236}">
                <a16:creationId xmlns:a16="http://schemas.microsoft.com/office/drawing/2014/main" id="{6255ABD1-27A6-AA65-B306-02CB7B626057}"/>
              </a:ext>
            </a:extLst>
          </p:cNvPr>
          <p:cNvSpPr/>
          <p:nvPr/>
        </p:nvSpPr>
        <p:spPr>
          <a:xfrm>
            <a:off x="4239397" y="1296081"/>
            <a:ext cx="3332922" cy="9700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0DAC5831-C9E1-02A8-AF80-7AC512100B21}"/>
              </a:ext>
            </a:extLst>
          </p:cNvPr>
          <p:cNvSpPr txBox="1"/>
          <p:nvPr/>
        </p:nvSpPr>
        <p:spPr>
          <a:xfrm>
            <a:off x="4191690" y="1483206"/>
            <a:ext cx="3702660" cy="492443"/>
          </a:xfrm>
          <a:prstGeom prst="rect">
            <a:avLst/>
          </a:prstGeom>
        </p:spPr>
        <p:txBody>
          <a:bodyPr wrap="square" rtlCol="0">
            <a:spAutoFit/>
          </a:bodyPr>
          <a:lstStyle/>
          <a:p>
            <a:r>
              <a:rPr lang="en-US" sz="2600" dirty="0">
                <a:solidFill>
                  <a:schemeClr val="bg1"/>
                </a:solidFill>
                <a:latin typeface="Source Sans Pro" panose="020B0503030403020204" pitchFamily="34" charset="0"/>
                <a:ea typeface="Source Sans Pro" panose="020B0503030403020204" pitchFamily="34" charset="0"/>
              </a:rPr>
              <a:t>2. Perspective paper</a:t>
            </a:r>
            <a:endParaRPr lang="en-GB" sz="2600" dirty="0">
              <a:solidFill>
                <a:schemeClr val="bg1"/>
              </a:solidFill>
              <a:latin typeface="Source Sans Pro" panose="020B0503030403020204" pitchFamily="34" charset="0"/>
              <a:ea typeface="Source Sans Pro" panose="020B0503030403020204" pitchFamily="34" charset="0"/>
            </a:endParaRPr>
          </a:p>
        </p:txBody>
      </p:sp>
      <p:sp>
        <p:nvSpPr>
          <p:cNvPr id="25" name="Rectangle: Rounded Corners 24">
            <a:extLst>
              <a:ext uri="{FF2B5EF4-FFF2-40B4-BE49-F238E27FC236}">
                <a16:creationId xmlns:a16="http://schemas.microsoft.com/office/drawing/2014/main" id="{C1E10B38-0CB8-D259-AE0F-DA5F200C574B}"/>
              </a:ext>
            </a:extLst>
          </p:cNvPr>
          <p:cNvSpPr/>
          <p:nvPr/>
        </p:nvSpPr>
        <p:spPr>
          <a:xfrm>
            <a:off x="98094" y="4953657"/>
            <a:ext cx="3933249" cy="9700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F6B5C1ED-CA55-2D24-6C58-DBA671060E79}"/>
              </a:ext>
            </a:extLst>
          </p:cNvPr>
          <p:cNvSpPr txBox="1"/>
          <p:nvPr/>
        </p:nvSpPr>
        <p:spPr>
          <a:xfrm>
            <a:off x="7315" y="5100488"/>
            <a:ext cx="4232082" cy="492443"/>
          </a:xfrm>
          <a:prstGeom prst="rect">
            <a:avLst/>
          </a:prstGeom>
        </p:spPr>
        <p:txBody>
          <a:bodyPr wrap="square" rtlCol="0">
            <a:spAutoFit/>
          </a:bodyPr>
          <a:lstStyle/>
          <a:p>
            <a:r>
              <a:rPr lang="en-US" sz="2600" dirty="0">
                <a:solidFill>
                  <a:schemeClr val="bg1"/>
                </a:solidFill>
                <a:latin typeface="Source Sans Pro" panose="020B0503030403020204" pitchFamily="34" charset="0"/>
                <a:ea typeface="Source Sans Pro" panose="020B0503030403020204" pitchFamily="34" charset="0"/>
              </a:rPr>
              <a:t>1. Brainstorming Workshop</a:t>
            </a:r>
            <a:endParaRPr lang="en-GB" sz="2600" dirty="0">
              <a:solidFill>
                <a:schemeClr val="bg1"/>
              </a:solidFill>
              <a:latin typeface="Source Sans Pro" panose="020B0503030403020204" pitchFamily="34" charset="0"/>
              <a:ea typeface="Source Sans Pro" panose="020B0503030403020204" pitchFamily="34" charset="0"/>
            </a:endParaRPr>
          </a:p>
        </p:txBody>
      </p:sp>
      <p:sp>
        <p:nvSpPr>
          <p:cNvPr id="28" name="TextBox 27">
            <a:extLst>
              <a:ext uri="{FF2B5EF4-FFF2-40B4-BE49-F238E27FC236}">
                <a16:creationId xmlns:a16="http://schemas.microsoft.com/office/drawing/2014/main" id="{0B1F4787-89C9-D11A-F702-443B1F3D1766}"/>
              </a:ext>
            </a:extLst>
          </p:cNvPr>
          <p:cNvSpPr txBox="1"/>
          <p:nvPr/>
        </p:nvSpPr>
        <p:spPr>
          <a:xfrm>
            <a:off x="328683" y="5438686"/>
            <a:ext cx="3702660" cy="369332"/>
          </a:xfrm>
          <a:prstGeom prst="rect">
            <a:avLst/>
          </a:prstGeom>
        </p:spPr>
        <p:txBody>
          <a:bodyPr wrap="square" rtlCol="0">
            <a:spAutoFit/>
          </a:bodyPr>
          <a:lstStyle/>
          <a:p>
            <a:r>
              <a:rPr lang="en-US" dirty="0">
                <a:solidFill>
                  <a:schemeClr val="bg1"/>
                </a:solidFill>
                <a:latin typeface="Source Sans Pro" panose="020B0503030403020204" pitchFamily="34" charset="0"/>
                <a:ea typeface="Source Sans Pro" panose="020B0503030403020204" pitchFamily="34" charset="0"/>
              </a:rPr>
              <a:t>(climate impact assessments)</a:t>
            </a:r>
            <a:endParaRPr lang="en-GB" dirty="0">
              <a:solidFill>
                <a:schemeClr val="bg1"/>
              </a:solidFill>
              <a:latin typeface="Source Sans Pro" panose="020B0503030403020204" pitchFamily="34" charset="0"/>
              <a:ea typeface="Source Sans Pro" panose="020B0503030403020204" pitchFamily="34" charset="0"/>
            </a:endParaRPr>
          </a:p>
        </p:txBody>
      </p:sp>
      <p:sp>
        <p:nvSpPr>
          <p:cNvPr id="29" name="TextBox 28">
            <a:extLst>
              <a:ext uri="{FF2B5EF4-FFF2-40B4-BE49-F238E27FC236}">
                <a16:creationId xmlns:a16="http://schemas.microsoft.com/office/drawing/2014/main" id="{1A9BD184-46EE-D055-7816-9C0FDAB75494}"/>
              </a:ext>
            </a:extLst>
          </p:cNvPr>
          <p:cNvSpPr txBox="1"/>
          <p:nvPr/>
        </p:nvSpPr>
        <p:spPr>
          <a:xfrm>
            <a:off x="1178489" y="3124872"/>
            <a:ext cx="1407056" cy="461665"/>
          </a:xfrm>
          <a:prstGeom prst="rect">
            <a:avLst/>
          </a:prstGeom>
        </p:spPr>
        <p:txBody>
          <a:bodyPr wrap="square" rtlCol="0">
            <a:spAutoFit/>
          </a:bodyPr>
          <a:lstStyle/>
          <a:p>
            <a:r>
              <a:rPr lang="en-US" sz="2400" dirty="0">
                <a:solidFill>
                  <a:schemeClr val="accent1"/>
                </a:solidFill>
                <a:latin typeface="Source Sans Pro" panose="020B0503030403020204" pitchFamily="34" charset="0"/>
                <a:ea typeface="Source Sans Pro" panose="020B0503030403020204" pitchFamily="34" charset="0"/>
              </a:rPr>
              <a:t>2023</a:t>
            </a:r>
            <a:endParaRPr lang="en-GB" sz="2400" dirty="0">
              <a:solidFill>
                <a:schemeClr val="accent1"/>
              </a:solidFill>
              <a:latin typeface="Source Sans Pro" panose="020B0503030403020204" pitchFamily="34" charset="0"/>
              <a:ea typeface="Source Sans Pro" panose="020B0503030403020204" pitchFamily="34" charset="0"/>
            </a:endParaRPr>
          </a:p>
        </p:txBody>
      </p:sp>
      <p:sp>
        <p:nvSpPr>
          <p:cNvPr id="30" name="TextBox 29">
            <a:extLst>
              <a:ext uri="{FF2B5EF4-FFF2-40B4-BE49-F238E27FC236}">
                <a16:creationId xmlns:a16="http://schemas.microsoft.com/office/drawing/2014/main" id="{1C8A049D-231C-69D2-15A4-435E2E878633}"/>
              </a:ext>
            </a:extLst>
          </p:cNvPr>
          <p:cNvSpPr txBox="1"/>
          <p:nvPr/>
        </p:nvSpPr>
        <p:spPr>
          <a:xfrm>
            <a:off x="5328828" y="3632289"/>
            <a:ext cx="2115858" cy="461665"/>
          </a:xfrm>
          <a:prstGeom prst="rect">
            <a:avLst/>
          </a:prstGeom>
        </p:spPr>
        <p:txBody>
          <a:bodyPr wrap="square" rtlCol="0">
            <a:spAutoFit/>
          </a:bodyPr>
          <a:lstStyle/>
          <a:p>
            <a:r>
              <a:rPr lang="en-US" sz="2400" dirty="0">
                <a:solidFill>
                  <a:schemeClr val="accent1"/>
                </a:solidFill>
                <a:latin typeface="Source Sans Pro" panose="020B0503030403020204" pitchFamily="34" charset="0"/>
                <a:ea typeface="Source Sans Pro" panose="020B0503030403020204" pitchFamily="34" charset="0"/>
              </a:rPr>
              <a:t>April 2024</a:t>
            </a:r>
            <a:endParaRPr lang="en-GB" sz="2400" dirty="0">
              <a:solidFill>
                <a:schemeClr val="accent1"/>
              </a:solidFill>
              <a:latin typeface="Source Sans Pro" panose="020B0503030403020204" pitchFamily="34" charset="0"/>
              <a:ea typeface="Source Sans Pro" panose="020B0503030403020204" pitchFamily="34" charset="0"/>
            </a:endParaRPr>
          </a:p>
        </p:txBody>
      </p:sp>
      <p:cxnSp>
        <p:nvCxnSpPr>
          <p:cNvPr id="31" name="Straight Connector 30">
            <a:extLst>
              <a:ext uri="{FF2B5EF4-FFF2-40B4-BE49-F238E27FC236}">
                <a16:creationId xmlns:a16="http://schemas.microsoft.com/office/drawing/2014/main" id="{F6F435D6-31F7-4D2B-51A8-907E9CC8C3CC}"/>
              </a:ext>
            </a:extLst>
          </p:cNvPr>
          <p:cNvCxnSpPr>
            <a:cxnSpLocks/>
          </p:cNvCxnSpPr>
          <p:nvPr/>
        </p:nvCxnSpPr>
        <p:spPr>
          <a:xfrm>
            <a:off x="163902" y="652928"/>
            <a:ext cx="9671914" cy="0"/>
          </a:xfrm>
          <a:prstGeom prst="line">
            <a:avLst/>
          </a:prstGeom>
        </p:spPr>
        <p:style>
          <a:lnRef idx="1">
            <a:schemeClr val="accent2"/>
          </a:lnRef>
          <a:fillRef idx="0">
            <a:schemeClr val="accent2"/>
          </a:fillRef>
          <a:effectRef idx="0">
            <a:schemeClr val="accent2"/>
          </a:effectRef>
          <a:fontRef idx="minor">
            <a:schemeClr val="tx1"/>
          </a:fontRef>
        </p:style>
      </p:cxnSp>
      <p:sp>
        <p:nvSpPr>
          <p:cNvPr id="32" name="TextBox 31">
            <a:extLst>
              <a:ext uri="{FF2B5EF4-FFF2-40B4-BE49-F238E27FC236}">
                <a16:creationId xmlns:a16="http://schemas.microsoft.com/office/drawing/2014/main" id="{E28F344D-E9BA-E128-9CDF-4E3F2C857D23}"/>
              </a:ext>
            </a:extLst>
          </p:cNvPr>
          <p:cNvSpPr txBox="1"/>
          <p:nvPr/>
        </p:nvSpPr>
        <p:spPr>
          <a:xfrm>
            <a:off x="129078" y="77351"/>
            <a:ext cx="10326889" cy="523220"/>
          </a:xfrm>
          <a:prstGeom prst="rect">
            <a:avLst/>
          </a:prstGeom>
          <a:noFill/>
        </p:spPr>
        <p:txBody>
          <a:bodyPr wrap="square">
            <a:spAutoFit/>
          </a:bodyPr>
          <a:lstStyle/>
          <a:p>
            <a:r>
              <a:rPr lang="en-US" sz="2800" dirty="0">
                <a:latin typeface="Arial Nova" panose="020B0504020202020204" pitchFamily="34" charset="0"/>
              </a:rPr>
              <a:t>Rollercoaster ride</a:t>
            </a:r>
            <a:endParaRPr lang="fr-BE" sz="2800" dirty="0"/>
          </a:p>
        </p:txBody>
      </p:sp>
      <p:cxnSp>
        <p:nvCxnSpPr>
          <p:cNvPr id="2" name="Straight Connector 1">
            <a:extLst>
              <a:ext uri="{FF2B5EF4-FFF2-40B4-BE49-F238E27FC236}">
                <a16:creationId xmlns:a16="http://schemas.microsoft.com/office/drawing/2014/main" id="{D4BE4A4E-0E32-00CF-1271-E9C826E88103}"/>
              </a:ext>
            </a:extLst>
          </p:cNvPr>
          <p:cNvCxnSpPr>
            <a:cxnSpLocks/>
          </p:cNvCxnSpPr>
          <p:nvPr/>
        </p:nvCxnSpPr>
        <p:spPr>
          <a:xfrm>
            <a:off x="10026928" y="3588021"/>
            <a:ext cx="0" cy="1365636"/>
          </a:xfrm>
          <a:prstGeom prst="line">
            <a:avLst/>
          </a:prstGeom>
        </p:spPr>
        <p:style>
          <a:lnRef idx="2">
            <a:schemeClr val="accent1"/>
          </a:lnRef>
          <a:fillRef idx="0">
            <a:schemeClr val="accent1"/>
          </a:fillRef>
          <a:effectRef idx="1">
            <a:schemeClr val="accent1"/>
          </a:effectRef>
          <a:fontRef idx="minor">
            <a:schemeClr val="tx1"/>
          </a:fontRef>
        </p:style>
      </p:cxnSp>
      <p:sp>
        <p:nvSpPr>
          <p:cNvPr id="3" name="Rectangle: Rounded Corners 2">
            <a:extLst>
              <a:ext uri="{FF2B5EF4-FFF2-40B4-BE49-F238E27FC236}">
                <a16:creationId xmlns:a16="http://schemas.microsoft.com/office/drawing/2014/main" id="{629443A0-5955-A2ED-A93F-FE84AD319DB3}"/>
              </a:ext>
            </a:extLst>
          </p:cNvPr>
          <p:cNvSpPr/>
          <p:nvPr/>
        </p:nvSpPr>
        <p:spPr>
          <a:xfrm>
            <a:off x="8508228" y="4953657"/>
            <a:ext cx="3521103" cy="9700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3123FD3-DD7C-FB48-4C22-BBAFC0AE09F9}"/>
              </a:ext>
            </a:extLst>
          </p:cNvPr>
          <p:cNvSpPr txBox="1"/>
          <p:nvPr/>
        </p:nvSpPr>
        <p:spPr>
          <a:xfrm>
            <a:off x="8417449" y="5100488"/>
            <a:ext cx="3702660" cy="492443"/>
          </a:xfrm>
          <a:prstGeom prst="rect">
            <a:avLst/>
          </a:prstGeom>
        </p:spPr>
        <p:txBody>
          <a:bodyPr wrap="square" rtlCol="0">
            <a:spAutoFit/>
          </a:bodyPr>
          <a:lstStyle/>
          <a:p>
            <a:r>
              <a:rPr lang="en-US" sz="2600" dirty="0">
                <a:solidFill>
                  <a:schemeClr val="bg1"/>
                </a:solidFill>
                <a:latin typeface="Source Sans Pro" panose="020B0503030403020204" pitchFamily="34" charset="0"/>
                <a:ea typeface="Source Sans Pro" panose="020B0503030403020204" pitchFamily="34" charset="0"/>
              </a:rPr>
              <a:t>3. We need to submit</a:t>
            </a:r>
            <a:endParaRPr lang="en-GB" sz="2600" dirty="0">
              <a:solidFill>
                <a:schemeClr val="bg1"/>
              </a:solidFill>
              <a:latin typeface="Source Sans Pro" panose="020B0503030403020204" pitchFamily="34" charset="0"/>
              <a:ea typeface="Source Sans Pro" panose="020B0503030403020204" pitchFamily="34" charset="0"/>
            </a:endParaRPr>
          </a:p>
        </p:txBody>
      </p:sp>
      <p:sp>
        <p:nvSpPr>
          <p:cNvPr id="5" name="TextBox 4">
            <a:extLst>
              <a:ext uri="{FF2B5EF4-FFF2-40B4-BE49-F238E27FC236}">
                <a16:creationId xmlns:a16="http://schemas.microsoft.com/office/drawing/2014/main" id="{91FCC328-15D4-1992-740D-2308C1E789E8}"/>
              </a:ext>
            </a:extLst>
          </p:cNvPr>
          <p:cNvSpPr txBox="1"/>
          <p:nvPr/>
        </p:nvSpPr>
        <p:spPr>
          <a:xfrm>
            <a:off x="9298515" y="5442818"/>
            <a:ext cx="2314903" cy="369332"/>
          </a:xfrm>
          <a:prstGeom prst="rect">
            <a:avLst/>
          </a:prstGeom>
        </p:spPr>
        <p:txBody>
          <a:bodyPr wrap="square" rtlCol="0">
            <a:spAutoFit/>
          </a:bodyPr>
          <a:lstStyle/>
          <a:p>
            <a:r>
              <a:rPr lang="en-US" dirty="0">
                <a:solidFill>
                  <a:schemeClr val="bg1"/>
                </a:solidFill>
                <a:latin typeface="Source Sans Pro" panose="020B0503030403020204" pitchFamily="34" charset="0"/>
                <a:ea typeface="Source Sans Pro" panose="020B0503030403020204" pitchFamily="34" charset="0"/>
              </a:rPr>
              <a:t>(at some point)</a:t>
            </a:r>
            <a:endParaRPr lang="en-GB" dirty="0">
              <a:solidFill>
                <a:schemeClr val="bg1"/>
              </a:solidFill>
              <a:latin typeface="Source Sans Pro" panose="020B0503030403020204" pitchFamily="34" charset="0"/>
              <a:ea typeface="Source Sans Pro" panose="020B0503030403020204" pitchFamily="34" charset="0"/>
            </a:endParaRPr>
          </a:p>
        </p:txBody>
      </p:sp>
      <p:sp>
        <p:nvSpPr>
          <p:cNvPr id="7" name="TextBox 6">
            <a:extLst>
              <a:ext uri="{FF2B5EF4-FFF2-40B4-BE49-F238E27FC236}">
                <a16:creationId xmlns:a16="http://schemas.microsoft.com/office/drawing/2014/main" id="{F7918A09-27F0-286B-F1B8-4AE9EFFEF61C}"/>
              </a:ext>
            </a:extLst>
          </p:cNvPr>
          <p:cNvSpPr txBox="1"/>
          <p:nvPr/>
        </p:nvSpPr>
        <p:spPr>
          <a:xfrm>
            <a:off x="8779697" y="3082089"/>
            <a:ext cx="2906145" cy="461665"/>
          </a:xfrm>
          <a:prstGeom prst="rect">
            <a:avLst/>
          </a:prstGeom>
        </p:spPr>
        <p:txBody>
          <a:bodyPr wrap="square" rtlCol="0">
            <a:spAutoFit/>
          </a:bodyPr>
          <a:lstStyle/>
          <a:p>
            <a:r>
              <a:rPr lang="en-US" sz="2400" dirty="0">
                <a:solidFill>
                  <a:schemeClr val="accent1"/>
                </a:solidFill>
                <a:latin typeface="Source Sans Pro" panose="020B0503030403020204" pitchFamily="34" charset="0"/>
                <a:ea typeface="Source Sans Pro" panose="020B0503030403020204" pitchFamily="34" charset="0"/>
              </a:rPr>
              <a:t>Not sure but soon </a:t>
            </a:r>
            <a:endParaRPr lang="en-GB" sz="2400" dirty="0">
              <a:solidFill>
                <a:schemeClr val="accent1"/>
              </a:solidFill>
              <a:latin typeface="Source Sans Pro" panose="020B0503030403020204" pitchFamily="34" charset="0"/>
              <a:ea typeface="Source Sans Pro" panose="020B0503030403020204" pitchFamily="34" charset="0"/>
            </a:endParaRPr>
          </a:p>
        </p:txBody>
      </p:sp>
      <p:sp>
        <p:nvSpPr>
          <p:cNvPr id="9" name="TextBox 8">
            <a:extLst>
              <a:ext uri="{FF2B5EF4-FFF2-40B4-BE49-F238E27FC236}">
                <a16:creationId xmlns:a16="http://schemas.microsoft.com/office/drawing/2014/main" id="{ACBBB427-4E3E-E6F5-7BA2-C6C1197305D7}"/>
              </a:ext>
            </a:extLst>
          </p:cNvPr>
          <p:cNvSpPr txBox="1"/>
          <p:nvPr/>
        </p:nvSpPr>
        <p:spPr>
          <a:xfrm>
            <a:off x="4873637" y="1783568"/>
            <a:ext cx="2314903" cy="369332"/>
          </a:xfrm>
          <a:prstGeom prst="rect">
            <a:avLst/>
          </a:prstGeom>
        </p:spPr>
        <p:txBody>
          <a:bodyPr wrap="square" rtlCol="0">
            <a:spAutoFit/>
          </a:bodyPr>
          <a:lstStyle/>
          <a:p>
            <a:r>
              <a:rPr lang="en-US" dirty="0">
                <a:solidFill>
                  <a:schemeClr val="bg1"/>
                </a:solidFill>
                <a:latin typeface="Source Sans Pro" panose="020B0503030403020204" pitchFamily="34" charset="0"/>
                <a:ea typeface="Source Sans Pro" panose="020B0503030403020204" pitchFamily="34" charset="0"/>
              </a:rPr>
              <a:t>(current version)</a:t>
            </a:r>
            <a:endParaRPr lang="en-GB" dirty="0">
              <a:solidFill>
                <a:schemeClr val="bg1"/>
              </a:solidFill>
              <a:latin typeface="Source Sans Pro" panose="020B0503030403020204" pitchFamily="34" charset="0"/>
              <a:ea typeface="Source Sans Pro" panose="020B0503030403020204" pitchFamily="34" charset="0"/>
            </a:endParaRPr>
          </a:p>
        </p:txBody>
      </p:sp>
      <p:cxnSp>
        <p:nvCxnSpPr>
          <p:cNvPr id="18" name="Straight Arrow Connector 17">
            <a:extLst>
              <a:ext uri="{FF2B5EF4-FFF2-40B4-BE49-F238E27FC236}">
                <a16:creationId xmlns:a16="http://schemas.microsoft.com/office/drawing/2014/main" id="{024786F7-5C6D-12C5-AC99-F80DA0330968}"/>
              </a:ext>
            </a:extLst>
          </p:cNvPr>
          <p:cNvCxnSpPr/>
          <p:nvPr/>
        </p:nvCxnSpPr>
        <p:spPr>
          <a:xfrm>
            <a:off x="2913133" y="3323181"/>
            <a:ext cx="2453439" cy="0"/>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6066064B-40CF-EBAC-C555-19F4396EC0F0}"/>
              </a:ext>
            </a:extLst>
          </p:cNvPr>
          <p:cNvSpPr txBox="1"/>
          <p:nvPr/>
        </p:nvSpPr>
        <p:spPr>
          <a:xfrm>
            <a:off x="3079757" y="2927068"/>
            <a:ext cx="2951331" cy="369332"/>
          </a:xfrm>
          <a:prstGeom prst="rect">
            <a:avLst/>
          </a:prstGeom>
        </p:spPr>
        <p:txBody>
          <a:bodyPr wrap="square" rtlCol="0">
            <a:spAutoFit/>
          </a:bodyPr>
          <a:lstStyle/>
          <a:p>
            <a:r>
              <a:rPr lang="en-US" dirty="0">
                <a:latin typeface="Source Sans Pro" panose="020B0503030403020204" pitchFamily="34" charset="0"/>
                <a:ea typeface="Source Sans Pro" panose="020B0503030403020204" pitchFamily="34" charset="0"/>
              </a:rPr>
              <a:t>Online meetings</a:t>
            </a:r>
            <a:endParaRPr lang="en-GB" dirty="0">
              <a:latin typeface="Source Sans Pro" panose="020B0503030403020204" pitchFamily="34" charset="0"/>
              <a:ea typeface="Source Sans Pro" panose="020B0503030403020204" pitchFamily="34" charset="0"/>
            </a:endParaRPr>
          </a:p>
        </p:txBody>
      </p:sp>
      <p:sp>
        <p:nvSpPr>
          <p:cNvPr id="24" name="Slide Number Placeholder 1">
            <a:extLst>
              <a:ext uri="{FF2B5EF4-FFF2-40B4-BE49-F238E27FC236}">
                <a16:creationId xmlns:a16="http://schemas.microsoft.com/office/drawing/2014/main" id="{37B61A64-0095-45A9-367A-6D373F3C2B61}"/>
              </a:ext>
            </a:extLst>
          </p:cNvPr>
          <p:cNvSpPr>
            <a:spLocks noGrp="1"/>
          </p:cNvSpPr>
          <p:nvPr>
            <p:ph type="sldNum" sz="quarter" idx="12"/>
          </p:nvPr>
        </p:nvSpPr>
        <p:spPr>
          <a:xfrm>
            <a:off x="8610600" y="6356350"/>
            <a:ext cx="2743200" cy="365125"/>
          </a:xfrm>
        </p:spPr>
        <p:txBody>
          <a:bodyPr/>
          <a:lstStyle/>
          <a:p>
            <a:fld id="{298E05DE-B3B0-467A-9986-E8D06B6DBC11}" type="slidenum">
              <a:rPr lang="en-GB" sz="2000" smtClean="0">
                <a:latin typeface="Source Sans Pro" panose="020B0503030403020204" pitchFamily="34" charset="0"/>
                <a:ea typeface="Source Sans Pro" panose="020B0503030403020204" pitchFamily="34" charset="0"/>
              </a:rPr>
              <a:t>2</a:t>
            </a:fld>
            <a:endParaRPr lang="en-GB" sz="2000">
              <a:latin typeface="Source Sans Pro" panose="020B0503030403020204" pitchFamily="34" charset="0"/>
              <a:ea typeface="Source Sans Pro" panose="020B0503030403020204" pitchFamily="34" charset="0"/>
            </a:endParaRPr>
          </a:p>
        </p:txBody>
      </p:sp>
      <p:pic>
        <p:nvPicPr>
          <p:cNvPr id="33" name="Picture 32" descr="A yellow face with two eyes&#10;&#10;Description automatically generated">
            <a:extLst>
              <a:ext uri="{FF2B5EF4-FFF2-40B4-BE49-F238E27FC236}">
                <a16:creationId xmlns:a16="http://schemas.microsoft.com/office/drawing/2014/main" id="{A773B1CA-7CCA-7F1B-E422-AD8A3027F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5178" y="3065567"/>
            <a:ext cx="461666" cy="461666"/>
          </a:xfrm>
          <a:prstGeom prst="rect">
            <a:avLst/>
          </a:prstGeom>
        </p:spPr>
      </p:pic>
      <p:pic>
        <p:nvPicPr>
          <p:cNvPr id="35" name="Picture 34" descr="A black background with blue text&#10;&#10;Description automatically generated">
            <a:extLst>
              <a:ext uri="{FF2B5EF4-FFF2-40B4-BE49-F238E27FC236}">
                <a16:creationId xmlns:a16="http://schemas.microsoft.com/office/drawing/2014/main" id="{A08AA23C-DDB4-356B-272B-CCB85878A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920" y="136526"/>
            <a:ext cx="1327198" cy="372154"/>
          </a:xfrm>
          <a:prstGeom prst="rect">
            <a:avLst/>
          </a:prstGeom>
        </p:spPr>
      </p:pic>
    </p:spTree>
    <p:extLst>
      <p:ext uri="{BB962C8B-B14F-4D97-AF65-F5344CB8AC3E}">
        <p14:creationId xmlns:p14="http://schemas.microsoft.com/office/powerpoint/2010/main" val="275669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p:bldP spid="30" grpId="0"/>
      <p:bldP spid="3" grpId="0" animBg="1"/>
      <p:bldP spid="4" grpId="0"/>
      <p:bldP spid="5" grpId="0"/>
      <p:bldP spid="7" grpId="0"/>
      <p:bldP spid="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45FA0C7-D55C-6EA4-3C02-7001F079CF93}"/>
              </a:ext>
            </a:extLst>
          </p:cNvPr>
          <p:cNvGraphicFramePr>
            <a:graphicFrameLocks noGrp="1"/>
          </p:cNvGraphicFramePr>
          <p:nvPr>
            <p:extLst>
              <p:ext uri="{D42A27DB-BD31-4B8C-83A1-F6EECF244321}">
                <p14:modId xmlns:p14="http://schemas.microsoft.com/office/powerpoint/2010/main" val="3083710113"/>
              </p:ext>
            </p:extLst>
          </p:nvPr>
        </p:nvGraphicFramePr>
        <p:xfrm>
          <a:off x="203680" y="2864581"/>
          <a:ext cx="6562880" cy="1238292"/>
        </p:xfrm>
        <a:graphic>
          <a:graphicData uri="http://schemas.openxmlformats.org/drawingml/2006/table">
            <a:tbl>
              <a:tblPr firstRow="1">
                <a:tableStyleId>{9D7B26C5-4107-4FEC-AEDC-1716B250A1EF}</a:tableStyleId>
              </a:tblPr>
              <a:tblGrid>
                <a:gridCol w="3866203">
                  <a:extLst>
                    <a:ext uri="{9D8B030D-6E8A-4147-A177-3AD203B41FA5}">
                      <a16:colId xmlns:a16="http://schemas.microsoft.com/office/drawing/2014/main" val="1922222833"/>
                    </a:ext>
                  </a:extLst>
                </a:gridCol>
                <a:gridCol w="2696677">
                  <a:extLst>
                    <a:ext uri="{9D8B030D-6E8A-4147-A177-3AD203B41FA5}">
                      <a16:colId xmlns:a16="http://schemas.microsoft.com/office/drawing/2014/main" val="2974881730"/>
                    </a:ext>
                  </a:extLst>
                </a:gridCol>
              </a:tblGrid>
              <a:tr h="87253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rgbClr val="00599D"/>
                          </a:solidFill>
                          <a:latin typeface="Source Sans Pro" panose="020B0503030403020204" pitchFamily="34" charset="0"/>
                          <a:ea typeface="Source Sans Pro" panose="020B0503030403020204" pitchFamily="34" charset="0"/>
                          <a:cs typeface="Tahoma" panose="020B0604030504040204" pitchFamily="34" charset="0"/>
                        </a:rPr>
                        <a:t>1. Paper writing workshop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Source Sans Pro" panose="020B0503030403020204" pitchFamily="34" charset="0"/>
                          <a:ea typeface="Source Sans Pro" panose="020B0503030403020204" pitchFamily="34" charset="0"/>
                          <a:cs typeface="Tahoma" panose="020B0604030504040204" pitchFamily="34" charset="0"/>
                        </a:rPr>
                        <a:t>Best practices of addressing typical climate impact stakeholders</a:t>
                      </a:r>
                    </a:p>
                  </a:txBody>
                  <a:tcPr marL="45720" marR="4572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20116532"/>
                  </a:ext>
                </a:extLst>
              </a:tr>
              <a:tr h="352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Source Sans Pro" panose="020B0503030403020204" pitchFamily="34" charset="0"/>
                          <a:ea typeface="Source Sans Pro" panose="020B0503030403020204" pitchFamily="34" charset="0"/>
                          <a:cs typeface="Tahoma" panose="020B0604030504040204" pitchFamily="34" charset="0"/>
                        </a:rPr>
                        <a:t>Vrije Universiteit Brussel</a:t>
                      </a:r>
                    </a:p>
                  </a:txBody>
                  <a:tcPr marL="45720" marR="45720">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solidFill>
                          <a:srgbClr val="00599D"/>
                        </a:solidFill>
                        <a:latin typeface="Source Sans Pro" panose="020B0503030403020204" pitchFamily="34" charset="0"/>
                        <a:ea typeface="Source Sans Pro" panose="020B0503030403020204" pitchFamily="34" charset="0"/>
                        <a:cs typeface="Arial" panose="020B0604020202020204" pitchFamily="34" charset="0"/>
                      </a:endParaRPr>
                    </a:p>
                  </a:txBody>
                  <a:tcPr marL="45720" marR="45720">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88646447"/>
                  </a:ext>
                </a:extLst>
              </a:tr>
            </a:tbl>
          </a:graphicData>
        </a:graphic>
      </p:graphicFrame>
      <p:sp>
        <p:nvSpPr>
          <p:cNvPr id="2" name="Slide Number Placeholder 1">
            <a:extLst>
              <a:ext uri="{FF2B5EF4-FFF2-40B4-BE49-F238E27FC236}">
                <a16:creationId xmlns:a16="http://schemas.microsoft.com/office/drawing/2014/main" id="{0484C5CC-2DAA-17FD-C4B3-F86669736CBE}"/>
              </a:ext>
            </a:extLst>
          </p:cNvPr>
          <p:cNvSpPr>
            <a:spLocks noGrp="1"/>
          </p:cNvSpPr>
          <p:nvPr>
            <p:ph type="sldNum" sz="quarter" idx="12"/>
          </p:nvPr>
        </p:nvSpPr>
        <p:spPr/>
        <p:txBody>
          <a:bodyPr/>
          <a:lstStyle/>
          <a:p>
            <a:fld id="{298E05DE-B3B0-467A-9986-E8D06B6DBC11}" type="slidenum">
              <a:rPr lang="en-GB" sz="2000" smtClean="0">
                <a:latin typeface="Source Sans Pro" panose="020B0503030403020204" pitchFamily="34" charset="0"/>
                <a:ea typeface="Source Sans Pro" panose="020B0503030403020204" pitchFamily="34" charset="0"/>
              </a:rPr>
              <a:t>3</a:t>
            </a:fld>
            <a:endParaRPr lang="en-GB" sz="2000">
              <a:latin typeface="Source Sans Pro" panose="020B0503030403020204" pitchFamily="34" charset="0"/>
              <a:ea typeface="Source Sans Pro" panose="020B0503030403020204" pitchFamily="34" charset="0"/>
            </a:endParaRPr>
          </a:p>
        </p:txBody>
      </p:sp>
      <p:pic>
        <p:nvPicPr>
          <p:cNvPr id="5" name="Picture 4" descr="A black background with blue text&#10;&#10;Description automatically generated">
            <a:extLst>
              <a:ext uri="{FF2B5EF4-FFF2-40B4-BE49-F238E27FC236}">
                <a16:creationId xmlns:a16="http://schemas.microsoft.com/office/drawing/2014/main" id="{CBC0A200-1B18-7009-4483-CBE211ACC3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920" y="136526"/>
            <a:ext cx="1327198" cy="372154"/>
          </a:xfrm>
          <a:prstGeom prst="rect">
            <a:avLst/>
          </a:prstGeom>
        </p:spPr>
      </p:pic>
    </p:spTree>
    <p:extLst>
      <p:ext uri="{BB962C8B-B14F-4D97-AF65-F5344CB8AC3E}">
        <p14:creationId xmlns:p14="http://schemas.microsoft.com/office/powerpoint/2010/main" val="3140186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F6F435D6-31F7-4D2B-51A8-907E9CC8C3CC}"/>
              </a:ext>
            </a:extLst>
          </p:cNvPr>
          <p:cNvCxnSpPr>
            <a:cxnSpLocks/>
          </p:cNvCxnSpPr>
          <p:nvPr/>
        </p:nvCxnSpPr>
        <p:spPr>
          <a:xfrm>
            <a:off x="163902" y="652928"/>
            <a:ext cx="10204599" cy="0"/>
          </a:xfrm>
          <a:prstGeom prst="line">
            <a:avLst/>
          </a:prstGeom>
        </p:spPr>
        <p:style>
          <a:lnRef idx="1">
            <a:schemeClr val="accent2"/>
          </a:lnRef>
          <a:fillRef idx="0">
            <a:schemeClr val="accent2"/>
          </a:fillRef>
          <a:effectRef idx="0">
            <a:schemeClr val="accent2"/>
          </a:effectRef>
          <a:fontRef idx="minor">
            <a:schemeClr val="tx1"/>
          </a:fontRef>
        </p:style>
      </p:cxnSp>
      <p:sp>
        <p:nvSpPr>
          <p:cNvPr id="32" name="TextBox 31">
            <a:extLst>
              <a:ext uri="{FF2B5EF4-FFF2-40B4-BE49-F238E27FC236}">
                <a16:creationId xmlns:a16="http://schemas.microsoft.com/office/drawing/2014/main" id="{E28F344D-E9BA-E128-9CDF-4E3F2C857D23}"/>
              </a:ext>
            </a:extLst>
          </p:cNvPr>
          <p:cNvSpPr txBox="1"/>
          <p:nvPr/>
        </p:nvSpPr>
        <p:spPr>
          <a:xfrm>
            <a:off x="81453" y="69400"/>
            <a:ext cx="10326889" cy="523220"/>
          </a:xfrm>
          <a:prstGeom prst="rect">
            <a:avLst/>
          </a:prstGeom>
          <a:noFill/>
        </p:spPr>
        <p:txBody>
          <a:bodyPr wrap="square">
            <a:spAutoFit/>
          </a:bodyPr>
          <a:lstStyle/>
          <a:p>
            <a:r>
              <a:rPr lang="en-US" sz="2800" dirty="0">
                <a:latin typeface="Arial Nova" panose="020B0504020202020204" pitchFamily="34" charset="0"/>
              </a:rPr>
              <a:t>Sharing experiences about stakeholder engagement</a:t>
            </a:r>
            <a:endParaRPr lang="fr-BE" sz="2800" dirty="0"/>
          </a:p>
        </p:txBody>
      </p:sp>
      <p:pic>
        <p:nvPicPr>
          <p:cNvPr id="2" name="Picture 1" descr="A group of people standing in front of a building&#10;&#10;Description automatically generated">
            <a:extLst>
              <a:ext uri="{FF2B5EF4-FFF2-40B4-BE49-F238E27FC236}">
                <a16:creationId xmlns:a16="http://schemas.microsoft.com/office/drawing/2014/main" id="{6575D58E-E4E4-2588-442D-703B93EB2689}"/>
              </a:ext>
            </a:extLst>
          </p:cNvPr>
          <p:cNvPicPr>
            <a:picLocks noChangeAspect="1"/>
          </p:cNvPicPr>
          <p:nvPr/>
        </p:nvPicPr>
        <p:blipFill>
          <a:blip r:embed="rId2"/>
          <a:stretch>
            <a:fillRect/>
          </a:stretch>
        </p:blipFill>
        <p:spPr>
          <a:xfrm>
            <a:off x="163902" y="759379"/>
            <a:ext cx="5379142" cy="3386997"/>
          </a:xfrm>
          <a:prstGeom prst="rect">
            <a:avLst/>
          </a:prstGeom>
        </p:spPr>
      </p:pic>
      <p:pic>
        <p:nvPicPr>
          <p:cNvPr id="3" name="Picture 2" descr="A group of people sitting at tables in a classroom&#10;&#10;Description automatically generated">
            <a:extLst>
              <a:ext uri="{FF2B5EF4-FFF2-40B4-BE49-F238E27FC236}">
                <a16:creationId xmlns:a16="http://schemas.microsoft.com/office/drawing/2014/main" id="{7CD68126-B8E6-CDB3-57D1-A9A58558E1E8}"/>
              </a:ext>
            </a:extLst>
          </p:cNvPr>
          <p:cNvPicPr>
            <a:picLocks noChangeAspect="1"/>
          </p:cNvPicPr>
          <p:nvPr/>
        </p:nvPicPr>
        <p:blipFill rotWithShape="1">
          <a:blip r:embed="rId3"/>
          <a:srcRect t="22378"/>
          <a:stretch/>
        </p:blipFill>
        <p:spPr bwMode="auto">
          <a:xfrm>
            <a:off x="3188318" y="3515489"/>
            <a:ext cx="5621903" cy="3273111"/>
          </a:xfrm>
          <a:prstGeom prst="rect">
            <a:avLst/>
          </a:prstGeom>
          <a:ln>
            <a:noFill/>
          </a:ln>
          <a:extLst>
            <a:ext uri="{53640926-AAD7-44D8-BBD7-CCE9431645EC}">
              <a14:shadowObscured xmlns:a14="http://schemas.microsoft.com/office/drawing/2010/main"/>
            </a:ext>
          </a:extLst>
        </p:spPr>
      </p:pic>
      <p:pic>
        <p:nvPicPr>
          <p:cNvPr id="6" name="Picture 5" descr="A group of people in a classroom&#10;&#10;Description automatically generated">
            <a:extLst>
              <a:ext uri="{FF2B5EF4-FFF2-40B4-BE49-F238E27FC236}">
                <a16:creationId xmlns:a16="http://schemas.microsoft.com/office/drawing/2014/main" id="{185F0F07-B290-0D8B-9D93-1E59A096C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2832" y="696669"/>
            <a:ext cx="4599609" cy="3449707"/>
          </a:xfrm>
          <a:prstGeom prst="rect">
            <a:avLst/>
          </a:prstGeom>
        </p:spPr>
      </p:pic>
      <p:sp>
        <p:nvSpPr>
          <p:cNvPr id="7" name="Slide Number Placeholder 1">
            <a:extLst>
              <a:ext uri="{FF2B5EF4-FFF2-40B4-BE49-F238E27FC236}">
                <a16:creationId xmlns:a16="http://schemas.microsoft.com/office/drawing/2014/main" id="{156BE965-EA79-7255-E9B6-6A5D4D398773}"/>
              </a:ext>
            </a:extLst>
          </p:cNvPr>
          <p:cNvSpPr>
            <a:spLocks noGrp="1"/>
          </p:cNvSpPr>
          <p:nvPr>
            <p:ph type="sldNum" sz="quarter" idx="12"/>
          </p:nvPr>
        </p:nvSpPr>
        <p:spPr>
          <a:xfrm>
            <a:off x="8610600" y="6356350"/>
            <a:ext cx="2743200" cy="365125"/>
          </a:xfrm>
        </p:spPr>
        <p:txBody>
          <a:bodyPr/>
          <a:lstStyle/>
          <a:p>
            <a:fld id="{298E05DE-B3B0-467A-9986-E8D06B6DBC11}" type="slidenum">
              <a:rPr lang="en-GB" sz="2000" smtClean="0">
                <a:latin typeface="Source Sans Pro" panose="020B0503030403020204" pitchFamily="34" charset="0"/>
                <a:ea typeface="Source Sans Pro" panose="020B0503030403020204" pitchFamily="34" charset="0"/>
              </a:rPr>
              <a:t>4</a:t>
            </a:fld>
            <a:endParaRPr lang="en-GB" sz="2000">
              <a:latin typeface="Source Sans Pro" panose="020B0503030403020204" pitchFamily="34" charset="0"/>
              <a:ea typeface="Source Sans Pro" panose="020B0503030403020204" pitchFamily="34" charset="0"/>
            </a:endParaRPr>
          </a:p>
        </p:txBody>
      </p:sp>
      <p:pic>
        <p:nvPicPr>
          <p:cNvPr id="10" name="Picture 9" descr="A black background with blue text&#10;&#10;Description automatically generated">
            <a:extLst>
              <a:ext uri="{FF2B5EF4-FFF2-40B4-BE49-F238E27FC236}">
                <a16:creationId xmlns:a16="http://schemas.microsoft.com/office/drawing/2014/main" id="{EEF2B8ED-16DC-A2B4-A6E8-47A18B9636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9920" y="136526"/>
            <a:ext cx="1327198" cy="372154"/>
          </a:xfrm>
          <a:prstGeom prst="rect">
            <a:avLst/>
          </a:prstGeom>
        </p:spPr>
      </p:pic>
    </p:spTree>
    <p:extLst>
      <p:ext uri="{BB962C8B-B14F-4D97-AF65-F5344CB8AC3E}">
        <p14:creationId xmlns:p14="http://schemas.microsoft.com/office/powerpoint/2010/main" val="1980733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F6F435D6-31F7-4D2B-51A8-907E9CC8C3CC}"/>
              </a:ext>
            </a:extLst>
          </p:cNvPr>
          <p:cNvCxnSpPr>
            <a:cxnSpLocks/>
          </p:cNvCxnSpPr>
          <p:nvPr/>
        </p:nvCxnSpPr>
        <p:spPr>
          <a:xfrm>
            <a:off x="163902" y="652928"/>
            <a:ext cx="10204599" cy="0"/>
          </a:xfrm>
          <a:prstGeom prst="line">
            <a:avLst/>
          </a:prstGeom>
        </p:spPr>
        <p:style>
          <a:lnRef idx="1">
            <a:schemeClr val="accent2"/>
          </a:lnRef>
          <a:fillRef idx="0">
            <a:schemeClr val="accent2"/>
          </a:fillRef>
          <a:effectRef idx="0">
            <a:schemeClr val="accent2"/>
          </a:effectRef>
          <a:fontRef idx="minor">
            <a:schemeClr val="tx1"/>
          </a:fontRef>
        </p:style>
      </p:cxnSp>
      <p:sp>
        <p:nvSpPr>
          <p:cNvPr id="32" name="TextBox 31">
            <a:extLst>
              <a:ext uri="{FF2B5EF4-FFF2-40B4-BE49-F238E27FC236}">
                <a16:creationId xmlns:a16="http://schemas.microsoft.com/office/drawing/2014/main" id="{E28F344D-E9BA-E128-9CDF-4E3F2C857D23}"/>
              </a:ext>
            </a:extLst>
          </p:cNvPr>
          <p:cNvSpPr txBox="1"/>
          <p:nvPr/>
        </p:nvSpPr>
        <p:spPr>
          <a:xfrm>
            <a:off x="129078" y="69400"/>
            <a:ext cx="10326889" cy="523220"/>
          </a:xfrm>
          <a:prstGeom prst="rect">
            <a:avLst/>
          </a:prstGeom>
          <a:noFill/>
        </p:spPr>
        <p:txBody>
          <a:bodyPr wrap="square">
            <a:spAutoFit/>
          </a:bodyPr>
          <a:lstStyle/>
          <a:p>
            <a:r>
              <a:rPr lang="en-US" sz="2800" dirty="0">
                <a:latin typeface="Arial Nova" panose="020B0504020202020204" pitchFamily="34" charset="0"/>
              </a:rPr>
              <a:t>Engagement in several climate impact assessments</a:t>
            </a:r>
            <a:endParaRPr lang="fr-BE" sz="2800" dirty="0"/>
          </a:p>
        </p:txBody>
      </p:sp>
      <p:pic>
        <p:nvPicPr>
          <p:cNvPr id="5" name="Picture 4">
            <a:extLst>
              <a:ext uri="{FF2B5EF4-FFF2-40B4-BE49-F238E27FC236}">
                <a16:creationId xmlns:a16="http://schemas.microsoft.com/office/drawing/2014/main" id="{7E22131D-1FC7-8E23-73E2-1BBFC925B183}"/>
              </a:ext>
            </a:extLst>
          </p:cNvPr>
          <p:cNvPicPr>
            <a:picLocks noChangeAspect="1"/>
          </p:cNvPicPr>
          <p:nvPr/>
        </p:nvPicPr>
        <p:blipFill>
          <a:blip r:embed="rId2"/>
          <a:stretch>
            <a:fillRect/>
          </a:stretch>
        </p:blipFill>
        <p:spPr>
          <a:xfrm>
            <a:off x="129078" y="714137"/>
            <a:ext cx="7202306" cy="3951346"/>
          </a:xfrm>
          <a:prstGeom prst="rect">
            <a:avLst/>
          </a:prstGeom>
        </p:spPr>
      </p:pic>
      <p:pic>
        <p:nvPicPr>
          <p:cNvPr id="8" name="Picture 7">
            <a:extLst>
              <a:ext uri="{FF2B5EF4-FFF2-40B4-BE49-F238E27FC236}">
                <a16:creationId xmlns:a16="http://schemas.microsoft.com/office/drawing/2014/main" id="{39662C71-1FE2-D99E-ABAB-AC0D6E5D1898}"/>
              </a:ext>
            </a:extLst>
          </p:cNvPr>
          <p:cNvPicPr>
            <a:picLocks noChangeAspect="1"/>
          </p:cNvPicPr>
          <p:nvPr/>
        </p:nvPicPr>
        <p:blipFill>
          <a:blip r:embed="rId3"/>
          <a:stretch>
            <a:fillRect/>
          </a:stretch>
        </p:blipFill>
        <p:spPr>
          <a:xfrm>
            <a:off x="676943" y="934610"/>
            <a:ext cx="7849442" cy="3730873"/>
          </a:xfrm>
          <a:prstGeom prst="rect">
            <a:avLst/>
          </a:prstGeom>
        </p:spPr>
      </p:pic>
      <p:pic>
        <p:nvPicPr>
          <p:cNvPr id="10" name="Picture 9">
            <a:extLst>
              <a:ext uri="{FF2B5EF4-FFF2-40B4-BE49-F238E27FC236}">
                <a16:creationId xmlns:a16="http://schemas.microsoft.com/office/drawing/2014/main" id="{89B17FEA-C0E5-A574-A690-7EFD712FC1EF}"/>
              </a:ext>
            </a:extLst>
          </p:cNvPr>
          <p:cNvPicPr>
            <a:picLocks noChangeAspect="1"/>
          </p:cNvPicPr>
          <p:nvPr/>
        </p:nvPicPr>
        <p:blipFill>
          <a:blip r:embed="rId4"/>
          <a:stretch>
            <a:fillRect/>
          </a:stretch>
        </p:blipFill>
        <p:spPr>
          <a:xfrm>
            <a:off x="1528803" y="1619847"/>
            <a:ext cx="6997582" cy="4237722"/>
          </a:xfrm>
          <a:prstGeom prst="rect">
            <a:avLst/>
          </a:prstGeom>
        </p:spPr>
      </p:pic>
      <p:pic>
        <p:nvPicPr>
          <p:cNvPr id="14" name="Picture 13">
            <a:extLst>
              <a:ext uri="{FF2B5EF4-FFF2-40B4-BE49-F238E27FC236}">
                <a16:creationId xmlns:a16="http://schemas.microsoft.com/office/drawing/2014/main" id="{701C1FDA-9474-2A21-F14E-1C766D25D10E}"/>
              </a:ext>
            </a:extLst>
          </p:cNvPr>
          <p:cNvPicPr>
            <a:picLocks noChangeAspect="1"/>
          </p:cNvPicPr>
          <p:nvPr/>
        </p:nvPicPr>
        <p:blipFill>
          <a:blip r:embed="rId5"/>
          <a:stretch>
            <a:fillRect/>
          </a:stretch>
        </p:blipFill>
        <p:spPr>
          <a:xfrm>
            <a:off x="3464746" y="3314071"/>
            <a:ext cx="6336064" cy="3408777"/>
          </a:xfrm>
          <a:prstGeom prst="rect">
            <a:avLst/>
          </a:prstGeom>
        </p:spPr>
      </p:pic>
      <p:pic>
        <p:nvPicPr>
          <p:cNvPr id="12" name="Picture 11">
            <a:extLst>
              <a:ext uri="{FF2B5EF4-FFF2-40B4-BE49-F238E27FC236}">
                <a16:creationId xmlns:a16="http://schemas.microsoft.com/office/drawing/2014/main" id="{00E548CB-C424-18C7-668E-9B0325E42D3C}"/>
              </a:ext>
            </a:extLst>
          </p:cNvPr>
          <p:cNvPicPr>
            <a:picLocks noChangeAspect="1"/>
          </p:cNvPicPr>
          <p:nvPr/>
        </p:nvPicPr>
        <p:blipFill>
          <a:blip r:embed="rId6"/>
          <a:stretch>
            <a:fillRect/>
          </a:stretch>
        </p:blipFill>
        <p:spPr>
          <a:xfrm>
            <a:off x="5266201" y="2251748"/>
            <a:ext cx="6997583" cy="4606252"/>
          </a:xfrm>
          <a:prstGeom prst="rect">
            <a:avLst/>
          </a:prstGeom>
        </p:spPr>
      </p:pic>
      <p:sp>
        <p:nvSpPr>
          <p:cNvPr id="22" name="Slide Number Placeholder 1">
            <a:extLst>
              <a:ext uri="{FF2B5EF4-FFF2-40B4-BE49-F238E27FC236}">
                <a16:creationId xmlns:a16="http://schemas.microsoft.com/office/drawing/2014/main" id="{8A47E5F8-067E-59F4-7416-995F92918525}"/>
              </a:ext>
            </a:extLst>
          </p:cNvPr>
          <p:cNvSpPr>
            <a:spLocks noGrp="1"/>
          </p:cNvSpPr>
          <p:nvPr>
            <p:ph type="sldNum" sz="quarter" idx="12"/>
          </p:nvPr>
        </p:nvSpPr>
        <p:spPr>
          <a:xfrm>
            <a:off x="8610600" y="6356350"/>
            <a:ext cx="2743200" cy="365125"/>
          </a:xfrm>
        </p:spPr>
        <p:txBody>
          <a:bodyPr/>
          <a:lstStyle/>
          <a:p>
            <a:fld id="{298E05DE-B3B0-467A-9986-E8D06B6DBC11}" type="slidenum">
              <a:rPr lang="en-GB" sz="2000" smtClean="0">
                <a:latin typeface="Source Sans Pro" panose="020B0503030403020204" pitchFamily="34" charset="0"/>
                <a:ea typeface="Source Sans Pro" panose="020B0503030403020204" pitchFamily="34" charset="0"/>
              </a:rPr>
              <a:t>5</a:t>
            </a:fld>
            <a:endParaRPr lang="en-GB" sz="2000">
              <a:latin typeface="Source Sans Pro" panose="020B0503030403020204" pitchFamily="34" charset="0"/>
              <a:ea typeface="Source Sans Pro" panose="020B0503030403020204" pitchFamily="34" charset="0"/>
            </a:endParaRPr>
          </a:p>
        </p:txBody>
      </p:sp>
      <p:pic>
        <p:nvPicPr>
          <p:cNvPr id="24" name="Picture 23" descr="A black background with blue text&#10;&#10;Description automatically generated">
            <a:extLst>
              <a:ext uri="{FF2B5EF4-FFF2-40B4-BE49-F238E27FC236}">
                <a16:creationId xmlns:a16="http://schemas.microsoft.com/office/drawing/2014/main" id="{11D13C57-0E89-8B9D-7B67-E821D06133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89920" y="136526"/>
            <a:ext cx="1327198" cy="372154"/>
          </a:xfrm>
          <a:prstGeom prst="rect">
            <a:avLst/>
          </a:prstGeom>
        </p:spPr>
      </p:pic>
      <p:pic>
        <p:nvPicPr>
          <p:cNvPr id="26" name="Picture 25">
            <a:extLst>
              <a:ext uri="{FF2B5EF4-FFF2-40B4-BE49-F238E27FC236}">
                <a16:creationId xmlns:a16="http://schemas.microsoft.com/office/drawing/2014/main" id="{31391E82-9C9F-3F07-BC96-FA00A5338F29}"/>
              </a:ext>
            </a:extLst>
          </p:cNvPr>
          <p:cNvPicPr>
            <a:picLocks noChangeAspect="1"/>
          </p:cNvPicPr>
          <p:nvPr/>
        </p:nvPicPr>
        <p:blipFill>
          <a:blip r:embed="rId8"/>
          <a:stretch>
            <a:fillRect/>
          </a:stretch>
        </p:blipFill>
        <p:spPr>
          <a:xfrm>
            <a:off x="5428854" y="804504"/>
            <a:ext cx="6711559" cy="4096933"/>
          </a:xfrm>
          <a:prstGeom prst="rect">
            <a:avLst/>
          </a:prstGeom>
        </p:spPr>
      </p:pic>
      <p:sp>
        <p:nvSpPr>
          <p:cNvPr id="20" name="Rectangle 19">
            <a:extLst>
              <a:ext uri="{FF2B5EF4-FFF2-40B4-BE49-F238E27FC236}">
                <a16:creationId xmlns:a16="http://schemas.microsoft.com/office/drawing/2014/main" id="{DC73857B-974C-71D4-DD91-E3BB386A4A12}"/>
              </a:ext>
            </a:extLst>
          </p:cNvPr>
          <p:cNvSpPr/>
          <p:nvPr/>
        </p:nvSpPr>
        <p:spPr>
          <a:xfrm>
            <a:off x="565737" y="2327357"/>
            <a:ext cx="10157988" cy="2474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1" name="TextBox 20">
            <a:extLst>
              <a:ext uri="{FF2B5EF4-FFF2-40B4-BE49-F238E27FC236}">
                <a16:creationId xmlns:a16="http://schemas.microsoft.com/office/drawing/2014/main" id="{4B54F6ED-07B4-D64F-10B6-695B02ED737B}"/>
              </a:ext>
            </a:extLst>
          </p:cNvPr>
          <p:cNvSpPr txBox="1"/>
          <p:nvPr/>
        </p:nvSpPr>
        <p:spPr>
          <a:xfrm>
            <a:off x="661600" y="2737583"/>
            <a:ext cx="9826735" cy="1259319"/>
          </a:xfrm>
          <a:prstGeom prst="rect">
            <a:avLst/>
          </a:prstGeom>
          <a:noFill/>
        </p:spPr>
        <p:txBody>
          <a:bodyPr wrap="square">
            <a:spAutoFit/>
          </a:bodyPr>
          <a:lstStyle/>
          <a:p>
            <a:pPr algn="just">
              <a:lnSpc>
                <a:spcPct val="107000"/>
              </a:lnSpc>
              <a:spcAft>
                <a:spcPts val="800"/>
              </a:spcAft>
            </a:pPr>
            <a:r>
              <a:rPr lang="en-GB" sz="2400" dirty="0">
                <a:solidFill>
                  <a:schemeClr val="bg1"/>
                </a:solidFill>
                <a:effectLst/>
                <a:latin typeface="Source Sans Pro" panose="020B0503030403020204" pitchFamily="34" charset="0"/>
                <a:ea typeface="Source Sans Pro" panose="020B0503030403020204" pitchFamily="34" charset="0"/>
              </a:rPr>
              <a:t>While strides have been made in the science of climate impact attribution, </a:t>
            </a:r>
            <a:r>
              <a:rPr lang="en-US" sz="2400" dirty="0">
                <a:solidFill>
                  <a:schemeClr val="bg1"/>
                </a:solidFill>
                <a:effectLst/>
                <a:latin typeface="Source Sans Pro" panose="020B0503030403020204" pitchFamily="34" charset="0"/>
                <a:ea typeface="Source Sans Pro" panose="020B0503030403020204" pitchFamily="34" charset="0"/>
                <a:cs typeface="Aptos" panose="020B0004020202020204" pitchFamily="34" charset="0"/>
              </a:rPr>
              <a:t> </a:t>
            </a:r>
            <a:r>
              <a:rPr lang="en-GB" sz="2400" dirty="0">
                <a:solidFill>
                  <a:schemeClr val="bg1"/>
                </a:solidFill>
                <a:effectLst/>
                <a:latin typeface="Source Sans Pro" panose="020B0503030403020204" pitchFamily="34" charset="0"/>
                <a:ea typeface="Source Sans Pro" panose="020B0503030403020204" pitchFamily="34" charset="0"/>
              </a:rPr>
              <a:t>there remains a considerable amount of work in understanding the varied requirements of different stakeholders for such information. </a:t>
            </a:r>
            <a:endParaRPr lang="en-GB" sz="2400" kern="100" dirty="0">
              <a:solidFill>
                <a:schemeClr val="bg1"/>
              </a:solidFill>
              <a:effectLst/>
              <a:latin typeface="Source Sans Pro" panose="020B0503030403020204" pitchFamily="34" charset="0"/>
              <a:ea typeface="Source Sans Pro" panose="020B0503030403020204" pitchFamily="34" charset="0"/>
              <a:cs typeface="Aptos" panose="020B0004020202020204" pitchFamily="34" charset="0"/>
            </a:endParaRPr>
          </a:p>
        </p:txBody>
      </p:sp>
    </p:spTree>
    <p:extLst>
      <p:ext uri="{BB962C8B-B14F-4D97-AF65-F5344CB8AC3E}">
        <p14:creationId xmlns:p14="http://schemas.microsoft.com/office/powerpoint/2010/main" val="285699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par>
                                <p:cTn id="28" presetID="9" presetClass="emph" presetSubtype="0" nodeType="withEffect">
                                  <p:stCondLst>
                                    <p:cond delay="0"/>
                                  </p:stCondLst>
                                  <p:childTnLst>
                                    <p:set>
                                      <p:cBhvr>
                                        <p:cTn id="29" dur="indefinite"/>
                                        <p:tgtEl>
                                          <p:spTgt spid="5"/>
                                        </p:tgtEl>
                                        <p:attrNameLst>
                                          <p:attrName>style.opacity</p:attrName>
                                        </p:attrNameLst>
                                      </p:cBhvr>
                                      <p:to>
                                        <p:strVal val="0.1"/>
                                      </p:to>
                                    </p:set>
                                    <p:animEffect filter="image" prLst="opacity: 0.1">
                                      <p:cBhvr rctx="IE">
                                        <p:cTn id="30" dur="indefinite"/>
                                        <p:tgtEl>
                                          <p:spTgt spid="5"/>
                                        </p:tgtEl>
                                      </p:cBhvr>
                                    </p:animEffect>
                                  </p:childTnLst>
                                </p:cTn>
                              </p:par>
                              <p:par>
                                <p:cTn id="31" presetID="9" presetClass="emph" presetSubtype="0" nodeType="withEffect">
                                  <p:stCondLst>
                                    <p:cond delay="0"/>
                                  </p:stCondLst>
                                  <p:childTnLst>
                                    <p:set>
                                      <p:cBhvr>
                                        <p:cTn id="32" dur="indefinite"/>
                                        <p:tgtEl>
                                          <p:spTgt spid="8"/>
                                        </p:tgtEl>
                                        <p:attrNameLst>
                                          <p:attrName>style.opacity</p:attrName>
                                        </p:attrNameLst>
                                      </p:cBhvr>
                                      <p:to>
                                        <p:strVal val="0.1"/>
                                      </p:to>
                                    </p:set>
                                    <p:animEffect filter="image" prLst="opacity: 0.1">
                                      <p:cBhvr rctx="IE">
                                        <p:cTn id="33" dur="indefinite"/>
                                        <p:tgtEl>
                                          <p:spTgt spid="8"/>
                                        </p:tgtEl>
                                      </p:cBhvr>
                                    </p:animEffect>
                                  </p:childTnLst>
                                </p:cTn>
                              </p:par>
                              <p:par>
                                <p:cTn id="34" presetID="9" presetClass="emph" presetSubtype="0" nodeType="withEffect">
                                  <p:stCondLst>
                                    <p:cond delay="0"/>
                                  </p:stCondLst>
                                  <p:childTnLst>
                                    <p:set>
                                      <p:cBhvr>
                                        <p:cTn id="35" dur="indefinite"/>
                                        <p:tgtEl>
                                          <p:spTgt spid="10"/>
                                        </p:tgtEl>
                                        <p:attrNameLst>
                                          <p:attrName>style.opacity</p:attrName>
                                        </p:attrNameLst>
                                      </p:cBhvr>
                                      <p:to>
                                        <p:strVal val="0.1"/>
                                      </p:to>
                                    </p:set>
                                    <p:animEffect filter="image" prLst="opacity: 0.1">
                                      <p:cBhvr rctx="IE">
                                        <p:cTn id="36" dur="indefinite"/>
                                        <p:tgtEl>
                                          <p:spTgt spid="10"/>
                                        </p:tgtEl>
                                      </p:cBhvr>
                                    </p:animEffect>
                                  </p:childTnLst>
                                </p:cTn>
                              </p:par>
                              <p:par>
                                <p:cTn id="37" presetID="9" presetClass="emph" presetSubtype="0" nodeType="withEffect">
                                  <p:stCondLst>
                                    <p:cond delay="0"/>
                                  </p:stCondLst>
                                  <p:childTnLst>
                                    <p:set>
                                      <p:cBhvr>
                                        <p:cTn id="38" dur="indefinite"/>
                                        <p:tgtEl>
                                          <p:spTgt spid="14"/>
                                        </p:tgtEl>
                                        <p:attrNameLst>
                                          <p:attrName>style.opacity</p:attrName>
                                        </p:attrNameLst>
                                      </p:cBhvr>
                                      <p:to>
                                        <p:strVal val="0.1"/>
                                      </p:to>
                                    </p:set>
                                    <p:animEffect filter="image" prLst="opacity: 0.1">
                                      <p:cBhvr rctx="IE">
                                        <p:cTn id="39" dur="indefinite"/>
                                        <p:tgtEl>
                                          <p:spTgt spid="14"/>
                                        </p:tgtEl>
                                      </p:cBhvr>
                                    </p:animEffect>
                                  </p:childTnLst>
                                </p:cTn>
                              </p:par>
                              <p:par>
                                <p:cTn id="40" presetID="9" presetClass="emph" presetSubtype="0" nodeType="withEffect">
                                  <p:stCondLst>
                                    <p:cond delay="0"/>
                                  </p:stCondLst>
                                  <p:childTnLst>
                                    <p:set>
                                      <p:cBhvr>
                                        <p:cTn id="41" dur="indefinite"/>
                                        <p:tgtEl>
                                          <p:spTgt spid="12"/>
                                        </p:tgtEl>
                                        <p:attrNameLst>
                                          <p:attrName>style.opacity</p:attrName>
                                        </p:attrNameLst>
                                      </p:cBhvr>
                                      <p:to>
                                        <p:strVal val="0.1"/>
                                      </p:to>
                                    </p:set>
                                    <p:animEffect filter="image" prLst="opacity: 0.1">
                                      <p:cBhvr rctx="IE">
                                        <p:cTn id="42" dur="indefinite"/>
                                        <p:tgtEl>
                                          <p:spTgt spid="12"/>
                                        </p:tgtEl>
                                      </p:cBhvr>
                                    </p:animEffect>
                                  </p:childTnLst>
                                </p:cTn>
                              </p:par>
                              <p:par>
                                <p:cTn id="43" presetID="9" presetClass="emph" presetSubtype="0" nodeType="withEffect">
                                  <p:stCondLst>
                                    <p:cond delay="0"/>
                                  </p:stCondLst>
                                  <p:childTnLst>
                                    <p:set>
                                      <p:cBhvr>
                                        <p:cTn id="44" dur="indefinite"/>
                                        <p:tgtEl>
                                          <p:spTgt spid="26"/>
                                        </p:tgtEl>
                                        <p:attrNameLst>
                                          <p:attrName>style.opacity</p:attrName>
                                        </p:attrNameLst>
                                      </p:cBhvr>
                                      <p:to>
                                        <p:strVal val="0.1"/>
                                      </p:to>
                                    </p:set>
                                    <p:animEffect filter="image" prLst="opacity: 0.1">
                                      <p:cBhvr rctx="IE">
                                        <p:cTn id="45" dur="indefinite"/>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45FA0C7-D55C-6EA4-3C02-7001F079CF93}"/>
              </a:ext>
            </a:extLst>
          </p:cNvPr>
          <p:cNvGraphicFramePr>
            <a:graphicFrameLocks noGrp="1"/>
          </p:cNvGraphicFramePr>
          <p:nvPr>
            <p:extLst>
              <p:ext uri="{D42A27DB-BD31-4B8C-83A1-F6EECF244321}">
                <p14:modId xmlns:p14="http://schemas.microsoft.com/office/powerpoint/2010/main" val="3003020255"/>
              </p:ext>
            </p:extLst>
          </p:nvPr>
        </p:nvGraphicFramePr>
        <p:xfrm>
          <a:off x="203680" y="2864581"/>
          <a:ext cx="6562880" cy="1238292"/>
        </p:xfrm>
        <a:graphic>
          <a:graphicData uri="http://schemas.openxmlformats.org/drawingml/2006/table">
            <a:tbl>
              <a:tblPr firstRow="1">
                <a:tableStyleId>{9D7B26C5-4107-4FEC-AEDC-1716B250A1EF}</a:tableStyleId>
              </a:tblPr>
              <a:tblGrid>
                <a:gridCol w="3866203">
                  <a:extLst>
                    <a:ext uri="{9D8B030D-6E8A-4147-A177-3AD203B41FA5}">
                      <a16:colId xmlns:a16="http://schemas.microsoft.com/office/drawing/2014/main" val="1922222833"/>
                    </a:ext>
                  </a:extLst>
                </a:gridCol>
                <a:gridCol w="2696677">
                  <a:extLst>
                    <a:ext uri="{9D8B030D-6E8A-4147-A177-3AD203B41FA5}">
                      <a16:colId xmlns:a16="http://schemas.microsoft.com/office/drawing/2014/main" val="2974881730"/>
                    </a:ext>
                  </a:extLst>
                </a:gridCol>
              </a:tblGrid>
              <a:tr h="87253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rgbClr val="00599D"/>
                          </a:solidFill>
                          <a:latin typeface="Source Sans Pro" panose="020B0503030403020204" pitchFamily="34" charset="0"/>
                          <a:ea typeface="Source Sans Pro" panose="020B0503030403020204" pitchFamily="34" charset="0"/>
                          <a:cs typeface="Tahoma" panose="020B0604030504040204" pitchFamily="34" charset="0"/>
                        </a:rPr>
                        <a:t>2. Perspective piece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Source Sans Pro" panose="020B0503030403020204" pitchFamily="34" charset="0"/>
                          <a:ea typeface="Source Sans Pro" panose="020B0503030403020204" pitchFamily="34" charset="0"/>
                          <a:cs typeface="Tahoma" panose="020B0604030504040204" pitchFamily="34" charset="0"/>
                        </a:rPr>
                        <a:t>Stakeholder engagement for climate impact attribution studies</a:t>
                      </a:r>
                    </a:p>
                  </a:txBody>
                  <a:tcPr marL="45720" marR="4572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20116532"/>
                  </a:ext>
                </a:extLst>
              </a:tr>
              <a:tr h="352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Source Sans Pro" panose="020B0503030403020204" pitchFamily="34" charset="0"/>
                        <a:ea typeface="Source Sans Pro" panose="020B0503030403020204" pitchFamily="34" charset="0"/>
                        <a:cs typeface="Tahoma" panose="020B0604030504040204" pitchFamily="34" charset="0"/>
                      </a:endParaRPr>
                    </a:p>
                  </a:txBody>
                  <a:tcPr marL="45720" marR="45720">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solidFill>
                          <a:srgbClr val="00599D"/>
                        </a:solidFill>
                        <a:latin typeface="Source Sans Pro" panose="020B0503030403020204" pitchFamily="34" charset="0"/>
                        <a:ea typeface="Source Sans Pro" panose="020B0503030403020204" pitchFamily="34" charset="0"/>
                        <a:cs typeface="Arial" panose="020B0604020202020204" pitchFamily="34" charset="0"/>
                      </a:endParaRPr>
                    </a:p>
                  </a:txBody>
                  <a:tcPr marL="45720" marR="45720">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88646447"/>
                  </a:ext>
                </a:extLst>
              </a:tr>
            </a:tbl>
          </a:graphicData>
        </a:graphic>
      </p:graphicFrame>
      <p:sp>
        <p:nvSpPr>
          <p:cNvPr id="6" name="Slide Number Placeholder 1">
            <a:extLst>
              <a:ext uri="{FF2B5EF4-FFF2-40B4-BE49-F238E27FC236}">
                <a16:creationId xmlns:a16="http://schemas.microsoft.com/office/drawing/2014/main" id="{D8648278-43ED-1A0D-2BBA-8D3EFBF6AE2A}"/>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E05DE-B3B0-467A-9986-E8D06B6DBC11}" type="slidenum">
              <a:rPr lang="en-GB" sz="2000" smtClean="0">
                <a:latin typeface="Source Sans Pro" panose="020B0503030403020204" pitchFamily="34" charset="0"/>
                <a:ea typeface="Source Sans Pro" panose="020B0503030403020204" pitchFamily="34" charset="0"/>
              </a:rPr>
              <a:pPr/>
              <a:t>6</a:t>
            </a:fld>
            <a:endParaRPr lang="en-GB" sz="2000">
              <a:latin typeface="Source Sans Pro" panose="020B0503030403020204" pitchFamily="34" charset="0"/>
              <a:ea typeface="Source Sans Pro" panose="020B0503030403020204" pitchFamily="34" charset="0"/>
            </a:endParaRPr>
          </a:p>
        </p:txBody>
      </p:sp>
      <p:pic>
        <p:nvPicPr>
          <p:cNvPr id="8" name="Picture 7" descr="A black background with blue text&#10;&#10;Description automatically generated">
            <a:extLst>
              <a:ext uri="{FF2B5EF4-FFF2-40B4-BE49-F238E27FC236}">
                <a16:creationId xmlns:a16="http://schemas.microsoft.com/office/drawing/2014/main" id="{868C6E56-C28C-7D8D-A6E9-3660A7FE31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920" y="136526"/>
            <a:ext cx="1327198" cy="372154"/>
          </a:xfrm>
          <a:prstGeom prst="rect">
            <a:avLst/>
          </a:prstGeom>
        </p:spPr>
      </p:pic>
    </p:spTree>
    <p:extLst>
      <p:ext uri="{BB962C8B-B14F-4D97-AF65-F5344CB8AC3E}">
        <p14:creationId xmlns:p14="http://schemas.microsoft.com/office/powerpoint/2010/main" val="2740904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8883D1A-AC7E-5492-68BC-6FD18D980711}"/>
              </a:ext>
            </a:extLst>
          </p:cNvPr>
          <p:cNvCxnSpPr>
            <a:cxnSpLocks/>
          </p:cNvCxnSpPr>
          <p:nvPr/>
        </p:nvCxnSpPr>
        <p:spPr>
          <a:xfrm>
            <a:off x="163902" y="652928"/>
            <a:ext cx="10626018"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94370C29-E177-17FD-84DD-3954601E36AB}"/>
              </a:ext>
            </a:extLst>
          </p:cNvPr>
          <p:cNvSpPr txBox="1"/>
          <p:nvPr/>
        </p:nvSpPr>
        <p:spPr>
          <a:xfrm>
            <a:off x="129078" y="69400"/>
            <a:ext cx="11384411" cy="523220"/>
          </a:xfrm>
          <a:prstGeom prst="rect">
            <a:avLst/>
          </a:prstGeom>
          <a:noFill/>
        </p:spPr>
        <p:txBody>
          <a:bodyPr wrap="square">
            <a:spAutoFit/>
          </a:bodyPr>
          <a:lstStyle/>
          <a:p>
            <a:r>
              <a:rPr lang="en-US" sz="2800" dirty="0">
                <a:latin typeface="Arial Nova" panose="020B0504020202020204" pitchFamily="34" charset="0"/>
              </a:rPr>
              <a:t>Relevance - Stakeholder engagement in climate impact attribution </a:t>
            </a:r>
            <a:endParaRPr lang="fr-BE" sz="2800" dirty="0"/>
          </a:p>
        </p:txBody>
      </p:sp>
      <p:pic>
        <p:nvPicPr>
          <p:cNvPr id="27" name="Picture 4" descr="Social-Ecological Systems — University of Koblenz · Landau">
            <a:extLst>
              <a:ext uri="{FF2B5EF4-FFF2-40B4-BE49-F238E27FC236}">
                <a16:creationId xmlns:a16="http://schemas.microsoft.com/office/drawing/2014/main" id="{31827DA5-E5C4-C95A-3EA9-510BDA443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05" y="767088"/>
            <a:ext cx="7885837" cy="506223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B63FE843-EC55-5BAA-63C3-8A8AFF36E403}"/>
              </a:ext>
            </a:extLst>
          </p:cNvPr>
          <p:cNvSpPr txBox="1"/>
          <p:nvPr/>
        </p:nvSpPr>
        <p:spPr>
          <a:xfrm>
            <a:off x="3039389" y="5942236"/>
            <a:ext cx="7416578" cy="646331"/>
          </a:xfrm>
          <a:prstGeom prst="rect">
            <a:avLst/>
          </a:prstGeom>
          <a:noFill/>
        </p:spPr>
        <p:txBody>
          <a:bodyPr wrap="square">
            <a:spAutoFit/>
          </a:bodyPr>
          <a:lstStyle/>
          <a:p>
            <a:pPr marL="0" indent="0">
              <a:buNone/>
            </a:pPr>
            <a:r>
              <a:rPr lang="en-US" sz="1800" dirty="0">
                <a:solidFill>
                  <a:schemeClr val="tx2"/>
                </a:solidFill>
                <a:latin typeface="Source Sans Pro" panose="020B0503030403020204" pitchFamily="34" charset="0"/>
                <a:ea typeface="Source Sans Pro" panose="020B0503030403020204" pitchFamily="34" charset="0"/>
              </a:rPr>
              <a:t>“Therefore, fragmented and isolated knowledge can become a form of ignorance if they resist integration into a broader understanding of reality” </a:t>
            </a:r>
          </a:p>
        </p:txBody>
      </p:sp>
      <p:sp>
        <p:nvSpPr>
          <p:cNvPr id="32" name="TextBox 31">
            <a:extLst>
              <a:ext uri="{FF2B5EF4-FFF2-40B4-BE49-F238E27FC236}">
                <a16:creationId xmlns:a16="http://schemas.microsoft.com/office/drawing/2014/main" id="{88F64B78-79A4-117F-0FC9-86E0D22AA303}"/>
              </a:ext>
            </a:extLst>
          </p:cNvPr>
          <p:cNvSpPr txBox="1"/>
          <p:nvPr/>
        </p:nvSpPr>
        <p:spPr>
          <a:xfrm>
            <a:off x="10304242" y="5495305"/>
            <a:ext cx="1709531" cy="369332"/>
          </a:xfrm>
          <a:prstGeom prst="rect">
            <a:avLst/>
          </a:prstGeom>
          <a:noFill/>
        </p:spPr>
        <p:txBody>
          <a:bodyPr wrap="square">
            <a:spAutoFit/>
          </a:bodyPr>
          <a:lstStyle/>
          <a:p>
            <a:pPr marL="0" indent="0" algn="r">
              <a:buNone/>
            </a:pPr>
            <a:r>
              <a:rPr lang="es-ES" sz="1800" dirty="0">
                <a:solidFill>
                  <a:schemeClr val="tx2"/>
                </a:solidFill>
                <a:latin typeface="Source Sans Pro" panose="020B0503030403020204" pitchFamily="34" charset="0"/>
                <a:ea typeface="Source Sans Pro" panose="020B0503030403020204" pitchFamily="34" charset="0"/>
              </a:rPr>
              <a:t>(</a:t>
            </a:r>
            <a:r>
              <a:rPr lang="es-ES" sz="1800" dirty="0" err="1">
                <a:solidFill>
                  <a:schemeClr val="tx2"/>
                </a:solidFill>
                <a:latin typeface="Source Sans Pro" panose="020B0503030403020204" pitchFamily="34" charset="0"/>
                <a:ea typeface="Source Sans Pro" panose="020B0503030403020204" pitchFamily="34" charset="0"/>
              </a:rPr>
              <a:t>Franciss</a:t>
            </a:r>
            <a:r>
              <a:rPr lang="es-ES" sz="1800" dirty="0">
                <a:solidFill>
                  <a:schemeClr val="tx2"/>
                </a:solidFill>
                <a:latin typeface="Source Sans Pro" panose="020B0503030403020204" pitchFamily="34" charset="0"/>
                <a:ea typeface="Source Sans Pro" panose="020B0503030403020204" pitchFamily="34" charset="0"/>
              </a:rPr>
              <a:t>, 2015)</a:t>
            </a:r>
          </a:p>
        </p:txBody>
      </p:sp>
      <p:sp>
        <p:nvSpPr>
          <p:cNvPr id="37" name="Slide Number Placeholder 1">
            <a:extLst>
              <a:ext uri="{FF2B5EF4-FFF2-40B4-BE49-F238E27FC236}">
                <a16:creationId xmlns:a16="http://schemas.microsoft.com/office/drawing/2014/main" id="{DCDB7224-C074-3D86-1FE0-9E032FCB25BE}"/>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E05DE-B3B0-467A-9986-E8D06B6DBC11}" type="slidenum">
              <a:rPr lang="en-GB" sz="2000" smtClean="0">
                <a:latin typeface="Source Sans Pro" panose="020B0503030403020204" pitchFamily="34" charset="0"/>
                <a:ea typeface="Source Sans Pro" panose="020B0503030403020204" pitchFamily="34" charset="0"/>
              </a:rPr>
              <a:pPr/>
              <a:t>7</a:t>
            </a:fld>
            <a:endParaRPr lang="en-GB" sz="2000">
              <a:latin typeface="Source Sans Pro" panose="020B0503030403020204" pitchFamily="34" charset="0"/>
              <a:ea typeface="Source Sans Pro" panose="020B0503030403020204" pitchFamily="34" charset="0"/>
            </a:endParaRPr>
          </a:p>
        </p:txBody>
      </p:sp>
      <p:pic>
        <p:nvPicPr>
          <p:cNvPr id="38" name="Picture 37" descr="A black background with blue text&#10;&#10;Description automatically generated">
            <a:extLst>
              <a:ext uri="{FF2B5EF4-FFF2-40B4-BE49-F238E27FC236}">
                <a16:creationId xmlns:a16="http://schemas.microsoft.com/office/drawing/2014/main" id="{A950C1FF-BE76-B82F-3653-8A14AE254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9920" y="136526"/>
            <a:ext cx="1327198" cy="372154"/>
          </a:xfrm>
          <a:prstGeom prst="rect">
            <a:avLst/>
          </a:prstGeom>
        </p:spPr>
      </p:pic>
    </p:spTree>
    <p:extLst>
      <p:ext uri="{BB962C8B-B14F-4D97-AF65-F5344CB8AC3E}">
        <p14:creationId xmlns:p14="http://schemas.microsoft.com/office/powerpoint/2010/main" val="1892122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8883D1A-AC7E-5492-68BC-6FD18D980711}"/>
              </a:ext>
            </a:extLst>
          </p:cNvPr>
          <p:cNvCxnSpPr>
            <a:cxnSpLocks/>
          </p:cNvCxnSpPr>
          <p:nvPr/>
        </p:nvCxnSpPr>
        <p:spPr>
          <a:xfrm>
            <a:off x="163902" y="652928"/>
            <a:ext cx="10204599"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94370C29-E177-17FD-84DD-3954601E36AB}"/>
              </a:ext>
            </a:extLst>
          </p:cNvPr>
          <p:cNvSpPr txBox="1"/>
          <p:nvPr/>
        </p:nvSpPr>
        <p:spPr>
          <a:xfrm>
            <a:off x="129078" y="69400"/>
            <a:ext cx="10326889" cy="523220"/>
          </a:xfrm>
          <a:prstGeom prst="rect">
            <a:avLst/>
          </a:prstGeom>
          <a:noFill/>
        </p:spPr>
        <p:txBody>
          <a:bodyPr wrap="square">
            <a:spAutoFit/>
          </a:bodyPr>
          <a:lstStyle/>
          <a:p>
            <a:r>
              <a:rPr lang="en-US" sz="2800" dirty="0">
                <a:latin typeface="Arial Nova" panose="020B0504020202020204" pitchFamily="34" charset="0"/>
              </a:rPr>
              <a:t>Cross-Learning: Benefits of stakeholder engagement</a:t>
            </a:r>
            <a:endParaRPr lang="fr-BE" sz="2800" dirty="0"/>
          </a:p>
        </p:txBody>
      </p:sp>
      <p:pic>
        <p:nvPicPr>
          <p:cNvPr id="26" name="Picture 25">
            <a:extLst>
              <a:ext uri="{FF2B5EF4-FFF2-40B4-BE49-F238E27FC236}">
                <a16:creationId xmlns:a16="http://schemas.microsoft.com/office/drawing/2014/main" id="{31242F0E-2C98-1400-C3E6-887F5B7081DE}"/>
              </a:ext>
            </a:extLst>
          </p:cNvPr>
          <p:cNvPicPr>
            <a:picLocks noChangeAspect="1"/>
          </p:cNvPicPr>
          <p:nvPr/>
        </p:nvPicPr>
        <p:blipFill>
          <a:blip r:embed="rId3"/>
          <a:stretch>
            <a:fillRect/>
          </a:stretch>
        </p:blipFill>
        <p:spPr>
          <a:xfrm>
            <a:off x="2937409" y="3736962"/>
            <a:ext cx="8995879" cy="2268422"/>
          </a:xfrm>
          <a:prstGeom prst="rect">
            <a:avLst/>
          </a:prstGeom>
        </p:spPr>
      </p:pic>
      <p:sp>
        <p:nvSpPr>
          <p:cNvPr id="3" name="TextBox 2">
            <a:extLst>
              <a:ext uri="{FF2B5EF4-FFF2-40B4-BE49-F238E27FC236}">
                <a16:creationId xmlns:a16="http://schemas.microsoft.com/office/drawing/2014/main" id="{9FEBE5B6-D306-9A8A-A7CD-767FBA8E7FDB}"/>
              </a:ext>
            </a:extLst>
          </p:cNvPr>
          <p:cNvSpPr txBox="1"/>
          <p:nvPr/>
        </p:nvSpPr>
        <p:spPr>
          <a:xfrm>
            <a:off x="5266201" y="6035795"/>
            <a:ext cx="6252493" cy="338554"/>
          </a:xfrm>
          <a:prstGeom prst="rect">
            <a:avLst/>
          </a:prstGeom>
          <a:noFill/>
        </p:spPr>
        <p:txBody>
          <a:bodyPr wrap="square">
            <a:spAutoFit/>
          </a:bodyPr>
          <a:lstStyle/>
          <a:p>
            <a:r>
              <a:rPr lang="en-GB" sz="1600" i="1" dirty="0">
                <a:effectLst/>
                <a:latin typeface="Source Sans Pro" panose="020B0503030403020204" pitchFamily="34" charset="0"/>
                <a:ea typeface="Source Sans Pro" panose="020B0503030403020204" pitchFamily="34" charset="0"/>
              </a:rPr>
              <a:t>Typical stakeholder engagement process in climate impact assessments</a:t>
            </a:r>
            <a:endParaRPr lang="en-GB" sz="1600" i="1" dirty="0">
              <a:latin typeface="Source Sans Pro" panose="020B0503030403020204" pitchFamily="34" charset="0"/>
              <a:ea typeface="Source Sans Pro" panose="020B0503030403020204" pitchFamily="34" charset="0"/>
            </a:endParaRPr>
          </a:p>
        </p:txBody>
      </p:sp>
      <p:grpSp>
        <p:nvGrpSpPr>
          <p:cNvPr id="4" name="Shape 100">
            <a:extLst>
              <a:ext uri="{FF2B5EF4-FFF2-40B4-BE49-F238E27FC236}">
                <a16:creationId xmlns:a16="http://schemas.microsoft.com/office/drawing/2014/main" id="{96EBE498-3A02-9BBB-4F90-A03DB16F6D3B}"/>
              </a:ext>
            </a:extLst>
          </p:cNvPr>
          <p:cNvGrpSpPr/>
          <p:nvPr/>
        </p:nvGrpSpPr>
        <p:grpSpPr>
          <a:xfrm>
            <a:off x="288100" y="909261"/>
            <a:ext cx="4097784" cy="2246567"/>
            <a:chOff x="89473" y="1353391"/>
            <a:chExt cx="3873008" cy="2087787"/>
          </a:xfrm>
        </p:grpSpPr>
        <p:pic>
          <p:nvPicPr>
            <p:cNvPr id="5" name="Shape 101">
              <a:extLst>
                <a:ext uri="{FF2B5EF4-FFF2-40B4-BE49-F238E27FC236}">
                  <a16:creationId xmlns:a16="http://schemas.microsoft.com/office/drawing/2014/main" id="{B8AB2681-E890-E3C1-9D7F-BA6D0D94691D}"/>
                </a:ext>
              </a:extLst>
            </p:cNvPr>
            <p:cNvPicPr preferRelativeResize="0"/>
            <p:nvPr/>
          </p:nvPicPr>
          <p:blipFill rotWithShape="1">
            <a:blip r:embed="rId4">
              <a:alphaModFix/>
            </a:blip>
            <a:srcRect/>
            <a:stretch/>
          </p:blipFill>
          <p:spPr>
            <a:xfrm>
              <a:off x="89473" y="1353391"/>
              <a:ext cx="3765962" cy="2087787"/>
            </a:xfrm>
            <a:prstGeom prst="rect">
              <a:avLst/>
            </a:prstGeom>
            <a:noFill/>
            <a:ln>
              <a:noFill/>
            </a:ln>
          </p:spPr>
        </p:pic>
        <p:sp>
          <p:nvSpPr>
            <p:cNvPr id="6" name="Shape 102">
              <a:extLst>
                <a:ext uri="{FF2B5EF4-FFF2-40B4-BE49-F238E27FC236}">
                  <a16:creationId xmlns:a16="http://schemas.microsoft.com/office/drawing/2014/main" id="{D23CEE96-EA9E-6DDD-7231-B9ED3ECB986A}"/>
                </a:ext>
              </a:extLst>
            </p:cNvPr>
            <p:cNvSpPr txBox="1"/>
            <p:nvPr/>
          </p:nvSpPr>
          <p:spPr>
            <a:xfrm>
              <a:off x="89473" y="1481789"/>
              <a:ext cx="119940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Source Sans Pro" panose="020B0503030403020204" pitchFamily="34" charset="0"/>
                  <a:ea typeface="Source Sans Pro" panose="020B0503030403020204" pitchFamily="34" charset="0"/>
                  <a:cs typeface="Calibri"/>
                  <a:sym typeface="Calibri"/>
                </a:rPr>
                <a:t>Modellers</a:t>
              </a:r>
              <a:endParaRPr sz="1600" dirty="0">
                <a:solidFill>
                  <a:schemeClr val="dk1"/>
                </a:solidFill>
                <a:latin typeface="Source Sans Pro" panose="020B0503030403020204" pitchFamily="34" charset="0"/>
                <a:ea typeface="Source Sans Pro" panose="020B0503030403020204" pitchFamily="34" charset="0"/>
                <a:cs typeface="Calibri"/>
                <a:sym typeface="Calibri"/>
              </a:endParaRPr>
            </a:p>
          </p:txBody>
        </p:sp>
        <p:sp>
          <p:nvSpPr>
            <p:cNvPr id="9" name="Shape 103">
              <a:extLst>
                <a:ext uri="{FF2B5EF4-FFF2-40B4-BE49-F238E27FC236}">
                  <a16:creationId xmlns:a16="http://schemas.microsoft.com/office/drawing/2014/main" id="{DA0B04D0-F222-529C-F116-6AFAEF346D27}"/>
                </a:ext>
              </a:extLst>
            </p:cNvPr>
            <p:cNvSpPr txBox="1"/>
            <p:nvPr/>
          </p:nvSpPr>
          <p:spPr>
            <a:xfrm>
              <a:off x="2501816" y="1481789"/>
              <a:ext cx="146066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Source Sans Pro" panose="020B0503030403020204" pitchFamily="34" charset="0"/>
                  <a:ea typeface="Source Sans Pro" panose="020B0503030403020204" pitchFamily="34" charset="0"/>
                  <a:cs typeface="Calibri"/>
                  <a:sym typeface="Calibri"/>
                </a:rPr>
                <a:t>Stakeholders</a:t>
              </a:r>
              <a:endParaRPr sz="1600">
                <a:latin typeface="Source Sans Pro" panose="020B0503030403020204" pitchFamily="34" charset="0"/>
                <a:ea typeface="Source Sans Pro" panose="020B0503030403020204" pitchFamily="34" charset="0"/>
              </a:endParaRPr>
            </a:p>
          </p:txBody>
        </p:sp>
      </p:grpSp>
      <p:sp>
        <p:nvSpPr>
          <p:cNvPr id="10" name="Arrow: Curved Down 9">
            <a:extLst>
              <a:ext uri="{FF2B5EF4-FFF2-40B4-BE49-F238E27FC236}">
                <a16:creationId xmlns:a16="http://schemas.microsoft.com/office/drawing/2014/main" id="{22D92BB5-62E0-C99A-0A89-FE9C8AD49508}"/>
              </a:ext>
            </a:extLst>
          </p:cNvPr>
          <p:cNvSpPr/>
          <p:nvPr/>
        </p:nvSpPr>
        <p:spPr>
          <a:xfrm rot="3119785">
            <a:off x="4429981" y="1589227"/>
            <a:ext cx="2524715" cy="1343212"/>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Slide Number Placeholder 1">
            <a:extLst>
              <a:ext uri="{FF2B5EF4-FFF2-40B4-BE49-F238E27FC236}">
                <a16:creationId xmlns:a16="http://schemas.microsoft.com/office/drawing/2014/main" id="{8A84E9AB-2182-B504-2245-C4EDE46BD851}"/>
              </a:ext>
            </a:extLst>
          </p:cNvPr>
          <p:cNvSpPr>
            <a:spLocks noGrp="1"/>
          </p:cNvSpPr>
          <p:nvPr>
            <p:ph type="sldNum" sz="quarter" idx="12"/>
          </p:nvPr>
        </p:nvSpPr>
        <p:spPr>
          <a:xfrm>
            <a:off x="8610600" y="6356350"/>
            <a:ext cx="2743200" cy="365125"/>
          </a:xfrm>
        </p:spPr>
        <p:txBody>
          <a:bodyPr/>
          <a:lstStyle/>
          <a:p>
            <a:fld id="{298E05DE-B3B0-467A-9986-E8D06B6DBC11}" type="slidenum">
              <a:rPr lang="en-GB" sz="2000" smtClean="0">
                <a:latin typeface="Source Sans Pro" panose="020B0503030403020204" pitchFamily="34" charset="0"/>
                <a:ea typeface="Source Sans Pro" panose="020B0503030403020204" pitchFamily="34" charset="0"/>
              </a:rPr>
              <a:t>8</a:t>
            </a:fld>
            <a:endParaRPr lang="en-GB" sz="2000">
              <a:latin typeface="Source Sans Pro" panose="020B0503030403020204" pitchFamily="34" charset="0"/>
              <a:ea typeface="Source Sans Pro" panose="020B0503030403020204" pitchFamily="34" charset="0"/>
            </a:endParaRPr>
          </a:p>
        </p:txBody>
      </p:sp>
      <p:pic>
        <p:nvPicPr>
          <p:cNvPr id="13" name="Picture 12" descr="A black background with blue text&#10;&#10;Description automatically generated">
            <a:extLst>
              <a:ext uri="{FF2B5EF4-FFF2-40B4-BE49-F238E27FC236}">
                <a16:creationId xmlns:a16="http://schemas.microsoft.com/office/drawing/2014/main" id="{E5C5B472-0221-FD56-8A39-172ACC67EC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9920" y="136526"/>
            <a:ext cx="1327198" cy="372154"/>
          </a:xfrm>
          <a:prstGeom prst="rect">
            <a:avLst/>
          </a:prstGeom>
        </p:spPr>
      </p:pic>
    </p:spTree>
    <p:extLst>
      <p:ext uri="{BB962C8B-B14F-4D97-AF65-F5344CB8AC3E}">
        <p14:creationId xmlns:p14="http://schemas.microsoft.com/office/powerpoint/2010/main" val="1948533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8883D1A-AC7E-5492-68BC-6FD18D980711}"/>
              </a:ext>
            </a:extLst>
          </p:cNvPr>
          <p:cNvCxnSpPr>
            <a:cxnSpLocks/>
          </p:cNvCxnSpPr>
          <p:nvPr/>
        </p:nvCxnSpPr>
        <p:spPr>
          <a:xfrm>
            <a:off x="163902" y="652928"/>
            <a:ext cx="10864557"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94370C29-E177-17FD-84DD-3954601E36AB}"/>
              </a:ext>
            </a:extLst>
          </p:cNvPr>
          <p:cNvSpPr txBox="1"/>
          <p:nvPr/>
        </p:nvSpPr>
        <p:spPr>
          <a:xfrm>
            <a:off x="129078" y="69400"/>
            <a:ext cx="11312849" cy="523220"/>
          </a:xfrm>
          <a:prstGeom prst="rect">
            <a:avLst/>
          </a:prstGeom>
          <a:noFill/>
        </p:spPr>
        <p:txBody>
          <a:bodyPr wrap="square">
            <a:spAutoFit/>
          </a:bodyPr>
          <a:lstStyle/>
          <a:p>
            <a:r>
              <a:rPr lang="en-US" sz="2800" dirty="0">
                <a:latin typeface="Arial Nova" panose="020B0504020202020204" pitchFamily="34" charset="0"/>
              </a:rPr>
              <a:t>Challenges - Stakeholder engagement in climate impact attribution </a:t>
            </a:r>
            <a:endParaRPr lang="fr-BE" sz="2800" dirty="0"/>
          </a:p>
        </p:txBody>
      </p:sp>
      <p:sp>
        <p:nvSpPr>
          <p:cNvPr id="12" name="TextBox 11">
            <a:extLst>
              <a:ext uri="{FF2B5EF4-FFF2-40B4-BE49-F238E27FC236}">
                <a16:creationId xmlns:a16="http://schemas.microsoft.com/office/drawing/2014/main" id="{D1D78D70-5C69-67A6-F431-8F68BDE3D950}"/>
              </a:ext>
            </a:extLst>
          </p:cNvPr>
          <p:cNvSpPr txBox="1"/>
          <p:nvPr/>
        </p:nvSpPr>
        <p:spPr>
          <a:xfrm>
            <a:off x="129078" y="842247"/>
            <a:ext cx="6094674" cy="707886"/>
          </a:xfrm>
          <a:prstGeom prst="rect">
            <a:avLst/>
          </a:prstGeom>
          <a:noFill/>
        </p:spPr>
        <p:txBody>
          <a:bodyPr wrap="square">
            <a:spAutoFit/>
          </a:bodyPr>
          <a:lstStyle/>
          <a:p>
            <a:pPr marL="285750" indent="-285750">
              <a:buFont typeface="Arial" panose="020B0604020202020204" pitchFamily="34" charset="0"/>
              <a:buChar char="•"/>
            </a:pPr>
            <a:r>
              <a:rPr lang="en-GB" sz="2000" dirty="0">
                <a:solidFill>
                  <a:schemeClr val="accent1"/>
                </a:solidFill>
                <a:effectLst/>
                <a:latin typeface="Source Sans Pro" panose="020B0503030403020204" pitchFamily="34" charset="0"/>
                <a:ea typeface="Source Sans Pro" panose="020B0503030403020204" pitchFamily="34" charset="0"/>
              </a:rPr>
              <a:t>Difficulties in consensus-building and potential delays due to the need to reconcile diverse interests</a:t>
            </a:r>
            <a:endParaRPr lang="en-GB" sz="2000" dirty="0">
              <a:solidFill>
                <a:schemeClr val="accent1"/>
              </a:solidFill>
              <a:latin typeface="Source Sans Pro" panose="020B0503030403020204" pitchFamily="34" charset="0"/>
              <a:ea typeface="Source Sans Pro" panose="020B0503030403020204" pitchFamily="34" charset="0"/>
            </a:endParaRPr>
          </a:p>
        </p:txBody>
      </p:sp>
      <p:sp>
        <p:nvSpPr>
          <p:cNvPr id="14" name="TextBox 13">
            <a:extLst>
              <a:ext uri="{FF2B5EF4-FFF2-40B4-BE49-F238E27FC236}">
                <a16:creationId xmlns:a16="http://schemas.microsoft.com/office/drawing/2014/main" id="{E81CDC06-8003-D5E5-404E-8192C34E38AF}"/>
              </a:ext>
            </a:extLst>
          </p:cNvPr>
          <p:cNvSpPr txBox="1"/>
          <p:nvPr/>
        </p:nvSpPr>
        <p:spPr>
          <a:xfrm>
            <a:off x="6312765" y="4384971"/>
            <a:ext cx="5968248" cy="707886"/>
          </a:xfrm>
          <a:prstGeom prst="rect">
            <a:avLst/>
          </a:prstGeom>
          <a:noFill/>
        </p:spPr>
        <p:txBody>
          <a:bodyPr wrap="square">
            <a:spAutoFit/>
          </a:bodyPr>
          <a:lstStyle/>
          <a:p>
            <a:pPr marL="285750" indent="-285750">
              <a:buFont typeface="Arial" panose="020B0604020202020204" pitchFamily="34" charset="0"/>
              <a:buChar char="•"/>
            </a:pPr>
            <a:r>
              <a:rPr lang="en-GB" sz="2000" dirty="0">
                <a:solidFill>
                  <a:schemeClr val="accent1"/>
                </a:solidFill>
                <a:effectLst/>
                <a:latin typeface="Source Sans Pro" panose="020B0503030403020204" pitchFamily="34" charset="0"/>
                <a:ea typeface="Source Sans Pro" panose="020B0503030403020204" pitchFamily="34" charset="0"/>
              </a:rPr>
              <a:t>Requires substantial time, financial resources, and commitment for a successful engagement process</a:t>
            </a:r>
            <a:endParaRPr lang="en-GB" sz="2000" dirty="0">
              <a:solidFill>
                <a:schemeClr val="accent1"/>
              </a:solidFill>
              <a:latin typeface="Source Sans Pro" panose="020B0503030403020204" pitchFamily="34" charset="0"/>
              <a:ea typeface="Source Sans Pro" panose="020B0503030403020204" pitchFamily="34" charset="0"/>
            </a:endParaRPr>
          </a:p>
        </p:txBody>
      </p:sp>
      <p:sp>
        <p:nvSpPr>
          <p:cNvPr id="16" name="TextBox 15">
            <a:extLst>
              <a:ext uri="{FF2B5EF4-FFF2-40B4-BE49-F238E27FC236}">
                <a16:creationId xmlns:a16="http://schemas.microsoft.com/office/drawing/2014/main" id="{FD5AD14C-CA44-7D1B-DA95-B5A49B5A4304}"/>
              </a:ext>
            </a:extLst>
          </p:cNvPr>
          <p:cNvSpPr txBox="1"/>
          <p:nvPr/>
        </p:nvSpPr>
        <p:spPr>
          <a:xfrm>
            <a:off x="-1" y="6133029"/>
            <a:ext cx="6481837" cy="707886"/>
          </a:xfrm>
          <a:prstGeom prst="rect">
            <a:avLst/>
          </a:prstGeom>
          <a:noFill/>
        </p:spPr>
        <p:txBody>
          <a:bodyPr wrap="square">
            <a:spAutoFit/>
          </a:bodyPr>
          <a:lstStyle/>
          <a:p>
            <a:pPr marL="285750" indent="-285750">
              <a:buFont typeface="Arial" panose="020B0604020202020204" pitchFamily="34" charset="0"/>
              <a:buChar char="•"/>
            </a:pPr>
            <a:r>
              <a:rPr lang="en-GB" sz="2000" dirty="0">
                <a:solidFill>
                  <a:schemeClr val="accent1"/>
                </a:solidFill>
                <a:effectLst/>
                <a:latin typeface="Source Sans Pro" panose="020B0503030403020204" pitchFamily="34" charset="0"/>
                <a:ea typeface="Source Sans Pro" panose="020B0503030403020204" pitchFamily="34" charset="0"/>
              </a:rPr>
              <a:t>Most climate impact attribution research is conducted by researchers in high income countries</a:t>
            </a:r>
            <a:endParaRPr lang="en-GB" sz="2000" dirty="0">
              <a:solidFill>
                <a:schemeClr val="accent1"/>
              </a:solidFill>
              <a:latin typeface="Source Sans Pro" panose="020B0503030403020204" pitchFamily="34" charset="0"/>
              <a:ea typeface="Source Sans Pro" panose="020B0503030403020204" pitchFamily="34" charset="0"/>
            </a:endParaRPr>
          </a:p>
        </p:txBody>
      </p:sp>
      <p:pic>
        <p:nvPicPr>
          <p:cNvPr id="18" name="Picture 17">
            <a:extLst>
              <a:ext uri="{FF2B5EF4-FFF2-40B4-BE49-F238E27FC236}">
                <a16:creationId xmlns:a16="http://schemas.microsoft.com/office/drawing/2014/main" id="{41208E40-47DB-6FFE-D5BC-818A3D724784}"/>
              </a:ext>
            </a:extLst>
          </p:cNvPr>
          <p:cNvPicPr>
            <a:picLocks noChangeAspect="1"/>
          </p:cNvPicPr>
          <p:nvPr/>
        </p:nvPicPr>
        <p:blipFill>
          <a:blip r:embed="rId3"/>
          <a:stretch>
            <a:fillRect/>
          </a:stretch>
        </p:blipFill>
        <p:spPr>
          <a:xfrm>
            <a:off x="221114" y="1591145"/>
            <a:ext cx="6481836" cy="1628701"/>
          </a:xfrm>
          <a:prstGeom prst="rect">
            <a:avLst/>
          </a:prstGeom>
        </p:spPr>
      </p:pic>
      <p:pic>
        <p:nvPicPr>
          <p:cNvPr id="20" name="Picture 19">
            <a:extLst>
              <a:ext uri="{FF2B5EF4-FFF2-40B4-BE49-F238E27FC236}">
                <a16:creationId xmlns:a16="http://schemas.microsoft.com/office/drawing/2014/main" id="{C5187DC8-F043-B64E-D94B-6311D9A7F2BD}"/>
              </a:ext>
            </a:extLst>
          </p:cNvPr>
          <p:cNvPicPr>
            <a:picLocks noChangeAspect="1"/>
          </p:cNvPicPr>
          <p:nvPr/>
        </p:nvPicPr>
        <p:blipFill>
          <a:blip r:embed="rId4"/>
          <a:stretch>
            <a:fillRect/>
          </a:stretch>
        </p:blipFill>
        <p:spPr>
          <a:xfrm>
            <a:off x="7986466" y="2147474"/>
            <a:ext cx="3534268" cy="2314898"/>
          </a:xfrm>
          <a:prstGeom prst="rect">
            <a:avLst/>
          </a:prstGeom>
        </p:spPr>
      </p:pic>
      <p:pic>
        <p:nvPicPr>
          <p:cNvPr id="22" name="Picture 21">
            <a:extLst>
              <a:ext uri="{FF2B5EF4-FFF2-40B4-BE49-F238E27FC236}">
                <a16:creationId xmlns:a16="http://schemas.microsoft.com/office/drawing/2014/main" id="{D77E8769-2C0E-E276-E2E0-946BA4697884}"/>
              </a:ext>
            </a:extLst>
          </p:cNvPr>
          <p:cNvPicPr>
            <a:picLocks noChangeAspect="1"/>
          </p:cNvPicPr>
          <p:nvPr/>
        </p:nvPicPr>
        <p:blipFill>
          <a:blip r:embed="rId5"/>
          <a:stretch>
            <a:fillRect/>
          </a:stretch>
        </p:blipFill>
        <p:spPr>
          <a:xfrm>
            <a:off x="1334625" y="4260018"/>
            <a:ext cx="3489371" cy="1951613"/>
          </a:xfrm>
          <a:prstGeom prst="rect">
            <a:avLst/>
          </a:prstGeom>
        </p:spPr>
      </p:pic>
      <p:sp>
        <p:nvSpPr>
          <p:cNvPr id="24" name="Slide Number Placeholder 1">
            <a:extLst>
              <a:ext uri="{FF2B5EF4-FFF2-40B4-BE49-F238E27FC236}">
                <a16:creationId xmlns:a16="http://schemas.microsoft.com/office/drawing/2014/main" id="{1DB47909-8D0D-995D-4178-5BBF1B044593}"/>
              </a:ext>
            </a:extLst>
          </p:cNvPr>
          <p:cNvSpPr>
            <a:spLocks noGrp="1"/>
          </p:cNvSpPr>
          <p:nvPr>
            <p:ph type="sldNum" sz="quarter" idx="12"/>
          </p:nvPr>
        </p:nvSpPr>
        <p:spPr>
          <a:xfrm>
            <a:off x="8610600" y="6356350"/>
            <a:ext cx="2743200" cy="365125"/>
          </a:xfrm>
        </p:spPr>
        <p:txBody>
          <a:bodyPr/>
          <a:lstStyle/>
          <a:p>
            <a:fld id="{298E05DE-B3B0-467A-9986-E8D06B6DBC11}" type="slidenum">
              <a:rPr lang="en-GB" sz="2000" smtClean="0">
                <a:latin typeface="Source Sans Pro" panose="020B0503030403020204" pitchFamily="34" charset="0"/>
                <a:ea typeface="Source Sans Pro" panose="020B0503030403020204" pitchFamily="34" charset="0"/>
              </a:rPr>
              <a:t>9</a:t>
            </a:fld>
            <a:endParaRPr lang="en-GB" sz="2000">
              <a:latin typeface="Source Sans Pro" panose="020B0503030403020204" pitchFamily="34" charset="0"/>
              <a:ea typeface="Source Sans Pro" panose="020B0503030403020204" pitchFamily="34" charset="0"/>
            </a:endParaRPr>
          </a:p>
        </p:txBody>
      </p:sp>
      <p:pic>
        <p:nvPicPr>
          <p:cNvPr id="25" name="Picture 24" descr="A black background with blue text&#10;&#10;Description automatically generated">
            <a:extLst>
              <a:ext uri="{FF2B5EF4-FFF2-40B4-BE49-F238E27FC236}">
                <a16:creationId xmlns:a16="http://schemas.microsoft.com/office/drawing/2014/main" id="{60358948-59A6-0D1B-7879-8ADA959F31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50650" y="136526"/>
            <a:ext cx="1166467" cy="327084"/>
          </a:xfrm>
          <a:prstGeom prst="rect">
            <a:avLst/>
          </a:prstGeom>
        </p:spPr>
      </p:pic>
    </p:spTree>
    <p:extLst>
      <p:ext uri="{BB962C8B-B14F-4D97-AF65-F5344CB8AC3E}">
        <p14:creationId xmlns:p14="http://schemas.microsoft.com/office/powerpoint/2010/main" val="172995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586</Words>
  <Application>Microsoft Office PowerPoint</Application>
  <PresentationFormat>Widescreen</PresentationFormat>
  <Paragraphs>84</Paragraphs>
  <Slides>15</Slides>
  <Notes>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 Nkwasa</dc:creator>
  <cp:lastModifiedBy>Albert Nkwasa</cp:lastModifiedBy>
  <cp:revision>2</cp:revision>
  <dcterms:created xsi:type="dcterms:W3CDTF">2024-04-23T09:35:25Z</dcterms:created>
  <dcterms:modified xsi:type="dcterms:W3CDTF">2024-08-21T12:29:06Z</dcterms:modified>
</cp:coreProperties>
</file>