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503" r:id="rId3"/>
    <p:sldId id="486" r:id="rId4"/>
    <p:sldId id="260" r:id="rId5"/>
    <p:sldId id="502" r:id="rId6"/>
    <p:sldId id="743" r:id="rId7"/>
    <p:sldId id="744" r:id="rId8"/>
    <p:sldId id="265" r:id="rId9"/>
    <p:sldId id="692" r:id="rId10"/>
    <p:sldId id="750" r:id="rId11"/>
    <p:sldId id="259" r:id="rId12"/>
    <p:sldId id="256" r:id="rId13"/>
    <p:sldId id="748" r:id="rId14"/>
    <p:sldId id="745" r:id="rId15"/>
    <p:sldId id="747" r:id="rId16"/>
    <p:sldId id="751" r:id="rId17"/>
    <p:sldId id="749" r:id="rId18"/>
    <p:sldId id="746" r:id="rId19"/>
    <p:sldId id="752"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65E5F-3FA3-4FC3-8274-1187141EEE24}" v="664" dt="2024-07-11T08:55:05.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91" autoAdjust="0"/>
    <p:restoredTop sz="94660"/>
  </p:normalViewPr>
  <p:slideViewPr>
    <p:cSldViewPr snapToGrid="0">
      <p:cViewPr varScale="1">
        <p:scale>
          <a:sx n="105" d="100"/>
          <a:sy n="105" d="100"/>
        </p:scale>
        <p:origin x="138"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D:\swat_talk\diff_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swat_talk\diff_analysi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Sheet1!$A$5</c:f>
              <c:strCache>
                <c:ptCount val="1"/>
                <c:pt idx="0">
                  <c:v>ssp1rcp26</c:v>
                </c:pt>
              </c:strCache>
            </c:strRef>
          </c:tx>
          <c:spPr>
            <a:solidFill>
              <a:schemeClr val="accent1"/>
            </a:solidFill>
            <a:ln>
              <a:noFill/>
            </a:ln>
            <a:effectLst/>
          </c:spPr>
          <c:invertIfNegative val="0"/>
          <c:cat>
            <c:numRef>
              <c:f>(Sheet1!$B$4:$C$4,Sheet1!$E$4:$F$4)</c:f>
              <c:numCache>
                <c:formatCode>General</c:formatCode>
                <c:ptCount val="4"/>
                <c:pt idx="0">
                  <c:v>2010</c:v>
                </c:pt>
                <c:pt idx="1">
                  <c:v>2050</c:v>
                </c:pt>
                <c:pt idx="2">
                  <c:v>2010</c:v>
                </c:pt>
                <c:pt idx="3">
                  <c:v>2050</c:v>
                </c:pt>
              </c:numCache>
            </c:numRef>
          </c:cat>
          <c:val>
            <c:numRef>
              <c:f>(Sheet1!$B$5:$C$5,Sheet1!$E$5:$F$5)</c:f>
              <c:numCache>
                <c:formatCode>General</c:formatCode>
                <c:ptCount val="4"/>
                <c:pt idx="0">
                  <c:v>10.199999999999999</c:v>
                </c:pt>
                <c:pt idx="1">
                  <c:v>11.3</c:v>
                </c:pt>
                <c:pt idx="2">
                  <c:v>6.7</c:v>
                </c:pt>
                <c:pt idx="3">
                  <c:v>8.1</c:v>
                </c:pt>
              </c:numCache>
            </c:numRef>
          </c:val>
          <c:extLst>
            <c:ext xmlns:c16="http://schemas.microsoft.com/office/drawing/2014/chart" uri="{C3380CC4-5D6E-409C-BE32-E72D297353CC}">
              <c16:uniqueId val="{00000000-BD26-4905-BAD7-C0A760A45E82}"/>
            </c:ext>
          </c:extLst>
        </c:ser>
        <c:ser>
          <c:idx val="1"/>
          <c:order val="1"/>
          <c:tx>
            <c:strRef>
              <c:f>Sheet1!$A$6</c:f>
              <c:strCache>
                <c:ptCount val="1"/>
                <c:pt idx="0">
                  <c:v>ssp3rcp60</c:v>
                </c:pt>
              </c:strCache>
            </c:strRef>
          </c:tx>
          <c:spPr>
            <a:solidFill>
              <a:schemeClr val="accent2"/>
            </a:solidFill>
            <a:ln>
              <a:noFill/>
            </a:ln>
            <a:effectLst/>
          </c:spPr>
          <c:invertIfNegative val="0"/>
          <c:cat>
            <c:numRef>
              <c:f>(Sheet1!$B$4:$C$4,Sheet1!$E$4:$F$4)</c:f>
              <c:numCache>
                <c:formatCode>General</c:formatCode>
                <c:ptCount val="4"/>
                <c:pt idx="0">
                  <c:v>2010</c:v>
                </c:pt>
                <c:pt idx="1">
                  <c:v>2050</c:v>
                </c:pt>
                <c:pt idx="2">
                  <c:v>2010</c:v>
                </c:pt>
                <c:pt idx="3">
                  <c:v>2050</c:v>
                </c:pt>
              </c:numCache>
            </c:numRef>
          </c:cat>
          <c:val>
            <c:numRef>
              <c:f>(Sheet1!$B$6:$C$6,Sheet1!$E$6:$F$6)</c:f>
              <c:numCache>
                <c:formatCode>General</c:formatCode>
                <c:ptCount val="4"/>
                <c:pt idx="0">
                  <c:v>10.199999999999999</c:v>
                </c:pt>
                <c:pt idx="1">
                  <c:v>13.9</c:v>
                </c:pt>
                <c:pt idx="2">
                  <c:v>6.7</c:v>
                </c:pt>
                <c:pt idx="3">
                  <c:v>8.6</c:v>
                </c:pt>
              </c:numCache>
            </c:numRef>
          </c:val>
          <c:extLst>
            <c:ext xmlns:c16="http://schemas.microsoft.com/office/drawing/2014/chart" uri="{C3380CC4-5D6E-409C-BE32-E72D297353CC}">
              <c16:uniqueId val="{00000001-BD26-4905-BAD7-C0A760A45E82}"/>
            </c:ext>
          </c:extLst>
        </c:ser>
        <c:ser>
          <c:idx val="2"/>
          <c:order val="2"/>
          <c:tx>
            <c:strRef>
              <c:f>Sheet1!$A$7</c:f>
              <c:strCache>
                <c:ptCount val="1"/>
                <c:pt idx="0">
                  <c:v>ssp5rcp85</c:v>
                </c:pt>
              </c:strCache>
            </c:strRef>
          </c:tx>
          <c:spPr>
            <a:solidFill>
              <a:schemeClr val="accent3"/>
            </a:solidFill>
            <a:ln>
              <a:noFill/>
            </a:ln>
            <a:effectLst/>
          </c:spPr>
          <c:invertIfNegative val="0"/>
          <c:cat>
            <c:numRef>
              <c:f>(Sheet1!$B$4:$C$4,Sheet1!$E$4:$F$4)</c:f>
              <c:numCache>
                <c:formatCode>General</c:formatCode>
                <c:ptCount val="4"/>
                <c:pt idx="0">
                  <c:v>2010</c:v>
                </c:pt>
                <c:pt idx="1">
                  <c:v>2050</c:v>
                </c:pt>
                <c:pt idx="2">
                  <c:v>2010</c:v>
                </c:pt>
                <c:pt idx="3">
                  <c:v>2050</c:v>
                </c:pt>
              </c:numCache>
            </c:numRef>
          </c:cat>
          <c:val>
            <c:numRef>
              <c:f>(Sheet1!$B$7:$C$7,Sheet1!$E$7:$F$7)</c:f>
              <c:numCache>
                <c:formatCode>General</c:formatCode>
                <c:ptCount val="4"/>
                <c:pt idx="0">
                  <c:v>10.199999999999999</c:v>
                </c:pt>
                <c:pt idx="1">
                  <c:v>13.3</c:v>
                </c:pt>
                <c:pt idx="2">
                  <c:v>6.7</c:v>
                </c:pt>
                <c:pt idx="3">
                  <c:v>8.9</c:v>
                </c:pt>
              </c:numCache>
            </c:numRef>
          </c:val>
          <c:extLst>
            <c:ext xmlns:c16="http://schemas.microsoft.com/office/drawing/2014/chart" uri="{C3380CC4-5D6E-409C-BE32-E72D297353CC}">
              <c16:uniqueId val="{00000002-BD26-4905-BAD7-C0A760A45E82}"/>
            </c:ext>
          </c:extLst>
        </c:ser>
        <c:dLbls>
          <c:showLegendKey val="0"/>
          <c:showVal val="0"/>
          <c:showCatName val="0"/>
          <c:showSerName val="0"/>
          <c:showPercent val="0"/>
          <c:showBubbleSize val="0"/>
        </c:dLbls>
        <c:gapWidth val="219"/>
        <c:overlap val="-27"/>
        <c:axId val="1184324479"/>
        <c:axId val="1184324959"/>
      </c:barChart>
      <c:catAx>
        <c:axId val="1184324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184324959"/>
        <c:crosses val="autoZero"/>
        <c:auto val="1"/>
        <c:lblAlgn val="ctr"/>
        <c:lblOffset val="100"/>
        <c:noMultiLvlLbl val="0"/>
      </c:catAx>
      <c:valAx>
        <c:axId val="1184324959"/>
        <c:scaling>
          <c:orientation val="minMax"/>
        </c:scaling>
        <c:delete val="0"/>
        <c:axPos val="l"/>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184324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Sheet1!$I$5</c:f>
              <c:strCache>
                <c:ptCount val="1"/>
                <c:pt idx="0">
                  <c:v>ssp1rcp26</c:v>
                </c:pt>
              </c:strCache>
            </c:strRef>
          </c:tx>
          <c:spPr>
            <a:solidFill>
              <a:schemeClr val="accent1"/>
            </a:solidFill>
            <a:ln>
              <a:noFill/>
            </a:ln>
            <a:effectLst/>
          </c:spPr>
          <c:invertIfNegative val="0"/>
          <c:cat>
            <c:numRef>
              <c:f>(Sheet1!$J$4:$K$4,Sheet1!$M$4:$N$4)</c:f>
              <c:numCache>
                <c:formatCode>General</c:formatCode>
                <c:ptCount val="4"/>
                <c:pt idx="0">
                  <c:v>2010</c:v>
                </c:pt>
                <c:pt idx="1">
                  <c:v>2050</c:v>
                </c:pt>
                <c:pt idx="2">
                  <c:v>2010</c:v>
                </c:pt>
                <c:pt idx="3">
                  <c:v>2050</c:v>
                </c:pt>
              </c:numCache>
            </c:numRef>
          </c:cat>
          <c:val>
            <c:numRef>
              <c:f>(Sheet1!$J$5:$K$5,Sheet1!$M$5:$N$5)</c:f>
              <c:numCache>
                <c:formatCode>General</c:formatCode>
                <c:ptCount val="4"/>
                <c:pt idx="0">
                  <c:v>1.1000000000000001</c:v>
                </c:pt>
                <c:pt idx="1">
                  <c:v>1.22</c:v>
                </c:pt>
                <c:pt idx="2">
                  <c:v>0.74</c:v>
                </c:pt>
                <c:pt idx="3">
                  <c:v>0.94</c:v>
                </c:pt>
              </c:numCache>
            </c:numRef>
          </c:val>
          <c:extLst>
            <c:ext xmlns:c16="http://schemas.microsoft.com/office/drawing/2014/chart" uri="{C3380CC4-5D6E-409C-BE32-E72D297353CC}">
              <c16:uniqueId val="{00000000-0A73-490D-AC7F-E1ACE444D701}"/>
            </c:ext>
          </c:extLst>
        </c:ser>
        <c:ser>
          <c:idx val="1"/>
          <c:order val="1"/>
          <c:tx>
            <c:strRef>
              <c:f>Sheet1!$I$6</c:f>
              <c:strCache>
                <c:ptCount val="1"/>
                <c:pt idx="0">
                  <c:v>ssp3rcp60</c:v>
                </c:pt>
              </c:strCache>
            </c:strRef>
          </c:tx>
          <c:spPr>
            <a:solidFill>
              <a:schemeClr val="accent2"/>
            </a:solidFill>
            <a:ln>
              <a:noFill/>
            </a:ln>
            <a:effectLst/>
          </c:spPr>
          <c:invertIfNegative val="0"/>
          <c:cat>
            <c:numRef>
              <c:f>(Sheet1!$J$4:$K$4,Sheet1!$M$4:$N$4)</c:f>
              <c:numCache>
                <c:formatCode>General</c:formatCode>
                <c:ptCount val="4"/>
                <c:pt idx="0">
                  <c:v>2010</c:v>
                </c:pt>
                <c:pt idx="1">
                  <c:v>2050</c:v>
                </c:pt>
                <c:pt idx="2">
                  <c:v>2010</c:v>
                </c:pt>
                <c:pt idx="3">
                  <c:v>2050</c:v>
                </c:pt>
              </c:numCache>
            </c:numRef>
          </c:cat>
          <c:val>
            <c:numRef>
              <c:f>(Sheet1!$J$6:$K$6,Sheet1!$M$6:$N$6)</c:f>
              <c:numCache>
                <c:formatCode>General</c:formatCode>
                <c:ptCount val="4"/>
                <c:pt idx="0">
                  <c:v>1.1000000000000001</c:v>
                </c:pt>
                <c:pt idx="1">
                  <c:v>1.41</c:v>
                </c:pt>
                <c:pt idx="2">
                  <c:v>0.75</c:v>
                </c:pt>
                <c:pt idx="3">
                  <c:v>1.03</c:v>
                </c:pt>
              </c:numCache>
            </c:numRef>
          </c:val>
          <c:extLst>
            <c:ext xmlns:c16="http://schemas.microsoft.com/office/drawing/2014/chart" uri="{C3380CC4-5D6E-409C-BE32-E72D297353CC}">
              <c16:uniqueId val="{00000001-0A73-490D-AC7F-E1ACE444D701}"/>
            </c:ext>
          </c:extLst>
        </c:ser>
        <c:ser>
          <c:idx val="2"/>
          <c:order val="2"/>
          <c:tx>
            <c:strRef>
              <c:f>Sheet1!$I$7</c:f>
              <c:strCache>
                <c:ptCount val="1"/>
                <c:pt idx="0">
                  <c:v>ssp5rcp85</c:v>
                </c:pt>
              </c:strCache>
            </c:strRef>
          </c:tx>
          <c:spPr>
            <a:solidFill>
              <a:schemeClr val="accent3"/>
            </a:solidFill>
            <a:ln>
              <a:noFill/>
            </a:ln>
            <a:effectLst/>
          </c:spPr>
          <c:invertIfNegative val="0"/>
          <c:cat>
            <c:numRef>
              <c:f>(Sheet1!$J$4:$K$4,Sheet1!$M$4:$N$4)</c:f>
              <c:numCache>
                <c:formatCode>General</c:formatCode>
                <c:ptCount val="4"/>
                <c:pt idx="0">
                  <c:v>2010</c:v>
                </c:pt>
                <c:pt idx="1">
                  <c:v>2050</c:v>
                </c:pt>
                <c:pt idx="2">
                  <c:v>2010</c:v>
                </c:pt>
                <c:pt idx="3">
                  <c:v>2050</c:v>
                </c:pt>
              </c:numCache>
            </c:numRef>
          </c:cat>
          <c:val>
            <c:numRef>
              <c:f>(Sheet1!$J$7:$K$7,Sheet1!$M$7:$N$7)</c:f>
              <c:numCache>
                <c:formatCode>General</c:formatCode>
                <c:ptCount val="4"/>
                <c:pt idx="0">
                  <c:v>1.1000000000000001</c:v>
                </c:pt>
                <c:pt idx="1">
                  <c:v>1.3</c:v>
                </c:pt>
                <c:pt idx="2">
                  <c:v>0.7</c:v>
                </c:pt>
                <c:pt idx="3">
                  <c:v>1.05</c:v>
                </c:pt>
              </c:numCache>
            </c:numRef>
          </c:val>
          <c:extLst>
            <c:ext xmlns:c16="http://schemas.microsoft.com/office/drawing/2014/chart" uri="{C3380CC4-5D6E-409C-BE32-E72D297353CC}">
              <c16:uniqueId val="{00000002-0A73-490D-AC7F-E1ACE444D701}"/>
            </c:ext>
          </c:extLst>
        </c:ser>
        <c:dLbls>
          <c:showLegendKey val="0"/>
          <c:showVal val="0"/>
          <c:showCatName val="0"/>
          <c:showSerName val="0"/>
          <c:showPercent val="0"/>
          <c:showBubbleSize val="0"/>
        </c:dLbls>
        <c:gapWidth val="219"/>
        <c:overlap val="-27"/>
        <c:axId val="1411525839"/>
        <c:axId val="1421289680"/>
      </c:barChart>
      <c:catAx>
        <c:axId val="1411525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421289680"/>
        <c:crosses val="autoZero"/>
        <c:auto val="1"/>
        <c:lblAlgn val="ctr"/>
        <c:lblOffset val="100"/>
        <c:noMultiLvlLbl val="0"/>
      </c:catAx>
      <c:valAx>
        <c:axId val="1421289680"/>
        <c:scaling>
          <c:orientation val="minMax"/>
        </c:scaling>
        <c:delete val="0"/>
        <c:axPos val="l"/>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4115258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873B2-C068-4B1A-9FA5-900889730395}" type="datetimeFigureOut">
              <a:rPr lang="en-GB" smtClean="0"/>
              <a:t>21/08/2024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8BC82-A57D-4C6D-852B-67C52B391062}" type="slidenum">
              <a:rPr lang="en-GB" smtClean="0"/>
              <a:t>‹#›</a:t>
            </a:fld>
            <a:endParaRPr lang="en-GB"/>
          </a:p>
        </p:txBody>
      </p:sp>
    </p:spTree>
    <p:extLst>
      <p:ext uri="{BB962C8B-B14F-4D97-AF65-F5344CB8AC3E}">
        <p14:creationId xmlns:p14="http://schemas.microsoft.com/office/powerpoint/2010/main" val="520448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E3E8A9-94DF-42D8-B692-6AD5DBE80FFD}" type="slidenum">
              <a:rPr lang="en-GB" smtClean="0"/>
              <a:t>2</a:t>
            </a:fld>
            <a:endParaRPr lang="en-GB"/>
          </a:p>
        </p:txBody>
      </p:sp>
    </p:spTree>
    <p:extLst>
      <p:ext uri="{BB962C8B-B14F-4D97-AF65-F5344CB8AC3E}">
        <p14:creationId xmlns:p14="http://schemas.microsoft.com/office/powerpoint/2010/main" val="159713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Harding"/>
              </a:rPr>
              <a:t>-</a:t>
            </a:r>
            <a:r>
              <a:rPr lang="en-US" sz="1200" dirty="0"/>
              <a:t>Water pollution has worsened since the 1990s in the majority of rivers in Latin America, </a:t>
            </a:r>
            <a:r>
              <a:rPr lang="en-US" sz="1200" b="1" dirty="0"/>
              <a:t>Africa</a:t>
            </a:r>
            <a:r>
              <a:rPr lang="en-US" sz="1200" dirty="0"/>
              <a:t>, and Asia (40%)/// </a:t>
            </a:r>
            <a:r>
              <a:rPr lang="en-US" dirty="0"/>
              <a:t>people are using untreated water of unknown quality for drinking and domestic use</a:t>
            </a:r>
            <a:endParaRPr lang="en-US" b="0" i="0" dirty="0">
              <a:solidFill>
                <a:srgbClr val="222222"/>
              </a:solidFill>
              <a:effectLst/>
              <a:latin typeface="Harding"/>
            </a:endParaRPr>
          </a:p>
          <a:p>
            <a:r>
              <a:rPr lang="en-US" b="0" i="0" dirty="0">
                <a:solidFill>
                  <a:srgbClr val="222222"/>
                </a:solidFill>
                <a:effectLst/>
                <a:latin typeface="Harding"/>
              </a:rPr>
              <a:t>`-Water is polluted when the When water does not meet quality requirements</a:t>
            </a:r>
          </a:p>
          <a:p>
            <a:r>
              <a:rPr lang="en-US" b="0" i="0" dirty="0">
                <a:solidFill>
                  <a:srgbClr val="222222"/>
                </a:solidFill>
                <a:effectLst/>
                <a:latin typeface="Harding"/>
              </a:rPr>
              <a:t>-0Water quality is determined by a large set of constituents (or parameters) representing the physical, biological and chemical aspects of water</a:t>
            </a:r>
            <a:endParaRPr lang="en-US" dirty="0"/>
          </a:p>
          <a:p>
            <a:r>
              <a:rPr lang="en-US" dirty="0">
                <a:sym typeface="Wingdings" panose="05000000000000000000" pitchFamily="2" charset="2"/>
              </a:rPr>
              <a:t></a:t>
            </a:r>
            <a:r>
              <a:rPr lang="en-US" dirty="0"/>
              <a:t>The most important current sources of pollution vary from pollutant to pollutant.</a:t>
            </a:r>
          </a:p>
          <a:p>
            <a:r>
              <a:rPr lang="en-US" dirty="0"/>
              <a:t>Ultimate causes of growing water pollution are population growth, increased economic activity, intensification and expansion of agriculture, and increased sewerage with no or low level of treatment</a:t>
            </a:r>
          </a:p>
          <a:p>
            <a:r>
              <a:rPr lang="en-US" dirty="0"/>
              <a:t>-Agriculture occupies 50 % of the habitable land.</a:t>
            </a:r>
            <a:endParaRPr lang="en-BE" dirty="0"/>
          </a:p>
        </p:txBody>
      </p:sp>
      <p:sp>
        <p:nvSpPr>
          <p:cNvPr id="4" name="Slide Number Placeholder 3"/>
          <p:cNvSpPr>
            <a:spLocks noGrp="1"/>
          </p:cNvSpPr>
          <p:nvPr>
            <p:ph type="sldNum" sz="quarter" idx="5"/>
          </p:nvPr>
        </p:nvSpPr>
        <p:spPr/>
        <p:txBody>
          <a:bodyPr/>
          <a:lstStyle/>
          <a:p>
            <a:fld id="{4273E757-11BA-43BB-86A4-5976CD8A4D7B}" type="slidenum">
              <a:rPr lang="fr-BE" smtClean="0"/>
              <a:t>3</a:t>
            </a:fld>
            <a:endParaRPr lang="fr-BE"/>
          </a:p>
        </p:txBody>
      </p:sp>
    </p:spTree>
    <p:extLst>
      <p:ext uri="{BB962C8B-B14F-4D97-AF65-F5344CB8AC3E}">
        <p14:creationId xmlns:p14="http://schemas.microsoft.com/office/powerpoint/2010/main" val="1017950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en-US" b="0" i="0">
                <a:solidFill>
                  <a:srgbClr val="374151"/>
                </a:solidFill>
                <a:effectLst/>
                <a:latin typeface="Söhne"/>
              </a:rPr>
              <a:t>Water quality refers to the chemical, physical, and biological characteristics of water. It is a measure of the suitability of water for specific purposes, such as drinking, irrigation, recreational activities, or supporting aquatic life. </a:t>
            </a:r>
            <a:endParaRPr lang="nl-BE"/>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44143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4273E757-11BA-43BB-86A4-5976CD8A4D7B}" type="slidenum">
              <a:rPr lang="fr-BE" smtClean="0"/>
              <a:t>5</a:t>
            </a:fld>
            <a:endParaRPr lang="fr-BE"/>
          </a:p>
        </p:txBody>
      </p:sp>
    </p:spTree>
    <p:extLst>
      <p:ext uri="{BB962C8B-B14F-4D97-AF65-F5344CB8AC3E}">
        <p14:creationId xmlns:p14="http://schemas.microsoft.com/office/powerpoint/2010/main" val="2801827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lnSpc>
                <a:spcPct val="107000"/>
              </a:lnSpc>
              <a:spcAft>
                <a:spcPts val="800"/>
              </a:spcAft>
              <a:defRPr/>
            </a:pPr>
            <a:r>
              <a:rPr lang="en-US" sz="2800" b="0" i="0" dirty="0">
                <a:solidFill>
                  <a:srgbClr val="1F1F1F"/>
                </a:solidFill>
                <a:effectLst/>
                <a:latin typeface="ElsevierGulliver"/>
              </a:rPr>
              <a:t>In SSP1, progress is made toward sustainable development, with ongoing efforts to achieve sustainable development goals by improving efficiencies and recycling, reducing food wastes, while reducing resource intensity and fossil fuel dependency. SSP2 is a middle of the road scenario, SSP3 portrays a fragmented world with regions differing widely in socio-economic development. SSP4 represents a strongly unequal world with a small elite and a large, poor and vulnerable group. SSP5 involves traditional development with a focus on economic growth relying strongly on fossil fuels</a:t>
            </a:r>
            <a:endParaRPr sz="1800" dirty="0">
              <a:latin typeface="Calibri"/>
              <a:ea typeface="Calibri"/>
              <a:cs typeface="Times New Roman"/>
            </a:endParaRPr>
          </a:p>
        </p:txBody>
      </p:sp>
      <p:sp>
        <p:nvSpPr>
          <p:cNvPr id="4" name="Slide Number Placeholder 3"/>
          <p:cNvSpPr>
            <a:spLocks noGrp="1"/>
          </p:cNvSpPr>
          <p:nvPr>
            <p:ph type="sldNum" sz="quarter" idx="5"/>
          </p:nvPr>
        </p:nvSpPr>
        <p:spPr bwMode="auto"/>
        <p:txBody>
          <a:bodyPr/>
          <a:lstStyle/>
          <a:p>
            <a:pPr>
              <a:defRPr/>
            </a:pPr>
            <a:fld id="{94C9F38B-5B1A-4930-9BD4-FA1278070C9A}" type="slidenum">
              <a:rPr/>
              <a:t>11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8BC82-A57D-4C6D-852B-67C52B391062}" type="slidenum">
              <a:rPr lang="en-GB" smtClean="0"/>
              <a:t>16</a:t>
            </a:fld>
            <a:endParaRPr lang="en-GB"/>
          </a:p>
        </p:txBody>
      </p:sp>
    </p:spTree>
    <p:extLst>
      <p:ext uri="{BB962C8B-B14F-4D97-AF65-F5344CB8AC3E}">
        <p14:creationId xmlns:p14="http://schemas.microsoft.com/office/powerpoint/2010/main" val="3314092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5C02B-D4D5-3637-643A-3D73241151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1F4416-C202-46BD-F6A2-5F9CA8CB13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B9BF53-2771-1499-E35A-C7E54A0DCC5D}"/>
              </a:ext>
            </a:extLst>
          </p:cNvPr>
          <p:cNvSpPr>
            <a:spLocks noGrp="1"/>
          </p:cNvSpPr>
          <p:nvPr>
            <p:ph type="dt" sz="half" idx="10"/>
          </p:nvPr>
        </p:nvSpPr>
        <p:spPr/>
        <p:txBody>
          <a:bodyPr/>
          <a:lstStyle/>
          <a:p>
            <a:fld id="{D7DACBD9-CF51-49A3-A9D7-72A83E4EFF4D}" type="datetimeFigureOut">
              <a:rPr lang="en-GB" smtClean="0"/>
              <a:t>21/08/2024</a:t>
            </a:fld>
            <a:endParaRPr lang="en-GB"/>
          </a:p>
        </p:txBody>
      </p:sp>
      <p:sp>
        <p:nvSpPr>
          <p:cNvPr id="5" name="Footer Placeholder 4">
            <a:extLst>
              <a:ext uri="{FF2B5EF4-FFF2-40B4-BE49-F238E27FC236}">
                <a16:creationId xmlns:a16="http://schemas.microsoft.com/office/drawing/2014/main" id="{C98DF4ED-DD2F-D827-AA7B-41936A7522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972241-7B15-B8BA-665F-F3463B41A8FC}"/>
              </a:ext>
            </a:extLst>
          </p:cNvPr>
          <p:cNvSpPr>
            <a:spLocks noGrp="1"/>
          </p:cNvSpPr>
          <p:nvPr>
            <p:ph type="sldNum" sz="quarter" idx="12"/>
          </p:nvPr>
        </p:nvSpPr>
        <p:spPr/>
        <p:txBody>
          <a:bodyPr/>
          <a:lstStyle/>
          <a:p>
            <a:fld id="{73CE05D3-1576-4F09-99A1-D8E30A4B1386}" type="slidenum">
              <a:rPr lang="en-GB" smtClean="0"/>
              <a:t>‹#›</a:t>
            </a:fld>
            <a:endParaRPr lang="en-GB"/>
          </a:p>
        </p:txBody>
      </p:sp>
    </p:spTree>
    <p:extLst>
      <p:ext uri="{BB962C8B-B14F-4D97-AF65-F5344CB8AC3E}">
        <p14:creationId xmlns:p14="http://schemas.microsoft.com/office/powerpoint/2010/main" val="335359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B1AE-EE49-3566-4ADE-6CD0A2F2B4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7BCBA8-2E1D-0878-648A-1562FC4E02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575FDD-30D2-B005-AE89-9B0AC7E61D00}"/>
              </a:ext>
            </a:extLst>
          </p:cNvPr>
          <p:cNvSpPr>
            <a:spLocks noGrp="1"/>
          </p:cNvSpPr>
          <p:nvPr>
            <p:ph type="dt" sz="half" idx="10"/>
          </p:nvPr>
        </p:nvSpPr>
        <p:spPr/>
        <p:txBody>
          <a:bodyPr/>
          <a:lstStyle/>
          <a:p>
            <a:fld id="{D7DACBD9-CF51-49A3-A9D7-72A83E4EFF4D}" type="datetimeFigureOut">
              <a:rPr lang="en-GB" smtClean="0"/>
              <a:t>21/08/2024</a:t>
            </a:fld>
            <a:endParaRPr lang="en-GB"/>
          </a:p>
        </p:txBody>
      </p:sp>
      <p:sp>
        <p:nvSpPr>
          <p:cNvPr id="5" name="Footer Placeholder 4">
            <a:extLst>
              <a:ext uri="{FF2B5EF4-FFF2-40B4-BE49-F238E27FC236}">
                <a16:creationId xmlns:a16="http://schemas.microsoft.com/office/drawing/2014/main" id="{7A7BBB08-A830-C586-DA03-3FD53A10AC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380F3C-EEBE-B90F-FB85-6FECAD3EE851}"/>
              </a:ext>
            </a:extLst>
          </p:cNvPr>
          <p:cNvSpPr>
            <a:spLocks noGrp="1"/>
          </p:cNvSpPr>
          <p:nvPr>
            <p:ph type="sldNum" sz="quarter" idx="12"/>
          </p:nvPr>
        </p:nvSpPr>
        <p:spPr/>
        <p:txBody>
          <a:bodyPr/>
          <a:lstStyle/>
          <a:p>
            <a:fld id="{73CE05D3-1576-4F09-99A1-D8E30A4B1386}" type="slidenum">
              <a:rPr lang="en-GB" smtClean="0"/>
              <a:t>‹#›</a:t>
            </a:fld>
            <a:endParaRPr lang="en-GB"/>
          </a:p>
        </p:txBody>
      </p:sp>
    </p:spTree>
    <p:extLst>
      <p:ext uri="{BB962C8B-B14F-4D97-AF65-F5344CB8AC3E}">
        <p14:creationId xmlns:p14="http://schemas.microsoft.com/office/powerpoint/2010/main" val="1089562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12A217-B477-12B8-B1ED-32BEBF5B51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BD28AD-4CA0-9E7D-6BDD-1D86BDBC04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A383BB-1875-9FEC-566D-512448477FD4}"/>
              </a:ext>
            </a:extLst>
          </p:cNvPr>
          <p:cNvSpPr>
            <a:spLocks noGrp="1"/>
          </p:cNvSpPr>
          <p:nvPr>
            <p:ph type="dt" sz="half" idx="10"/>
          </p:nvPr>
        </p:nvSpPr>
        <p:spPr/>
        <p:txBody>
          <a:bodyPr/>
          <a:lstStyle/>
          <a:p>
            <a:fld id="{D7DACBD9-CF51-49A3-A9D7-72A83E4EFF4D}" type="datetimeFigureOut">
              <a:rPr lang="en-GB" smtClean="0"/>
              <a:t>21/08/2024</a:t>
            </a:fld>
            <a:endParaRPr lang="en-GB"/>
          </a:p>
        </p:txBody>
      </p:sp>
      <p:sp>
        <p:nvSpPr>
          <p:cNvPr id="5" name="Footer Placeholder 4">
            <a:extLst>
              <a:ext uri="{FF2B5EF4-FFF2-40B4-BE49-F238E27FC236}">
                <a16:creationId xmlns:a16="http://schemas.microsoft.com/office/drawing/2014/main" id="{1896F519-0461-605A-6A94-F963BEEB0F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948E80-BA6E-0F0D-7222-71FB25CB2FB4}"/>
              </a:ext>
            </a:extLst>
          </p:cNvPr>
          <p:cNvSpPr>
            <a:spLocks noGrp="1"/>
          </p:cNvSpPr>
          <p:nvPr>
            <p:ph type="sldNum" sz="quarter" idx="12"/>
          </p:nvPr>
        </p:nvSpPr>
        <p:spPr/>
        <p:txBody>
          <a:bodyPr/>
          <a:lstStyle/>
          <a:p>
            <a:fld id="{73CE05D3-1576-4F09-99A1-D8E30A4B1386}" type="slidenum">
              <a:rPr lang="en-GB" smtClean="0"/>
              <a:t>‹#›</a:t>
            </a:fld>
            <a:endParaRPr lang="en-GB"/>
          </a:p>
        </p:txBody>
      </p:sp>
    </p:spTree>
    <p:extLst>
      <p:ext uri="{BB962C8B-B14F-4D97-AF65-F5344CB8AC3E}">
        <p14:creationId xmlns:p14="http://schemas.microsoft.com/office/powerpoint/2010/main" val="898640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A blue and purple background with circles and dots&#10;&#10;Description automatically generated">
            <a:extLst>
              <a:ext uri="{FF2B5EF4-FFF2-40B4-BE49-F238E27FC236}">
                <a16:creationId xmlns:a16="http://schemas.microsoft.com/office/drawing/2014/main" id="{7B1716C1-8020-3612-A7B8-9A745C6920D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1D49FB89-A2B5-EE5D-BF40-03B2BC86D525}"/>
              </a:ext>
            </a:extLst>
          </p:cNvPr>
          <p:cNvPicPr>
            <a:picLocks noChangeAspect="1"/>
          </p:cNvPicPr>
          <p:nvPr userDrawn="1"/>
        </p:nvPicPr>
        <p:blipFill>
          <a:blip r:embed="rId3"/>
          <a:stretch>
            <a:fillRect/>
          </a:stretch>
        </p:blipFill>
        <p:spPr>
          <a:xfrm>
            <a:off x="625313" y="531551"/>
            <a:ext cx="2662678" cy="743631"/>
          </a:xfrm>
          <a:prstGeom prst="rect">
            <a:avLst/>
          </a:prstGeom>
        </p:spPr>
      </p:pic>
    </p:spTree>
    <p:extLst>
      <p:ext uri="{BB962C8B-B14F-4D97-AF65-F5344CB8AC3E}">
        <p14:creationId xmlns:p14="http://schemas.microsoft.com/office/powerpoint/2010/main" val="2623585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US"/>
              <a:t>Click to edit Master title style</a:t>
            </a:r>
            <a:endParaRPr/>
          </a:p>
        </p:txBody>
      </p:sp>
      <p:sp>
        <p:nvSpPr>
          <p:cNvPr id="8" name="Inhaltsplatzhalter 7"/>
          <p:cNvSpPr>
            <a:spLocks noGrp="1"/>
          </p:cNvSpPr>
          <p:nvPr>
            <p:ph sz="quarter" idx="10"/>
          </p:nvPr>
        </p:nvSpPr>
        <p:spPr bwMode="auto">
          <a:xfrm>
            <a:off x="385011" y="1552575"/>
            <a:ext cx="11406940" cy="5153024"/>
          </a:xfrm>
          <a:prstGeom prst="rect">
            <a:avLst/>
          </a:prstGeo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Tree>
    <p:extLst>
      <p:ext uri="{BB962C8B-B14F-4D97-AF65-F5344CB8AC3E}">
        <p14:creationId xmlns:p14="http://schemas.microsoft.com/office/powerpoint/2010/main" val="2127115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2" y="273422"/>
            <a:ext cx="10971684"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US" sz="5321" b="0" strike="noStrike" spc="-1">
              <a:solidFill>
                <a:srgbClr val="000000"/>
              </a:solidFill>
              <a:latin typeface="Arial"/>
            </a:endParaRPr>
          </a:p>
        </p:txBody>
      </p:sp>
      <p:sp>
        <p:nvSpPr>
          <p:cNvPr id="8" name="PlaceHolder 2"/>
          <p:cNvSpPr>
            <a:spLocks noGrp="1"/>
          </p:cNvSpPr>
          <p:nvPr>
            <p:ph/>
          </p:nvPr>
        </p:nvSpPr>
        <p:spPr>
          <a:xfrm>
            <a:off x="609562" y="1604399"/>
            <a:ext cx="10971684" cy="3976819"/>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US" sz="387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460D2413-12EA-4A97-8DEE-8174784C7F62}"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88515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F55B-799F-A027-91B7-45D926048C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CA08B3-04C7-F7E1-437F-37A7A86D68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D2984F-0A13-22B8-9EB0-D4BD0F0CC3E0}"/>
              </a:ext>
            </a:extLst>
          </p:cNvPr>
          <p:cNvSpPr>
            <a:spLocks noGrp="1"/>
          </p:cNvSpPr>
          <p:nvPr>
            <p:ph type="dt" sz="half" idx="10"/>
          </p:nvPr>
        </p:nvSpPr>
        <p:spPr/>
        <p:txBody>
          <a:bodyPr/>
          <a:lstStyle/>
          <a:p>
            <a:fld id="{D7DACBD9-CF51-49A3-A9D7-72A83E4EFF4D}" type="datetimeFigureOut">
              <a:rPr lang="en-GB" smtClean="0"/>
              <a:t>21/08/2024</a:t>
            </a:fld>
            <a:endParaRPr lang="en-GB"/>
          </a:p>
        </p:txBody>
      </p:sp>
      <p:sp>
        <p:nvSpPr>
          <p:cNvPr id="5" name="Footer Placeholder 4">
            <a:extLst>
              <a:ext uri="{FF2B5EF4-FFF2-40B4-BE49-F238E27FC236}">
                <a16:creationId xmlns:a16="http://schemas.microsoft.com/office/drawing/2014/main" id="{23EA4E03-27AE-9870-0A7E-1F940E4E0D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99F7EE-0560-CC27-DF6D-0AC024E509E6}"/>
              </a:ext>
            </a:extLst>
          </p:cNvPr>
          <p:cNvSpPr>
            <a:spLocks noGrp="1"/>
          </p:cNvSpPr>
          <p:nvPr>
            <p:ph type="sldNum" sz="quarter" idx="12"/>
          </p:nvPr>
        </p:nvSpPr>
        <p:spPr/>
        <p:txBody>
          <a:bodyPr/>
          <a:lstStyle/>
          <a:p>
            <a:fld id="{73CE05D3-1576-4F09-99A1-D8E30A4B1386}" type="slidenum">
              <a:rPr lang="en-GB" smtClean="0"/>
              <a:t>‹#›</a:t>
            </a:fld>
            <a:endParaRPr lang="en-GB"/>
          </a:p>
        </p:txBody>
      </p:sp>
    </p:spTree>
    <p:extLst>
      <p:ext uri="{BB962C8B-B14F-4D97-AF65-F5344CB8AC3E}">
        <p14:creationId xmlns:p14="http://schemas.microsoft.com/office/powerpoint/2010/main" val="1806763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71CC2-6E94-FB1C-5E28-F93F66169E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A09CDD-3051-AB06-27E5-97C2A670ED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2C70A-2EFE-3BE8-AD54-DBC4AB236248}"/>
              </a:ext>
            </a:extLst>
          </p:cNvPr>
          <p:cNvSpPr>
            <a:spLocks noGrp="1"/>
          </p:cNvSpPr>
          <p:nvPr>
            <p:ph type="dt" sz="half" idx="10"/>
          </p:nvPr>
        </p:nvSpPr>
        <p:spPr/>
        <p:txBody>
          <a:bodyPr/>
          <a:lstStyle/>
          <a:p>
            <a:fld id="{D7DACBD9-CF51-49A3-A9D7-72A83E4EFF4D}" type="datetimeFigureOut">
              <a:rPr lang="en-GB" smtClean="0"/>
              <a:t>21/08/2024</a:t>
            </a:fld>
            <a:endParaRPr lang="en-GB"/>
          </a:p>
        </p:txBody>
      </p:sp>
      <p:sp>
        <p:nvSpPr>
          <p:cNvPr id="5" name="Footer Placeholder 4">
            <a:extLst>
              <a:ext uri="{FF2B5EF4-FFF2-40B4-BE49-F238E27FC236}">
                <a16:creationId xmlns:a16="http://schemas.microsoft.com/office/drawing/2014/main" id="{FB434044-BC25-EC23-9D01-8A9F2980DE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FA2E29-AA56-3EFD-B33B-001B8C5DF841}"/>
              </a:ext>
            </a:extLst>
          </p:cNvPr>
          <p:cNvSpPr>
            <a:spLocks noGrp="1"/>
          </p:cNvSpPr>
          <p:nvPr>
            <p:ph type="sldNum" sz="quarter" idx="12"/>
          </p:nvPr>
        </p:nvSpPr>
        <p:spPr/>
        <p:txBody>
          <a:bodyPr/>
          <a:lstStyle/>
          <a:p>
            <a:fld id="{73CE05D3-1576-4F09-99A1-D8E30A4B1386}" type="slidenum">
              <a:rPr lang="en-GB" smtClean="0"/>
              <a:t>‹#›</a:t>
            </a:fld>
            <a:endParaRPr lang="en-GB"/>
          </a:p>
        </p:txBody>
      </p:sp>
    </p:spTree>
    <p:extLst>
      <p:ext uri="{BB962C8B-B14F-4D97-AF65-F5344CB8AC3E}">
        <p14:creationId xmlns:p14="http://schemas.microsoft.com/office/powerpoint/2010/main" val="178206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832C1-CF1F-96FC-90EC-7CA8A84942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73D102-1268-A0FE-4645-153E6160AD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C13680-1F0F-00DC-920F-FA8E01DA7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B811DD-79D1-B6CC-19C0-13CA75204DCE}"/>
              </a:ext>
            </a:extLst>
          </p:cNvPr>
          <p:cNvSpPr>
            <a:spLocks noGrp="1"/>
          </p:cNvSpPr>
          <p:nvPr>
            <p:ph type="dt" sz="half" idx="10"/>
          </p:nvPr>
        </p:nvSpPr>
        <p:spPr/>
        <p:txBody>
          <a:bodyPr/>
          <a:lstStyle/>
          <a:p>
            <a:fld id="{D7DACBD9-CF51-49A3-A9D7-72A83E4EFF4D}" type="datetimeFigureOut">
              <a:rPr lang="en-GB" smtClean="0"/>
              <a:t>21/08/2024</a:t>
            </a:fld>
            <a:endParaRPr lang="en-GB"/>
          </a:p>
        </p:txBody>
      </p:sp>
      <p:sp>
        <p:nvSpPr>
          <p:cNvPr id="6" name="Footer Placeholder 5">
            <a:extLst>
              <a:ext uri="{FF2B5EF4-FFF2-40B4-BE49-F238E27FC236}">
                <a16:creationId xmlns:a16="http://schemas.microsoft.com/office/drawing/2014/main" id="{996E0913-C580-AB30-03AE-581DFA3AF8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88236D-F151-D77F-E375-87D75CA4F846}"/>
              </a:ext>
            </a:extLst>
          </p:cNvPr>
          <p:cNvSpPr>
            <a:spLocks noGrp="1"/>
          </p:cNvSpPr>
          <p:nvPr>
            <p:ph type="sldNum" sz="quarter" idx="12"/>
          </p:nvPr>
        </p:nvSpPr>
        <p:spPr/>
        <p:txBody>
          <a:bodyPr/>
          <a:lstStyle/>
          <a:p>
            <a:fld id="{73CE05D3-1576-4F09-99A1-D8E30A4B1386}" type="slidenum">
              <a:rPr lang="en-GB" smtClean="0"/>
              <a:t>‹#›</a:t>
            </a:fld>
            <a:endParaRPr lang="en-GB"/>
          </a:p>
        </p:txBody>
      </p:sp>
    </p:spTree>
    <p:extLst>
      <p:ext uri="{BB962C8B-B14F-4D97-AF65-F5344CB8AC3E}">
        <p14:creationId xmlns:p14="http://schemas.microsoft.com/office/powerpoint/2010/main" val="2648500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A49EF-2D51-50EE-77AE-7E81A36F37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16A6DF-1314-8FED-4E74-B2B5B35673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6762A3-895D-26E3-5E58-71B1DFC84F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DED2A5-96DE-D293-2A9C-4A257CEE8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6E2F30-2218-B093-16F7-FA3B6B5AD1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B79B59-B647-CF80-717F-A5F641B58335}"/>
              </a:ext>
            </a:extLst>
          </p:cNvPr>
          <p:cNvSpPr>
            <a:spLocks noGrp="1"/>
          </p:cNvSpPr>
          <p:nvPr>
            <p:ph type="dt" sz="half" idx="10"/>
          </p:nvPr>
        </p:nvSpPr>
        <p:spPr/>
        <p:txBody>
          <a:bodyPr/>
          <a:lstStyle/>
          <a:p>
            <a:fld id="{D7DACBD9-CF51-49A3-A9D7-72A83E4EFF4D}" type="datetimeFigureOut">
              <a:rPr lang="en-GB" smtClean="0"/>
              <a:t>21/08/2024</a:t>
            </a:fld>
            <a:endParaRPr lang="en-GB"/>
          </a:p>
        </p:txBody>
      </p:sp>
      <p:sp>
        <p:nvSpPr>
          <p:cNvPr id="8" name="Footer Placeholder 7">
            <a:extLst>
              <a:ext uri="{FF2B5EF4-FFF2-40B4-BE49-F238E27FC236}">
                <a16:creationId xmlns:a16="http://schemas.microsoft.com/office/drawing/2014/main" id="{F0D59CBE-91C0-CCF6-D7C7-833AC844DA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192EFD-D6CA-2DCF-EBD3-999525FF1D7D}"/>
              </a:ext>
            </a:extLst>
          </p:cNvPr>
          <p:cNvSpPr>
            <a:spLocks noGrp="1"/>
          </p:cNvSpPr>
          <p:nvPr>
            <p:ph type="sldNum" sz="quarter" idx="12"/>
          </p:nvPr>
        </p:nvSpPr>
        <p:spPr/>
        <p:txBody>
          <a:bodyPr/>
          <a:lstStyle/>
          <a:p>
            <a:fld id="{73CE05D3-1576-4F09-99A1-D8E30A4B1386}" type="slidenum">
              <a:rPr lang="en-GB" smtClean="0"/>
              <a:t>‹#›</a:t>
            </a:fld>
            <a:endParaRPr lang="en-GB"/>
          </a:p>
        </p:txBody>
      </p:sp>
    </p:spTree>
    <p:extLst>
      <p:ext uri="{BB962C8B-B14F-4D97-AF65-F5344CB8AC3E}">
        <p14:creationId xmlns:p14="http://schemas.microsoft.com/office/powerpoint/2010/main" val="224428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ACCB-F735-FE91-EF5D-BC4628584C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EBD943-9E5E-7FC3-D4AE-65D95F586FDF}"/>
              </a:ext>
            </a:extLst>
          </p:cNvPr>
          <p:cNvSpPr>
            <a:spLocks noGrp="1"/>
          </p:cNvSpPr>
          <p:nvPr>
            <p:ph type="dt" sz="half" idx="10"/>
          </p:nvPr>
        </p:nvSpPr>
        <p:spPr/>
        <p:txBody>
          <a:bodyPr/>
          <a:lstStyle/>
          <a:p>
            <a:fld id="{D7DACBD9-CF51-49A3-A9D7-72A83E4EFF4D}" type="datetimeFigureOut">
              <a:rPr lang="en-GB" smtClean="0"/>
              <a:t>21/08/2024</a:t>
            </a:fld>
            <a:endParaRPr lang="en-GB"/>
          </a:p>
        </p:txBody>
      </p:sp>
      <p:sp>
        <p:nvSpPr>
          <p:cNvPr id="4" name="Footer Placeholder 3">
            <a:extLst>
              <a:ext uri="{FF2B5EF4-FFF2-40B4-BE49-F238E27FC236}">
                <a16:creationId xmlns:a16="http://schemas.microsoft.com/office/drawing/2014/main" id="{36D6FB97-0453-25AE-221A-916AB86A29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631683-92F6-56AA-512A-EA07C5B2FADA}"/>
              </a:ext>
            </a:extLst>
          </p:cNvPr>
          <p:cNvSpPr>
            <a:spLocks noGrp="1"/>
          </p:cNvSpPr>
          <p:nvPr>
            <p:ph type="sldNum" sz="quarter" idx="12"/>
          </p:nvPr>
        </p:nvSpPr>
        <p:spPr/>
        <p:txBody>
          <a:bodyPr/>
          <a:lstStyle/>
          <a:p>
            <a:fld id="{73CE05D3-1576-4F09-99A1-D8E30A4B1386}" type="slidenum">
              <a:rPr lang="en-GB" smtClean="0"/>
              <a:t>‹#›</a:t>
            </a:fld>
            <a:endParaRPr lang="en-GB"/>
          </a:p>
        </p:txBody>
      </p:sp>
    </p:spTree>
    <p:extLst>
      <p:ext uri="{BB962C8B-B14F-4D97-AF65-F5344CB8AC3E}">
        <p14:creationId xmlns:p14="http://schemas.microsoft.com/office/powerpoint/2010/main" val="1875910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DAC1F-6119-BE16-4C31-8D675396E276}"/>
              </a:ext>
            </a:extLst>
          </p:cNvPr>
          <p:cNvSpPr>
            <a:spLocks noGrp="1"/>
          </p:cNvSpPr>
          <p:nvPr>
            <p:ph type="dt" sz="half" idx="10"/>
          </p:nvPr>
        </p:nvSpPr>
        <p:spPr/>
        <p:txBody>
          <a:bodyPr/>
          <a:lstStyle/>
          <a:p>
            <a:fld id="{D7DACBD9-CF51-49A3-A9D7-72A83E4EFF4D}" type="datetimeFigureOut">
              <a:rPr lang="en-GB" smtClean="0"/>
              <a:t>21/08/2024</a:t>
            </a:fld>
            <a:endParaRPr lang="en-GB"/>
          </a:p>
        </p:txBody>
      </p:sp>
      <p:sp>
        <p:nvSpPr>
          <p:cNvPr id="3" name="Footer Placeholder 2">
            <a:extLst>
              <a:ext uri="{FF2B5EF4-FFF2-40B4-BE49-F238E27FC236}">
                <a16:creationId xmlns:a16="http://schemas.microsoft.com/office/drawing/2014/main" id="{2692994F-3266-F491-7A72-10DF949CCF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BFB8AF-02FC-4854-D13F-4BEC66A66407}"/>
              </a:ext>
            </a:extLst>
          </p:cNvPr>
          <p:cNvSpPr>
            <a:spLocks noGrp="1"/>
          </p:cNvSpPr>
          <p:nvPr>
            <p:ph type="sldNum" sz="quarter" idx="12"/>
          </p:nvPr>
        </p:nvSpPr>
        <p:spPr/>
        <p:txBody>
          <a:bodyPr/>
          <a:lstStyle/>
          <a:p>
            <a:fld id="{73CE05D3-1576-4F09-99A1-D8E30A4B1386}" type="slidenum">
              <a:rPr lang="en-GB" smtClean="0"/>
              <a:t>‹#›</a:t>
            </a:fld>
            <a:endParaRPr lang="en-GB"/>
          </a:p>
        </p:txBody>
      </p:sp>
    </p:spTree>
    <p:extLst>
      <p:ext uri="{BB962C8B-B14F-4D97-AF65-F5344CB8AC3E}">
        <p14:creationId xmlns:p14="http://schemas.microsoft.com/office/powerpoint/2010/main" val="719138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F1EB5-A13F-1A9E-CD36-6139A2AE3F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A27F8CE-EEDB-72D0-2E37-1DCD4F84B8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28B0B2-DC7B-699F-186E-8223ACF19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D6DEC-67B5-A826-76D9-C903B3C74417}"/>
              </a:ext>
            </a:extLst>
          </p:cNvPr>
          <p:cNvSpPr>
            <a:spLocks noGrp="1"/>
          </p:cNvSpPr>
          <p:nvPr>
            <p:ph type="dt" sz="half" idx="10"/>
          </p:nvPr>
        </p:nvSpPr>
        <p:spPr/>
        <p:txBody>
          <a:bodyPr/>
          <a:lstStyle/>
          <a:p>
            <a:fld id="{D7DACBD9-CF51-49A3-A9D7-72A83E4EFF4D}" type="datetimeFigureOut">
              <a:rPr lang="en-GB" smtClean="0"/>
              <a:t>21/08/2024</a:t>
            </a:fld>
            <a:endParaRPr lang="en-GB"/>
          </a:p>
        </p:txBody>
      </p:sp>
      <p:sp>
        <p:nvSpPr>
          <p:cNvPr id="6" name="Footer Placeholder 5">
            <a:extLst>
              <a:ext uri="{FF2B5EF4-FFF2-40B4-BE49-F238E27FC236}">
                <a16:creationId xmlns:a16="http://schemas.microsoft.com/office/drawing/2014/main" id="{7511171D-CDEB-9787-157A-58AF6007D7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1A51A7-C2FE-71F3-CCF1-0246E840A46B}"/>
              </a:ext>
            </a:extLst>
          </p:cNvPr>
          <p:cNvSpPr>
            <a:spLocks noGrp="1"/>
          </p:cNvSpPr>
          <p:nvPr>
            <p:ph type="sldNum" sz="quarter" idx="12"/>
          </p:nvPr>
        </p:nvSpPr>
        <p:spPr/>
        <p:txBody>
          <a:bodyPr/>
          <a:lstStyle/>
          <a:p>
            <a:fld id="{73CE05D3-1576-4F09-99A1-D8E30A4B1386}" type="slidenum">
              <a:rPr lang="en-GB" smtClean="0"/>
              <a:t>‹#›</a:t>
            </a:fld>
            <a:endParaRPr lang="en-GB"/>
          </a:p>
        </p:txBody>
      </p:sp>
    </p:spTree>
    <p:extLst>
      <p:ext uri="{BB962C8B-B14F-4D97-AF65-F5344CB8AC3E}">
        <p14:creationId xmlns:p14="http://schemas.microsoft.com/office/powerpoint/2010/main" val="3469238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CF06-2EEE-59BF-4E12-D57057E302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11FDBD-8B86-1D82-7FBC-DCE3F79D37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644BF9B-C569-5EFB-2BBB-283453018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FC10D7-D885-E473-44C8-51EC4F15A1FE}"/>
              </a:ext>
            </a:extLst>
          </p:cNvPr>
          <p:cNvSpPr>
            <a:spLocks noGrp="1"/>
          </p:cNvSpPr>
          <p:nvPr>
            <p:ph type="dt" sz="half" idx="10"/>
          </p:nvPr>
        </p:nvSpPr>
        <p:spPr/>
        <p:txBody>
          <a:bodyPr/>
          <a:lstStyle/>
          <a:p>
            <a:fld id="{D7DACBD9-CF51-49A3-A9D7-72A83E4EFF4D}" type="datetimeFigureOut">
              <a:rPr lang="en-GB" smtClean="0"/>
              <a:t>21/08/2024</a:t>
            </a:fld>
            <a:endParaRPr lang="en-GB"/>
          </a:p>
        </p:txBody>
      </p:sp>
      <p:sp>
        <p:nvSpPr>
          <p:cNvPr id="6" name="Footer Placeholder 5">
            <a:extLst>
              <a:ext uri="{FF2B5EF4-FFF2-40B4-BE49-F238E27FC236}">
                <a16:creationId xmlns:a16="http://schemas.microsoft.com/office/drawing/2014/main" id="{AA492ADD-24C7-E90D-BC93-E5710FE805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4BB81A-A212-A078-93E8-15855FDF695E}"/>
              </a:ext>
            </a:extLst>
          </p:cNvPr>
          <p:cNvSpPr>
            <a:spLocks noGrp="1"/>
          </p:cNvSpPr>
          <p:nvPr>
            <p:ph type="sldNum" sz="quarter" idx="12"/>
          </p:nvPr>
        </p:nvSpPr>
        <p:spPr/>
        <p:txBody>
          <a:bodyPr/>
          <a:lstStyle/>
          <a:p>
            <a:fld id="{73CE05D3-1576-4F09-99A1-D8E30A4B1386}" type="slidenum">
              <a:rPr lang="en-GB" smtClean="0"/>
              <a:t>‹#›</a:t>
            </a:fld>
            <a:endParaRPr lang="en-GB"/>
          </a:p>
        </p:txBody>
      </p:sp>
    </p:spTree>
    <p:extLst>
      <p:ext uri="{BB962C8B-B14F-4D97-AF65-F5344CB8AC3E}">
        <p14:creationId xmlns:p14="http://schemas.microsoft.com/office/powerpoint/2010/main" val="2023136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B22C2C-3B6A-0458-902A-EE681A2AC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FA5A03-FBF8-B652-F6FD-3DC8B870C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8537B6-2814-85DA-B354-54208456F1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DACBD9-CF51-49A3-A9D7-72A83E4EFF4D}" type="datetimeFigureOut">
              <a:rPr lang="en-GB" smtClean="0"/>
              <a:t>21/08/2024</a:t>
            </a:fld>
            <a:endParaRPr lang="en-GB"/>
          </a:p>
        </p:txBody>
      </p:sp>
      <p:sp>
        <p:nvSpPr>
          <p:cNvPr id="5" name="Footer Placeholder 4">
            <a:extLst>
              <a:ext uri="{FF2B5EF4-FFF2-40B4-BE49-F238E27FC236}">
                <a16:creationId xmlns:a16="http://schemas.microsoft.com/office/drawing/2014/main" id="{F76BB422-A3EA-1D6C-558A-175C581639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F2A91DD-A452-DB8D-1BDB-CFD5D1C9D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CE05D3-1576-4F09-99A1-D8E30A4B1386}" type="slidenum">
              <a:rPr lang="en-GB" smtClean="0"/>
              <a:t>‹#›</a:t>
            </a:fld>
            <a:endParaRPr lang="en-GB"/>
          </a:p>
        </p:txBody>
      </p:sp>
    </p:spTree>
    <p:extLst>
      <p:ext uri="{BB962C8B-B14F-4D97-AF65-F5344CB8AC3E}">
        <p14:creationId xmlns:p14="http://schemas.microsoft.com/office/powerpoint/2010/main" val="3555594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albert.nkwasa@vub.be" TargetMode="External"/><Relationship Id="rId2" Type="http://schemas.openxmlformats.org/officeDocument/2006/relationships/hyperlink" Target="mailto:nkwasa@iiasa.ac.at" TargetMode="Externa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8789D42-9161-88FF-704D-3881731A3E5A}"/>
              </a:ext>
            </a:extLst>
          </p:cNvPr>
          <p:cNvGraphicFramePr>
            <a:graphicFrameLocks noGrp="1"/>
          </p:cNvGraphicFramePr>
          <p:nvPr>
            <p:extLst>
              <p:ext uri="{D42A27DB-BD31-4B8C-83A1-F6EECF244321}">
                <p14:modId xmlns:p14="http://schemas.microsoft.com/office/powerpoint/2010/main" val="2353166489"/>
              </p:ext>
            </p:extLst>
          </p:nvPr>
        </p:nvGraphicFramePr>
        <p:xfrm>
          <a:off x="625313" y="3429000"/>
          <a:ext cx="11365254" cy="1785257"/>
        </p:xfrm>
        <a:graphic>
          <a:graphicData uri="http://schemas.openxmlformats.org/drawingml/2006/table">
            <a:tbl>
              <a:tblPr firstRow="1">
                <a:tableStyleId>{9D7B26C5-4107-4FEC-AEDC-1716B250A1EF}</a:tableStyleId>
              </a:tblPr>
              <a:tblGrid>
                <a:gridCol w="6695288">
                  <a:extLst>
                    <a:ext uri="{9D8B030D-6E8A-4147-A177-3AD203B41FA5}">
                      <a16:colId xmlns:a16="http://schemas.microsoft.com/office/drawing/2014/main" val="1922222833"/>
                    </a:ext>
                  </a:extLst>
                </a:gridCol>
                <a:gridCol w="4669966">
                  <a:extLst>
                    <a:ext uri="{9D8B030D-6E8A-4147-A177-3AD203B41FA5}">
                      <a16:colId xmlns:a16="http://schemas.microsoft.com/office/drawing/2014/main" val="2974881730"/>
                    </a:ext>
                  </a:extLst>
                </a:gridCol>
              </a:tblGrid>
              <a:tr h="129322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A high-resolution community global </a:t>
                      </a:r>
                      <a:r>
                        <a:rPr lang="en-US" sz="4400" b="0" dirty="0" err="1">
                          <a:solidFill>
                            <a:schemeClr val="bg1"/>
                          </a:solidFill>
                          <a:latin typeface="Source Sans Pro" panose="020B0503030403020204" pitchFamily="34" charset="0"/>
                          <a:ea typeface="Source Sans Pro" panose="020B0503030403020204" pitchFamily="34" charset="0"/>
                          <a:cs typeface="Tahoma" panose="020B0604030504040204" pitchFamily="34" charset="0"/>
                        </a:rPr>
                        <a:t>SWATplus</a:t>
                      </a:r>
                      <a:r>
                        <a:rPr lang="en-US" sz="4400" b="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 water quality model</a:t>
                      </a:r>
                      <a:endParaRPr lang="en-US" sz="4400" b="0" u="none"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a:txBody>
                  <a:tcPr marL="45720" marR="45720">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352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11 July 2024</a:t>
                      </a:r>
                    </a:p>
                  </a:txBody>
                  <a:tcPr marL="45720" marR="45720">
                    <a:lnL>
                      <a:noFill/>
                    </a:lnL>
                    <a:lnR>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txBody>
                  <a:tcPr marL="45720" marR="45720">
                    <a:lnL>
                      <a:noFill/>
                    </a:lnL>
                    <a:lnR>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sp>
        <p:nvSpPr>
          <p:cNvPr id="2" name="TextBox 1">
            <a:extLst>
              <a:ext uri="{FF2B5EF4-FFF2-40B4-BE49-F238E27FC236}">
                <a16:creationId xmlns:a16="http://schemas.microsoft.com/office/drawing/2014/main" id="{E83AD8F2-99AD-70F6-14B9-5F20D3D6C440}"/>
              </a:ext>
            </a:extLst>
          </p:cNvPr>
          <p:cNvSpPr txBox="1"/>
          <p:nvPr/>
        </p:nvSpPr>
        <p:spPr>
          <a:xfrm>
            <a:off x="1981200" y="5701832"/>
            <a:ext cx="8229599" cy="461665"/>
          </a:xfrm>
          <a:prstGeom prst="rect">
            <a:avLst/>
          </a:prstGeom>
        </p:spPr>
        <p:txBody>
          <a:bodyPr wrap="square" rtlCol="0">
            <a:spAutoFit/>
          </a:bodyPr>
          <a:lstStyle/>
          <a:p>
            <a:r>
              <a:rPr lang="en-US" sz="2400" dirty="0">
                <a:solidFill>
                  <a:schemeClr val="bg1"/>
                </a:solidFill>
                <a:latin typeface="Source Sans Pro" panose="020B0503030403020204" pitchFamily="34" charset="0"/>
                <a:ea typeface="Source Sans Pro" panose="020B0503030403020204" pitchFamily="34" charset="0"/>
              </a:rPr>
              <a:t>Albert Nkwasa, Celray James </a:t>
            </a:r>
            <a:r>
              <a:rPr lang="en-US" sz="2400" dirty="0" err="1">
                <a:solidFill>
                  <a:schemeClr val="bg1"/>
                </a:solidFill>
                <a:latin typeface="Source Sans Pro" panose="020B0503030403020204" pitchFamily="34" charset="0"/>
                <a:ea typeface="Source Sans Pro" panose="020B0503030403020204" pitchFamily="34" charset="0"/>
              </a:rPr>
              <a:t>Chawanda</a:t>
            </a:r>
            <a:r>
              <a:rPr lang="en-US" sz="2400" dirty="0">
                <a:solidFill>
                  <a:schemeClr val="bg1"/>
                </a:solidFill>
                <a:latin typeface="Source Sans Pro" panose="020B0503030403020204" pitchFamily="34" charset="0"/>
                <a:ea typeface="Source Sans Pro" panose="020B0503030403020204" pitchFamily="34" charset="0"/>
              </a:rPr>
              <a:t>, Ann van Griensven</a:t>
            </a:r>
            <a:endParaRPr lang="en-GB" sz="2400" dirty="0">
              <a:solidFill>
                <a:schemeClr val="bg1"/>
              </a:solidFill>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8192FF99-F3BE-2535-5394-6DF5A437BE07}"/>
              </a:ext>
            </a:extLst>
          </p:cNvPr>
          <p:cNvPicPr>
            <a:picLocks noChangeAspect="1"/>
          </p:cNvPicPr>
          <p:nvPr/>
        </p:nvPicPr>
        <p:blipFill rotWithShape="1">
          <a:blip r:embed="rId2"/>
          <a:srcRect r="56020"/>
          <a:stretch/>
        </p:blipFill>
        <p:spPr>
          <a:xfrm>
            <a:off x="11076431" y="493776"/>
            <a:ext cx="1115569" cy="894701"/>
          </a:xfrm>
          <a:prstGeom prst="rect">
            <a:avLst/>
          </a:prstGeom>
        </p:spPr>
      </p:pic>
      <p:pic>
        <p:nvPicPr>
          <p:cNvPr id="6" name="Picture 5">
            <a:extLst>
              <a:ext uri="{FF2B5EF4-FFF2-40B4-BE49-F238E27FC236}">
                <a16:creationId xmlns:a16="http://schemas.microsoft.com/office/drawing/2014/main" id="{4B90425C-BFA5-9085-1EC3-8328BF3B9F88}"/>
              </a:ext>
            </a:extLst>
          </p:cNvPr>
          <p:cNvPicPr>
            <a:picLocks noChangeAspect="1"/>
          </p:cNvPicPr>
          <p:nvPr/>
        </p:nvPicPr>
        <p:blipFill>
          <a:blip r:embed="rId3"/>
          <a:stretch>
            <a:fillRect/>
          </a:stretch>
        </p:blipFill>
        <p:spPr>
          <a:xfrm>
            <a:off x="5898323" y="566388"/>
            <a:ext cx="938250" cy="894702"/>
          </a:xfrm>
          <a:prstGeom prst="rect">
            <a:avLst/>
          </a:prstGeom>
        </p:spPr>
      </p:pic>
    </p:spTree>
    <p:extLst>
      <p:ext uri="{BB962C8B-B14F-4D97-AF65-F5344CB8AC3E}">
        <p14:creationId xmlns:p14="http://schemas.microsoft.com/office/powerpoint/2010/main" val="2539579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F0EF8F-6F79-0206-F6EB-C3D6C72DEC3D}"/>
              </a:ext>
            </a:extLst>
          </p:cNvPr>
          <p:cNvSpPr txBox="1"/>
          <p:nvPr/>
        </p:nvSpPr>
        <p:spPr>
          <a:xfrm>
            <a:off x="379308" y="201976"/>
            <a:ext cx="8461655" cy="5909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fr-BE" dirty="0"/>
              <a:t>Water quality model setup</a:t>
            </a:r>
          </a:p>
        </p:txBody>
      </p:sp>
      <p:sp>
        <p:nvSpPr>
          <p:cNvPr id="21" name="Freeform: Shape 20">
            <a:extLst>
              <a:ext uri="{FF2B5EF4-FFF2-40B4-BE49-F238E27FC236}">
                <a16:creationId xmlns:a16="http://schemas.microsoft.com/office/drawing/2014/main" id="{852A8C4C-6F76-334C-3C76-4CABA3F08AEF}"/>
              </a:ext>
            </a:extLst>
          </p:cNvPr>
          <p:cNvSpPr/>
          <p:nvPr/>
        </p:nvSpPr>
        <p:spPr>
          <a:xfrm>
            <a:off x="4951949" y="1405048"/>
            <a:ext cx="2152650" cy="3133725"/>
          </a:xfrm>
          <a:custGeom>
            <a:avLst/>
            <a:gdLst>
              <a:gd name="connsiteX0" fmla="*/ 0 w 2152650"/>
              <a:gd name="connsiteY0" fmla="*/ 3133725 h 3133725"/>
              <a:gd name="connsiteX1" fmla="*/ 1666875 w 2152650"/>
              <a:gd name="connsiteY1" fmla="*/ 2352675 h 3133725"/>
              <a:gd name="connsiteX2" fmla="*/ 523875 w 2152650"/>
              <a:gd name="connsiteY2" fmla="*/ 904875 h 3133725"/>
              <a:gd name="connsiteX3" fmla="*/ 2152650 w 2152650"/>
              <a:gd name="connsiteY3" fmla="*/ 0 h 3133725"/>
              <a:gd name="connsiteX4" fmla="*/ 2152650 w 2152650"/>
              <a:gd name="connsiteY4" fmla="*/ 0 h 313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50" h="3133725">
                <a:moveTo>
                  <a:pt x="0" y="3133725"/>
                </a:moveTo>
                <a:cubicBezTo>
                  <a:pt x="789781" y="2928937"/>
                  <a:pt x="1579563" y="2724150"/>
                  <a:pt x="1666875" y="2352675"/>
                </a:cubicBezTo>
                <a:cubicBezTo>
                  <a:pt x="1754187" y="1981200"/>
                  <a:pt x="442913" y="1296987"/>
                  <a:pt x="523875" y="904875"/>
                </a:cubicBezTo>
                <a:cubicBezTo>
                  <a:pt x="604838" y="512762"/>
                  <a:pt x="2152650" y="0"/>
                  <a:pt x="2152650" y="0"/>
                </a:cubicBezTo>
                <a:lnTo>
                  <a:pt x="2152650" y="0"/>
                </a:lnTo>
              </a:path>
            </a:pathLst>
          </a:custGeom>
          <a:noFill/>
          <a:ln w="2540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3200">
              <a:latin typeface="Source Sans Pro" panose="020B0503030403020204" pitchFamily="34" charset="0"/>
              <a:ea typeface="Source Sans Pro" panose="020B0503030403020204" pitchFamily="34" charset="0"/>
            </a:endParaRPr>
          </a:p>
        </p:txBody>
      </p:sp>
      <p:cxnSp>
        <p:nvCxnSpPr>
          <p:cNvPr id="24" name="Straight Arrow Connector 23">
            <a:extLst>
              <a:ext uri="{FF2B5EF4-FFF2-40B4-BE49-F238E27FC236}">
                <a16:creationId xmlns:a16="http://schemas.microsoft.com/office/drawing/2014/main" id="{5669F101-2A7B-8A23-F6A1-B29C96B598DC}"/>
              </a:ext>
            </a:extLst>
          </p:cNvPr>
          <p:cNvCxnSpPr>
            <a:cxnSpLocks/>
          </p:cNvCxnSpPr>
          <p:nvPr/>
        </p:nvCxnSpPr>
        <p:spPr>
          <a:xfrm>
            <a:off x="4017244" y="2799680"/>
            <a:ext cx="136866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97FE62E-1104-50EA-C669-D60EB25C5E66}"/>
              </a:ext>
            </a:extLst>
          </p:cNvPr>
          <p:cNvSpPr txBox="1"/>
          <p:nvPr/>
        </p:nvSpPr>
        <p:spPr>
          <a:xfrm>
            <a:off x="3383189" y="4831273"/>
            <a:ext cx="5145151" cy="400110"/>
          </a:xfrm>
          <a:prstGeom prst="rect">
            <a:avLst/>
          </a:prstGeom>
          <a:noFill/>
        </p:spPr>
        <p:txBody>
          <a:bodyPr wrap="square">
            <a:spAutoFit/>
          </a:bodyPr>
          <a:lstStyle/>
          <a:p>
            <a:r>
              <a:rPr lang="fr-BE" sz="2000" dirty="0">
                <a:latin typeface="Source Sans Pro" panose="020B0503030403020204" pitchFamily="34" charset="0"/>
                <a:ea typeface="Source Sans Pro" panose="020B0503030403020204" pitchFamily="34" charset="0"/>
              </a:rPr>
              <a:t>River export (Sediment </a:t>
            </a:r>
            <a:r>
              <a:rPr lang="fr-BE" sz="2000" dirty="0" err="1">
                <a:latin typeface="Source Sans Pro" panose="020B0503030403020204" pitchFamily="34" charset="0"/>
                <a:ea typeface="Source Sans Pro" panose="020B0503030403020204" pitchFamily="34" charset="0"/>
              </a:rPr>
              <a:t>load</a:t>
            </a:r>
            <a:r>
              <a:rPr lang="fr-BE" sz="2000" dirty="0">
                <a:latin typeface="Source Sans Pro" panose="020B0503030403020204" pitchFamily="34" charset="0"/>
                <a:ea typeface="Source Sans Pro" panose="020B0503030403020204" pitchFamily="34" charset="0"/>
              </a:rPr>
              <a:t>, TN &amp; TP)</a:t>
            </a:r>
          </a:p>
        </p:txBody>
      </p:sp>
      <p:cxnSp>
        <p:nvCxnSpPr>
          <p:cNvPr id="30" name="Straight Arrow Connector 29">
            <a:extLst>
              <a:ext uri="{FF2B5EF4-FFF2-40B4-BE49-F238E27FC236}">
                <a16:creationId xmlns:a16="http://schemas.microsoft.com/office/drawing/2014/main" id="{AC9B53B8-A6DF-3499-6E3C-1A46B36E25C5}"/>
              </a:ext>
            </a:extLst>
          </p:cNvPr>
          <p:cNvCxnSpPr>
            <a:cxnSpLocks/>
          </p:cNvCxnSpPr>
          <p:nvPr/>
        </p:nvCxnSpPr>
        <p:spPr>
          <a:xfrm flipH="1">
            <a:off x="4296381" y="4574391"/>
            <a:ext cx="627508" cy="211333"/>
          </a:xfrm>
          <a:prstGeom prst="straightConnector1">
            <a:avLst/>
          </a:prstGeom>
          <a:ln w="12700">
            <a:solidFill>
              <a:srgbClr val="3E0AFE"/>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BD76E1E-1B77-C647-ED3A-341009728F63}"/>
              </a:ext>
            </a:extLst>
          </p:cNvPr>
          <p:cNvPicPr>
            <a:picLocks noChangeAspect="1"/>
          </p:cNvPicPr>
          <p:nvPr/>
        </p:nvPicPr>
        <p:blipFill rotWithShape="1">
          <a:blip r:embed="rId2"/>
          <a:srcRect l="6793" t="788" b="8100"/>
          <a:stretch/>
        </p:blipFill>
        <p:spPr>
          <a:xfrm>
            <a:off x="672892" y="1533245"/>
            <a:ext cx="3084839" cy="3253185"/>
          </a:xfrm>
          <a:prstGeom prst="rect">
            <a:avLst/>
          </a:prstGeom>
        </p:spPr>
      </p:pic>
      <p:pic>
        <p:nvPicPr>
          <p:cNvPr id="32" name="Picture 31">
            <a:extLst>
              <a:ext uri="{FF2B5EF4-FFF2-40B4-BE49-F238E27FC236}">
                <a16:creationId xmlns:a16="http://schemas.microsoft.com/office/drawing/2014/main" id="{EE1903BC-7A0F-C309-3118-FDA0C00EE1CF}"/>
              </a:ext>
            </a:extLst>
          </p:cNvPr>
          <p:cNvPicPr>
            <a:picLocks noChangeAspect="1"/>
          </p:cNvPicPr>
          <p:nvPr/>
        </p:nvPicPr>
        <p:blipFill>
          <a:blip r:embed="rId3"/>
          <a:stretch>
            <a:fillRect/>
          </a:stretch>
        </p:blipFill>
        <p:spPr>
          <a:xfrm>
            <a:off x="8105565" y="1467784"/>
            <a:ext cx="2700251" cy="1862242"/>
          </a:xfrm>
          <a:prstGeom prst="rect">
            <a:avLst/>
          </a:prstGeom>
        </p:spPr>
      </p:pic>
      <p:pic>
        <p:nvPicPr>
          <p:cNvPr id="33" name="Picture 32">
            <a:extLst>
              <a:ext uri="{FF2B5EF4-FFF2-40B4-BE49-F238E27FC236}">
                <a16:creationId xmlns:a16="http://schemas.microsoft.com/office/drawing/2014/main" id="{314D7341-389B-AA0D-C257-36ECED55B88D}"/>
              </a:ext>
            </a:extLst>
          </p:cNvPr>
          <p:cNvPicPr>
            <a:picLocks noChangeAspect="1"/>
          </p:cNvPicPr>
          <p:nvPr/>
        </p:nvPicPr>
        <p:blipFill>
          <a:blip r:embed="rId4"/>
          <a:stretch>
            <a:fillRect/>
          </a:stretch>
        </p:blipFill>
        <p:spPr>
          <a:xfrm>
            <a:off x="7665755" y="3446819"/>
            <a:ext cx="976084" cy="976084"/>
          </a:xfrm>
          <a:prstGeom prst="rect">
            <a:avLst/>
          </a:prstGeom>
        </p:spPr>
      </p:pic>
      <p:cxnSp>
        <p:nvCxnSpPr>
          <p:cNvPr id="34" name="Straight Arrow Connector 33">
            <a:extLst>
              <a:ext uri="{FF2B5EF4-FFF2-40B4-BE49-F238E27FC236}">
                <a16:creationId xmlns:a16="http://schemas.microsoft.com/office/drawing/2014/main" id="{F7D671FE-EB53-4E54-DD26-2B9CA55D0929}"/>
              </a:ext>
            </a:extLst>
          </p:cNvPr>
          <p:cNvCxnSpPr>
            <a:cxnSpLocks/>
          </p:cNvCxnSpPr>
          <p:nvPr/>
        </p:nvCxnSpPr>
        <p:spPr>
          <a:xfrm flipH="1">
            <a:off x="5713442" y="2260308"/>
            <a:ext cx="223003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ight Brace 34">
            <a:extLst>
              <a:ext uri="{FF2B5EF4-FFF2-40B4-BE49-F238E27FC236}">
                <a16:creationId xmlns:a16="http://schemas.microsoft.com/office/drawing/2014/main" id="{59B59A41-E62C-744F-E255-B7024EFC3F29}"/>
              </a:ext>
            </a:extLst>
          </p:cNvPr>
          <p:cNvSpPr/>
          <p:nvPr/>
        </p:nvSpPr>
        <p:spPr>
          <a:xfrm>
            <a:off x="3598761" y="1621825"/>
            <a:ext cx="303990" cy="3000783"/>
          </a:xfrm>
          <a:prstGeom prst="rightBrace">
            <a:avLst>
              <a:gd name="adj1" fmla="val 8333"/>
              <a:gd name="adj2" fmla="val 51993"/>
            </a:avLst>
          </a:prstGeom>
          <a:ln w="952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Source Sans Pro" panose="020B0503030403020204" pitchFamily="34" charset="0"/>
              <a:ea typeface="Source Sans Pro" panose="020B0503030403020204" pitchFamily="34"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5447E501-885B-746F-0571-ADE7F780E0DB}"/>
              </a:ext>
            </a:extLst>
          </p:cNvPr>
          <p:cNvCxnSpPr>
            <a:cxnSpLocks/>
          </p:cNvCxnSpPr>
          <p:nvPr/>
        </p:nvCxnSpPr>
        <p:spPr>
          <a:xfrm flipH="1">
            <a:off x="6746423" y="3881278"/>
            <a:ext cx="107466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D4BB8E8-B395-CE4F-E4E2-5B8E6D19E9E4}"/>
              </a:ext>
            </a:extLst>
          </p:cNvPr>
          <p:cNvSpPr txBox="1"/>
          <p:nvPr/>
        </p:nvSpPr>
        <p:spPr>
          <a:xfrm>
            <a:off x="3797835" y="2818023"/>
            <a:ext cx="2641875" cy="307777"/>
          </a:xfrm>
          <a:prstGeom prst="rect">
            <a:avLst/>
          </a:prstGeom>
          <a:noFill/>
        </p:spPr>
        <p:txBody>
          <a:bodyPr wrap="square">
            <a:spAutoFit/>
          </a:bodyPr>
          <a:lstStyle/>
          <a:p>
            <a:r>
              <a:rPr lang="en-US" sz="1400" dirty="0">
                <a:latin typeface="Source Sans Pro" panose="020B0503030403020204" pitchFamily="34" charset="0"/>
                <a:ea typeface="Source Sans Pro" panose="020B0503030403020204" pitchFamily="34" charset="0"/>
              </a:rPr>
              <a:t>Surface runoff + leaching</a:t>
            </a:r>
            <a:endParaRPr lang="fr-BE" sz="1400" dirty="0">
              <a:latin typeface="Source Sans Pro" panose="020B0503030403020204" pitchFamily="34" charset="0"/>
              <a:ea typeface="Source Sans Pro" panose="020B0503030403020204" pitchFamily="34" charset="0"/>
            </a:endParaRPr>
          </a:p>
        </p:txBody>
      </p:sp>
      <p:sp>
        <p:nvSpPr>
          <p:cNvPr id="38" name="TextBox 37">
            <a:extLst>
              <a:ext uri="{FF2B5EF4-FFF2-40B4-BE49-F238E27FC236}">
                <a16:creationId xmlns:a16="http://schemas.microsoft.com/office/drawing/2014/main" id="{E3137534-5AFF-FF1B-C5B7-2241F754887B}"/>
              </a:ext>
            </a:extLst>
          </p:cNvPr>
          <p:cNvSpPr txBox="1"/>
          <p:nvPr/>
        </p:nvSpPr>
        <p:spPr>
          <a:xfrm>
            <a:off x="5981735" y="1986604"/>
            <a:ext cx="2641875" cy="307777"/>
          </a:xfrm>
          <a:prstGeom prst="rect">
            <a:avLst/>
          </a:prstGeom>
          <a:noFill/>
        </p:spPr>
        <p:txBody>
          <a:bodyPr wrap="square">
            <a:spAutoFit/>
          </a:bodyPr>
          <a:lstStyle/>
          <a:p>
            <a:r>
              <a:rPr lang="en-US" sz="1400" dirty="0">
                <a:latin typeface="Source Sans Pro" panose="020B0503030403020204" pitchFamily="34" charset="0"/>
                <a:ea typeface="Source Sans Pro" panose="020B0503030403020204" pitchFamily="34" charset="0"/>
              </a:rPr>
              <a:t>Surface runoff + leaching</a:t>
            </a:r>
            <a:endParaRPr lang="fr-BE" sz="1400" dirty="0">
              <a:latin typeface="Source Sans Pro" panose="020B0503030403020204" pitchFamily="34" charset="0"/>
              <a:ea typeface="Source Sans Pro" panose="020B0503030403020204" pitchFamily="34" charset="0"/>
            </a:endParaRPr>
          </a:p>
        </p:txBody>
      </p:sp>
      <p:sp>
        <p:nvSpPr>
          <p:cNvPr id="39" name="TextBox 38">
            <a:extLst>
              <a:ext uri="{FF2B5EF4-FFF2-40B4-BE49-F238E27FC236}">
                <a16:creationId xmlns:a16="http://schemas.microsoft.com/office/drawing/2014/main" id="{BC86128C-5176-A7DF-5189-C896FAB1C8F0}"/>
              </a:ext>
            </a:extLst>
          </p:cNvPr>
          <p:cNvSpPr txBox="1"/>
          <p:nvPr/>
        </p:nvSpPr>
        <p:spPr>
          <a:xfrm>
            <a:off x="7388733" y="5828721"/>
            <a:ext cx="6439710" cy="400110"/>
          </a:xfrm>
          <a:prstGeom prst="rect">
            <a:avLst/>
          </a:prstGeom>
          <a:noFill/>
        </p:spPr>
        <p:txBody>
          <a:bodyPr wrap="square">
            <a:spAutoFit/>
          </a:bodyPr>
          <a:lstStyle/>
          <a:p>
            <a:r>
              <a:rPr lang="en-US" sz="2000" i="1" dirty="0">
                <a:solidFill>
                  <a:schemeClr val="bg1">
                    <a:lumMod val="65000"/>
                  </a:schemeClr>
                </a:solidFill>
                <a:latin typeface="Source Sans Pro" panose="020B0503030403020204" pitchFamily="34" charset="0"/>
                <a:ea typeface="Source Sans Pro" panose="020B0503030403020204" pitchFamily="34" charset="0"/>
                <a:cs typeface="Arial" panose="020B0604020202020204" pitchFamily="34" charset="0"/>
              </a:rPr>
              <a:t>(Nkwasa et al., 2022a; Nkwasa et al., 2022b)</a:t>
            </a:r>
            <a:endParaRPr lang="fr-BE" sz="2000" i="1" dirty="0">
              <a:solidFill>
                <a:schemeClr val="bg1">
                  <a:lumMod val="6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C60E9C94-7692-AFF1-BC3E-1A810DD040B8}"/>
              </a:ext>
            </a:extLst>
          </p:cNvPr>
          <p:cNvSpPr txBox="1"/>
          <p:nvPr/>
        </p:nvSpPr>
        <p:spPr>
          <a:xfrm>
            <a:off x="8153797" y="4441529"/>
            <a:ext cx="3340211" cy="461665"/>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dirty="0"/>
              <a:t>Point source (Sewage)</a:t>
            </a:r>
            <a:endParaRPr lang="fr-BE" dirty="0"/>
          </a:p>
        </p:txBody>
      </p:sp>
      <p:pic>
        <p:nvPicPr>
          <p:cNvPr id="2" name="Picture 1">
            <a:extLst>
              <a:ext uri="{FF2B5EF4-FFF2-40B4-BE49-F238E27FC236}">
                <a16:creationId xmlns:a16="http://schemas.microsoft.com/office/drawing/2014/main" id="{C4D2E64F-1F39-3858-022E-F895A8595295}"/>
              </a:ext>
            </a:extLst>
          </p:cNvPr>
          <p:cNvPicPr>
            <a:picLocks noChangeAspect="1"/>
          </p:cNvPicPr>
          <p:nvPr/>
        </p:nvPicPr>
        <p:blipFill>
          <a:blip r:embed="rId5"/>
          <a:stretch>
            <a:fillRect/>
          </a:stretch>
        </p:blipFill>
        <p:spPr>
          <a:xfrm>
            <a:off x="0" y="6231288"/>
            <a:ext cx="12192000" cy="628700"/>
          </a:xfrm>
          <a:prstGeom prst="rect">
            <a:avLst/>
          </a:prstGeom>
        </p:spPr>
      </p:pic>
      <p:sp>
        <p:nvSpPr>
          <p:cNvPr id="9" name="TextBox 8">
            <a:extLst>
              <a:ext uri="{FF2B5EF4-FFF2-40B4-BE49-F238E27FC236}">
                <a16:creationId xmlns:a16="http://schemas.microsoft.com/office/drawing/2014/main" id="{356B9332-1960-DE26-1D51-021B44EB7959}"/>
              </a:ext>
            </a:extLst>
          </p:cNvPr>
          <p:cNvSpPr txBox="1"/>
          <p:nvPr/>
        </p:nvSpPr>
        <p:spPr>
          <a:xfrm>
            <a:off x="248686" y="1043384"/>
            <a:ext cx="3340211" cy="461665"/>
          </a:xfrm>
          <a:prstGeom prst="rect">
            <a:avLst/>
          </a:prstGeom>
          <a:noFill/>
        </p:spPr>
        <p:txBody>
          <a:bodyPr wrap="square">
            <a:spAutoFit/>
          </a:bodyPr>
          <a:lstStyle/>
          <a:p>
            <a:r>
              <a:rPr lang="en-US" sz="2400" dirty="0">
                <a:solidFill>
                  <a:srgbClr val="0070C0"/>
                </a:solidFill>
                <a:latin typeface="Source Sans Pro" panose="020B0503030403020204" pitchFamily="34" charset="0"/>
                <a:ea typeface="Source Sans Pro" panose="020B0503030403020204" pitchFamily="34" charset="0"/>
              </a:rPr>
              <a:t>Non-point sources</a:t>
            </a:r>
            <a:endParaRPr lang="fr-BE" sz="2400" dirty="0">
              <a:solidFill>
                <a:srgbClr val="0070C0"/>
              </a:solidFill>
              <a:latin typeface="Source Sans Pro" panose="020B0503030403020204" pitchFamily="34" charset="0"/>
              <a:ea typeface="Source Sans Pro" panose="020B0503030403020204" pitchFamily="34" charset="0"/>
            </a:endParaRPr>
          </a:p>
        </p:txBody>
      </p:sp>
      <p:pic>
        <p:nvPicPr>
          <p:cNvPr id="10" name="Picture 9" descr="Python Hosting in the Jelastic Cloud:Get Your DjangoCMS Up ...">
            <a:extLst>
              <a:ext uri="{FF2B5EF4-FFF2-40B4-BE49-F238E27FC236}">
                <a16:creationId xmlns:a16="http://schemas.microsoft.com/office/drawing/2014/main" id="{0CD3CE65-CDFE-C47D-CDF3-E67BFBC81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8791" y="4833875"/>
            <a:ext cx="627508" cy="4718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5F52EB2-6691-946F-01AE-1A854E53E406}"/>
              </a:ext>
            </a:extLst>
          </p:cNvPr>
          <p:cNvSpPr txBox="1"/>
          <p:nvPr/>
        </p:nvSpPr>
        <p:spPr>
          <a:xfrm>
            <a:off x="1" y="4869763"/>
            <a:ext cx="1990724" cy="400110"/>
          </a:xfrm>
          <a:prstGeom prst="rect">
            <a:avLst/>
          </a:prstGeom>
          <a:noFill/>
        </p:spPr>
        <p:txBody>
          <a:bodyPr wrap="square">
            <a:spAutoFit/>
          </a:bodyPr>
          <a:lstStyle/>
          <a:p>
            <a:r>
              <a:rPr lang="fr-BE" sz="2000" dirty="0" err="1">
                <a:solidFill>
                  <a:schemeClr val="tx1">
                    <a:lumMod val="50000"/>
                    <a:lumOff val="50000"/>
                  </a:schemeClr>
                </a:solidFill>
                <a:latin typeface="Source Sans Pro" panose="020B0503030403020204" pitchFamily="34" charset="0"/>
                <a:ea typeface="Source Sans Pro" panose="020B0503030403020204" pitchFamily="34" charset="0"/>
              </a:rPr>
              <a:t>Decision</a:t>
            </a:r>
            <a:r>
              <a:rPr lang="fr-BE" sz="2000" dirty="0">
                <a:solidFill>
                  <a:schemeClr val="tx1">
                    <a:lumMod val="50000"/>
                    <a:lumOff val="50000"/>
                  </a:schemeClr>
                </a:solidFill>
                <a:latin typeface="Source Sans Pro" panose="020B0503030403020204" pitchFamily="34" charset="0"/>
                <a:ea typeface="Source Sans Pro" panose="020B0503030403020204" pitchFamily="34" charset="0"/>
              </a:rPr>
              <a:t> tables +</a:t>
            </a:r>
          </a:p>
        </p:txBody>
      </p:sp>
      <p:sp>
        <p:nvSpPr>
          <p:cNvPr id="3" name="TextBox 2">
            <a:extLst>
              <a:ext uri="{FF2B5EF4-FFF2-40B4-BE49-F238E27FC236}">
                <a16:creationId xmlns:a16="http://schemas.microsoft.com/office/drawing/2014/main" id="{ECDE0FC9-EAB2-EF2B-E26E-EBD7A4FFB2C4}"/>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10</a:t>
            </a:r>
            <a:endParaRPr lang="en-GB" sz="2400" b="1" dirty="0">
              <a:solidFill>
                <a:schemeClr val="bg1"/>
              </a:solidFill>
            </a:endParaRPr>
          </a:p>
        </p:txBody>
      </p:sp>
    </p:spTree>
    <p:extLst>
      <p:ext uri="{BB962C8B-B14F-4D97-AF65-F5344CB8AC3E}">
        <p14:creationId xmlns:p14="http://schemas.microsoft.com/office/powerpoint/2010/main" val="32591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Inhaltsplatzhalter 2"/>
          <p:cNvSpPr txBox="1"/>
          <p:nvPr/>
        </p:nvSpPr>
        <p:spPr bwMode="auto">
          <a:xfrm>
            <a:off x="446854" y="1213503"/>
            <a:ext cx="9873566" cy="4426226"/>
          </a:xfrm>
          <a:prstGeom prst="rect">
            <a:avLst/>
          </a:prstGeom>
        </p:spPr>
        <p:txBody>
          <a:bodyPr/>
          <a:lstStyle>
            <a:lvl1pPr marL="0" indent="0" algn="l" defTabSz="914400">
              <a:lnSpc>
                <a:spcPct val="90000"/>
              </a:lnSpc>
              <a:spcBef>
                <a:spcPts val="1000"/>
              </a:spcBef>
              <a:buFont typeface="Arial"/>
              <a:buNone/>
              <a:defRPr sz="1600" b="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endParaRPr lang="en-US" sz="2000" b="1">
              <a:latin typeface="Source Sans Pro" panose="020B0503030403020204" pitchFamily="34" charset="0"/>
              <a:ea typeface="Source Sans Pro" panose="020B0503030403020204" pitchFamily="34" charset="0"/>
            </a:endParaRPr>
          </a:p>
        </p:txBody>
      </p:sp>
      <p:sp>
        <p:nvSpPr>
          <p:cNvPr id="4" name="TextBox 3"/>
          <p:cNvSpPr txBox="1"/>
          <p:nvPr/>
        </p:nvSpPr>
        <p:spPr bwMode="auto">
          <a:xfrm>
            <a:off x="11608018" y="6191482"/>
            <a:ext cx="469296" cy="338554"/>
          </a:xfrm>
          <a:prstGeom prst="rect">
            <a:avLst/>
          </a:prstGeom>
          <a:noFill/>
        </p:spPr>
        <p:txBody>
          <a:bodyPr wrap="square">
            <a:spAutoFit/>
          </a:bodyPr>
          <a:lstStyle/>
          <a:p>
            <a:pPr>
              <a:defRPr/>
            </a:pPr>
            <a:fld id="{EBBEB5A3-8A8E-481B-878C-F2CBA98790DC}" type="slidenum">
              <a:rPr lang="en-US" sz="1600">
                <a:solidFill>
                  <a:schemeClr val="bg1">
                    <a:lumMod val="75000"/>
                  </a:schemeClr>
                </a:solidFill>
                <a:latin typeface="Source Sans Pro" panose="020B0503030403020204" pitchFamily="34" charset="0"/>
                <a:ea typeface="Source Sans Pro" panose="020B0503030403020204" pitchFamily="34" charset="0"/>
              </a:rPr>
              <a:t>11</a:t>
            </a:fld>
            <a:endParaRPr lang="en-US" sz="1600">
              <a:solidFill>
                <a:schemeClr val="bg1">
                  <a:lumMod val="75000"/>
                </a:schemeClr>
              </a:solidFill>
              <a:latin typeface="Source Sans Pro" panose="020B0503030403020204" pitchFamily="34" charset="0"/>
              <a:ea typeface="Source Sans Pro" panose="020B0503030403020204" pitchFamily="34" charset="0"/>
            </a:endParaRPr>
          </a:p>
        </p:txBody>
      </p:sp>
      <p:sp>
        <p:nvSpPr>
          <p:cNvPr id="7" name="Inhaltsplatzhalter 2"/>
          <p:cNvSpPr txBox="1"/>
          <p:nvPr/>
        </p:nvSpPr>
        <p:spPr bwMode="auto">
          <a:xfrm>
            <a:off x="392530" y="1206269"/>
            <a:ext cx="11406940" cy="5153024"/>
          </a:xfrm>
          <a:prstGeom prst="rect">
            <a:avLst/>
          </a:prstGeom>
        </p:spPr>
        <p:txBody>
          <a:bodyPr/>
          <a:lstStyle>
            <a:lvl1pPr marL="0" indent="0" algn="l" defTabSz="914400">
              <a:lnSpc>
                <a:spcPct val="90000"/>
              </a:lnSpc>
              <a:spcBef>
                <a:spcPts val="1000"/>
              </a:spcBef>
              <a:buFont typeface="Arial"/>
              <a:buNone/>
              <a:defRPr sz="1600" b="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endParaRPr lang="en-US" sz="1800">
              <a:latin typeface="Source Sans Pro" panose="020B0503030403020204" pitchFamily="34" charset="0"/>
              <a:ea typeface="Source Sans Pro" panose="020B0503030403020204" pitchFamily="34" charset="0"/>
            </a:endParaRPr>
          </a:p>
        </p:txBody>
      </p:sp>
      <p:sp>
        <p:nvSpPr>
          <p:cNvPr id="8" name="Titel 2"/>
          <p:cNvSpPr>
            <a:spLocks noGrp="1"/>
          </p:cNvSpPr>
          <p:nvPr>
            <p:ph type="title"/>
          </p:nvPr>
        </p:nvSpPr>
        <p:spPr bwMode="auto">
          <a:xfrm>
            <a:off x="838200" y="-199419"/>
            <a:ext cx="10515600" cy="1325563"/>
          </a:xfrm>
        </p:spPr>
        <p:txBody>
          <a:bodyPr vert="horz">
            <a:noAutofit/>
          </a:bodyPr>
          <a:lstStyle/>
          <a:p>
            <a:pPr>
              <a:defRPr/>
            </a:pPr>
            <a:r>
              <a:rPr lang="de-CH" sz="3600" b="1" dirty="0">
                <a:solidFill>
                  <a:srgbClr val="203839"/>
                </a:solidFill>
                <a:latin typeface="Source Sans Pro" panose="020B0503030403020204" pitchFamily="34" charset="0"/>
                <a:ea typeface="Source Sans Pro" panose="020B0503030403020204" pitchFamily="34" charset="0"/>
              </a:rPr>
              <a:t>Methods and Data for </a:t>
            </a:r>
            <a:r>
              <a:rPr lang="de-CH" sz="3600" b="1" dirty="0" err="1">
                <a:solidFill>
                  <a:srgbClr val="203839"/>
                </a:solidFill>
                <a:latin typeface="Source Sans Pro" panose="020B0503030403020204" pitchFamily="34" charset="0"/>
                <a:ea typeface="Source Sans Pro" panose="020B0503030403020204" pitchFamily="34" charset="0"/>
              </a:rPr>
              <a:t>historical</a:t>
            </a:r>
            <a:r>
              <a:rPr lang="de-CH" sz="3600" b="1" dirty="0">
                <a:solidFill>
                  <a:srgbClr val="203839"/>
                </a:solidFill>
                <a:latin typeface="Source Sans Pro" panose="020B0503030403020204" pitchFamily="34" charset="0"/>
                <a:ea typeface="Source Sans Pro" panose="020B0503030403020204" pitchFamily="34" charset="0"/>
              </a:rPr>
              <a:t> &amp; </a:t>
            </a:r>
            <a:r>
              <a:rPr lang="de-CH" sz="3600" b="1" dirty="0" err="1">
                <a:solidFill>
                  <a:srgbClr val="203839"/>
                </a:solidFill>
                <a:latin typeface="Source Sans Pro" panose="020B0503030403020204" pitchFamily="34" charset="0"/>
                <a:ea typeface="Source Sans Pro" panose="020B0503030403020204" pitchFamily="34" charset="0"/>
              </a:rPr>
              <a:t>future</a:t>
            </a:r>
            <a:r>
              <a:rPr lang="de-CH" sz="3600" b="1" dirty="0">
                <a:solidFill>
                  <a:srgbClr val="203839"/>
                </a:solidFill>
                <a:latin typeface="Source Sans Pro" panose="020B0503030403020204" pitchFamily="34" charset="0"/>
                <a:ea typeface="Source Sans Pro" panose="020B0503030403020204" pitchFamily="34" charset="0"/>
              </a:rPr>
              <a:t> </a:t>
            </a:r>
            <a:r>
              <a:rPr lang="de-CH" sz="3600" b="1" dirty="0" err="1">
                <a:solidFill>
                  <a:srgbClr val="203839"/>
                </a:solidFill>
                <a:latin typeface="Source Sans Pro" panose="020B0503030403020204" pitchFamily="34" charset="0"/>
                <a:ea typeface="Source Sans Pro" panose="020B0503030403020204" pitchFamily="34" charset="0"/>
              </a:rPr>
              <a:t>runs</a:t>
            </a:r>
            <a:endParaRPr sz="5400" dirty="0">
              <a:latin typeface="Source Sans Pro" panose="020B0503030403020204" pitchFamily="34" charset="0"/>
              <a:ea typeface="Source Sans Pro" panose="020B0503030403020204" pitchFamily="34" charset="0"/>
            </a:endParaRPr>
          </a:p>
        </p:txBody>
      </p:sp>
      <p:sp>
        <p:nvSpPr>
          <p:cNvPr id="5" name="Inhaltsplatzhalter 10"/>
          <p:cNvSpPr txBox="1"/>
          <p:nvPr/>
        </p:nvSpPr>
        <p:spPr bwMode="auto">
          <a:xfrm>
            <a:off x="4624414" y="1804944"/>
            <a:ext cx="2215083" cy="1083260"/>
          </a:xfrm>
          <a:prstGeom prst="ellipse">
            <a:avLst/>
          </a:prstGeom>
          <a:solidFill>
            <a:srgbClr val="203839"/>
          </a:solidFill>
        </p:spPr>
        <p:txBody>
          <a:bodyPr vert="horz" lIns="0" tIns="0" rIns="0" bIns="0" rtlCol="0" anchor="ctr" anchorCtr="0">
            <a:noAutofit/>
          </a:bodyPr>
          <a:lstStyle>
            <a:lvl1pPr marL="0" indent="0" algn="ctr" defTabSz="914400">
              <a:lnSpc>
                <a:spcPct val="100000"/>
              </a:lnSpc>
              <a:spcBef>
                <a:spcPts val="0"/>
              </a:spcBef>
              <a:buFont typeface="Arial"/>
              <a:buNone/>
              <a:defRPr sz="3200" b="1">
                <a:solidFill>
                  <a:schemeClr val="bg1"/>
                </a:solidFill>
                <a:latin typeface="GT Alpina Lt"/>
                <a:ea typeface="GT Alpina Lt"/>
                <a:cs typeface="+mn-cs"/>
              </a:defRPr>
            </a:lvl1pPr>
            <a:lvl2pPr marL="174625" indent="-174625" algn="l" defTabSz="914400">
              <a:lnSpc>
                <a:spcPct val="100000"/>
              </a:lnSpc>
              <a:spcBef>
                <a:spcPts val="0"/>
              </a:spcBef>
              <a:buClr>
                <a:schemeClr val="accent5"/>
              </a:buClr>
              <a:buSzPct val="110000"/>
              <a:buFont typeface="Arial"/>
              <a:buChar char="•"/>
              <a:defRPr sz="1600">
                <a:solidFill>
                  <a:schemeClr val="tx1"/>
                </a:solidFill>
                <a:latin typeface="+mn-lt"/>
                <a:ea typeface="+mn-ea"/>
                <a:cs typeface="+mn-cs"/>
              </a:defRPr>
            </a:lvl2pPr>
            <a:lvl3pPr marL="360363" indent="-185738" algn="l" defTabSz="914400">
              <a:lnSpc>
                <a:spcPct val="100000"/>
              </a:lnSpc>
              <a:spcBef>
                <a:spcPts val="0"/>
              </a:spcBef>
              <a:buClr>
                <a:schemeClr val="accent5"/>
              </a:buClr>
              <a:buFont typeface="Symbol"/>
              <a:buChar char="-"/>
              <a:defRPr sz="1600">
                <a:solidFill>
                  <a:schemeClr val="tx1"/>
                </a:solidFill>
                <a:latin typeface="+mn-lt"/>
                <a:ea typeface="+mn-ea"/>
                <a:cs typeface="+mn-cs"/>
              </a:defRPr>
            </a:lvl3pPr>
            <a:lvl4pPr marL="534988" indent="-174625"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4pPr>
            <a:lvl5pPr marL="719138" indent="-184150"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ctr" defTabSz="914400">
              <a:lnSpc>
                <a:spcPct val="100000"/>
              </a:lnSpc>
              <a:spcBef>
                <a:spcPts val="0"/>
              </a:spcBef>
              <a:spcAft>
                <a:spcPts val="0"/>
              </a:spcAft>
              <a:buClrTx/>
              <a:buSzTx/>
              <a:buFont typeface="Arial"/>
              <a:buNone/>
              <a:defRPr/>
            </a:pPr>
            <a:r>
              <a:rPr lang="en-US" sz="1800" b="1" i="0" u="none" strike="noStrike" cap="none" spc="0" dirty="0">
                <a:ln>
                  <a:noFill/>
                </a:ln>
                <a:solidFill>
                  <a:sysClr val="window" lastClr="FFFFFF"/>
                </a:solidFill>
                <a:latin typeface="Source Sans Pro" panose="020B0503030403020204" pitchFamily="34" charset="0"/>
                <a:ea typeface="Source Sans Pro" panose="020B0503030403020204" pitchFamily="34" charset="0"/>
                <a:cs typeface="Helvetica"/>
              </a:rPr>
              <a:t>SWAT+ model</a:t>
            </a:r>
            <a:endParaRPr dirty="0">
              <a:latin typeface="Source Sans Pro" panose="020B0503030403020204" pitchFamily="34" charset="0"/>
              <a:ea typeface="Source Sans Pro" panose="020B0503030403020204" pitchFamily="34" charset="0"/>
            </a:endParaRPr>
          </a:p>
        </p:txBody>
      </p:sp>
      <p:sp>
        <p:nvSpPr>
          <p:cNvPr id="9" name="Inhaltsplatzhalter 8"/>
          <p:cNvSpPr txBox="1"/>
          <p:nvPr/>
        </p:nvSpPr>
        <p:spPr bwMode="auto">
          <a:xfrm>
            <a:off x="1635670" y="1475213"/>
            <a:ext cx="1479050" cy="461766"/>
          </a:xfrm>
          <a:prstGeom prst="ellipse">
            <a:avLst/>
          </a:prstGeom>
          <a:solidFill>
            <a:srgbClr val="203839"/>
          </a:solidFill>
        </p:spPr>
        <p:txBody>
          <a:bodyPr vert="horz" lIns="0" tIns="0" rIns="0" bIns="0" rtlCol="0" anchor="ctr" anchorCtr="0">
            <a:noAutofit/>
          </a:bodyPr>
          <a:lstStyle>
            <a:lvl1pPr marL="0" indent="0" algn="ctr" defTabSz="914400">
              <a:lnSpc>
                <a:spcPct val="100000"/>
              </a:lnSpc>
              <a:spcBef>
                <a:spcPts val="0"/>
              </a:spcBef>
              <a:buFont typeface="Arial"/>
              <a:buNone/>
              <a:defRPr sz="3200" b="1">
                <a:solidFill>
                  <a:schemeClr val="bg1"/>
                </a:solidFill>
                <a:latin typeface="GT Alpina Lt"/>
                <a:ea typeface="GT Alpina Lt"/>
                <a:cs typeface="+mn-cs"/>
              </a:defRPr>
            </a:lvl1pPr>
            <a:lvl2pPr marL="174625" indent="-174625" algn="l" defTabSz="914400">
              <a:lnSpc>
                <a:spcPct val="100000"/>
              </a:lnSpc>
              <a:spcBef>
                <a:spcPts val="0"/>
              </a:spcBef>
              <a:buClr>
                <a:schemeClr val="accent5"/>
              </a:buClr>
              <a:buSzPct val="110000"/>
              <a:buFont typeface="Arial"/>
              <a:buChar char="•"/>
              <a:defRPr sz="1600">
                <a:solidFill>
                  <a:schemeClr val="tx1"/>
                </a:solidFill>
                <a:latin typeface="+mn-lt"/>
                <a:ea typeface="+mn-ea"/>
                <a:cs typeface="+mn-cs"/>
              </a:defRPr>
            </a:lvl2pPr>
            <a:lvl3pPr marL="360363" indent="-185738" algn="l" defTabSz="914400">
              <a:lnSpc>
                <a:spcPct val="100000"/>
              </a:lnSpc>
              <a:spcBef>
                <a:spcPts val="0"/>
              </a:spcBef>
              <a:buClr>
                <a:schemeClr val="accent5"/>
              </a:buClr>
              <a:buFont typeface="Symbol"/>
              <a:buChar char="-"/>
              <a:defRPr sz="1600">
                <a:solidFill>
                  <a:schemeClr val="tx1"/>
                </a:solidFill>
                <a:latin typeface="+mn-lt"/>
                <a:ea typeface="+mn-ea"/>
                <a:cs typeface="+mn-cs"/>
              </a:defRPr>
            </a:lvl3pPr>
            <a:lvl4pPr marL="534988" indent="-174625"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4pPr>
            <a:lvl5pPr marL="719138" indent="-184150"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ctr" defTabSz="914400">
              <a:lnSpc>
                <a:spcPct val="100000"/>
              </a:lnSpc>
              <a:spcBef>
                <a:spcPts val="0"/>
              </a:spcBef>
              <a:spcAft>
                <a:spcPts val="0"/>
              </a:spcAft>
              <a:buClrTx/>
              <a:buSzTx/>
              <a:buFont typeface="Arial"/>
              <a:buNone/>
              <a:defRPr/>
            </a:pPr>
            <a:r>
              <a:rPr lang="de-CH" sz="1800" b="1" i="0" u="none" strike="noStrike" cap="none" spc="0" dirty="0">
                <a:ln>
                  <a:noFill/>
                </a:ln>
                <a:solidFill>
                  <a:sysClr val="window" lastClr="FFFFFF"/>
                </a:solidFill>
                <a:latin typeface="Source Sans Pro" panose="020B0503030403020204" pitchFamily="34" charset="0"/>
                <a:ea typeface="Source Sans Pro" panose="020B0503030403020204" pitchFamily="34" charset="0"/>
                <a:cs typeface="Helvetica"/>
              </a:rPr>
              <a:t>Climate</a:t>
            </a:r>
            <a:endParaRPr dirty="0">
              <a:latin typeface="Source Sans Pro" panose="020B0503030403020204" pitchFamily="34" charset="0"/>
              <a:ea typeface="Source Sans Pro" panose="020B0503030403020204" pitchFamily="34" charset="0"/>
            </a:endParaRPr>
          </a:p>
        </p:txBody>
      </p:sp>
      <p:sp>
        <p:nvSpPr>
          <p:cNvPr id="11" name="TextBox 10"/>
          <p:cNvSpPr txBox="1"/>
          <p:nvPr/>
        </p:nvSpPr>
        <p:spPr bwMode="auto">
          <a:xfrm>
            <a:off x="79478" y="2017104"/>
            <a:ext cx="4490612" cy="4001095"/>
          </a:xfrm>
          <a:prstGeom prst="rect">
            <a:avLst/>
          </a:prstGeom>
          <a:noFill/>
        </p:spPr>
        <p:txBody>
          <a:bodyPr wrap="square">
            <a:spAutoFit/>
          </a:bodyPr>
          <a:lstStyle/>
          <a:p>
            <a:pPr marL="285750" marR="0" lvl="0" indent="-285750" algn="l" defTabSz="914400">
              <a:lnSpc>
                <a:spcPct val="100000"/>
              </a:lnSpc>
              <a:spcBef>
                <a:spcPts val="0"/>
              </a:spcBef>
              <a:spcAft>
                <a:spcPts val="0"/>
              </a:spcAft>
              <a:buClrTx/>
              <a:buSzTx/>
              <a:buFont typeface="Arial"/>
              <a:buChar char="•"/>
              <a:defRPr/>
            </a:pPr>
            <a:r>
              <a:rPr lang="en-US" b="1"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ISIMIP2b:</a:t>
            </a:r>
            <a:endParaRPr sz="2000" dirty="0">
              <a:latin typeface="Source Sans Pro" panose="020B0503030403020204" pitchFamily="34" charset="0"/>
              <a:ea typeface="Source Sans Pro" panose="020B0503030403020204" pitchFamily="34" charset="0"/>
            </a:endParaRPr>
          </a:p>
          <a:p>
            <a:pPr marL="285750" marR="0" lvl="0" indent="-285750" algn="l" defTabSz="914400">
              <a:lnSpc>
                <a:spcPct val="100000"/>
              </a:lnSpc>
              <a:spcBef>
                <a:spcPts val="0"/>
              </a:spcBef>
              <a:spcAft>
                <a:spcPts val="0"/>
              </a:spcAft>
              <a:buClrTx/>
              <a:buSzTx/>
              <a:buFont typeface="Arial"/>
              <a:buChar char="•"/>
              <a:defRPr/>
            </a:pPr>
            <a:r>
              <a:rPr lang="en-US" b="1"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Current</a:t>
            </a:r>
            <a:r>
              <a:rPr lang="en-US" b="0"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 bias-corrected meteorological forcing dataset EWEMBI from 1980 - 2009</a:t>
            </a:r>
            <a:endParaRPr sz="2000" dirty="0">
              <a:latin typeface="Source Sans Pro" panose="020B0503030403020204" pitchFamily="34" charset="0"/>
              <a:ea typeface="Source Sans Pro" panose="020B0503030403020204" pitchFamily="34" charset="0"/>
            </a:endParaRPr>
          </a:p>
          <a:p>
            <a:pPr marL="285750" marR="0" lvl="0" indent="-285750" algn="l" defTabSz="914400">
              <a:lnSpc>
                <a:spcPct val="100000"/>
              </a:lnSpc>
              <a:spcBef>
                <a:spcPts val="0"/>
              </a:spcBef>
              <a:spcAft>
                <a:spcPts val="0"/>
              </a:spcAft>
              <a:buClrTx/>
              <a:buSzTx/>
              <a:buFont typeface="Arial"/>
              <a:buChar char="•"/>
              <a:defRPr/>
            </a:pPr>
            <a:r>
              <a:rPr lang="en-US" b="1"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Future</a:t>
            </a:r>
            <a:r>
              <a:rPr lang="en-US" b="0"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 bias-corrected global climate data (2010 – 2050)</a:t>
            </a:r>
            <a:endParaRPr sz="2000" dirty="0">
              <a:latin typeface="Source Sans Pro" panose="020B0503030403020204" pitchFamily="34" charset="0"/>
              <a:ea typeface="Source Sans Pro" panose="020B0503030403020204" pitchFamily="34" charset="0"/>
            </a:endParaRPr>
          </a:p>
          <a:p>
            <a:pPr marL="742950" lvl="1" indent="-285750">
              <a:buFont typeface="Arial"/>
              <a:buChar char="•"/>
              <a:defRPr/>
            </a:pPr>
            <a:r>
              <a:rPr lang="en-US" b="0"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for </a:t>
            </a:r>
            <a:r>
              <a:rPr lang="en-US" b="1"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four GCMs </a:t>
            </a:r>
            <a:r>
              <a:rPr lang="en-US" b="0"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a:t>
            </a:r>
            <a:r>
              <a:rPr lang="de-CH" b="0"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GFDL-ESM2M, IPSL-CM5A-LR, </a:t>
            </a:r>
            <a:r>
              <a:rPr lang="de-CH" dirty="0">
                <a:solidFill>
                  <a:srgbClr val="203839"/>
                </a:solidFill>
                <a:latin typeface="Source Sans Pro" panose="020B0503030403020204" pitchFamily="34" charset="0"/>
                <a:ea typeface="Source Sans Pro" panose="020B0503030403020204" pitchFamily="34" charset="0"/>
                <a:cs typeface="Helvetica"/>
              </a:rPr>
              <a:t>MIROC5, </a:t>
            </a:r>
            <a:r>
              <a:rPr lang="de-CH" b="0"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HadGEM2-ES) and </a:t>
            </a:r>
            <a:endParaRPr sz="2000" dirty="0">
              <a:latin typeface="Source Sans Pro" panose="020B0503030403020204" pitchFamily="34" charset="0"/>
              <a:ea typeface="Source Sans Pro" panose="020B0503030403020204" pitchFamily="34" charset="0"/>
            </a:endParaRPr>
          </a:p>
          <a:p>
            <a:pPr marL="742950" lvl="1" indent="-285750">
              <a:buFont typeface="Arial"/>
              <a:buChar char="•"/>
              <a:defRPr/>
            </a:pPr>
            <a:r>
              <a:rPr lang="en-US" b="1"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three climate scenarios</a:t>
            </a:r>
            <a:r>
              <a:rPr lang="en-US" b="1" dirty="0">
                <a:solidFill>
                  <a:srgbClr val="203839"/>
                </a:solidFill>
                <a:latin typeface="Source Sans Pro" panose="020B0503030403020204" pitchFamily="34" charset="0"/>
                <a:ea typeface="Source Sans Pro" panose="020B0503030403020204" pitchFamily="34" charset="0"/>
                <a:cs typeface="Helvetica"/>
              </a:rPr>
              <a:t> </a:t>
            </a:r>
            <a:r>
              <a:rPr lang="de-CH" dirty="0">
                <a:solidFill>
                  <a:srgbClr val="203839"/>
                </a:solidFill>
                <a:latin typeface="Source Sans Pro" panose="020B0503030403020204" pitchFamily="34" charset="0"/>
                <a:ea typeface="Source Sans Pro" panose="020B0503030403020204" pitchFamily="34" charset="0"/>
                <a:cs typeface="Helvetica"/>
              </a:rPr>
              <a:t>(</a:t>
            </a:r>
            <a:r>
              <a:rPr lang="en-US" b="0" i="0" u="none" strike="noStrike" cap="none" spc="0" dirty="0">
                <a:ln>
                  <a:noFill/>
                </a:ln>
                <a:solidFill>
                  <a:srgbClr val="203839"/>
                </a:solidFill>
                <a:latin typeface="Source Sans Pro" panose="020B0503030403020204" pitchFamily="34" charset="0"/>
                <a:ea typeface="Source Sans Pro" panose="020B0503030403020204" pitchFamily="34" charset="0"/>
                <a:cs typeface="Helvetica"/>
              </a:rPr>
              <a:t>RCP2.6</a:t>
            </a:r>
            <a:r>
              <a:rPr lang="en-US" dirty="0">
                <a:solidFill>
                  <a:srgbClr val="203839"/>
                </a:solidFill>
                <a:latin typeface="Source Sans Pro" panose="020B0503030403020204" pitchFamily="34" charset="0"/>
                <a:ea typeface="Source Sans Pro" panose="020B0503030403020204" pitchFamily="34" charset="0"/>
                <a:cs typeface="Helvetica"/>
              </a:rPr>
              <a:t>, RCP6.0, RCP8.5), </a:t>
            </a:r>
            <a:endParaRPr sz="2000" dirty="0">
              <a:latin typeface="Source Sans Pro" panose="020B0503030403020204" pitchFamily="34" charset="0"/>
              <a:ea typeface="Source Sans Pro" panose="020B0503030403020204" pitchFamily="34" charset="0"/>
            </a:endParaRPr>
          </a:p>
          <a:p>
            <a:pPr marL="742950" lvl="1" indent="-285750">
              <a:buFont typeface="Arial"/>
              <a:buChar char="•"/>
              <a:defRPr/>
            </a:pPr>
            <a:r>
              <a:rPr lang="en-US" dirty="0">
                <a:solidFill>
                  <a:srgbClr val="203839"/>
                </a:solidFill>
                <a:latin typeface="Source Sans Pro" panose="020B0503030403020204" pitchFamily="34" charset="0"/>
                <a:ea typeface="Source Sans Pro" panose="020B0503030403020204" pitchFamily="34" charset="0"/>
                <a:cs typeface="Helvetica"/>
              </a:rPr>
              <a:t>at </a:t>
            </a:r>
            <a:r>
              <a:rPr lang="en-US" b="1" dirty="0">
                <a:solidFill>
                  <a:srgbClr val="203839"/>
                </a:solidFill>
                <a:latin typeface="Source Sans Pro" panose="020B0503030403020204" pitchFamily="34" charset="0"/>
                <a:ea typeface="Source Sans Pro" panose="020B0503030403020204" pitchFamily="34" charset="0"/>
                <a:cs typeface="Helvetica"/>
              </a:rPr>
              <a:t>0.5° x 0.5° </a:t>
            </a:r>
            <a:r>
              <a:rPr lang="en-US" dirty="0">
                <a:solidFill>
                  <a:srgbClr val="203839"/>
                </a:solidFill>
                <a:latin typeface="Source Sans Pro" panose="020B0503030403020204" pitchFamily="34" charset="0"/>
                <a:ea typeface="Source Sans Pro" panose="020B0503030403020204" pitchFamily="34" charset="0"/>
                <a:cs typeface="Helvetica"/>
              </a:rPr>
              <a:t>resolution</a:t>
            </a:r>
            <a:endParaRPr lang="en-US" b="1" dirty="0">
              <a:solidFill>
                <a:srgbClr val="203839"/>
              </a:solidFill>
              <a:latin typeface="Source Sans Pro" panose="020B0503030403020204" pitchFamily="34" charset="0"/>
              <a:ea typeface="Source Sans Pro" panose="020B0503030403020204" pitchFamily="34" charset="0"/>
              <a:cs typeface="Helvetica"/>
            </a:endParaRPr>
          </a:p>
          <a:p>
            <a:pPr marL="285750" indent="-285750">
              <a:buFont typeface="Arial"/>
              <a:buChar char="•"/>
              <a:defRPr/>
            </a:pPr>
            <a:r>
              <a:rPr lang="en-US" b="1" dirty="0">
                <a:solidFill>
                  <a:srgbClr val="203839"/>
                </a:solidFill>
                <a:latin typeface="Source Sans Pro" panose="020B0503030403020204" pitchFamily="34" charset="0"/>
                <a:ea typeface="Source Sans Pro" panose="020B0503030403020204" pitchFamily="34" charset="0"/>
                <a:cs typeface="Helvetica"/>
              </a:rPr>
              <a:t>Climatic variables</a:t>
            </a:r>
            <a:r>
              <a:rPr lang="en-US" dirty="0">
                <a:solidFill>
                  <a:srgbClr val="203839"/>
                </a:solidFill>
                <a:latin typeface="Source Sans Pro" panose="020B0503030403020204" pitchFamily="34" charset="0"/>
                <a:ea typeface="Source Sans Pro" panose="020B0503030403020204" pitchFamily="34" charset="0"/>
                <a:cs typeface="Helvetica"/>
              </a:rPr>
              <a:t>: Precipitation, temperature, solar radiation, wind speed, relative humidity</a:t>
            </a:r>
          </a:p>
          <a:p>
            <a:pPr marL="360363" marR="0" lvl="2" algn="l" defTabSz="914400">
              <a:lnSpc>
                <a:spcPct val="100000"/>
              </a:lnSpc>
              <a:spcBef>
                <a:spcPts val="0"/>
              </a:spcBef>
              <a:spcAft>
                <a:spcPts val="0"/>
              </a:spcAft>
              <a:buClr>
                <a:srgbClr val="EABB64"/>
              </a:buClr>
              <a:buSzTx/>
              <a:defRPr/>
            </a:pPr>
            <a:endParaRPr lang="en-US" sz="2000" dirty="0">
              <a:solidFill>
                <a:srgbClr val="203839"/>
              </a:solidFill>
              <a:latin typeface="Source Sans Pro" panose="020B0503030403020204" pitchFamily="34" charset="0"/>
              <a:ea typeface="Source Sans Pro" panose="020B0503030403020204" pitchFamily="34" charset="0"/>
              <a:cs typeface="Arial"/>
            </a:endParaRPr>
          </a:p>
        </p:txBody>
      </p:sp>
      <p:sp>
        <p:nvSpPr>
          <p:cNvPr id="13" name="Inhaltsplatzhalter 10"/>
          <p:cNvSpPr txBox="1"/>
          <p:nvPr/>
        </p:nvSpPr>
        <p:spPr bwMode="auto">
          <a:xfrm>
            <a:off x="8459876" y="1640299"/>
            <a:ext cx="1536020" cy="474000"/>
          </a:xfrm>
          <a:prstGeom prst="ellipse">
            <a:avLst/>
          </a:prstGeom>
          <a:solidFill>
            <a:srgbClr val="203839"/>
          </a:solidFill>
        </p:spPr>
        <p:txBody>
          <a:bodyPr vert="horz" lIns="0" tIns="0" rIns="0" bIns="0" rtlCol="0" anchor="ctr" anchorCtr="0">
            <a:noAutofit/>
          </a:bodyPr>
          <a:lstStyle>
            <a:lvl1pPr marL="0" indent="0" algn="ctr" defTabSz="914400">
              <a:lnSpc>
                <a:spcPct val="100000"/>
              </a:lnSpc>
              <a:spcBef>
                <a:spcPts val="0"/>
              </a:spcBef>
              <a:buFont typeface="Arial"/>
              <a:buNone/>
              <a:defRPr sz="3200" b="1">
                <a:solidFill>
                  <a:schemeClr val="bg1"/>
                </a:solidFill>
                <a:latin typeface="GT Alpina Lt"/>
                <a:ea typeface="GT Alpina Lt"/>
                <a:cs typeface="+mn-cs"/>
              </a:defRPr>
            </a:lvl1pPr>
            <a:lvl2pPr marL="174625" indent="-174625" algn="l" defTabSz="914400">
              <a:lnSpc>
                <a:spcPct val="100000"/>
              </a:lnSpc>
              <a:spcBef>
                <a:spcPts val="0"/>
              </a:spcBef>
              <a:buClr>
                <a:schemeClr val="accent5"/>
              </a:buClr>
              <a:buSzPct val="110000"/>
              <a:buFont typeface="Arial"/>
              <a:buChar char="•"/>
              <a:defRPr sz="1600">
                <a:solidFill>
                  <a:schemeClr val="tx1"/>
                </a:solidFill>
                <a:latin typeface="+mn-lt"/>
                <a:ea typeface="+mn-ea"/>
                <a:cs typeface="+mn-cs"/>
              </a:defRPr>
            </a:lvl2pPr>
            <a:lvl3pPr marL="360363" indent="-185738" algn="l" defTabSz="914400">
              <a:lnSpc>
                <a:spcPct val="100000"/>
              </a:lnSpc>
              <a:spcBef>
                <a:spcPts val="0"/>
              </a:spcBef>
              <a:buClr>
                <a:schemeClr val="accent5"/>
              </a:buClr>
              <a:buFont typeface="Symbol"/>
              <a:buChar char="-"/>
              <a:defRPr sz="1600">
                <a:solidFill>
                  <a:schemeClr val="tx1"/>
                </a:solidFill>
                <a:latin typeface="+mn-lt"/>
                <a:ea typeface="+mn-ea"/>
                <a:cs typeface="+mn-cs"/>
              </a:defRPr>
            </a:lvl3pPr>
            <a:lvl4pPr marL="534988" indent="-174625"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4pPr>
            <a:lvl5pPr marL="719138" indent="-184150"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0">
              <a:defRPr/>
            </a:pPr>
            <a:r>
              <a:rPr lang="en-US" sz="1800" dirty="0">
                <a:solidFill>
                  <a:sysClr val="window" lastClr="FFFFFF"/>
                </a:solidFill>
                <a:latin typeface="Source Sans Pro" panose="020B0503030403020204" pitchFamily="34" charset="0"/>
                <a:ea typeface="Source Sans Pro" panose="020B0503030403020204" pitchFamily="34" charset="0"/>
                <a:cs typeface="Helvetica"/>
              </a:rPr>
              <a:t> SSPs </a:t>
            </a:r>
            <a:endParaRPr dirty="0">
              <a:latin typeface="Source Sans Pro" panose="020B0503030403020204" pitchFamily="34" charset="0"/>
              <a:ea typeface="Source Sans Pro" panose="020B0503030403020204" pitchFamily="34" charset="0"/>
            </a:endParaRPr>
          </a:p>
        </p:txBody>
      </p:sp>
      <p:sp>
        <p:nvSpPr>
          <p:cNvPr id="17" name="TextBox 16"/>
          <p:cNvSpPr txBox="1"/>
          <p:nvPr/>
        </p:nvSpPr>
        <p:spPr bwMode="auto">
          <a:xfrm>
            <a:off x="7699879" y="2247858"/>
            <a:ext cx="3925911" cy="3262432"/>
          </a:xfrm>
          <a:prstGeom prst="rect">
            <a:avLst/>
          </a:prstGeom>
          <a:noFill/>
        </p:spPr>
        <p:txBody>
          <a:bodyPr wrap="square">
            <a:spAutoFit/>
          </a:bodyPr>
          <a:lstStyle/>
          <a:p>
            <a:pPr marL="285750" indent="-285750">
              <a:buClr>
                <a:srgbClr val="203839"/>
              </a:buClr>
              <a:buFont typeface="Arial"/>
              <a:buChar char="•"/>
              <a:defRPr/>
            </a:pPr>
            <a:r>
              <a:rPr lang="en-US" b="1" dirty="0">
                <a:solidFill>
                  <a:srgbClr val="203839"/>
                </a:solidFill>
                <a:latin typeface="Source Sans Pro" panose="020B0503030403020204" pitchFamily="34" charset="0"/>
                <a:ea typeface="Source Sans Pro" panose="020B0503030403020204" pitchFamily="34" charset="0"/>
              </a:rPr>
              <a:t>IMAGE-GNM</a:t>
            </a:r>
          </a:p>
          <a:p>
            <a:pPr marL="285750" indent="-285750">
              <a:buClr>
                <a:srgbClr val="203839"/>
              </a:buClr>
              <a:buFont typeface="Arial"/>
              <a:buChar char="•"/>
              <a:defRPr/>
            </a:pPr>
            <a:r>
              <a:rPr lang="en-US" dirty="0">
                <a:solidFill>
                  <a:srgbClr val="203839"/>
                </a:solidFill>
                <a:latin typeface="Source Sans Pro" panose="020B0503030403020204" pitchFamily="34" charset="0"/>
                <a:ea typeface="Source Sans Pro" panose="020B0503030403020204" pitchFamily="34" charset="0"/>
              </a:rPr>
              <a:t>Scenarios for development of socio-economic and global environmental (</a:t>
            </a:r>
            <a:r>
              <a:rPr lang="en-US" b="1" dirty="0">
                <a:solidFill>
                  <a:srgbClr val="203839"/>
                </a:solidFill>
                <a:latin typeface="Source Sans Pro" panose="020B0503030403020204" pitchFamily="34" charset="0"/>
                <a:ea typeface="Source Sans Pro" panose="020B0503030403020204" pitchFamily="34" charset="0"/>
              </a:rPr>
              <a:t>SSP1, SSP3, SSP5</a:t>
            </a:r>
            <a:r>
              <a:rPr lang="en-US" dirty="0">
                <a:solidFill>
                  <a:srgbClr val="203839"/>
                </a:solidFill>
                <a:latin typeface="Source Sans Pro" panose="020B0503030403020204" pitchFamily="34" charset="0"/>
                <a:ea typeface="Source Sans Pro" panose="020B0503030403020204" pitchFamily="34" charset="0"/>
              </a:rPr>
              <a:t>) </a:t>
            </a:r>
            <a:r>
              <a:rPr lang="en-US" sz="2000" dirty="0">
                <a:solidFill>
                  <a:srgbClr val="203839"/>
                </a:solidFill>
                <a:latin typeface="Source Sans Pro" panose="020B0503030403020204" pitchFamily="34" charset="0"/>
                <a:ea typeface="Source Sans Pro" panose="020B0503030403020204" pitchFamily="34" charset="0"/>
              </a:rPr>
              <a:t>– </a:t>
            </a:r>
            <a:r>
              <a:rPr lang="en-US" dirty="0">
                <a:solidFill>
                  <a:srgbClr val="203839"/>
                </a:solidFill>
                <a:latin typeface="Source Sans Pro" panose="020B0503030403020204" pitchFamily="34" charset="0"/>
                <a:ea typeface="Source Sans Pro" panose="020B0503030403020204" pitchFamily="34" charset="0"/>
              </a:rPr>
              <a:t>(2010 – 2015)</a:t>
            </a:r>
            <a:endParaRPr lang="en-US" dirty="0">
              <a:latin typeface="Source Sans Pro" panose="020B0503030403020204" pitchFamily="34" charset="0"/>
              <a:ea typeface="Source Sans Pro" panose="020B0503030403020204" pitchFamily="34" charset="0"/>
            </a:endParaRPr>
          </a:p>
          <a:p>
            <a:pPr marL="285750" indent="-285750">
              <a:buClr>
                <a:srgbClr val="203839"/>
              </a:buClr>
              <a:buFont typeface="Arial"/>
              <a:buChar char="•"/>
              <a:defRPr/>
            </a:pPr>
            <a:r>
              <a:rPr lang="en-US" b="0" i="0" u="none" strike="noStrike" cap="none" spc="0" dirty="0">
                <a:ln>
                  <a:noFill/>
                </a:ln>
                <a:solidFill>
                  <a:srgbClr val="203839"/>
                </a:solidFill>
                <a:latin typeface="Source Sans Pro" panose="020B0503030403020204" pitchFamily="34" charset="0"/>
                <a:ea typeface="Source Sans Pro" panose="020B0503030403020204" pitchFamily="34" charset="0"/>
              </a:rPr>
              <a:t>Nitrogen and Phosphorus fertilizer &amp; manure</a:t>
            </a:r>
            <a:endParaRPr lang="en-US" dirty="0">
              <a:solidFill>
                <a:srgbClr val="203839"/>
              </a:solidFill>
              <a:latin typeface="Source Sans Pro" panose="020B0503030403020204" pitchFamily="34" charset="0"/>
              <a:ea typeface="Source Sans Pro" panose="020B0503030403020204" pitchFamily="34" charset="0"/>
            </a:endParaRPr>
          </a:p>
          <a:p>
            <a:pPr marL="285750" indent="-285750">
              <a:buClr>
                <a:srgbClr val="203839"/>
              </a:buClr>
              <a:buFont typeface="Arial"/>
              <a:buChar char="•"/>
              <a:defRPr/>
            </a:pPr>
            <a:r>
              <a:rPr lang="en-US" dirty="0">
                <a:solidFill>
                  <a:srgbClr val="203839"/>
                </a:solidFill>
                <a:latin typeface="Source Sans Pro" panose="020B0503030403020204" pitchFamily="34" charset="0"/>
                <a:ea typeface="Source Sans Pro" panose="020B0503030403020204" pitchFamily="34" charset="0"/>
              </a:rPr>
              <a:t>Wastewater discharge (point sources)</a:t>
            </a:r>
          </a:p>
          <a:p>
            <a:pPr marL="285750" indent="-285750">
              <a:buClr>
                <a:srgbClr val="203839"/>
              </a:buClr>
              <a:buFont typeface="Arial"/>
              <a:buChar char="•"/>
              <a:defRPr/>
            </a:pPr>
            <a:r>
              <a:rPr lang="en-US" sz="2000" dirty="0">
                <a:solidFill>
                  <a:srgbClr val="203839"/>
                </a:solidFill>
                <a:latin typeface="Source Sans Pro" panose="020B0503030403020204" pitchFamily="34" charset="0"/>
                <a:ea typeface="Source Sans Pro" panose="020B0503030403020204" pitchFamily="34" charset="0"/>
                <a:cs typeface="Helvetica"/>
              </a:rPr>
              <a:t>Atmospheric deposition (Nitrogen)</a:t>
            </a:r>
            <a:endParaRPr lang="en-US" sz="2400" dirty="0">
              <a:solidFill>
                <a:srgbClr val="203839"/>
              </a:solidFill>
              <a:latin typeface="Source Sans Pro" panose="020B0503030403020204" pitchFamily="34" charset="0"/>
              <a:ea typeface="Source Sans Pro" panose="020B0503030403020204" pitchFamily="34" charset="0"/>
              <a:cs typeface="Arial"/>
            </a:endParaRPr>
          </a:p>
          <a:p>
            <a:pPr>
              <a:buClr>
                <a:srgbClr val="203839"/>
              </a:buClr>
              <a:defRPr/>
            </a:pPr>
            <a:endParaRPr sz="2000" dirty="0">
              <a:latin typeface="Source Sans Pro" panose="020B0503030403020204" pitchFamily="34" charset="0"/>
              <a:ea typeface="Source Sans Pro" panose="020B0503030403020204" pitchFamily="34" charset="0"/>
            </a:endParaRPr>
          </a:p>
        </p:txBody>
      </p:sp>
      <p:sp>
        <p:nvSpPr>
          <p:cNvPr id="19" name="Arrow: U-Turn 18"/>
          <p:cNvSpPr/>
          <p:nvPr/>
        </p:nvSpPr>
        <p:spPr bwMode="auto">
          <a:xfrm>
            <a:off x="3229406" y="922295"/>
            <a:ext cx="2009422" cy="882649"/>
          </a:xfrm>
          <a:prstGeom prst="uturnArrow">
            <a:avLst>
              <a:gd name="adj1" fmla="val 25000"/>
              <a:gd name="adj2" fmla="val 25000"/>
              <a:gd name="adj3" fmla="val 22281"/>
              <a:gd name="adj4" fmla="val 43750"/>
              <a:gd name="adj5" fmla="val 75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defRPr/>
            </a:pPr>
            <a:endParaRPr>
              <a:solidFill>
                <a:schemeClr val="tx1"/>
              </a:solidFill>
              <a:latin typeface="Source Sans Pro" panose="020B0503030403020204" pitchFamily="34" charset="0"/>
              <a:ea typeface="Source Sans Pro" panose="020B0503030403020204" pitchFamily="34" charset="0"/>
            </a:endParaRPr>
          </a:p>
        </p:txBody>
      </p:sp>
      <p:sp>
        <p:nvSpPr>
          <p:cNvPr id="21" name="Arrow: U-Turn 20"/>
          <p:cNvSpPr/>
          <p:nvPr/>
        </p:nvSpPr>
        <p:spPr bwMode="auto">
          <a:xfrm flipH="1">
            <a:off x="5879594" y="922295"/>
            <a:ext cx="2459906" cy="882649"/>
          </a:xfrm>
          <a:prstGeom prst="uturnArrow">
            <a:avLst>
              <a:gd name="adj1" fmla="val 25000"/>
              <a:gd name="adj2" fmla="val 25000"/>
              <a:gd name="adj3" fmla="val 25000"/>
              <a:gd name="adj4" fmla="val 43750"/>
              <a:gd name="adj5" fmla="val 75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defRPr/>
            </a:pPr>
            <a:endParaRPr>
              <a:solidFill>
                <a:schemeClr val="tx1"/>
              </a:solidFill>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44AA6058-569A-2EBD-4179-4DCE11B3F957}"/>
              </a:ext>
            </a:extLst>
          </p:cNvPr>
          <p:cNvPicPr>
            <a:picLocks noChangeAspect="1"/>
          </p:cNvPicPr>
          <p:nvPr/>
        </p:nvPicPr>
        <p:blipFill>
          <a:blip r:embed="rId3"/>
          <a:stretch>
            <a:fillRect/>
          </a:stretch>
        </p:blipFill>
        <p:spPr>
          <a:xfrm>
            <a:off x="0" y="6231288"/>
            <a:ext cx="12192000" cy="628700"/>
          </a:xfrm>
          <a:prstGeom prst="rect">
            <a:avLst/>
          </a:prstGeom>
        </p:spPr>
      </p:pic>
      <p:sp>
        <p:nvSpPr>
          <p:cNvPr id="12" name="TextBox 11">
            <a:extLst>
              <a:ext uri="{FF2B5EF4-FFF2-40B4-BE49-F238E27FC236}">
                <a16:creationId xmlns:a16="http://schemas.microsoft.com/office/drawing/2014/main" id="{E6C15C1B-2C6F-D454-2279-7DB52E227878}"/>
              </a:ext>
            </a:extLst>
          </p:cNvPr>
          <p:cNvSpPr txBox="1"/>
          <p:nvPr/>
        </p:nvSpPr>
        <p:spPr>
          <a:xfrm>
            <a:off x="4883142" y="5815562"/>
            <a:ext cx="6205536" cy="369332"/>
          </a:xfrm>
          <a:prstGeom prst="rect">
            <a:avLst/>
          </a:prstGeom>
          <a:noFill/>
        </p:spPr>
        <p:txBody>
          <a:bodyPr wrap="square">
            <a:spAutoFit/>
          </a:bodyPr>
          <a:lstStyle/>
          <a:p>
            <a:pPr>
              <a:defRPr/>
            </a:pPr>
            <a:r>
              <a:rPr lang="en-US" b="1" dirty="0">
                <a:solidFill>
                  <a:srgbClr val="203839"/>
                </a:solidFill>
                <a:latin typeface="Source Sans Pro" panose="020B0503030403020204" pitchFamily="34" charset="0"/>
                <a:ea typeface="Source Sans Pro" panose="020B0503030403020204" pitchFamily="34" charset="0"/>
                <a:cs typeface="Helvetica"/>
              </a:rPr>
              <a:t>*UNCALIBRATED GLOBAL MODEL*</a:t>
            </a:r>
            <a:endParaRPr lang="en-US" sz="2000" b="1" dirty="0">
              <a:solidFill>
                <a:srgbClr val="203839"/>
              </a:solidFill>
              <a:latin typeface="Source Sans Pro" panose="020B0503030403020204" pitchFamily="34" charset="0"/>
              <a:ea typeface="Source Sans Pro" panose="020B0503030403020204" pitchFamily="34" charset="0"/>
              <a:cs typeface="Arial"/>
            </a:endParaRPr>
          </a:p>
        </p:txBody>
      </p:sp>
      <p:sp>
        <p:nvSpPr>
          <p:cNvPr id="6" name="TextBox 5">
            <a:extLst>
              <a:ext uri="{FF2B5EF4-FFF2-40B4-BE49-F238E27FC236}">
                <a16:creationId xmlns:a16="http://schemas.microsoft.com/office/drawing/2014/main" id="{9106C83F-DC97-3A40-E03B-50301B146C11}"/>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11</a:t>
            </a:r>
            <a:endParaRPr lang="en-GB"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245D6-740D-3CE9-AE35-8690B661168B}"/>
              </a:ext>
            </a:extLst>
          </p:cNvPr>
          <p:cNvPicPr>
            <a:picLocks noChangeAspect="1"/>
          </p:cNvPicPr>
          <p:nvPr/>
        </p:nvPicPr>
        <p:blipFill>
          <a:blip r:embed="rId2"/>
          <a:stretch>
            <a:fillRect/>
          </a:stretch>
        </p:blipFill>
        <p:spPr>
          <a:xfrm>
            <a:off x="0" y="6231288"/>
            <a:ext cx="12192000" cy="628700"/>
          </a:xfrm>
          <a:prstGeom prst="rect">
            <a:avLst/>
          </a:prstGeom>
        </p:spPr>
      </p:pic>
      <p:pic>
        <p:nvPicPr>
          <p:cNvPr id="6" name="Picture 2" descr="Lake Erie algal bloom">
            <a:extLst>
              <a:ext uri="{FF2B5EF4-FFF2-40B4-BE49-F238E27FC236}">
                <a16:creationId xmlns:a16="http://schemas.microsoft.com/office/drawing/2014/main" id="{A7EAB2E4-3EA8-949B-ABFD-9E39ACB58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6" b="2180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86344D3-8EA7-7D5B-AF8F-CAE6776818E9}"/>
              </a:ext>
            </a:extLst>
          </p:cNvPr>
          <p:cNvSpPr/>
          <p:nvPr/>
        </p:nvSpPr>
        <p:spPr>
          <a:xfrm>
            <a:off x="1627632" y="2853283"/>
            <a:ext cx="8906256" cy="722634"/>
          </a:xfrm>
          <a:prstGeom prst="rect">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kstvak 1">
            <a:extLst>
              <a:ext uri="{FF2B5EF4-FFF2-40B4-BE49-F238E27FC236}">
                <a16:creationId xmlns:a16="http://schemas.microsoft.com/office/drawing/2014/main" id="{D7685250-6B04-0D6A-5DDC-4FF9E07E6773}"/>
              </a:ext>
            </a:extLst>
          </p:cNvPr>
          <p:cNvSpPr txBox="1"/>
          <p:nvPr/>
        </p:nvSpPr>
        <p:spPr>
          <a:xfrm>
            <a:off x="1063398" y="2848840"/>
            <a:ext cx="10065204" cy="716799"/>
          </a:xfrm>
          <a:prstGeom prst="rect">
            <a:avLst/>
          </a:prstGeom>
          <a:noFill/>
        </p:spPr>
        <p:txBody>
          <a:bodyPr wrap="square">
            <a:spAutoFit/>
          </a:bodyPr>
          <a:lstStyle/>
          <a:p>
            <a:pPr algn="ctr">
              <a:lnSpc>
                <a:spcPts val="5399"/>
              </a:lnSpc>
            </a:pPr>
            <a:r>
              <a:rPr lang="en-US" sz="3200" b="1" spc="42" dirty="0">
                <a:solidFill>
                  <a:schemeClr val="bg1"/>
                </a:solidFill>
                <a:latin typeface="Arial" panose="020B0604020202020204" pitchFamily="34" charset="0"/>
                <a:ea typeface="Open Sans" panose="020B0606030504020204" pitchFamily="34" charset="0"/>
                <a:cs typeface="Arial" panose="020B0604020202020204" pitchFamily="34" charset="0"/>
              </a:rPr>
              <a:t>Increase in nutrient pollution in all scenarios</a:t>
            </a:r>
          </a:p>
        </p:txBody>
      </p:sp>
      <p:sp>
        <p:nvSpPr>
          <p:cNvPr id="2" name="TextBox 1">
            <a:extLst>
              <a:ext uri="{FF2B5EF4-FFF2-40B4-BE49-F238E27FC236}">
                <a16:creationId xmlns:a16="http://schemas.microsoft.com/office/drawing/2014/main" id="{3ABF9AD5-3539-B04C-4A2B-9EF9A62C2893}"/>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12</a:t>
            </a:r>
            <a:endParaRPr lang="en-GB" sz="2400" b="1" dirty="0">
              <a:solidFill>
                <a:schemeClr val="bg1"/>
              </a:solidFill>
            </a:endParaRPr>
          </a:p>
        </p:txBody>
      </p:sp>
    </p:spTree>
    <p:extLst>
      <p:ext uri="{BB962C8B-B14F-4D97-AF65-F5344CB8AC3E}">
        <p14:creationId xmlns:p14="http://schemas.microsoft.com/office/powerpoint/2010/main" val="2764478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245D6-740D-3CE9-AE35-8690B661168B}"/>
              </a:ext>
            </a:extLst>
          </p:cNvPr>
          <p:cNvPicPr>
            <a:picLocks noChangeAspect="1"/>
          </p:cNvPicPr>
          <p:nvPr/>
        </p:nvPicPr>
        <p:blipFill>
          <a:blip r:embed="rId2"/>
          <a:stretch>
            <a:fillRect/>
          </a:stretch>
        </p:blipFill>
        <p:spPr>
          <a:xfrm>
            <a:off x="0" y="6231288"/>
            <a:ext cx="12192000" cy="628700"/>
          </a:xfrm>
          <a:prstGeom prst="rect">
            <a:avLst/>
          </a:prstGeom>
        </p:spPr>
      </p:pic>
      <p:graphicFrame>
        <p:nvGraphicFramePr>
          <p:cNvPr id="2" name="Chart 1">
            <a:extLst>
              <a:ext uri="{FF2B5EF4-FFF2-40B4-BE49-F238E27FC236}">
                <a16:creationId xmlns:a16="http://schemas.microsoft.com/office/drawing/2014/main" id="{DD46CFF8-EE68-CB55-4585-4A6CFE0FF7E3}"/>
              </a:ext>
            </a:extLst>
          </p:cNvPr>
          <p:cNvGraphicFramePr>
            <a:graphicFrameLocks/>
          </p:cNvGraphicFramePr>
          <p:nvPr>
            <p:extLst>
              <p:ext uri="{D42A27DB-BD31-4B8C-83A1-F6EECF244321}">
                <p14:modId xmlns:p14="http://schemas.microsoft.com/office/powerpoint/2010/main" val="4045751380"/>
              </p:ext>
            </p:extLst>
          </p:nvPr>
        </p:nvGraphicFramePr>
        <p:xfrm>
          <a:off x="509587" y="1162050"/>
          <a:ext cx="4938713" cy="3248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B4729199-A819-2C42-79C8-E61891F420C8}"/>
              </a:ext>
            </a:extLst>
          </p:cNvPr>
          <p:cNvGraphicFramePr>
            <a:graphicFrameLocks/>
          </p:cNvGraphicFramePr>
          <p:nvPr>
            <p:extLst>
              <p:ext uri="{D42A27DB-BD31-4B8C-83A1-F6EECF244321}">
                <p14:modId xmlns:p14="http://schemas.microsoft.com/office/powerpoint/2010/main" val="210947399"/>
              </p:ext>
            </p:extLst>
          </p:nvPr>
        </p:nvGraphicFramePr>
        <p:xfrm>
          <a:off x="5924549" y="2490787"/>
          <a:ext cx="5738813" cy="314325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23DA8FE-BFD8-AEC1-1BFC-9FF87D942AD7}"/>
              </a:ext>
            </a:extLst>
          </p:cNvPr>
          <p:cNvSpPr txBox="1"/>
          <p:nvPr/>
        </p:nvSpPr>
        <p:spPr>
          <a:xfrm rot="16200000">
            <a:off x="4864149" y="3340150"/>
            <a:ext cx="1782246" cy="338554"/>
          </a:xfrm>
          <a:prstGeom prst="rect">
            <a:avLst/>
          </a:prstGeom>
          <a:noFill/>
        </p:spPr>
        <p:txBody>
          <a:bodyPr wrap="square" rtlCol="0">
            <a:spAutoFit/>
          </a:bodyPr>
          <a:lstStyle/>
          <a:p>
            <a:r>
              <a:rPr lang="en-US" sz="1600" b="1" dirty="0"/>
              <a:t>TP load (Gg/</a:t>
            </a:r>
            <a:r>
              <a:rPr lang="en-US" sz="1600" b="1" dirty="0" err="1"/>
              <a:t>yr</a:t>
            </a:r>
            <a:r>
              <a:rPr lang="en-US" sz="1600" b="1" dirty="0"/>
              <a:t>)</a:t>
            </a:r>
            <a:endParaRPr lang="en-GB" sz="1600" b="1" dirty="0"/>
          </a:p>
        </p:txBody>
      </p:sp>
      <p:sp>
        <p:nvSpPr>
          <p:cNvPr id="6" name="TextBox 5">
            <a:extLst>
              <a:ext uri="{FF2B5EF4-FFF2-40B4-BE49-F238E27FC236}">
                <a16:creationId xmlns:a16="http://schemas.microsoft.com/office/drawing/2014/main" id="{4E755B2D-4F4C-4C38-EFDF-1527AA4DE440}"/>
              </a:ext>
            </a:extLst>
          </p:cNvPr>
          <p:cNvSpPr txBox="1"/>
          <p:nvPr/>
        </p:nvSpPr>
        <p:spPr>
          <a:xfrm rot="16200000">
            <a:off x="-450383" y="1936283"/>
            <a:ext cx="1782246" cy="338554"/>
          </a:xfrm>
          <a:prstGeom prst="rect">
            <a:avLst/>
          </a:prstGeom>
          <a:noFill/>
        </p:spPr>
        <p:txBody>
          <a:bodyPr wrap="square" rtlCol="0">
            <a:spAutoFit/>
          </a:bodyPr>
          <a:lstStyle/>
          <a:p>
            <a:r>
              <a:rPr lang="en-US" sz="1600" b="1" dirty="0"/>
              <a:t>TN load (Gg/</a:t>
            </a:r>
            <a:r>
              <a:rPr lang="en-US" sz="1600" b="1" dirty="0" err="1"/>
              <a:t>yr</a:t>
            </a:r>
            <a:r>
              <a:rPr lang="en-US" sz="1600" b="1" dirty="0"/>
              <a:t>)</a:t>
            </a:r>
            <a:endParaRPr lang="en-GB" sz="1600" b="1" dirty="0"/>
          </a:p>
        </p:txBody>
      </p:sp>
      <p:sp>
        <p:nvSpPr>
          <p:cNvPr id="7" name="TextBox 6">
            <a:extLst>
              <a:ext uri="{FF2B5EF4-FFF2-40B4-BE49-F238E27FC236}">
                <a16:creationId xmlns:a16="http://schemas.microsoft.com/office/drawing/2014/main" id="{013E9758-6B6C-BBED-8977-95B2676B3F0E}"/>
              </a:ext>
            </a:extLst>
          </p:cNvPr>
          <p:cNvSpPr txBox="1"/>
          <p:nvPr/>
        </p:nvSpPr>
        <p:spPr>
          <a:xfrm>
            <a:off x="126389" y="2763"/>
            <a:ext cx="9370036" cy="5909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fr-BE" dirty="0"/>
              <a:t>TN &amp; TP - </a:t>
            </a:r>
            <a:r>
              <a:rPr lang="fr-BE" dirty="0" err="1"/>
              <a:t>historical</a:t>
            </a:r>
            <a:r>
              <a:rPr lang="fr-BE" dirty="0"/>
              <a:t> &amp; future river </a:t>
            </a:r>
            <a:r>
              <a:rPr lang="fr-BE" dirty="0" err="1"/>
              <a:t>loadings</a:t>
            </a:r>
            <a:endParaRPr lang="fr-BE" dirty="0"/>
          </a:p>
        </p:txBody>
      </p:sp>
      <p:cxnSp>
        <p:nvCxnSpPr>
          <p:cNvPr id="9" name="Straight Connector 8">
            <a:extLst>
              <a:ext uri="{FF2B5EF4-FFF2-40B4-BE49-F238E27FC236}">
                <a16:creationId xmlns:a16="http://schemas.microsoft.com/office/drawing/2014/main" id="{D7755B6F-A60C-B203-CAFA-021B7D15778D}"/>
              </a:ext>
            </a:extLst>
          </p:cNvPr>
          <p:cNvCxnSpPr/>
          <p:nvPr/>
        </p:nvCxnSpPr>
        <p:spPr>
          <a:xfrm>
            <a:off x="3095625" y="828675"/>
            <a:ext cx="0" cy="329565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61FFEF1-CE2E-00EA-A073-89F1BBFC4628}"/>
              </a:ext>
            </a:extLst>
          </p:cNvPr>
          <p:cNvCxnSpPr/>
          <p:nvPr/>
        </p:nvCxnSpPr>
        <p:spPr>
          <a:xfrm>
            <a:off x="8934450" y="1857375"/>
            <a:ext cx="0" cy="329565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9EAA04F-8E34-B094-D38C-0E55F65361CA}"/>
              </a:ext>
            </a:extLst>
          </p:cNvPr>
          <p:cNvSpPr txBox="1"/>
          <p:nvPr/>
        </p:nvSpPr>
        <p:spPr>
          <a:xfrm>
            <a:off x="1085878" y="828675"/>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IMAGE-GNM</a:t>
            </a:r>
            <a:endParaRPr lang="fr-BE" sz="2000" dirty="0"/>
          </a:p>
        </p:txBody>
      </p:sp>
      <p:sp>
        <p:nvSpPr>
          <p:cNvPr id="12" name="TextBox 11">
            <a:extLst>
              <a:ext uri="{FF2B5EF4-FFF2-40B4-BE49-F238E27FC236}">
                <a16:creationId xmlns:a16="http://schemas.microsoft.com/office/drawing/2014/main" id="{F172BBA3-A89E-A2E6-75C7-0326FFF028BF}"/>
              </a:ext>
            </a:extLst>
          </p:cNvPr>
          <p:cNvSpPr txBox="1"/>
          <p:nvPr/>
        </p:nvSpPr>
        <p:spPr>
          <a:xfrm>
            <a:off x="6917938" y="2024322"/>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IMAGE-GNM</a:t>
            </a:r>
            <a:endParaRPr lang="fr-BE" sz="2000" dirty="0"/>
          </a:p>
        </p:txBody>
      </p:sp>
      <p:sp>
        <p:nvSpPr>
          <p:cNvPr id="13" name="TextBox 12">
            <a:extLst>
              <a:ext uri="{FF2B5EF4-FFF2-40B4-BE49-F238E27FC236}">
                <a16:creationId xmlns:a16="http://schemas.microsoft.com/office/drawing/2014/main" id="{A4C8FC6D-BD05-C08B-DBB2-A199FE61AEAC}"/>
              </a:ext>
            </a:extLst>
          </p:cNvPr>
          <p:cNvSpPr txBox="1"/>
          <p:nvPr/>
        </p:nvSpPr>
        <p:spPr>
          <a:xfrm>
            <a:off x="9249893" y="1992107"/>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SWAT+</a:t>
            </a:r>
            <a:endParaRPr lang="fr-BE" sz="2000" dirty="0"/>
          </a:p>
        </p:txBody>
      </p:sp>
      <p:sp>
        <p:nvSpPr>
          <p:cNvPr id="14" name="TextBox 13">
            <a:extLst>
              <a:ext uri="{FF2B5EF4-FFF2-40B4-BE49-F238E27FC236}">
                <a16:creationId xmlns:a16="http://schemas.microsoft.com/office/drawing/2014/main" id="{BFDDB662-83AC-7DFD-0410-805E7552BBD5}"/>
              </a:ext>
            </a:extLst>
          </p:cNvPr>
          <p:cNvSpPr txBox="1"/>
          <p:nvPr/>
        </p:nvSpPr>
        <p:spPr>
          <a:xfrm>
            <a:off x="3778194" y="828675"/>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SWAT+</a:t>
            </a:r>
            <a:endParaRPr lang="fr-BE" sz="2000" dirty="0"/>
          </a:p>
        </p:txBody>
      </p:sp>
      <p:sp>
        <p:nvSpPr>
          <p:cNvPr id="8" name="TextBox 7">
            <a:extLst>
              <a:ext uri="{FF2B5EF4-FFF2-40B4-BE49-F238E27FC236}">
                <a16:creationId xmlns:a16="http://schemas.microsoft.com/office/drawing/2014/main" id="{1AED13E9-AD26-FD39-1B30-E2E6EDCCC701}"/>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13</a:t>
            </a:r>
            <a:endParaRPr lang="en-GB" sz="2400" b="1" dirty="0">
              <a:solidFill>
                <a:schemeClr val="bg1"/>
              </a:solidFill>
            </a:endParaRPr>
          </a:p>
        </p:txBody>
      </p:sp>
    </p:spTree>
    <p:extLst>
      <p:ext uri="{BB962C8B-B14F-4D97-AF65-F5344CB8AC3E}">
        <p14:creationId xmlns:p14="http://schemas.microsoft.com/office/powerpoint/2010/main" val="3622500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D4422380-40A8-FDA6-D673-256F98AC7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526" y="593694"/>
            <a:ext cx="8725710" cy="5906954"/>
          </a:xfrm>
          <a:prstGeom prst="rect">
            <a:avLst/>
          </a:prstGeom>
        </p:spPr>
      </p:pic>
      <p:pic>
        <p:nvPicPr>
          <p:cNvPr id="5" name="Picture 4">
            <a:extLst>
              <a:ext uri="{FF2B5EF4-FFF2-40B4-BE49-F238E27FC236}">
                <a16:creationId xmlns:a16="http://schemas.microsoft.com/office/drawing/2014/main" id="{AD7245D6-740D-3CE9-AE35-8690B661168B}"/>
              </a:ext>
            </a:extLst>
          </p:cNvPr>
          <p:cNvPicPr>
            <a:picLocks noChangeAspect="1"/>
          </p:cNvPicPr>
          <p:nvPr/>
        </p:nvPicPr>
        <p:blipFill>
          <a:blip r:embed="rId3"/>
          <a:stretch>
            <a:fillRect/>
          </a:stretch>
        </p:blipFill>
        <p:spPr>
          <a:xfrm>
            <a:off x="0" y="6231288"/>
            <a:ext cx="12192000" cy="628700"/>
          </a:xfrm>
          <a:prstGeom prst="rect">
            <a:avLst/>
          </a:prstGeom>
        </p:spPr>
      </p:pic>
      <p:pic>
        <p:nvPicPr>
          <p:cNvPr id="8" name="Picture 7">
            <a:extLst>
              <a:ext uri="{FF2B5EF4-FFF2-40B4-BE49-F238E27FC236}">
                <a16:creationId xmlns:a16="http://schemas.microsoft.com/office/drawing/2014/main" id="{EAAA6203-4D0F-3FAD-BC85-1B39304871EE}"/>
              </a:ext>
            </a:extLst>
          </p:cNvPr>
          <p:cNvPicPr>
            <a:picLocks noChangeAspect="1"/>
          </p:cNvPicPr>
          <p:nvPr/>
        </p:nvPicPr>
        <p:blipFill>
          <a:blip r:embed="rId4"/>
          <a:stretch>
            <a:fillRect/>
          </a:stretch>
        </p:blipFill>
        <p:spPr>
          <a:xfrm>
            <a:off x="10808236" y="1846157"/>
            <a:ext cx="1034382" cy="2824932"/>
          </a:xfrm>
          <a:prstGeom prst="rect">
            <a:avLst/>
          </a:prstGeom>
        </p:spPr>
      </p:pic>
      <p:sp>
        <p:nvSpPr>
          <p:cNvPr id="9" name="TextBox 8">
            <a:extLst>
              <a:ext uri="{FF2B5EF4-FFF2-40B4-BE49-F238E27FC236}">
                <a16:creationId xmlns:a16="http://schemas.microsoft.com/office/drawing/2014/main" id="{5244218E-B74F-2658-FD67-02ABF2BD7DBF}"/>
              </a:ext>
            </a:extLst>
          </p:cNvPr>
          <p:cNvSpPr txBox="1"/>
          <p:nvPr/>
        </p:nvSpPr>
        <p:spPr>
          <a:xfrm>
            <a:off x="126389" y="2763"/>
            <a:ext cx="8461655" cy="5909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fr-BE" dirty="0"/>
              <a:t>TN simulations</a:t>
            </a:r>
          </a:p>
        </p:txBody>
      </p:sp>
      <p:sp>
        <p:nvSpPr>
          <p:cNvPr id="10" name="TextBox 9">
            <a:extLst>
              <a:ext uri="{FF2B5EF4-FFF2-40B4-BE49-F238E27FC236}">
                <a16:creationId xmlns:a16="http://schemas.microsoft.com/office/drawing/2014/main" id="{AE4C62B6-623D-FBEB-01AB-A9B9D3B7084A}"/>
              </a:ext>
            </a:extLst>
          </p:cNvPr>
          <p:cNvSpPr txBox="1"/>
          <p:nvPr/>
        </p:nvSpPr>
        <p:spPr>
          <a:xfrm>
            <a:off x="1577904" y="1172748"/>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2010</a:t>
            </a:r>
            <a:endParaRPr lang="fr-BE" sz="2000" dirty="0"/>
          </a:p>
        </p:txBody>
      </p:sp>
      <p:sp>
        <p:nvSpPr>
          <p:cNvPr id="11" name="TextBox 10">
            <a:extLst>
              <a:ext uri="{FF2B5EF4-FFF2-40B4-BE49-F238E27FC236}">
                <a16:creationId xmlns:a16="http://schemas.microsoft.com/office/drawing/2014/main" id="{254BFA2B-7454-3A10-1164-3D52708B4A4A}"/>
              </a:ext>
            </a:extLst>
          </p:cNvPr>
          <p:cNvSpPr txBox="1"/>
          <p:nvPr/>
        </p:nvSpPr>
        <p:spPr>
          <a:xfrm>
            <a:off x="1577904" y="2430466"/>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2050</a:t>
            </a:r>
            <a:endParaRPr lang="fr-BE" sz="2000" dirty="0"/>
          </a:p>
        </p:txBody>
      </p:sp>
      <p:sp>
        <p:nvSpPr>
          <p:cNvPr id="12" name="TextBox 11">
            <a:extLst>
              <a:ext uri="{FF2B5EF4-FFF2-40B4-BE49-F238E27FC236}">
                <a16:creationId xmlns:a16="http://schemas.microsoft.com/office/drawing/2014/main" id="{E477F857-E3AD-AEC7-EDF4-CD966BBA5340}"/>
              </a:ext>
            </a:extLst>
          </p:cNvPr>
          <p:cNvSpPr txBox="1"/>
          <p:nvPr/>
        </p:nvSpPr>
        <p:spPr>
          <a:xfrm>
            <a:off x="1577904" y="4064169"/>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2010</a:t>
            </a:r>
            <a:endParaRPr lang="fr-BE" sz="2000" dirty="0"/>
          </a:p>
        </p:txBody>
      </p:sp>
      <p:sp>
        <p:nvSpPr>
          <p:cNvPr id="13" name="TextBox 12">
            <a:extLst>
              <a:ext uri="{FF2B5EF4-FFF2-40B4-BE49-F238E27FC236}">
                <a16:creationId xmlns:a16="http://schemas.microsoft.com/office/drawing/2014/main" id="{0467E6D0-6C02-1E92-3203-0640CB623853}"/>
              </a:ext>
            </a:extLst>
          </p:cNvPr>
          <p:cNvSpPr txBox="1"/>
          <p:nvPr/>
        </p:nvSpPr>
        <p:spPr>
          <a:xfrm>
            <a:off x="1577904" y="5474157"/>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2050</a:t>
            </a:r>
            <a:endParaRPr lang="fr-BE" sz="2000" dirty="0"/>
          </a:p>
        </p:txBody>
      </p:sp>
      <p:sp>
        <p:nvSpPr>
          <p:cNvPr id="14" name="TextBox 13">
            <a:extLst>
              <a:ext uri="{FF2B5EF4-FFF2-40B4-BE49-F238E27FC236}">
                <a16:creationId xmlns:a16="http://schemas.microsoft.com/office/drawing/2014/main" id="{60678726-62D4-6F37-2632-005F16627B83}"/>
              </a:ext>
            </a:extLst>
          </p:cNvPr>
          <p:cNvSpPr txBox="1"/>
          <p:nvPr/>
        </p:nvSpPr>
        <p:spPr>
          <a:xfrm>
            <a:off x="0" y="1678295"/>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IMAGE-GNM</a:t>
            </a:r>
            <a:endParaRPr lang="fr-BE" sz="2000" dirty="0"/>
          </a:p>
        </p:txBody>
      </p:sp>
      <p:sp>
        <p:nvSpPr>
          <p:cNvPr id="15" name="TextBox 14">
            <a:extLst>
              <a:ext uri="{FF2B5EF4-FFF2-40B4-BE49-F238E27FC236}">
                <a16:creationId xmlns:a16="http://schemas.microsoft.com/office/drawing/2014/main" id="{9A0C38A5-4688-0028-FCBB-A1F0D64F86B4}"/>
              </a:ext>
            </a:extLst>
          </p:cNvPr>
          <p:cNvSpPr txBox="1"/>
          <p:nvPr/>
        </p:nvSpPr>
        <p:spPr>
          <a:xfrm>
            <a:off x="126389" y="4730818"/>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SWAT+</a:t>
            </a:r>
            <a:endParaRPr lang="fr-BE" sz="2000" dirty="0"/>
          </a:p>
        </p:txBody>
      </p:sp>
      <p:sp>
        <p:nvSpPr>
          <p:cNvPr id="16" name="Left Brace 15">
            <a:extLst>
              <a:ext uri="{FF2B5EF4-FFF2-40B4-BE49-F238E27FC236}">
                <a16:creationId xmlns:a16="http://schemas.microsoft.com/office/drawing/2014/main" id="{4BD915D1-E81A-4A1A-59B2-B76D0095B491}"/>
              </a:ext>
            </a:extLst>
          </p:cNvPr>
          <p:cNvSpPr/>
          <p:nvPr/>
        </p:nvSpPr>
        <p:spPr>
          <a:xfrm>
            <a:off x="1383764" y="950715"/>
            <a:ext cx="194140" cy="184311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8" name="Left Brace 17">
            <a:extLst>
              <a:ext uri="{FF2B5EF4-FFF2-40B4-BE49-F238E27FC236}">
                <a16:creationId xmlns:a16="http://schemas.microsoft.com/office/drawing/2014/main" id="{BD3240BD-CD3D-CAF2-D205-201163940642}"/>
              </a:ext>
            </a:extLst>
          </p:cNvPr>
          <p:cNvSpPr/>
          <p:nvPr/>
        </p:nvSpPr>
        <p:spPr>
          <a:xfrm>
            <a:off x="1286694" y="3788244"/>
            <a:ext cx="291210" cy="223765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9" name="TextBox 18">
            <a:extLst>
              <a:ext uri="{FF2B5EF4-FFF2-40B4-BE49-F238E27FC236}">
                <a16:creationId xmlns:a16="http://schemas.microsoft.com/office/drawing/2014/main" id="{8E04B442-87D7-265D-32E0-CDEE879A59F4}"/>
              </a:ext>
            </a:extLst>
          </p:cNvPr>
          <p:cNvSpPr txBox="1"/>
          <p:nvPr/>
        </p:nvSpPr>
        <p:spPr>
          <a:xfrm>
            <a:off x="2971828" y="493672"/>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SSP1-RCP26</a:t>
            </a:r>
            <a:endParaRPr lang="fr-BE" sz="2000" dirty="0"/>
          </a:p>
        </p:txBody>
      </p:sp>
      <p:sp>
        <p:nvSpPr>
          <p:cNvPr id="20" name="TextBox 19">
            <a:extLst>
              <a:ext uri="{FF2B5EF4-FFF2-40B4-BE49-F238E27FC236}">
                <a16:creationId xmlns:a16="http://schemas.microsoft.com/office/drawing/2014/main" id="{3AFF6469-58B1-31BB-CCA9-B617A76E6CE6}"/>
              </a:ext>
            </a:extLst>
          </p:cNvPr>
          <p:cNvSpPr txBox="1"/>
          <p:nvPr/>
        </p:nvSpPr>
        <p:spPr>
          <a:xfrm>
            <a:off x="5779936" y="433100"/>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SSP3-RCP60</a:t>
            </a:r>
            <a:endParaRPr lang="fr-BE" sz="2000" dirty="0"/>
          </a:p>
        </p:txBody>
      </p:sp>
      <p:sp>
        <p:nvSpPr>
          <p:cNvPr id="21" name="TextBox 20">
            <a:extLst>
              <a:ext uri="{FF2B5EF4-FFF2-40B4-BE49-F238E27FC236}">
                <a16:creationId xmlns:a16="http://schemas.microsoft.com/office/drawing/2014/main" id="{89EAB21E-2194-A39A-9516-F063E7CDE8A3}"/>
              </a:ext>
            </a:extLst>
          </p:cNvPr>
          <p:cNvSpPr txBox="1"/>
          <p:nvPr/>
        </p:nvSpPr>
        <p:spPr>
          <a:xfrm>
            <a:off x="8725400" y="475123"/>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SSP5-RCP85</a:t>
            </a:r>
            <a:endParaRPr lang="fr-BE" sz="2000" dirty="0"/>
          </a:p>
        </p:txBody>
      </p:sp>
      <p:sp>
        <p:nvSpPr>
          <p:cNvPr id="2" name="Rectangle 1">
            <a:extLst>
              <a:ext uri="{FF2B5EF4-FFF2-40B4-BE49-F238E27FC236}">
                <a16:creationId xmlns:a16="http://schemas.microsoft.com/office/drawing/2014/main" id="{94FAB0D6-90C1-B92C-9810-BAB947E31F76}"/>
              </a:ext>
            </a:extLst>
          </p:cNvPr>
          <p:cNvSpPr/>
          <p:nvPr/>
        </p:nvSpPr>
        <p:spPr>
          <a:xfrm>
            <a:off x="3990975" y="1213141"/>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F40A171-626D-4AE1-F2A9-860D9394EF7E}"/>
              </a:ext>
            </a:extLst>
          </p:cNvPr>
          <p:cNvSpPr/>
          <p:nvPr/>
        </p:nvSpPr>
        <p:spPr>
          <a:xfrm>
            <a:off x="6912352" y="1263547"/>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0A5C2E3-B8C4-C06B-50AB-C14BF00EA928}"/>
              </a:ext>
            </a:extLst>
          </p:cNvPr>
          <p:cNvSpPr/>
          <p:nvPr/>
        </p:nvSpPr>
        <p:spPr>
          <a:xfrm>
            <a:off x="9922252" y="1255917"/>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323D27C-0E1C-0EE1-5FBE-4EE57241A706}"/>
              </a:ext>
            </a:extLst>
          </p:cNvPr>
          <p:cNvSpPr/>
          <p:nvPr/>
        </p:nvSpPr>
        <p:spPr>
          <a:xfrm>
            <a:off x="9840257" y="2630521"/>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C6F1BA6-80B2-2C45-2757-AC44A3D6C4D5}"/>
              </a:ext>
            </a:extLst>
          </p:cNvPr>
          <p:cNvSpPr/>
          <p:nvPr/>
        </p:nvSpPr>
        <p:spPr>
          <a:xfrm>
            <a:off x="6913284" y="2654554"/>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59B8337-C3C6-5316-A2C2-972F664FB624}"/>
              </a:ext>
            </a:extLst>
          </p:cNvPr>
          <p:cNvSpPr/>
          <p:nvPr/>
        </p:nvSpPr>
        <p:spPr>
          <a:xfrm>
            <a:off x="3986311" y="2592055"/>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F408DEF-B0AC-6CED-0CAC-9B1F3F6C8BD3}"/>
              </a:ext>
            </a:extLst>
          </p:cNvPr>
          <p:cNvSpPr/>
          <p:nvPr/>
        </p:nvSpPr>
        <p:spPr>
          <a:xfrm>
            <a:off x="3932414" y="4019901"/>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93E9F81-6C23-5AF3-E9A7-971E3D329570}"/>
              </a:ext>
            </a:extLst>
          </p:cNvPr>
          <p:cNvSpPr/>
          <p:nvPr/>
        </p:nvSpPr>
        <p:spPr>
          <a:xfrm>
            <a:off x="3932414" y="5443692"/>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D5E741C-5B62-E5BB-5F83-0B07EF07C3C2}"/>
              </a:ext>
            </a:extLst>
          </p:cNvPr>
          <p:cNvSpPr/>
          <p:nvPr/>
        </p:nvSpPr>
        <p:spPr>
          <a:xfrm>
            <a:off x="6859491" y="5452449"/>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6F7775E-146E-66A9-A764-B7E70588E948}"/>
              </a:ext>
            </a:extLst>
          </p:cNvPr>
          <p:cNvSpPr/>
          <p:nvPr/>
        </p:nvSpPr>
        <p:spPr>
          <a:xfrm>
            <a:off x="6938129" y="4014046"/>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9E2AB5B-0250-A5A1-2AF0-4C73DE8B9A69}"/>
              </a:ext>
            </a:extLst>
          </p:cNvPr>
          <p:cNvSpPr/>
          <p:nvPr/>
        </p:nvSpPr>
        <p:spPr>
          <a:xfrm>
            <a:off x="9814199" y="3994445"/>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D832FE8-E357-A11D-24C8-36BFA3466E6E}"/>
              </a:ext>
            </a:extLst>
          </p:cNvPr>
          <p:cNvSpPr/>
          <p:nvPr/>
        </p:nvSpPr>
        <p:spPr>
          <a:xfrm>
            <a:off x="9840257" y="5432773"/>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1991CBC-706D-5F46-F4FF-504C40BE0A76}"/>
              </a:ext>
            </a:extLst>
          </p:cNvPr>
          <p:cNvSpPr/>
          <p:nvPr/>
        </p:nvSpPr>
        <p:spPr>
          <a:xfrm>
            <a:off x="3466599" y="962587"/>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3171D031-FC83-D3FC-FB0E-BA6687A18191}"/>
              </a:ext>
            </a:extLst>
          </p:cNvPr>
          <p:cNvSpPr/>
          <p:nvPr/>
        </p:nvSpPr>
        <p:spPr>
          <a:xfrm>
            <a:off x="9311159" y="978283"/>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9F7E01E5-8237-0E71-8D6B-B1486237DF51}"/>
              </a:ext>
            </a:extLst>
          </p:cNvPr>
          <p:cNvSpPr/>
          <p:nvPr/>
        </p:nvSpPr>
        <p:spPr>
          <a:xfrm>
            <a:off x="6365735" y="998555"/>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25B1352E-BF19-141A-EAA2-D67CF92E111C}"/>
              </a:ext>
            </a:extLst>
          </p:cNvPr>
          <p:cNvSpPr/>
          <p:nvPr/>
        </p:nvSpPr>
        <p:spPr>
          <a:xfrm>
            <a:off x="9311159" y="2376000"/>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1E2C551-D63C-E6F3-03D7-C2204D884395}"/>
              </a:ext>
            </a:extLst>
          </p:cNvPr>
          <p:cNvSpPr/>
          <p:nvPr/>
        </p:nvSpPr>
        <p:spPr>
          <a:xfrm>
            <a:off x="8729267" y="2868925"/>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4B9CD2D-2C38-9470-16D4-8EA76D0567CD}"/>
              </a:ext>
            </a:extLst>
          </p:cNvPr>
          <p:cNvSpPr/>
          <p:nvPr/>
        </p:nvSpPr>
        <p:spPr>
          <a:xfrm>
            <a:off x="6408662" y="2481158"/>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7077B96C-9AF7-A5E3-2112-C7269B6BE537}"/>
              </a:ext>
            </a:extLst>
          </p:cNvPr>
          <p:cNvSpPr/>
          <p:nvPr/>
        </p:nvSpPr>
        <p:spPr>
          <a:xfrm>
            <a:off x="5779936" y="2864275"/>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B0F9B1CA-FFB2-04D1-7C31-17D3A2038A25}"/>
              </a:ext>
            </a:extLst>
          </p:cNvPr>
          <p:cNvSpPr/>
          <p:nvPr/>
        </p:nvSpPr>
        <p:spPr>
          <a:xfrm>
            <a:off x="3422902" y="2452778"/>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A13BD96-EDA8-DE2B-811F-422CA4BE55A6}"/>
              </a:ext>
            </a:extLst>
          </p:cNvPr>
          <p:cNvSpPr/>
          <p:nvPr/>
        </p:nvSpPr>
        <p:spPr>
          <a:xfrm>
            <a:off x="2829872" y="2852960"/>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A392DDC-40E4-2990-FC42-B8CBF580BF10}"/>
              </a:ext>
            </a:extLst>
          </p:cNvPr>
          <p:cNvSpPr/>
          <p:nvPr/>
        </p:nvSpPr>
        <p:spPr>
          <a:xfrm>
            <a:off x="3411938" y="3786930"/>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8E860214-DE3D-E1DB-6FAC-E1E50521776A}"/>
              </a:ext>
            </a:extLst>
          </p:cNvPr>
          <p:cNvSpPr/>
          <p:nvPr/>
        </p:nvSpPr>
        <p:spPr>
          <a:xfrm>
            <a:off x="3420369" y="5180430"/>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46543E3D-19E3-41D0-4019-93085AB821F3}"/>
              </a:ext>
            </a:extLst>
          </p:cNvPr>
          <p:cNvSpPr/>
          <p:nvPr/>
        </p:nvSpPr>
        <p:spPr>
          <a:xfrm>
            <a:off x="2768366" y="5674212"/>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541BECE4-6967-1404-27CB-B898D9036E53}"/>
              </a:ext>
            </a:extLst>
          </p:cNvPr>
          <p:cNvSpPr/>
          <p:nvPr/>
        </p:nvSpPr>
        <p:spPr>
          <a:xfrm>
            <a:off x="6356998" y="3768422"/>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00BD19B8-CEDF-1C5D-76B4-E4FFDA1DAEA9}"/>
              </a:ext>
            </a:extLst>
          </p:cNvPr>
          <p:cNvSpPr/>
          <p:nvPr/>
        </p:nvSpPr>
        <p:spPr>
          <a:xfrm>
            <a:off x="9293238" y="3715891"/>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785A777D-151A-7625-FB18-7FE2593BCC76}"/>
              </a:ext>
            </a:extLst>
          </p:cNvPr>
          <p:cNvSpPr/>
          <p:nvPr/>
        </p:nvSpPr>
        <p:spPr>
          <a:xfrm>
            <a:off x="8655400" y="4222859"/>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982E4300-05DD-75B3-A333-8F788B9687A9}"/>
              </a:ext>
            </a:extLst>
          </p:cNvPr>
          <p:cNvSpPr/>
          <p:nvPr/>
        </p:nvSpPr>
        <p:spPr>
          <a:xfrm>
            <a:off x="9276848" y="5193553"/>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71BE4003-A207-81F6-06A2-E6858343848D}"/>
              </a:ext>
            </a:extLst>
          </p:cNvPr>
          <p:cNvSpPr/>
          <p:nvPr/>
        </p:nvSpPr>
        <p:spPr>
          <a:xfrm>
            <a:off x="6331788" y="5213086"/>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9D88F3F1-2981-2876-6664-FDF0FF35028E}"/>
              </a:ext>
            </a:extLst>
          </p:cNvPr>
          <p:cNvSpPr/>
          <p:nvPr/>
        </p:nvSpPr>
        <p:spPr>
          <a:xfrm>
            <a:off x="8717401" y="1452608"/>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5BC948F-55B9-C3A4-111B-411039859F44}"/>
              </a:ext>
            </a:extLst>
          </p:cNvPr>
          <p:cNvSpPr/>
          <p:nvPr/>
        </p:nvSpPr>
        <p:spPr>
          <a:xfrm>
            <a:off x="5779936" y="1433581"/>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DC6775CC-05C2-B2EB-3701-E9D57CC5E46A}"/>
              </a:ext>
            </a:extLst>
          </p:cNvPr>
          <p:cNvSpPr/>
          <p:nvPr/>
        </p:nvSpPr>
        <p:spPr>
          <a:xfrm>
            <a:off x="2826927" y="1433581"/>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07A529BC-4507-58DA-F27E-69BF6E7B72D9}"/>
              </a:ext>
            </a:extLst>
          </p:cNvPr>
          <p:cNvSpPr/>
          <p:nvPr/>
        </p:nvSpPr>
        <p:spPr>
          <a:xfrm>
            <a:off x="5779936" y="5702592"/>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B6C12D5C-063C-4BCA-45CB-125A026B8AB8}"/>
              </a:ext>
            </a:extLst>
          </p:cNvPr>
          <p:cNvSpPr/>
          <p:nvPr/>
        </p:nvSpPr>
        <p:spPr>
          <a:xfrm>
            <a:off x="8717400" y="5657269"/>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D829D02-F35D-521E-61BD-3BD7D4DA99A8}"/>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14</a:t>
            </a:r>
            <a:endParaRPr lang="en-GB" sz="2400" b="1" dirty="0">
              <a:solidFill>
                <a:schemeClr val="bg1"/>
              </a:solidFill>
            </a:endParaRPr>
          </a:p>
        </p:txBody>
      </p:sp>
    </p:spTree>
    <p:extLst>
      <p:ext uri="{BB962C8B-B14F-4D97-AF65-F5344CB8AC3E}">
        <p14:creationId xmlns:p14="http://schemas.microsoft.com/office/powerpoint/2010/main" val="420348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down)">
                                      <p:cBhvr>
                                        <p:cTn id="52" dur="500"/>
                                        <p:tgtEl>
                                          <p:spTgt spid="3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00"/>
                                        <p:tgtEl>
                                          <p:spTgt spid="3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down)">
                                      <p:cBhvr>
                                        <p:cTn id="58" dur="500"/>
                                        <p:tgtEl>
                                          <p:spTgt spid="3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down)">
                                      <p:cBhvr>
                                        <p:cTn id="61" dur="500"/>
                                        <p:tgtEl>
                                          <p:spTgt spid="3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down)">
                                      <p:cBhvr>
                                        <p:cTn id="64" dur="500"/>
                                        <p:tgtEl>
                                          <p:spTgt spid="3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down)">
                                      <p:cBhvr>
                                        <p:cTn id="70" dur="500"/>
                                        <p:tgtEl>
                                          <p:spTgt spid="39"/>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wipe(down)">
                                      <p:cBhvr>
                                        <p:cTn id="73" dur="500"/>
                                        <p:tgtEl>
                                          <p:spTgt spid="40"/>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wipe(down)">
                                      <p:cBhvr>
                                        <p:cTn id="76" dur="500"/>
                                        <p:tgtEl>
                                          <p:spTgt spid="41"/>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down)">
                                      <p:cBhvr>
                                        <p:cTn id="79" dur="500"/>
                                        <p:tgtEl>
                                          <p:spTgt spid="42"/>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wipe(down)">
                                      <p:cBhvr>
                                        <p:cTn id="85" dur="500"/>
                                        <p:tgtEl>
                                          <p:spTgt spid="4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down)">
                                      <p:cBhvr>
                                        <p:cTn id="88" dur="500"/>
                                        <p:tgtEl>
                                          <p:spTgt spid="45"/>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wipe(down)">
                                      <p:cBhvr>
                                        <p:cTn id="91" dur="500"/>
                                        <p:tgtEl>
                                          <p:spTgt spid="46"/>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down)">
                                      <p:cBhvr>
                                        <p:cTn id="94" dur="500"/>
                                        <p:tgtEl>
                                          <p:spTgt spid="48"/>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down)">
                                      <p:cBhvr>
                                        <p:cTn id="97" dur="500"/>
                                        <p:tgtEl>
                                          <p:spTgt spid="49"/>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down)">
                                      <p:cBhvr>
                                        <p:cTn id="100" dur="500"/>
                                        <p:tgtEl>
                                          <p:spTgt spid="50"/>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wipe(down)">
                                      <p:cBhvr>
                                        <p:cTn id="103" dur="500"/>
                                        <p:tgtEl>
                                          <p:spTgt spid="51"/>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down)">
                                      <p:cBhvr>
                                        <p:cTn id="10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0" grpId="0" animBg="1"/>
      <p:bldP spid="51"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F0E3A82F-DE4A-8C61-5345-63133F7DB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050" y="601848"/>
            <a:ext cx="8461655" cy="5728199"/>
          </a:xfrm>
          <a:prstGeom prst="rect">
            <a:avLst/>
          </a:prstGeom>
        </p:spPr>
      </p:pic>
      <p:pic>
        <p:nvPicPr>
          <p:cNvPr id="5" name="Picture 4">
            <a:extLst>
              <a:ext uri="{FF2B5EF4-FFF2-40B4-BE49-F238E27FC236}">
                <a16:creationId xmlns:a16="http://schemas.microsoft.com/office/drawing/2014/main" id="{AD7245D6-740D-3CE9-AE35-8690B661168B}"/>
              </a:ext>
            </a:extLst>
          </p:cNvPr>
          <p:cNvPicPr>
            <a:picLocks noChangeAspect="1"/>
          </p:cNvPicPr>
          <p:nvPr/>
        </p:nvPicPr>
        <p:blipFill>
          <a:blip r:embed="rId3"/>
          <a:stretch>
            <a:fillRect/>
          </a:stretch>
        </p:blipFill>
        <p:spPr>
          <a:xfrm>
            <a:off x="0" y="6231288"/>
            <a:ext cx="12192000" cy="628700"/>
          </a:xfrm>
          <a:prstGeom prst="rect">
            <a:avLst/>
          </a:prstGeom>
        </p:spPr>
      </p:pic>
      <p:pic>
        <p:nvPicPr>
          <p:cNvPr id="8" name="Picture 7">
            <a:extLst>
              <a:ext uri="{FF2B5EF4-FFF2-40B4-BE49-F238E27FC236}">
                <a16:creationId xmlns:a16="http://schemas.microsoft.com/office/drawing/2014/main" id="{EAAA6203-4D0F-3FAD-BC85-1B39304871EE}"/>
              </a:ext>
            </a:extLst>
          </p:cNvPr>
          <p:cNvPicPr>
            <a:picLocks noChangeAspect="1"/>
          </p:cNvPicPr>
          <p:nvPr/>
        </p:nvPicPr>
        <p:blipFill>
          <a:blip r:embed="rId4"/>
          <a:stretch>
            <a:fillRect/>
          </a:stretch>
        </p:blipFill>
        <p:spPr>
          <a:xfrm>
            <a:off x="10808236" y="1846157"/>
            <a:ext cx="1034382" cy="2824932"/>
          </a:xfrm>
          <a:prstGeom prst="rect">
            <a:avLst/>
          </a:prstGeom>
        </p:spPr>
      </p:pic>
      <p:sp>
        <p:nvSpPr>
          <p:cNvPr id="9" name="TextBox 8">
            <a:extLst>
              <a:ext uri="{FF2B5EF4-FFF2-40B4-BE49-F238E27FC236}">
                <a16:creationId xmlns:a16="http://schemas.microsoft.com/office/drawing/2014/main" id="{5244218E-B74F-2658-FD67-02ABF2BD7DBF}"/>
              </a:ext>
            </a:extLst>
          </p:cNvPr>
          <p:cNvSpPr txBox="1"/>
          <p:nvPr/>
        </p:nvSpPr>
        <p:spPr>
          <a:xfrm>
            <a:off x="126389" y="2763"/>
            <a:ext cx="8461655" cy="5909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fr-BE" dirty="0"/>
              <a:t>TP simulations</a:t>
            </a:r>
          </a:p>
        </p:txBody>
      </p:sp>
      <p:sp>
        <p:nvSpPr>
          <p:cNvPr id="10" name="TextBox 9">
            <a:extLst>
              <a:ext uri="{FF2B5EF4-FFF2-40B4-BE49-F238E27FC236}">
                <a16:creationId xmlns:a16="http://schemas.microsoft.com/office/drawing/2014/main" id="{AE4C62B6-623D-FBEB-01AB-A9B9D3B7084A}"/>
              </a:ext>
            </a:extLst>
          </p:cNvPr>
          <p:cNvSpPr txBox="1"/>
          <p:nvPr/>
        </p:nvSpPr>
        <p:spPr>
          <a:xfrm>
            <a:off x="1577904" y="1172748"/>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2010</a:t>
            </a:r>
            <a:endParaRPr lang="fr-BE" sz="2000" dirty="0"/>
          </a:p>
        </p:txBody>
      </p:sp>
      <p:sp>
        <p:nvSpPr>
          <p:cNvPr id="11" name="TextBox 10">
            <a:extLst>
              <a:ext uri="{FF2B5EF4-FFF2-40B4-BE49-F238E27FC236}">
                <a16:creationId xmlns:a16="http://schemas.microsoft.com/office/drawing/2014/main" id="{254BFA2B-7454-3A10-1164-3D52708B4A4A}"/>
              </a:ext>
            </a:extLst>
          </p:cNvPr>
          <p:cNvSpPr txBox="1"/>
          <p:nvPr/>
        </p:nvSpPr>
        <p:spPr>
          <a:xfrm>
            <a:off x="1577904" y="2430466"/>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2050</a:t>
            </a:r>
            <a:endParaRPr lang="fr-BE" sz="2000" dirty="0"/>
          </a:p>
        </p:txBody>
      </p:sp>
      <p:sp>
        <p:nvSpPr>
          <p:cNvPr id="12" name="TextBox 11">
            <a:extLst>
              <a:ext uri="{FF2B5EF4-FFF2-40B4-BE49-F238E27FC236}">
                <a16:creationId xmlns:a16="http://schemas.microsoft.com/office/drawing/2014/main" id="{E477F857-E3AD-AEC7-EDF4-CD966BBA5340}"/>
              </a:ext>
            </a:extLst>
          </p:cNvPr>
          <p:cNvSpPr txBox="1"/>
          <p:nvPr/>
        </p:nvSpPr>
        <p:spPr>
          <a:xfrm>
            <a:off x="1577904" y="4064169"/>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2010</a:t>
            </a:r>
            <a:endParaRPr lang="fr-BE" sz="2000" dirty="0"/>
          </a:p>
        </p:txBody>
      </p:sp>
      <p:sp>
        <p:nvSpPr>
          <p:cNvPr id="13" name="TextBox 12">
            <a:extLst>
              <a:ext uri="{FF2B5EF4-FFF2-40B4-BE49-F238E27FC236}">
                <a16:creationId xmlns:a16="http://schemas.microsoft.com/office/drawing/2014/main" id="{0467E6D0-6C02-1E92-3203-0640CB623853}"/>
              </a:ext>
            </a:extLst>
          </p:cNvPr>
          <p:cNvSpPr txBox="1"/>
          <p:nvPr/>
        </p:nvSpPr>
        <p:spPr>
          <a:xfrm>
            <a:off x="1577904" y="5474157"/>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2050</a:t>
            </a:r>
            <a:endParaRPr lang="fr-BE" sz="2000" dirty="0"/>
          </a:p>
        </p:txBody>
      </p:sp>
      <p:sp>
        <p:nvSpPr>
          <p:cNvPr id="14" name="TextBox 13">
            <a:extLst>
              <a:ext uri="{FF2B5EF4-FFF2-40B4-BE49-F238E27FC236}">
                <a16:creationId xmlns:a16="http://schemas.microsoft.com/office/drawing/2014/main" id="{60678726-62D4-6F37-2632-005F16627B83}"/>
              </a:ext>
            </a:extLst>
          </p:cNvPr>
          <p:cNvSpPr txBox="1"/>
          <p:nvPr/>
        </p:nvSpPr>
        <p:spPr>
          <a:xfrm>
            <a:off x="0" y="1678295"/>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IMAGE-GNM</a:t>
            </a:r>
            <a:endParaRPr lang="fr-BE" sz="2000" dirty="0"/>
          </a:p>
        </p:txBody>
      </p:sp>
      <p:sp>
        <p:nvSpPr>
          <p:cNvPr id="15" name="TextBox 14">
            <a:extLst>
              <a:ext uri="{FF2B5EF4-FFF2-40B4-BE49-F238E27FC236}">
                <a16:creationId xmlns:a16="http://schemas.microsoft.com/office/drawing/2014/main" id="{9A0C38A5-4688-0028-FCBB-A1F0D64F86B4}"/>
              </a:ext>
            </a:extLst>
          </p:cNvPr>
          <p:cNvSpPr txBox="1"/>
          <p:nvPr/>
        </p:nvSpPr>
        <p:spPr>
          <a:xfrm>
            <a:off x="126389" y="4730818"/>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SWAT+</a:t>
            </a:r>
            <a:endParaRPr lang="fr-BE" sz="2000" dirty="0"/>
          </a:p>
        </p:txBody>
      </p:sp>
      <p:sp>
        <p:nvSpPr>
          <p:cNvPr id="16" name="Left Brace 15">
            <a:extLst>
              <a:ext uri="{FF2B5EF4-FFF2-40B4-BE49-F238E27FC236}">
                <a16:creationId xmlns:a16="http://schemas.microsoft.com/office/drawing/2014/main" id="{4BD915D1-E81A-4A1A-59B2-B76D0095B491}"/>
              </a:ext>
            </a:extLst>
          </p:cNvPr>
          <p:cNvSpPr/>
          <p:nvPr/>
        </p:nvSpPr>
        <p:spPr>
          <a:xfrm>
            <a:off x="1383764" y="950715"/>
            <a:ext cx="194140" cy="184311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8" name="Left Brace 17">
            <a:extLst>
              <a:ext uri="{FF2B5EF4-FFF2-40B4-BE49-F238E27FC236}">
                <a16:creationId xmlns:a16="http://schemas.microsoft.com/office/drawing/2014/main" id="{BD3240BD-CD3D-CAF2-D205-201163940642}"/>
              </a:ext>
            </a:extLst>
          </p:cNvPr>
          <p:cNvSpPr/>
          <p:nvPr/>
        </p:nvSpPr>
        <p:spPr>
          <a:xfrm>
            <a:off x="1286694" y="3788244"/>
            <a:ext cx="291210" cy="223765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9" name="TextBox 18">
            <a:extLst>
              <a:ext uri="{FF2B5EF4-FFF2-40B4-BE49-F238E27FC236}">
                <a16:creationId xmlns:a16="http://schemas.microsoft.com/office/drawing/2014/main" id="{8E04B442-87D7-265D-32E0-CDEE879A59F4}"/>
              </a:ext>
            </a:extLst>
          </p:cNvPr>
          <p:cNvSpPr txBox="1"/>
          <p:nvPr/>
        </p:nvSpPr>
        <p:spPr>
          <a:xfrm>
            <a:off x="2971828" y="493672"/>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SSP1-RCP26</a:t>
            </a:r>
            <a:endParaRPr lang="fr-BE" sz="2000" dirty="0"/>
          </a:p>
        </p:txBody>
      </p:sp>
      <p:sp>
        <p:nvSpPr>
          <p:cNvPr id="20" name="TextBox 19">
            <a:extLst>
              <a:ext uri="{FF2B5EF4-FFF2-40B4-BE49-F238E27FC236}">
                <a16:creationId xmlns:a16="http://schemas.microsoft.com/office/drawing/2014/main" id="{3AFF6469-58B1-31BB-CCA9-B617A76E6CE6}"/>
              </a:ext>
            </a:extLst>
          </p:cNvPr>
          <p:cNvSpPr txBox="1"/>
          <p:nvPr/>
        </p:nvSpPr>
        <p:spPr>
          <a:xfrm>
            <a:off x="5779936" y="433100"/>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SSP3-RCP60</a:t>
            </a:r>
            <a:endParaRPr lang="fr-BE" sz="2000" dirty="0"/>
          </a:p>
        </p:txBody>
      </p:sp>
      <p:sp>
        <p:nvSpPr>
          <p:cNvPr id="21" name="TextBox 20">
            <a:extLst>
              <a:ext uri="{FF2B5EF4-FFF2-40B4-BE49-F238E27FC236}">
                <a16:creationId xmlns:a16="http://schemas.microsoft.com/office/drawing/2014/main" id="{89EAB21E-2194-A39A-9516-F063E7CDE8A3}"/>
              </a:ext>
            </a:extLst>
          </p:cNvPr>
          <p:cNvSpPr txBox="1"/>
          <p:nvPr/>
        </p:nvSpPr>
        <p:spPr>
          <a:xfrm>
            <a:off x="8725400" y="475123"/>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SSP5-RCP85</a:t>
            </a:r>
            <a:endParaRPr lang="fr-BE" sz="2000" dirty="0"/>
          </a:p>
        </p:txBody>
      </p:sp>
      <p:sp>
        <p:nvSpPr>
          <p:cNvPr id="2" name="Rectangle 1">
            <a:extLst>
              <a:ext uri="{FF2B5EF4-FFF2-40B4-BE49-F238E27FC236}">
                <a16:creationId xmlns:a16="http://schemas.microsoft.com/office/drawing/2014/main" id="{C46F32BD-0CDA-2799-12FF-A2B09E91E8E1}"/>
              </a:ext>
            </a:extLst>
          </p:cNvPr>
          <p:cNvSpPr/>
          <p:nvPr/>
        </p:nvSpPr>
        <p:spPr>
          <a:xfrm>
            <a:off x="3743325" y="1213141"/>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471A9F0-166D-BA2F-D546-2E4D53ADF9F2}"/>
              </a:ext>
            </a:extLst>
          </p:cNvPr>
          <p:cNvSpPr/>
          <p:nvPr/>
        </p:nvSpPr>
        <p:spPr>
          <a:xfrm>
            <a:off x="6664702" y="1263547"/>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E59C751-6DE3-4DE7-9B91-C463E01B6495}"/>
              </a:ext>
            </a:extLst>
          </p:cNvPr>
          <p:cNvSpPr/>
          <p:nvPr/>
        </p:nvSpPr>
        <p:spPr>
          <a:xfrm>
            <a:off x="9612723" y="1243346"/>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DF44D7F-591B-2B6D-3C84-52511B5F03F9}"/>
              </a:ext>
            </a:extLst>
          </p:cNvPr>
          <p:cNvSpPr/>
          <p:nvPr/>
        </p:nvSpPr>
        <p:spPr>
          <a:xfrm>
            <a:off x="9566549" y="2553916"/>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E87B703-D7CC-A162-AFCD-10EA1133B7FA}"/>
              </a:ext>
            </a:extLst>
          </p:cNvPr>
          <p:cNvSpPr/>
          <p:nvPr/>
        </p:nvSpPr>
        <p:spPr>
          <a:xfrm>
            <a:off x="6797814" y="2610499"/>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F18D9C3-E048-8F0B-D6E4-BB1D0C66FE41}"/>
              </a:ext>
            </a:extLst>
          </p:cNvPr>
          <p:cNvSpPr/>
          <p:nvPr/>
        </p:nvSpPr>
        <p:spPr>
          <a:xfrm>
            <a:off x="3860651" y="2553916"/>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B8F5398-C118-474F-76E7-66851EA535B6}"/>
              </a:ext>
            </a:extLst>
          </p:cNvPr>
          <p:cNvSpPr/>
          <p:nvPr/>
        </p:nvSpPr>
        <p:spPr>
          <a:xfrm>
            <a:off x="3859063" y="3944305"/>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13686C5-35A0-BDC5-920C-23CF4FE27DE0}"/>
              </a:ext>
            </a:extLst>
          </p:cNvPr>
          <p:cNvSpPr/>
          <p:nvPr/>
        </p:nvSpPr>
        <p:spPr>
          <a:xfrm>
            <a:off x="3684764" y="5443692"/>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E12BB54-E4C7-C6B3-682E-AC74D00F576F}"/>
              </a:ext>
            </a:extLst>
          </p:cNvPr>
          <p:cNvSpPr/>
          <p:nvPr/>
        </p:nvSpPr>
        <p:spPr>
          <a:xfrm>
            <a:off x="6683694" y="5332830"/>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5DACC17-5529-53F6-ADC3-9A62C7414087}"/>
              </a:ext>
            </a:extLst>
          </p:cNvPr>
          <p:cNvSpPr/>
          <p:nvPr/>
        </p:nvSpPr>
        <p:spPr>
          <a:xfrm>
            <a:off x="6730607" y="3974819"/>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62C1574-442A-4EF5-5E1C-59FA52EC1AF4}"/>
              </a:ext>
            </a:extLst>
          </p:cNvPr>
          <p:cNvSpPr/>
          <p:nvPr/>
        </p:nvSpPr>
        <p:spPr>
          <a:xfrm>
            <a:off x="9550035" y="3922786"/>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9EDF843-8B32-0AB9-805A-43CC809F2594}"/>
              </a:ext>
            </a:extLst>
          </p:cNvPr>
          <p:cNvSpPr/>
          <p:nvPr/>
        </p:nvSpPr>
        <p:spPr>
          <a:xfrm>
            <a:off x="9566549" y="5350794"/>
            <a:ext cx="5905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590587C-5533-F19D-13EF-EA64818C69FB}"/>
              </a:ext>
            </a:extLst>
          </p:cNvPr>
          <p:cNvSpPr/>
          <p:nvPr/>
        </p:nvSpPr>
        <p:spPr>
          <a:xfrm>
            <a:off x="3218949" y="962587"/>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E5CDC59-3F76-71C5-C668-C9A87B70AE84}"/>
              </a:ext>
            </a:extLst>
          </p:cNvPr>
          <p:cNvSpPr/>
          <p:nvPr/>
        </p:nvSpPr>
        <p:spPr>
          <a:xfrm>
            <a:off x="9063509" y="978283"/>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3F8E8B8-2D7B-F02B-1E83-08E627E9ADAD}"/>
              </a:ext>
            </a:extLst>
          </p:cNvPr>
          <p:cNvSpPr/>
          <p:nvPr/>
        </p:nvSpPr>
        <p:spPr>
          <a:xfrm>
            <a:off x="6118085" y="998555"/>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5556537-7A02-ABCC-48E3-759D21854867}"/>
              </a:ext>
            </a:extLst>
          </p:cNvPr>
          <p:cNvSpPr/>
          <p:nvPr/>
        </p:nvSpPr>
        <p:spPr>
          <a:xfrm>
            <a:off x="9063509" y="2376000"/>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5422F62-80AA-0AA9-BF51-877D27B5DB86}"/>
              </a:ext>
            </a:extLst>
          </p:cNvPr>
          <p:cNvSpPr/>
          <p:nvPr/>
        </p:nvSpPr>
        <p:spPr>
          <a:xfrm>
            <a:off x="8508045" y="2804023"/>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BCA3D4FD-5241-63BF-DDEF-8ADC8363205F}"/>
              </a:ext>
            </a:extLst>
          </p:cNvPr>
          <p:cNvSpPr/>
          <p:nvPr/>
        </p:nvSpPr>
        <p:spPr>
          <a:xfrm>
            <a:off x="6201860" y="2405056"/>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1518687-8C08-700F-6944-1DE1A1ECE67C}"/>
              </a:ext>
            </a:extLst>
          </p:cNvPr>
          <p:cNvSpPr/>
          <p:nvPr/>
        </p:nvSpPr>
        <p:spPr>
          <a:xfrm>
            <a:off x="5671985" y="2824326"/>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DA4BA0D-9FE3-E302-CC4A-9C66B30374AC}"/>
              </a:ext>
            </a:extLst>
          </p:cNvPr>
          <p:cNvSpPr/>
          <p:nvPr/>
        </p:nvSpPr>
        <p:spPr>
          <a:xfrm>
            <a:off x="3340211" y="2349343"/>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638A28E-19DC-133E-0536-1854528D3229}"/>
              </a:ext>
            </a:extLst>
          </p:cNvPr>
          <p:cNvSpPr/>
          <p:nvPr/>
        </p:nvSpPr>
        <p:spPr>
          <a:xfrm>
            <a:off x="2823904" y="2852888"/>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AE391B13-CF4A-1529-932B-88DE30153677}"/>
              </a:ext>
            </a:extLst>
          </p:cNvPr>
          <p:cNvSpPr/>
          <p:nvPr/>
        </p:nvSpPr>
        <p:spPr>
          <a:xfrm>
            <a:off x="2795514" y="4120254"/>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64CC41EB-A5DD-AA67-F997-5655B4DF2901}"/>
              </a:ext>
            </a:extLst>
          </p:cNvPr>
          <p:cNvSpPr/>
          <p:nvPr/>
        </p:nvSpPr>
        <p:spPr>
          <a:xfrm>
            <a:off x="3260033" y="5132241"/>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A9D7F218-35D1-4A09-D243-1AEF318649AC}"/>
              </a:ext>
            </a:extLst>
          </p:cNvPr>
          <p:cNvSpPr/>
          <p:nvPr/>
        </p:nvSpPr>
        <p:spPr>
          <a:xfrm>
            <a:off x="2772664" y="5615460"/>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7C290F68-EDA0-17E9-EFA8-9089A78A7F47}"/>
              </a:ext>
            </a:extLst>
          </p:cNvPr>
          <p:cNvSpPr/>
          <p:nvPr/>
        </p:nvSpPr>
        <p:spPr>
          <a:xfrm>
            <a:off x="6109348" y="3768422"/>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F2F8C95D-83CD-AC01-5631-9A089BD582F5}"/>
              </a:ext>
            </a:extLst>
          </p:cNvPr>
          <p:cNvSpPr/>
          <p:nvPr/>
        </p:nvSpPr>
        <p:spPr>
          <a:xfrm>
            <a:off x="9045588" y="3715891"/>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2502763A-816F-F6AF-36A4-7704D8B16C8E}"/>
              </a:ext>
            </a:extLst>
          </p:cNvPr>
          <p:cNvSpPr/>
          <p:nvPr/>
        </p:nvSpPr>
        <p:spPr>
          <a:xfrm>
            <a:off x="8407750" y="4222859"/>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029CB81F-09CD-AFEE-B019-0D081C5E626D}"/>
              </a:ext>
            </a:extLst>
          </p:cNvPr>
          <p:cNvSpPr/>
          <p:nvPr/>
        </p:nvSpPr>
        <p:spPr>
          <a:xfrm>
            <a:off x="9029198" y="5193553"/>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28489E18-C457-A362-6E73-CD0A0A07E2EE}"/>
              </a:ext>
            </a:extLst>
          </p:cNvPr>
          <p:cNvSpPr/>
          <p:nvPr/>
        </p:nvSpPr>
        <p:spPr>
          <a:xfrm>
            <a:off x="6084138" y="5213086"/>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93824D5C-B542-E1AA-D768-B8DD4E24F8B5}"/>
              </a:ext>
            </a:extLst>
          </p:cNvPr>
          <p:cNvSpPr/>
          <p:nvPr/>
        </p:nvSpPr>
        <p:spPr>
          <a:xfrm>
            <a:off x="8469751" y="1452608"/>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799C8AB7-ACE8-B42C-E6F3-18DBBF393578}"/>
              </a:ext>
            </a:extLst>
          </p:cNvPr>
          <p:cNvSpPr/>
          <p:nvPr/>
        </p:nvSpPr>
        <p:spPr>
          <a:xfrm>
            <a:off x="5701956" y="1433581"/>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0E8EE68F-AC46-C801-A5FC-AA138EBF8CBD}"/>
              </a:ext>
            </a:extLst>
          </p:cNvPr>
          <p:cNvSpPr/>
          <p:nvPr/>
        </p:nvSpPr>
        <p:spPr>
          <a:xfrm>
            <a:off x="2788829" y="1433581"/>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A71AE3E6-E9EF-28DC-92D3-8E10575F65BB}"/>
              </a:ext>
            </a:extLst>
          </p:cNvPr>
          <p:cNvSpPr/>
          <p:nvPr/>
        </p:nvSpPr>
        <p:spPr>
          <a:xfrm>
            <a:off x="5644235" y="5541831"/>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B205062-1DAB-D0E1-7A4F-0FA5AF7159F4}"/>
              </a:ext>
            </a:extLst>
          </p:cNvPr>
          <p:cNvSpPr/>
          <p:nvPr/>
        </p:nvSpPr>
        <p:spPr>
          <a:xfrm>
            <a:off x="8469750" y="5503505"/>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DF00AFCC-60E1-5FE9-6CAE-4F822784D547}"/>
              </a:ext>
            </a:extLst>
          </p:cNvPr>
          <p:cNvSpPr/>
          <p:nvPr/>
        </p:nvSpPr>
        <p:spPr>
          <a:xfrm>
            <a:off x="3359087" y="3670424"/>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A88ED87-95F2-3AFF-A7F7-5ED919906055}"/>
              </a:ext>
            </a:extLst>
          </p:cNvPr>
          <p:cNvSpPr/>
          <p:nvPr/>
        </p:nvSpPr>
        <p:spPr>
          <a:xfrm>
            <a:off x="5701955" y="4157147"/>
            <a:ext cx="371959"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57D00F8A-6F17-2427-A304-4172C21B35FB}"/>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15</a:t>
            </a:r>
            <a:endParaRPr lang="en-GB" sz="2400" b="1" dirty="0">
              <a:solidFill>
                <a:schemeClr val="bg1"/>
              </a:solidFill>
            </a:endParaRPr>
          </a:p>
        </p:txBody>
      </p:sp>
    </p:spTree>
    <p:extLst>
      <p:ext uri="{BB962C8B-B14F-4D97-AF65-F5344CB8AC3E}">
        <p14:creationId xmlns:p14="http://schemas.microsoft.com/office/powerpoint/2010/main" val="48003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00"/>
                                        <p:tgtEl>
                                          <p:spTgt spid="3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00"/>
                                        <p:tgtEl>
                                          <p:spTgt spid="3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down)">
                                      <p:cBhvr>
                                        <p:cTn id="64" dur="500"/>
                                        <p:tgtEl>
                                          <p:spTgt spid="3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down)">
                                      <p:cBhvr>
                                        <p:cTn id="67" dur="500"/>
                                        <p:tgtEl>
                                          <p:spTgt spid="3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down)">
                                      <p:cBhvr>
                                        <p:cTn id="70" dur="500"/>
                                        <p:tgtEl>
                                          <p:spTgt spid="38"/>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down)">
                                      <p:cBhvr>
                                        <p:cTn id="73" dur="500"/>
                                        <p:tgtEl>
                                          <p:spTgt spid="3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down)">
                                      <p:cBhvr>
                                        <p:cTn id="76" dur="500"/>
                                        <p:tgtEl>
                                          <p:spTgt spid="40"/>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down)">
                                      <p:cBhvr>
                                        <p:cTn id="79" dur="500"/>
                                        <p:tgtEl>
                                          <p:spTgt spid="4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down)">
                                      <p:cBhvr>
                                        <p:cTn id="82" dur="500"/>
                                        <p:tgtEl>
                                          <p:spTgt spid="42"/>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wipe(down)">
                                      <p:cBhvr>
                                        <p:cTn id="85" dur="500"/>
                                        <p:tgtEl>
                                          <p:spTgt spid="43"/>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wipe(down)">
                                      <p:cBhvr>
                                        <p:cTn id="88" dur="500"/>
                                        <p:tgtEl>
                                          <p:spTgt spid="4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wipe(down)">
                                      <p:cBhvr>
                                        <p:cTn id="91" dur="500"/>
                                        <p:tgtEl>
                                          <p:spTgt spid="4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wipe(down)">
                                      <p:cBhvr>
                                        <p:cTn id="94" dur="500"/>
                                        <p:tgtEl>
                                          <p:spTgt spid="46"/>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wipe(down)">
                                      <p:cBhvr>
                                        <p:cTn id="97" dur="500"/>
                                        <p:tgtEl>
                                          <p:spTgt spid="47"/>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wipe(down)">
                                      <p:cBhvr>
                                        <p:cTn id="100" dur="500"/>
                                        <p:tgtEl>
                                          <p:spTgt spid="48"/>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wipe(down)">
                                      <p:cBhvr>
                                        <p:cTn id="103" dur="500"/>
                                        <p:tgtEl>
                                          <p:spTgt spid="49"/>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wipe(down)">
                                      <p:cBhvr>
                                        <p:cTn id="106" dur="500"/>
                                        <p:tgtEl>
                                          <p:spTgt spid="50"/>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down)">
                                      <p:cBhvr>
                                        <p:cTn id="109" dur="500"/>
                                        <p:tgtEl>
                                          <p:spTgt spid="51"/>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wipe(down)">
                                      <p:cBhvr>
                                        <p:cTn id="1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17"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map of the world&#10;&#10;Description automatically generated">
            <a:extLst>
              <a:ext uri="{FF2B5EF4-FFF2-40B4-BE49-F238E27FC236}">
                <a16:creationId xmlns:a16="http://schemas.microsoft.com/office/drawing/2014/main" id="{503B7D1E-A26B-8A9E-6102-FB796B9CC57B}"/>
              </a:ext>
            </a:extLst>
          </p:cNvPr>
          <p:cNvPicPr>
            <a:picLocks noChangeAspect="1"/>
          </p:cNvPicPr>
          <p:nvPr/>
        </p:nvPicPr>
        <p:blipFill rotWithShape="1">
          <a:blip r:embed="rId3">
            <a:extLst>
              <a:ext uri="{28A0092B-C50C-407E-A947-70E740481C1C}">
                <a14:useLocalDpi xmlns:a14="http://schemas.microsoft.com/office/drawing/2010/main" val="0"/>
              </a:ext>
            </a:extLst>
          </a:blip>
          <a:srcRect l="67446" t="74283"/>
          <a:stretch/>
        </p:blipFill>
        <p:spPr>
          <a:xfrm>
            <a:off x="7257004" y="4964652"/>
            <a:ext cx="2840545" cy="1519073"/>
          </a:xfrm>
          <a:prstGeom prst="rect">
            <a:avLst/>
          </a:prstGeom>
        </p:spPr>
      </p:pic>
      <p:pic>
        <p:nvPicPr>
          <p:cNvPr id="3" name="Picture 2" descr="A map of the world&#10;&#10;Description automatically generated">
            <a:extLst>
              <a:ext uri="{FF2B5EF4-FFF2-40B4-BE49-F238E27FC236}">
                <a16:creationId xmlns:a16="http://schemas.microsoft.com/office/drawing/2014/main" id="{D4422380-40A8-FDA6-D673-256F98AC7A9C}"/>
              </a:ext>
            </a:extLst>
          </p:cNvPr>
          <p:cNvPicPr>
            <a:picLocks noChangeAspect="1"/>
          </p:cNvPicPr>
          <p:nvPr/>
        </p:nvPicPr>
        <p:blipFill rotWithShape="1">
          <a:blip r:embed="rId3">
            <a:extLst>
              <a:ext uri="{28A0092B-C50C-407E-A947-70E740481C1C}">
                <a14:useLocalDpi xmlns:a14="http://schemas.microsoft.com/office/drawing/2010/main" val="0"/>
              </a:ext>
            </a:extLst>
          </a:blip>
          <a:srcRect r="66739" b="75543"/>
          <a:stretch/>
        </p:blipFill>
        <p:spPr>
          <a:xfrm>
            <a:off x="336228" y="4746258"/>
            <a:ext cx="2902272" cy="1444656"/>
          </a:xfrm>
          <a:prstGeom prst="rect">
            <a:avLst/>
          </a:prstGeom>
        </p:spPr>
      </p:pic>
      <p:pic>
        <p:nvPicPr>
          <p:cNvPr id="5" name="Picture 4">
            <a:extLst>
              <a:ext uri="{FF2B5EF4-FFF2-40B4-BE49-F238E27FC236}">
                <a16:creationId xmlns:a16="http://schemas.microsoft.com/office/drawing/2014/main" id="{AD7245D6-740D-3CE9-AE35-8690B661168B}"/>
              </a:ext>
            </a:extLst>
          </p:cNvPr>
          <p:cNvPicPr>
            <a:picLocks noChangeAspect="1"/>
          </p:cNvPicPr>
          <p:nvPr/>
        </p:nvPicPr>
        <p:blipFill>
          <a:blip r:embed="rId4"/>
          <a:stretch>
            <a:fillRect/>
          </a:stretch>
        </p:blipFill>
        <p:spPr>
          <a:xfrm>
            <a:off x="0" y="6231288"/>
            <a:ext cx="12192000" cy="628700"/>
          </a:xfrm>
          <a:prstGeom prst="rect">
            <a:avLst/>
          </a:prstGeom>
        </p:spPr>
      </p:pic>
      <p:pic>
        <p:nvPicPr>
          <p:cNvPr id="8" name="Picture 7">
            <a:extLst>
              <a:ext uri="{FF2B5EF4-FFF2-40B4-BE49-F238E27FC236}">
                <a16:creationId xmlns:a16="http://schemas.microsoft.com/office/drawing/2014/main" id="{EAAA6203-4D0F-3FAD-BC85-1B39304871EE}"/>
              </a:ext>
            </a:extLst>
          </p:cNvPr>
          <p:cNvPicPr>
            <a:picLocks noChangeAspect="1"/>
          </p:cNvPicPr>
          <p:nvPr/>
        </p:nvPicPr>
        <p:blipFill>
          <a:blip r:embed="rId5"/>
          <a:stretch>
            <a:fillRect/>
          </a:stretch>
        </p:blipFill>
        <p:spPr>
          <a:xfrm>
            <a:off x="11089623" y="1341930"/>
            <a:ext cx="1034382" cy="2824932"/>
          </a:xfrm>
          <a:prstGeom prst="rect">
            <a:avLst/>
          </a:prstGeom>
        </p:spPr>
      </p:pic>
      <p:sp>
        <p:nvSpPr>
          <p:cNvPr id="9" name="TextBox 8">
            <a:extLst>
              <a:ext uri="{FF2B5EF4-FFF2-40B4-BE49-F238E27FC236}">
                <a16:creationId xmlns:a16="http://schemas.microsoft.com/office/drawing/2014/main" id="{5244218E-B74F-2658-FD67-02ABF2BD7DBF}"/>
              </a:ext>
            </a:extLst>
          </p:cNvPr>
          <p:cNvSpPr txBox="1"/>
          <p:nvPr/>
        </p:nvSpPr>
        <p:spPr>
          <a:xfrm>
            <a:off x="126389" y="2763"/>
            <a:ext cx="8461655" cy="5909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fr-BE" dirty="0"/>
              <a:t>TN simulations – Europe </a:t>
            </a:r>
          </a:p>
        </p:txBody>
      </p:sp>
      <p:pic>
        <p:nvPicPr>
          <p:cNvPr id="56" name="Picture 55">
            <a:extLst>
              <a:ext uri="{FF2B5EF4-FFF2-40B4-BE49-F238E27FC236}">
                <a16:creationId xmlns:a16="http://schemas.microsoft.com/office/drawing/2014/main" id="{E1F19507-14D0-132A-E621-589B16879E64}"/>
              </a:ext>
            </a:extLst>
          </p:cNvPr>
          <p:cNvPicPr>
            <a:picLocks noChangeAspect="1"/>
          </p:cNvPicPr>
          <p:nvPr/>
        </p:nvPicPr>
        <p:blipFill rotWithShape="1">
          <a:blip r:embed="rId6"/>
          <a:srcRect l="7738"/>
          <a:stretch/>
        </p:blipFill>
        <p:spPr>
          <a:xfrm>
            <a:off x="638174" y="1419168"/>
            <a:ext cx="3600197" cy="2773938"/>
          </a:xfrm>
          <a:prstGeom prst="rect">
            <a:avLst/>
          </a:prstGeom>
        </p:spPr>
      </p:pic>
      <p:pic>
        <p:nvPicPr>
          <p:cNvPr id="58" name="Picture 57">
            <a:extLst>
              <a:ext uri="{FF2B5EF4-FFF2-40B4-BE49-F238E27FC236}">
                <a16:creationId xmlns:a16="http://schemas.microsoft.com/office/drawing/2014/main" id="{C5FDE51C-7790-006B-D3A6-DFA470B70E08}"/>
              </a:ext>
            </a:extLst>
          </p:cNvPr>
          <p:cNvPicPr>
            <a:picLocks noChangeAspect="1"/>
          </p:cNvPicPr>
          <p:nvPr/>
        </p:nvPicPr>
        <p:blipFill>
          <a:blip r:embed="rId7"/>
          <a:stretch>
            <a:fillRect/>
          </a:stretch>
        </p:blipFill>
        <p:spPr>
          <a:xfrm>
            <a:off x="6891364" y="1520396"/>
            <a:ext cx="3333750" cy="2577437"/>
          </a:xfrm>
          <a:prstGeom prst="rect">
            <a:avLst/>
          </a:prstGeom>
        </p:spPr>
      </p:pic>
      <p:sp>
        <p:nvSpPr>
          <p:cNvPr id="59" name="Rectangle 58">
            <a:extLst>
              <a:ext uri="{FF2B5EF4-FFF2-40B4-BE49-F238E27FC236}">
                <a16:creationId xmlns:a16="http://schemas.microsoft.com/office/drawing/2014/main" id="{7E339EC2-8CA8-49F8-CB0D-6BCE45DB6AC9}"/>
              </a:ext>
            </a:extLst>
          </p:cNvPr>
          <p:cNvSpPr/>
          <p:nvPr/>
        </p:nvSpPr>
        <p:spPr>
          <a:xfrm>
            <a:off x="1668175" y="5110915"/>
            <a:ext cx="2844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5557B787-6BDA-7CA5-DE7F-DC95B47FF7EA}"/>
              </a:ext>
            </a:extLst>
          </p:cNvPr>
          <p:cNvSpPr/>
          <p:nvPr/>
        </p:nvSpPr>
        <p:spPr>
          <a:xfrm>
            <a:off x="8597569" y="5203559"/>
            <a:ext cx="284450" cy="27855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2E6168C2-6E80-5ECD-CDB5-B3D301CBC9DC}"/>
              </a:ext>
            </a:extLst>
          </p:cNvPr>
          <p:cNvSpPr/>
          <p:nvPr/>
        </p:nvSpPr>
        <p:spPr>
          <a:xfrm>
            <a:off x="336228" y="1377600"/>
            <a:ext cx="3902144" cy="282493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54475DFB-446B-AF4B-12CF-1CE977384439}"/>
              </a:ext>
            </a:extLst>
          </p:cNvPr>
          <p:cNvSpPr/>
          <p:nvPr/>
        </p:nvSpPr>
        <p:spPr>
          <a:xfrm>
            <a:off x="6505573" y="1276354"/>
            <a:ext cx="3719541" cy="282493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73C802BB-9611-EE5E-0E76-18ED4D8EE00A}"/>
              </a:ext>
            </a:extLst>
          </p:cNvPr>
          <p:cNvSpPr txBox="1"/>
          <p:nvPr/>
        </p:nvSpPr>
        <p:spPr>
          <a:xfrm>
            <a:off x="4357216" y="555556"/>
            <a:ext cx="3340211" cy="461665"/>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dirty="0"/>
              <a:t>SSP5-RCP85</a:t>
            </a:r>
            <a:endParaRPr lang="fr-BE" dirty="0"/>
          </a:p>
        </p:txBody>
      </p:sp>
      <p:sp>
        <p:nvSpPr>
          <p:cNvPr id="73" name="TextBox 72">
            <a:extLst>
              <a:ext uri="{FF2B5EF4-FFF2-40B4-BE49-F238E27FC236}">
                <a16:creationId xmlns:a16="http://schemas.microsoft.com/office/drawing/2014/main" id="{D2E6757C-DD00-AE37-0B14-BB48C02A4961}"/>
              </a:ext>
            </a:extLst>
          </p:cNvPr>
          <p:cNvSpPr txBox="1"/>
          <p:nvPr/>
        </p:nvSpPr>
        <p:spPr>
          <a:xfrm>
            <a:off x="282519" y="914191"/>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IMAGE-GNM</a:t>
            </a:r>
            <a:endParaRPr lang="fr-BE" sz="2000" dirty="0"/>
          </a:p>
        </p:txBody>
      </p:sp>
      <p:sp>
        <p:nvSpPr>
          <p:cNvPr id="74" name="TextBox 73">
            <a:extLst>
              <a:ext uri="{FF2B5EF4-FFF2-40B4-BE49-F238E27FC236}">
                <a16:creationId xmlns:a16="http://schemas.microsoft.com/office/drawing/2014/main" id="{ACE56375-EC5A-D7C2-3928-AC42F0B7A47A}"/>
              </a:ext>
            </a:extLst>
          </p:cNvPr>
          <p:cNvSpPr txBox="1"/>
          <p:nvPr/>
        </p:nvSpPr>
        <p:spPr>
          <a:xfrm>
            <a:off x="6472630" y="820431"/>
            <a:ext cx="3340211" cy="400110"/>
          </a:xfrm>
          <a:prstGeom prst="rect">
            <a:avLst/>
          </a:prstGeom>
          <a:noFill/>
        </p:spPr>
        <p:txBody>
          <a:bodyPr wrap="square">
            <a:spAutoFit/>
          </a:bodyPr>
          <a:lstStyle>
            <a:defPPr>
              <a:defRPr lang="en-US"/>
            </a:defPPr>
            <a:lvl1pPr>
              <a:defRPr sz="2400">
                <a:solidFill>
                  <a:srgbClr val="0070C0"/>
                </a:solidFill>
                <a:latin typeface="Source Sans Pro" panose="020B0503030403020204" pitchFamily="34" charset="0"/>
                <a:ea typeface="Source Sans Pro" panose="020B0503030403020204" pitchFamily="34" charset="0"/>
              </a:defRPr>
            </a:lvl1pPr>
          </a:lstStyle>
          <a:p>
            <a:r>
              <a:rPr lang="en-US" sz="2000" dirty="0"/>
              <a:t>SWAT+</a:t>
            </a:r>
            <a:endParaRPr lang="fr-BE" sz="2000" dirty="0"/>
          </a:p>
        </p:txBody>
      </p:sp>
      <p:sp>
        <p:nvSpPr>
          <p:cNvPr id="2" name="Rectangle 1">
            <a:extLst>
              <a:ext uri="{FF2B5EF4-FFF2-40B4-BE49-F238E27FC236}">
                <a16:creationId xmlns:a16="http://schemas.microsoft.com/office/drawing/2014/main" id="{D3AB2A24-B6B6-45D6-B470-3860B5E01698}"/>
              </a:ext>
            </a:extLst>
          </p:cNvPr>
          <p:cNvSpPr/>
          <p:nvPr/>
        </p:nvSpPr>
        <p:spPr>
          <a:xfrm>
            <a:off x="1952624" y="5013869"/>
            <a:ext cx="1285876" cy="1105726"/>
          </a:xfrm>
          <a:prstGeom prst="rect">
            <a:avLst/>
          </a:prstGeom>
          <a:solidFill>
            <a:schemeClr val="bg1">
              <a:lumMod val="8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925917C-6BF1-E2C8-8E3E-A3D052E3F51C}"/>
              </a:ext>
            </a:extLst>
          </p:cNvPr>
          <p:cNvSpPr/>
          <p:nvPr/>
        </p:nvSpPr>
        <p:spPr>
          <a:xfrm>
            <a:off x="345752" y="4986437"/>
            <a:ext cx="1308024" cy="1127473"/>
          </a:xfrm>
          <a:prstGeom prst="rect">
            <a:avLst/>
          </a:prstGeom>
          <a:solidFill>
            <a:schemeClr val="bg1">
              <a:lumMod val="8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9F1328A-3C2E-98CC-048C-EB3F954CD426}"/>
              </a:ext>
            </a:extLst>
          </p:cNvPr>
          <p:cNvSpPr/>
          <p:nvPr/>
        </p:nvSpPr>
        <p:spPr>
          <a:xfrm>
            <a:off x="8896418" y="5125562"/>
            <a:ext cx="1271614" cy="1066047"/>
          </a:xfrm>
          <a:prstGeom prst="rect">
            <a:avLst/>
          </a:prstGeom>
          <a:solidFill>
            <a:schemeClr val="bg1">
              <a:lumMod val="8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7F12A819-223E-7E0F-074D-C81368875965}"/>
              </a:ext>
            </a:extLst>
          </p:cNvPr>
          <p:cNvSpPr/>
          <p:nvPr/>
        </p:nvSpPr>
        <p:spPr>
          <a:xfrm>
            <a:off x="7293709" y="5125563"/>
            <a:ext cx="1303860" cy="1065352"/>
          </a:xfrm>
          <a:prstGeom prst="rect">
            <a:avLst/>
          </a:prstGeom>
          <a:solidFill>
            <a:schemeClr val="bg1">
              <a:lumMod val="8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26BCE46-03AD-3DAE-49E2-7A1CB5AA7F5A}"/>
              </a:ext>
            </a:extLst>
          </p:cNvPr>
          <p:cNvSpPr/>
          <p:nvPr/>
        </p:nvSpPr>
        <p:spPr>
          <a:xfrm>
            <a:off x="1609451" y="5410423"/>
            <a:ext cx="379172" cy="709171"/>
          </a:xfrm>
          <a:prstGeom prst="rect">
            <a:avLst/>
          </a:prstGeom>
          <a:solidFill>
            <a:schemeClr val="bg1">
              <a:lumMod val="8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AB9A27C-EA36-8DEB-D0EE-0765B7E066F7}"/>
              </a:ext>
            </a:extLst>
          </p:cNvPr>
          <p:cNvSpPr/>
          <p:nvPr/>
        </p:nvSpPr>
        <p:spPr>
          <a:xfrm>
            <a:off x="8557408" y="5487636"/>
            <a:ext cx="379172" cy="709171"/>
          </a:xfrm>
          <a:prstGeom prst="rect">
            <a:avLst/>
          </a:prstGeom>
          <a:solidFill>
            <a:schemeClr val="bg1">
              <a:lumMod val="8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60D1669-C78D-B947-2BB4-89F4A33CC7B8}"/>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16</a:t>
            </a:r>
            <a:endParaRPr lang="en-GB" sz="2400" b="1" dirty="0">
              <a:solidFill>
                <a:schemeClr val="bg1"/>
              </a:solidFill>
            </a:endParaRPr>
          </a:p>
        </p:txBody>
      </p:sp>
      <p:cxnSp>
        <p:nvCxnSpPr>
          <p:cNvPr id="68" name="Straight Connector 67">
            <a:extLst>
              <a:ext uri="{FF2B5EF4-FFF2-40B4-BE49-F238E27FC236}">
                <a16:creationId xmlns:a16="http://schemas.microsoft.com/office/drawing/2014/main" id="{3D842A82-2601-B8DB-FFBA-B13753E486D6}"/>
              </a:ext>
            </a:extLst>
          </p:cNvPr>
          <p:cNvCxnSpPr/>
          <p:nvPr/>
        </p:nvCxnSpPr>
        <p:spPr>
          <a:xfrm flipH="1" flipV="1">
            <a:off x="336228" y="4193106"/>
            <a:ext cx="1331947" cy="917809"/>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444D55C7-7682-8290-F494-3CA27BBDBF4E}"/>
              </a:ext>
            </a:extLst>
          </p:cNvPr>
          <p:cNvCxnSpPr>
            <a:cxnSpLocks/>
          </p:cNvCxnSpPr>
          <p:nvPr/>
        </p:nvCxnSpPr>
        <p:spPr>
          <a:xfrm flipV="1">
            <a:off x="1952625" y="4202531"/>
            <a:ext cx="2285746" cy="908384"/>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29577FF1-7400-1F8A-5C5A-893BE01C4879}"/>
              </a:ext>
            </a:extLst>
          </p:cNvPr>
          <p:cNvCxnSpPr/>
          <p:nvPr/>
        </p:nvCxnSpPr>
        <p:spPr>
          <a:xfrm flipH="1" flipV="1">
            <a:off x="6505573" y="4097833"/>
            <a:ext cx="2091996" cy="1105726"/>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B519ED46-4702-22A9-1F1E-25C97C58E4F5}"/>
              </a:ext>
            </a:extLst>
          </p:cNvPr>
          <p:cNvCxnSpPr/>
          <p:nvPr/>
        </p:nvCxnSpPr>
        <p:spPr>
          <a:xfrm flipV="1">
            <a:off x="8882019" y="4097833"/>
            <a:ext cx="1343095" cy="1105726"/>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643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245D6-740D-3CE9-AE35-8690B661168B}"/>
              </a:ext>
            </a:extLst>
          </p:cNvPr>
          <p:cNvPicPr>
            <a:picLocks noChangeAspect="1"/>
          </p:cNvPicPr>
          <p:nvPr/>
        </p:nvPicPr>
        <p:blipFill>
          <a:blip r:embed="rId2"/>
          <a:stretch>
            <a:fillRect/>
          </a:stretch>
        </p:blipFill>
        <p:spPr>
          <a:xfrm>
            <a:off x="0" y="6231288"/>
            <a:ext cx="12192000" cy="628700"/>
          </a:xfrm>
          <a:prstGeom prst="rect">
            <a:avLst/>
          </a:prstGeom>
        </p:spPr>
      </p:pic>
      <p:sp>
        <p:nvSpPr>
          <p:cNvPr id="2" name="Title 1">
            <a:extLst>
              <a:ext uri="{FF2B5EF4-FFF2-40B4-BE49-F238E27FC236}">
                <a16:creationId xmlns:a16="http://schemas.microsoft.com/office/drawing/2014/main" id="{2A36DEAE-3751-05E6-84AA-52835ECDF9E8}"/>
              </a:ext>
            </a:extLst>
          </p:cNvPr>
          <p:cNvSpPr txBox="1">
            <a:spLocks/>
          </p:cNvSpPr>
          <p:nvPr/>
        </p:nvSpPr>
        <p:spPr>
          <a:xfrm>
            <a:off x="266700" y="-82550"/>
            <a:ext cx="10515600" cy="1325563"/>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en-US" dirty="0"/>
              <a:t>Why the differences?</a:t>
            </a:r>
          </a:p>
        </p:txBody>
      </p:sp>
      <p:sp>
        <p:nvSpPr>
          <p:cNvPr id="3" name="Content Placeholder 2">
            <a:extLst>
              <a:ext uri="{FF2B5EF4-FFF2-40B4-BE49-F238E27FC236}">
                <a16:creationId xmlns:a16="http://schemas.microsoft.com/office/drawing/2014/main" id="{A8287DDE-D1B9-1FD4-69FC-8A968DA51591}"/>
              </a:ext>
            </a:extLst>
          </p:cNvPr>
          <p:cNvSpPr txBox="1">
            <a:spLocks/>
          </p:cNvSpPr>
          <p:nvPr/>
        </p:nvSpPr>
        <p:spPr>
          <a:xfrm>
            <a:off x="723900" y="1832284"/>
            <a:ext cx="10629900" cy="29176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Ø"/>
            </a:pPr>
            <a:r>
              <a:rPr lang="en-US" sz="2800" dirty="0">
                <a:latin typeface="Source Sans Pro" panose="020B0503030403020204" pitchFamily="34" charset="0"/>
                <a:ea typeface="Source Sans Pro" panose="020B0503030403020204" pitchFamily="34" charset="0"/>
              </a:rPr>
              <a:t>Different model structures</a:t>
            </a:r>
          </a:p>
          <a:p>
            <a:pPr algn="l"/>
            <a:endParaRPr lang="en-US" sz="2800" dirty="0">
              <a:latin typeface="Source Sans Pro" panose="020B0503030403020204" pitchFamily="34" charset="0"/>
              <a:ea typeface="Source Sans Pro" panose="020B0503030403020204" pitchFamily="34" charset="0"/>
            </a:endParaRPr>
          </a:p>
          <a:p>
            <a:pPr marL="457200" indent="-457200" algn="l">
              <a:buFont typeface="Wingdings" panose="05000000000000000000" pitchFamily="2" charset="2"/>
              <a:buChar char="Ø"/>
            </a:pPr>
            <a:r>
              <a:rPr lang="en-US" sz="2800" dirty="0">
                <a:latin typeface="Source Sans Pro" panose="020B0503030403020204" pitchFamily="34" charset="0"/>
                <a:ea typeface="Source Sans Pro" panose="020B0503030403020204" pitchFamily="34" charset="0"/>
              </a:rPr>
              <a:t>Different climate GCM forcings</a:t>
            </a:r>
          </a:p>
          <a:p>
            <a:pPr algn="l"/>
            <a:endParaRPr lang="en-US" sz="2800" dirty="0">
              <a:latin typeface="Source Sans Pro" panose="020B0503030403020204" pitchFamily="34" charset="0"/>
              <a:ea typeface="Source Sans Pro" panose="020B0503030403020204" pitchFamily="34" charset="0"/>
            </a:endParaRPr>
          </a:p>
          <a:p>
            <a:pPr marL="457200" indent="-457200" algn="l">
              <a:buFont typeface="Wingdings" panose="05000000000000000000" pitchFamily="2" charset="2"/>
              <a:buChar char="Ø"/>
            </a:pPr>
            <a:r>
              <a:rPr lang="en-US" sz="2800" dirty="0">
                <a:latin typeface="Source Sans Pro" panose="020B0503030403020204" pitchFamily="34" charset="0"/>
                <a:ea typeface="Source Sans Pro" panose="020B0503030403020204" pitchFamily="34" charset="0"/>
              </a:rPr>
              <a:t>Run at different spatial and temporal resolutions</a:t>
            </a:r>
          </a:p>
          <a:p>
            <a:pPr algn="l"/>
            <a:endParaRPr lang="en-US" sz="2800" dirty="0">
              <a:latin typeface="Source Sans Pro" panose="020B0503030403020204" pitchFamily="34" charset="0"/>
              <a:ea typeface="Source Sans Pro" panose="020B0503030403020204" pitchFamily="34" charset="0"/>
            </a:endParaRPr>
          </a:p>
          <a:p>
            <a:pPr algn="l"/>
            <a:endParaRPr lang="en-US" sz="2800" dirty="0">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961772A7-BFC7-3B51-5B60-6A38A01A6416}"/>
              </a:ext>
            </a:extLst>
          </p:cNvPr>
          <p:cNvSpPr>
            <a:spLocks noGrp="1"/>
          </p:cNvSpPr>
          <p:nvPr>
            <p:ph type="sldNum" sz="quarter" idx="12"/>
          </p:nvPr>
        </p:nvSpPr>
        <p:spPr>
          <a:xfrm>
            <a:off x="8610600" y="6356350"/>
            <a:ext cx="2743200" cy="365125"/>
          </a:xfrm>
        </p:spPr>
        <p:txBody>
          <a:bodyPr/>
          <a:lstStyle/>
          <a:p>
            <a:fld id="{81EC9AA5-BD60-40F4-AA80-0F81F651D035}" type="slidenum">
              <a:rPr lang="en-US" smtClean="0"/>
              <a:t>17</a:t>
            </a:fld>
            <a:endParaRPr lang="en-US"/>
          </a:p>
        </p:txBody>
      </p:sp>
      <p:sp>
        <p:nvSpPr>
          <p:cNvPr id="7" name="TextBox 6">
            <a:extLst>
              <a:ext uri="{FF2B5EF4-FFF2-40B4-BE49-F238E27FC236}">
                <a16:creationId xmlns:a16="http://schemas.microsoft.com/office/drawing/2014/main" id="{8CF7DCE7-76D1-104B-50F2-A691CEC39BE5}"/>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17</a:t>
            </a:r>
            <a:endParaRPr lang="en-GB" sz="2400" b="1" dirty="0">
              <a:solidFill>
                <a:schemeClr val="bg1"/>
              </a:solidFill>
            </a:endParaRPr>
          </a:p>
        </p:txBody>
      </p:sp>
    </p:spTree>
    <p:extLst>
      <p:ext uri="{BB962C8B-B14F-4D97-AF65-F5344CB8AC3E}">
        <p14:creationId xmlns:p14="http://schemas.microsoft.com/office/powerpoint/2010/main" val="3542888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245D6-740D-3CE9-AE35-8690B661168B}"/>
              </a:ext>
            </a:extLst>
          </p:cNvPr>
          <p:cNvPicPr>
            <a:picLocks noChangeAspect="1"/>
          </p:cNvPicPr>
          <p:nvPr/>
        </p:nvPicPr>
        <p:blipFill>
          <a:blip r:embed="rId2"/>
          <a:stretch>
            <a:fillRect/>
          </a:stretch>
        </p:blipFill>
        <p:spPr>
          <a:xfrm>
            <a:off x="0" y="6231288"/>
            <a:ext cx="12192000" cy="628700"/>
          </a:xfrm>
          <a:prstGeom prst="rect">
            <a:avLst/>
          </a:prstGeom>
        </p:spPr>
      </p:pic>
      <p:sp>
        <p:nvSpPr>
          <p:cNvPr id="2" name="Title 1">
            <a:extLst>
              <a:ext uri="{FF2B5EF4-FFF2-40B4-BE49-F238E27FC236}">
                <a16:creationId xmlns:a16="http://schemas.microsoft.com/office/drawing/2014/main" id="{2A36DEAE-3751-05E6-84AA-52835ECDF9E8}"/>
              </a:ext>
            </a:extLst>
          </p:cNvPr>
          <p:cNvSpPr txBox="1">
            <a:spLocks/>
          </p:cNvSpPr>
          <p:nvPr/>
        </p:nvSpPr>
        <p:spPr>
          <a:xfrm>
            <a:off x="266700" y="-82550"/>
            <a:ext cx="10515600" cy="1325563"/>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en-US" dirty="0"/>
              <a:t>Key take-aways &amp; outlook</a:t>
            </a:r>
          </a:p>
        </p:txBody>
      </p:sp>
      <p:sp>
        <p:nvSpPr>
          <p:cNvPr id="3" name="Content Placeholder 2">
            <a:extLst>
              <a:ext uri="{FF2B5EF4-FFF2-40B4-BE49-F238E27FC236}">
                <a16:creationId xmlns:a16="http://schemas.microsoft.com/office/drawing/2014/main" id="{A8287DDE-D1B9-1FD4-69FC-8A968DA51591}"/>
              </a:ext>
            </a:extLst>
          </p:cNvPr>
          <p:cNvSpPr txBox="1">
            <a:spLocks/>
          </p:cNvSpPr>
          <p:nvPr/>
        </p:nvSpPr>
        <p:spPr>
          <a:xfrm>
            <a:off x="723900" y="1368075"/>
            <a:ext cx="10629900" cy="422254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Ø"/>
            </a:pPr>
            <a:r>
              <a:rPr lang="en-US" sz="2800" dirty="0">
                <a:latin typeface="Source Sans Pro" panose="020B0503030403020204" pitchFamily="34" charset="0"/>
                <a:ea typeface="Source Sans Pro" panose="020B0503030403020204" pitchFamily="34" charset="0"/>
              </a:rPr>
              <a:t>Overall, regional </a:t>
            </a:r>
            <a:r>
              <a:rPr lang="en-US" sz="2800" b="1" dirty="0">
                <a:latin typeface="Source Sans Pro" panose="020B0503030403020204" pitchFamily="34" charset="0"/>
                <a:ea typeface="Source Sans Pro" panose="020B0503030403020204" pitchFamily="34" charset="0"/>
              </a:rPr>
              <a:t>bright</a:t>
            </a:r>
            <a:r>
              <a:rPr lang="en-US" sz="2800" dirty="0">
                <a:latin typeface="Source Sans Pro" panose="020B0503030403020204" pitchFamily="34" charset="0"/>
                <a:ea typeface="Source Sans Pro" panose="020B0503030403020204" pitchFamily="34" charset="0"/>
              </a:rPr>
              <a:t> and </a:t>
            </a:r>
            <a:r>
              <a:rPr lang="en-US" sz="2800" b="1" dirty="0">
                <a:latin typeface="Source Sans Pro" panose="020B0503030403020204" pitchFamily="34" charset="0"/>
                <a:ea typeface="Source Sans Pro" panose="020B0503030403020204" pitchFamily="34" charset="0"/>
              </a:rPr>
              <a:t>dark</a:t>
            </a:r>
            <a:r>
              <a:rPr lang="en-US" sz="2800" dirty="0">
                <a:latin typeface="Source Sans Pro" panose="020B0503030403020204" pitchFamily="34" charset="0"/>
                <a:ea typeface="Source Sans Pro" panose="020B0503030403020204" pitchFamily="34" charset="0"/>
              </a:rPr>
              <a:t> spots are captured</a:t>
            </a:r>
          </a:p>
          <a:p>
            <a:pPr marL="457200" indent="-457200" algn="l">
              <a:buFont typeface="Wingdings" panose="05000000000000000000" pitchFamily="2" charset="2"/>
              <a:buChar char="Ø"/>
            </a:pPr>
            <a:endParaRPr lang="en-US" sz="2800" dirty="0">
              <a:latin typeface="Source Sans Pro" panose="020B0503030403020204" pitchFamily="34" charset="0"/>
              <a:ea typeface="Source Sans Pro" panose="020B0503030403020204" pitchFamily="34" charset="0"/>
            </a:endParaRPr>
          </a:p>
          <a:p>
            <a:pPr marL="457200" indent="-457200" algn="l">
              <a:buFont typeface="Wingdings" panose="05000000000000000000" pitchFamily="2" charset="2"/>
              <a:buChar char="Ø"/>
            </a:pPr>
            <a:r>
              <a:rPr lang="en-US" sz="2800" dirty="0">
                <a:latin typeface="Source Sans Pro" panose="020B0503030403020204" pitchFamily="34" charset="0"/>
                <a:ea typeface="Source Sans Pro" panose="020B0503030403020204" pitchFamily="34" charset="0"/>
              </a:rPr>
              <a:t> Focus should be on </a:t>
            </a:r>
            <a:r>
              <a:rPr lang="en-US" sz="2800" b="1" dirty="0">
                <a:latin typeface="Source Sans Pro" panose="020B0503030403020204" pitchFamily="34" charset="0"/>
                <a:ea typeface="Source Sans Pro" panose="020B0503030403020204" pitchFamily="34" charset="0"/>
              </a:rPr>
              <a:t>trends </a:t>
            </a:r>
            <a:r>
              <a:rPr lang="en-US" sz="2800" dirty="0">
                <a:latin typeface="Source Sans Pro" panose="020B0503030403020204" pitchFamily="34" charset="0"/>
                <a:ea typeface="Source Sans Pro" panose="020B0503030403020204" pitchFamily="34" charset="0"/>
              </a:rPr>
              <a:t>and h</a:t>
            </a:r>
            <a:r>
              <a:rPr lang="en-US" sz="2800" b="1" dirty="0">
                <a:latin typeface="Source Sans Pro" panose="020B0503030403020204" pitchFamily="34" charset="0"/>
                <a:ea typeface="Source Sans Pro" panose="020B0503030403020204" pitchFamily="34" charset="0"/>
              </a:rPr>
              <a:t>otspots</a:t>
            </a:r>
            <a:r>
              <a:rPr lang="en-US" sz="2800" dirty="0">
                <a:latin typeface="Source Sans Pro" panose="020B0503030403020204" pitchFamily="34" charset="0"/>
                <a:ea typeface="Source Sans Pro" panose="020B0503030403020204" pitchFamily="34" charset="0"/>
              </a:rPr>
              <a:t> but not absolute values</a:t>
            </a:r>
          </a:p>
          <a:p>
            <a:pPr algn="l"/>
            <a:endParaRPr lang="en-US" sz="2800" dirty="0">
              <a:latin typeface="Source Sans Pro" panose="020B0503030403020204" pitchFamily="34" charset="0"/>
              <a:ea typeface="Source Sans Pro" panose="020B0503030403020204" pitchFamily="34" charset="0"/>
            </a:endParaRPr>
          </a:p>
          <a:p>
            <a:pPr marL="457200" indent="-457200" algn="l">
              <a:buFont typeface="Wingdings" panose="05000000000000000000" pitchFamily="2" charset="2"/>
              <a:buChar char="Ø"/>
            </a:pPr>
            <a:r>
              <a:rPr lang="en-US" sz="2800" dirty="0">
                <a:latin typeface="Source Sans Pro" panose="020B0503030403020204" pitchFamily="34" charset="0"/>
                <a:ea typeface="Source Sans Pro" panose="020B0503030403020204" pitchFamily="34" charset="0"/>
              </a:rPr>
              <a:t>Both </a:t>
            </a:r>
            <a:r>
              <a:rPr lang="en-US" sz="2800" b="1" dirty="0">
                <a:latin typeface="Source Sans Pro" panose="020B0503030403020204" pitchFamily="34" charset="0"/>
                <a:ea typeface="Source Sans Pro" panose="020B0503030403020204" pitchFamily="34" charset="0"/>
              </a:rPr>
              <a:t>TN</a:t>
            </a:r>
            <a:r>
              <a:rPr lang="en-US" sz="2800" dirty="0">
                <a:latin typeface="Source Sans Pro" panose="020B0503030403020204" pitchFamily="34" charset="0"/>
                <a:ea typeface="Source Sans Pro" panose="020B0503030403020204" pitchFamily="34" charset="0"/>
              </a:rPr>
              <a:t> and </a:t>
            </a:r>
            <a:r>
              <a:rPr lang="en-US" sz="2800" b="1" dirty="0">
                <a:latin typeface="Source Sans Pro" panose="020B0503030403020204" pitchFamily="34" charset="0"/>
                <a:ea typeface="Source Sans Pro" panose="020B0503030403020204" pitchFamily="34" charset="0"/>
              </a:rPr>
              <a:t>TP</a:t>
            </a:r>
            <a:r>
              <a:rPr lang="en-US" sz="2800" dirty="0">
                <a:latin typeface="Source Sans Pro" panose="020B0503030403020204" pitchFamily="34" charset="0"/>
                <a:ea typeface="Source Sans Pro" panose="020B0503030403020204" pitchFamily="34" charset="0"/>
              </a:rPr>
              <a:t> river loads </a:t>
            </a:r>
            <a:r>
              <a:rPr lang="en-US" sz="2800" b="1" dirty="0">
                <a:latin typeface="Source Sans Pro" panose="020B0503030403020204" pitchFamily="34" charset="0"/>
                <a:ea typeface="Source Sans Pro" panose="020B0503030403020204" pitchFamily="34" charset="0"/>
              </a:rPr>
              <a:t>increase</a:t>
            </a:r>
            <a:r>
              <a:rPr lang="en-US" sz="2800" dirty="0">
                <a:latin typeface="Source Sans Pro" panose="020B0503030403020204" pitchFamily="34" charset="0"/>
                <a:ea typeface="Source Sans Pro" panose="020B0503030403020204" pitchFamily="34" charset="0"/>
              </a:rPr>
              <a:t> under all scenarios upto 2050</a:t>
            </a:r>
          </a:p>
          <a:p>
            <a:pPr algn="l"/>
            <a:endParaRPr lang="en-US" sz="2800" dirty="0">
              <a:latin typeface="Source Sans Pro" panose="020B0503030403020204" pitchFamily="34" charset="0"/>
              <a:ea typeface="Source Sans Pro" panose="020B0503030403020204" pitchFamily="34" charset="0"/>
            </a:endParaRPr>
          </a:p>
          <a:p>
            <a:pPr marL="457200" indent="-457200" algn="l">
              <a:buFont typeface="Wingdings" panose="05000000000000000000" pitchFamily="2" charset="2"/>
              <a:buChar char="Ø"/>
            </a:pPr>
            <a:r>
              <a:rPr lang="en-US" sz="2800" dirty="0">
                <a:latin typeface="Source Sans Pro" panose="020B0503030403020204" pitchFamily="34" charset="0"/>
                <a:ea typeface="Source Sans Pro" panose="020B0503030403020204" pitchFamily="34" charset="0"/>
              </a:rPr>
              <a:t>SWAT+ model simulates </a:t>
            </a:r>
            <a:r>
              <a:rPr lang="en-US" sz="2800" b="1" dirty="0">
                <a:latin typeface="Source Sans Pro" panose="020B0503030403020204" pitchFamily="34" charset="0"/>
                <a:ea typeface="Source Sans Pro" panose="020B0503030403020204" pitchFamily="34" charset="0"/>
              </a:rPr>
              <a:t>less load magnitude </a:t>
            </a:r>
            <a:r>
              <a:rPr lang="en-US" sz="2800" dirty="0">
                <a:latin typeface="Source Sans Pro" panose="020B0503030403020204" pitchFamily="34" charset="0"/>
                <a:ea typeface="Source Sans Pro" panose="020B0503030403020204" pitchFamily="34" charset="0"/>
              </a:rPr>
              <a:t>compared to IMAGE-GNM model</a:t>
            </a:r>
          </a:p>
          <a:p>
            <a:pPr marL="457200" indent="-457200" algn="l">
              <a:buFont typeface="Wingdings" panose="05000000000000000000" pitchFamily="2" charset="2"/>
              <a:buChar char="Ø"/>
            </a:pPr>
            <a:endParaRPr lang="en-US" sz="2800" dirty="0">
              <a:latin typeface="Source Sans Pro" panose="020B0503030403020204" pitchFamily="34" charset="0"/>
              <a:ea typeface="Source Sans Pro" panose="020B0503030403020204" pitchFamily="34" charset="0"/>
            </a:endParaRPr>
          </a:p>
          <a:p>
            <a:pPr marL="457200" indent="-457200" algn="l">
              <a:buFont typeface="Wingdings" panose="05000000000000000000" pitchFamily="2" charset="2"/>
              <a:buChar char="Ø"/>
            </a:pPr>
            <a:r>
              <a:rPr lang="en-US" sz="2800" b="1" dirty="0">
                <a:latin typeface="Source Sans Pro" panose="020B0503030403020204" pitchFamily="34" charset="0"/>
                <a:ea typeface="Source Sans Pro" panose="020B0503030403020204" pitchFamily="34" charset="0"/>
              </a:rPr>
              <a:t>Model calibration </a:t>
            </a:r>
            <a:r>
              <a:rPr lang="en-US" sz="2800" dirty="0">
                <a:latin typeface="Source Sans Pro" panose="020B0503030403020204" pitchFamily="34" charset="0"/>
                <a:ea typeface="Source Sans Pro" panose="020B0503030403020204" pitchFamily="34" charset="0"/>
              </a:rPr>
              <a:t>and </a:t>
            </a:r>
            <a:r>
              <a:rPr lang="en-US" sz="2800" b="1" dirty="0">
                <a:latin typeface="Source Sans Pro" panose="020B0503030403020204" pitchFamily="34" charset="0"/>
                <a:ea typeface="Source Sans Pro" panose="020B0503030403020204" pitchFamily="34" charset="0"/>
              </a:rPr>
              <a:t>reservoir </a:t>
            </a:r>
            <a:r>
              <a:rPr lang="en-US" sz="2800" dirty="0">
                <a:latin typeface="Source Sans Pro" panose="020B0503030403020204" pitchFamily="34" charset="0"/>
                <a:ea typeface="Source Sans Pro" panose="020B0503030403020204" pitchFamily="34" charset="0"/>
              </a:rPr>
              <a:t>management operations to be implemented </a:t>
            </a:r>
          </a:p>
          <a:p>
            <a:pPr algn="l"/>
            <a:endParaRPr lang="en-US" sz="2800" dirty="0">
              <a:latin typeface="Source Sans Pro" panose="020B0503030403020204" pitchFamily="34" charset="0"/>
              <a:ea typeface="Source Sans Pro" panose="020B0503030403020204" pitchFamily="34" charset="0"/>
            </a:endParaRPr>
          </a:p>
          <a:p>
            <a:pPr algn="l"/>
            <a:endParaRPr lang="en-US" sz="2800" dirty="0">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961772A7-BFC7-3B51-5B60-6A38A01A6416}"/>
              </a:ext>
            </a:extLst>
          </p:cNvPr>
          <p:cNvSpPr>
            <a:spLocks noGrp="1"/>
          </p:cNvSpPr>
          <p:nvPr>
            <p:ph type="sldNum" sz="quarter" idx="12"/>
          </p:nvPr>
        </p:nvSpPr>
        <p:spPr>
          <a:xfrm>
            <a:off x="8610600" y="6356350"/>
            <a:ext cx="2743200" cy="365125"/>
          </a:xfrm>
        </p:spPr>
        <p:txBody>
          <a:bodyPr/>
          <a:lstStyle/>
          <a:p>
            <a:fld id="{81EC9AA5-BD60-40F4-AA80-0F81F651D035}" type="slidenum">
              <a:rPr lang="en-US" smtClean="0"/>
              <a:t>18</a:t>
            </a:fld>
            <a:endParaRPr lang="en-US"/>
          </a:p>
        </p:txBody>
      </p:sp>
      <p:sp>
        <p:nvSpPr>
          <p:cNvPr id="6" name="TextBox 5">
            <a:extLst>
              <a:ext uri="{FF2B5EF4-FFF2-40B4-BE49-F238E27FC236}">
                <a16:creationId xmlns:a16="http://schemas.microsoft.com/office/drawing/2014/main" id="{D87A7BDA-09CA-BA84-34E5-1BDE9B3F2AAC}"/>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18</a:t>
            </a:r>
            <a:endParaRPr lang="en-GB" sz="2400" b="1" dirty="0">
              <a:solidFill>
                <a:schemeClr val="bg1"/>
              </a:solidFill>
            </a:endParaRPr>
          </a:p>
        </p:txBody>
      </p:sp>
    </p:spTree>
    <p:extLst>
      <p:ext uri="{BB962C8B-B14F-4D97-AF65-F5344CB8AC3E}">
        <p14:creationId xmlns:p14="http://schemas.microsoft.com/office/powerpoint/2010/main" val="40888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245D6-740D-3CE9-AE35-8690B661168B}"/>
              </a:ext>
            </a:extLst>
          </p:cNvPr>
          <p:cNvPicPr>
            <a:picLocks noChangeAspect="1"/>
          </p:cNvPicPr>
          <p:nvPr/>
        </p:nvPicPr>
        <p:blipFill>
          <a:blip r:embed="rId2"/>
          <a:stretch>
            <a:fillRect/>
          </a:stretch>
        </p:blipFill>
        <p:spPr>
          <a:xfrm>
            <a:off x="0" y="6231288"/>
            <a:ext cx="12192000" cy="628700"/>
          </a:xfrm>
          <a:prstGeom prst="rect">
            <a:avLst/>
          </a:prstGeom>
        </p:spPr>
      </p:pic>
      <p:sp>
        <p:nvSpPr>
          <p:cNvPr id="2" name="Title 1">
            <a:extLst>
              <a:ext uri="{FF2B5EF4-FFF2-40B4-BE49-F238E27FC236}">
                <a16:creationId xmlns:a16="http://schemas.microsoft.com/office/drawing/2014/main" id="{2A36DEAE-3751-05E6-84AA-52835ECDF9E8}"/>
              </a:ext>
            </a:extLst>
          </p:cNvPr>
          <p:cNvSpPr txBox="1">
            <a:spLocks/>
          </p:cNvSpPr>
          <p:nvPr/>
        </p:nvSpPr>
        <p:spPr>
          <a:xfrm>
            <a:off x="266700" y="-82550"/>
            <a:ext cx="10515600" cy="1325563"/>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en-US" dirty="0"/>
              <a:t>Access to the simulation runs</a:t>
            </a:r>
          </a:p>
        </p:txBody>
      </p:sp>
      <p:sp>
        <p:nvSpPr>
          <p:cNvPr id="4" name="Slide Number Placeholder 3">
            <a:extLst>
              <a:ext uri="{FF2B5EF4-FFF2-40B4-BE49-F238E27FC236}">
                <a16:creationId xmlns:a16="http://schemas.microsoft.com/office/drawing/2014/main" id="{961772A7-BFC7-3B51-5B60-6A38A01A6416}"/>
              </a:ext>
            </a:extLst>
          </p:cNvPr>
          <p:cNvSpPr>
            <a:spLocks noGrp="1"/>
          </p:cNvSpPr>
          <p:nvPr>
            <p:ph type="sldNum" sz="quarter" idx="12"/>
          </p:nvPr>
        </p:nvSpPr>
        <p:spPr>
          <a:xfrm>
            <a:off x="8610600" y="6356350"/>
            <a:ext cx="2743200" cy="365125"/>
          </a:xfrm>
        </p:spPr>
        <p:txBody>
          <a:bodyPr/>
          <a:lstStyle/>
          <a:p>
            <a:fld id="{81EC9AA5-BD60-40F4-AA80-0F81F651D035}" type="slidenum">
              <a:rPr lang="en-US" smtClean="0"/>
              <a:t>19</a:t>
            </a:fld>
            <a:endParaRPr lang="en-US"/>
          </a:p>
        </p:txBody>
      </p:sp>
      <p:pic>
        <p:nvPicPr>
          <p:cNvPr id="1026" name="Picture 2" descr="ISIMIP - The Inter-Sectoral Impact Model Intercomparison Project">
            <a:extLst>
              <a:ext uri="{FF2B5EF4-FFF2-40B4-BE49-F238E27FC236}">
                <a16:creationId xmlns:a16="http://schemas.microsoft.com/office/drawing/2014/main" id="{226D3982-3D19-3800-15E1-9451B9AB1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61" y="1106123"/>
            <a:ext cx="4429125" cy="16287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3327D357-21E4-EB61-A9E7-D604897161F9}"/>
              </a:ext>
            </a:extLst>
          </p:cNvPr>
          <p:cNvSpPr txBox="1">
            <a:spLocks/>
          </p:cNvSpPr>
          <p:nvPr/>
        </p:nvSpPr>
        <p:spPr>
          <a:xfrm>
            <a:off x="4948989" y="3489655"/>
            <a:ext cx="6144127" cy="1325563"/>
          </a:xfrm>
          <a:prstGeom prst="rect">
            <a:avLst/>
          </a:prstGeom>
          <a:solidFill>
            <a:srgbClr val="404F9E"/>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Gill Sans MT" panose="020B0502020104020203"/>
                <a:ea typeface="+mj-ea"/>
                <a:cs typeface="+mj-cs"/>
              </a:rPr>
              <a:t>Global water quality sector </a:t>
            </a:r>
          </a:p>
        </p:txBody>
      </p:sp>
      <p:sp>
        <p:nvSpPr>
          <p:cNvPr id="8" name="Arrow: Curved Down 7">
            <a:extLst>
              <a:ext uri="{FF2B5EF4-FFF2-40B4-BE49-F238E27FC236}">
                <a16:creationId xmlns:a16="http://schemas.microsoft.com/office/drawing/2014/main" id="{632C95FE-7803-BA6E-3A0B-06969A9471EF}"/>
              </a:ext>
            </a:extLst>
          </p:cNvPr>
          <p:cNvSpPr/>
          <p:nvPr/>
        </p:nvSpPr>
        <p:spPr>
          <a:xfrm rot="2712044">
            <a:off x="5206320" y="1682131"/>
            <a:ext cx="1999582" cy="139166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D7A5B5B3-55A1-2262-E52B-6A33CE5E59AC}"/>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19</a:t>
            </a:r>
            <a:endParaRPr lang="en-GB" sz="2400" b="1" dirty="0">
              <a:solidFill>
                <a:schemeClr val="bg1"/>
              </a:solidFill>
            </a:endParaRPr>
          </a:p>
        </p:txBody>
      </p:sp>
      <p:sp>
        <p:nvSpPr>
          <p:cNvPr id="11" name="TextBox 10">
            <a:extLst>
              <a:ext uri="{FF2B5EF4-FFF2-40B4-BE49-F238E27FC236}">
                <a16:creationId xmlns:a16="http://schemas.microsoft.com/office/drawing/2014/main" id="{4546F897-31E5-E87A-AB62-D85A0AFA97AF}"/>
              </a:ext>
            </a:extLst>
          </p:cNvPr>
          <p:cNvSpPr txBox="1"/>
          <p:nvPr/>
        </p:nvSpPr>
        <p:spPr>
          <a:xfrm>
            <a:off x="2654969" y="5382545"/>
            <a:ext cx="8057147" cy="369332"/>
          </a:xfrm>
          <a:prstGeom prst="rect">
            <a:avLst/>
          </a:prstGeom>
          <a:noFill/>
        </p:spPr>
        <p:txBody>
          <a:bodyPr wrap="square">
            <a:spAutoFit/>
          </a:bodyPr>
          <a:lstStyle/>
          <a:p>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DKRZ repository: /work/bb0820/scratch/</a:t>
            </a:r>
            <a:r>
              <a:rPr lang="en-GB" sz="1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water_quality</a:t>
            </a: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r>
              <a:rPr lang="en-GB" sz="1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SWATplus</a:t>
            </a: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/_doc/global/</a:t>
            </a:r>
            <a:endParaRPr lang="en-GB" dirty="0"/>
          </a:p>
        </p:txBody>
      </p:sp>
    </p:spTree>
    <p:extLst>
      <p:ext uri="{BB962C8B-B14F-4D97-AF65-F5344CB8AC3E}">
        <p14:creationId xmlns:p14="http://schemas.microsoft.com/office/powerpoint/2010/main" val="3205130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3E674E1-5727-35E1-A2FA-E3D3C1C7CE98}"/>
              </a:ext>
            </a:extLst>
          </p:cNvPr>
          <p:cNvPicPr>
            <a:picLocks noChangeAspect="1"/>
          </p:cNvPicPr>
          <p:nvPr/>
        </p:nvPicPr>
        <p:blipFill rotWithShape="1">
          <a:blip r:embed="rId3"/>
          <a:srcRect t="10731"/>
          <a:stretch/>
        </p:blipFill>
        <p:spPr>
          <a:xfrm>
            <a:off x="20" y="1282"/>
            <a:ext cx="12191980" cy="6856718"/>
          </a:xfrm>
          <a:prstGeom prst="rect">
            <a:avLst/>
          </a:prstGeom>
        </p:spPr>
      </p:pic>
      <p:sp>
        <p:nvSpPr>
          <p:cNvPr id="21" name="Rectangle 20">
            <a:extLst>
              <a:ext uri="{FF2B5EF4-FFF2-40B4-BE49-F238E27FC236}">
                <a16:creationId xmlns:a16="http://schemas.microsoft.com/office/drawing/2014/main" id="{FF2FBAD3-EEFD-73B4-744B-32755D79BC49}"/>
              </a:ext>
            </a:extLst>
          </p:cNvPr>
          <p:cNvSpPr/>
          <p:nvPr/>
        </p:nvSpPr>
        <p:spPr>
          <a:xfrm>
            <a:off x="1627632" y="2921379"/>
            <a:ext cx="8906256" cy="722634"/>
          </a:xfrm>
          <a:prstGeom prst="rect">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kstvak 1">
            <a:extLst>
              <a:ext uri="{FF2B5EF4-FFF2-40B4-BE49-F238E27FC236}">
                <a16:creationId xmlns:a16="http://schemas.microsoft.com/office/drawing/2014/main" id="{FD91395D-E86F-4634-38F2-6B4BA4EA8029}"/>
              </a:ext>
            </a:extLst>
          </p:cNvPr>
          <p:cNvSpPr txBox="1"/>
          <p:nvPr/>
        </p:nvSpPr>
        <p:spPr>
          <a:xfrm>
            <a:off x="1063398" y="2916936"/>
            <a:ext cx="10065204" cy="716799"/>
          </a:xfrm>
          <a:prstGeom prst="rect">
            <a:avLst/>
          </a:prstGeom>
          <a:noFill/>
        </p:spPr>
        <p:txBody>
          <a:bodyPr wrap="square">
            <a:spAutoFit/>
          </a:bodyPr>
          <a:lstStyle/>
          <a:p>
            <a:pPr algn="ctr">
              <a:lnSpc>
                <a:spcPts val="5399"/>
              </a:lnSpc>
            </a:pPr>
            <a:r>
              <a:rPr lang="en-US" sz="3200" b="1" spc="42" dirty="0">
                <a:solidFill>
                  <a:schemeClr val="bg1"/>
                </a:solidFill>
                <a:latin typeface="Arial" panose="020B0604020202020204" pitchFamily="34" charset="0"/>
                <a:ea typeface="Open Sans" panose="020B0606030504020204" pitchFamily="34" charset="0"/>
                <a:cs typeface="Arial" panose="020B0604020202020204" pitchFamily="34" charset="0"/>
              </a:rPr>
              <a:t>Quality Unknown: The invisible water crisis</a:t>
            </a:r>
          </a:p>
        </p:txBody>
      </p:sp>
      <p:sp>
        <p:nvSpPr>
          <p:cNvPr id="2" name="Slide Number Placeholder 1">
            <a:extLst>
              <a:ext uri="{FF2B5EF4-FFF2-40B4-BE49-F238E27FC236}">
                <a16:creationId xmlns:a16="http://schemas.microsoft.com/office/drawing/2014/main" id="{75EA6076-B32E-163E-F03C-9F3CE29F17A1}"/>
              </a:ext>
            </a:extLst>
          </p:cNvPr>
          <p:cNvSpPr>
            <a:spLocks noGrp="1"/>
          </p:cNvSpPr>
          <p:nvPr>
            <p:ph type="sldNum" sz="quarter" idx="12"/>
          </p:nvPr>
        </p:nvSpPr>
        <p:spPr>
          <a:xfrm>
            <a:off x="9387632" y="6366826"/>
            <a:ext cx="2743200" cy="365125"/>
          </a:xfrm>
        </p:spPr>
        <p:txBody>
          <a:bodyPr/>
          <a:lstStyle/>
          <a:p>
            <a:fld id="{07D9C77F-AB7F-4B85-A540-94C3E2B2DBDE}" type="slidenum">
              <a:rPr lang="en-GB" sz="1800" smtClean="0">
                <a:solidFill>
                  <a:schemeClr val="tx1">
                    <a:lumMod val="95000"/>
                    <a:lumOff val="5000"/>
                  </a:schemeClr>
                </a:solidFill>
                <a:latin typeface="Arial" panose="020B0604020202020204" pitchFamily="34" charset="0"/>
                <a:cs typeface="Arial" panose="020B0604020202020204" pitchFamily="34" charset="0"/>
              </a:rPr>
              <a:t>2</a:t>
            </a:fld>
            <a:endParaRPr lang="en-GB" sz="18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68925E9-51C9-0ECA-8917-8193652E63E0}"/>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2</a:t>
            </a:r>
            <a:endParaRPr lang="en-GB" sz="2400" b="1" dirty="0">
              <a:solidFill>
                <a:schemeClr val="bg1"/>
              </a:solidFill>
            </a:endParaRPr>
          </a:p>
        </p:txBody>
      </p:sp>
    </p:spTree>
    <p:extLst>
      <p:ext uri="{BB962C8B-B14F-4D97-AF65-F5344CB8AC3E}">
        <p14:creationId xmlns:p14="http://schemas.microsoft.com/office/powerpoint/2010/main" val="1032135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FBD5FF-E440-400D-75FB-3D58384304DA}"/>
              </a:ext>
            </a:extLst>
          </p:cNvPr>
          <p:cNvSpPr txBox="1"/>
          <p:nvPr/>
        </p:nvSpPr>
        <p:spPr>
          <a:xfrm>
            <a:off x="600529" y="2586331"/>
            <a:ext cx="6097656" cy="1015663"/>
          </a:xfrm>
          <a:prstGeom prst="rect">
            <a:avLst/>
          </a:prstGeom>
          <a:noFill/>
        </p:spPr>
        <p:txBody>
          <a:bodyPr wrap="square">
            <a:spAutoFit/>
          </a:bodyPr>
          <a:lstStyle/>
          <a:p>
            <a:pPr>
              <a:lnSpc>
                <a:spcPct val="100000"/>
              </a:lnSpc>
            </a:pPr>
            <a:r>
              <a:rPr lang="en-US" sz="6000" b="1" dirty="0">
                <a:solidFill>
                  <a:schemeClr val="bg1"/>
                </a:solidFill>
                <a:latin typeface="Source Sans Pro" panose="020B0503030403020204" pitchFamily="34" charset="0"/>
                <a:ea typeface="Source Sans Pro" panose="020B0503030403020204" pitchFamily="34" charset="0"/>
              </a:rPr>
              <a:t>Thank you.</a:t>
            </a:r>
          </a:p>
        </p:txBody>
      </p:sp>
      <p:sp>
        <p:nvSpPr>
          <p:cNvPr id="3" name="TextBox 2">
            <a:extLst>
              <a:ext uri="{FF2B5EF4-FFF2-40B4-BE49-F238E27FC236}">
                <a16:creationId xmlns:a16="http://schemas.microsoft.com/office/drawing/2014/main" id="{78C3F31C-5E76-A3C6-81C7-9A64FB24DA9D}"/>
              </a:ext>
            </a:extLst>
          </p:cNvPr>
          <p:cNvSpPr txBox="1"/>
          <p:nvPr/>
        </p:nvSpPr>
        <p:spPr>
          <a:xfrm>
            <a:off x="676275" y="3962400"/>
            <a:ext cx="6877050" cy="461665"/>
          </a:xfrm>
          <a:prstGeom prst="rect">
            <a:avLst/>
          </a:prstGeom>
          <a:noFill/>
        </p:spPr>
        <p:txBody>
          <a:bodyPr wrap="square" rtlCol="0">
            <a:spAutoFit/>
          </a:bodyPr>
          <a:lstStyle/>
          <a:p>
            <a:r>
              <a:rPr lang="en-US" sz="2400" dirty="0">
                <a:solidFill>
                  <a:schemeClr val="bg1"/>
                </a:solidFill>
                <a:hlinkClick r:id="rId2">
                  <a:extLst>
                    <a:ext uri="{A12FA001-AC4F-418D-AE19-62706E023703}">
                      <ahyp:hlinkClr xmlns:ahyp="http://schemas.microsoft.com/office/drawing/2018/hyperlinkcolor" val="tx"/>
                    </a:ext>
                  </a:extLst>
                </a:hlinkClick>
              </a:rPr>
              <a:t>nkwasa@iiasa.ac.at</a:t>
            </a:r>
            <a:r>
              <a:rPr lang="en-US" sz="2400" dirty="0">
                <a:solidFill>
                  <a:schemeClr val="bg1"/>
                </a:solidFill>
              </a:rPr>
              <a:t> / </a:t>
            </a:r>
            <a:r>
              <a:rPr lang="en-US" sz="2400" dirty="0">
                <a:solidFill>
                  <a:schemeClr val="bg1"/>
                </a:solidFill>
                <a:hlinkClick r:id="rId3">
                  <a:extLst>
                    <a:ext uri="{A12FA001-AC4F-418D-AE19-62706E023703}">
                      <ahyp:hlinkClr xmlns:ahyp="http://schemas.microsoft.com/office/drawing/2018/hyperlinkcolor" val="tx"/>
                    </a:ext>
                  </a:extLst>
                </a:hlinkClick>
              </a:rPr>
              <a:t>albert.nkwasa@vub.be</a:t>
            </a:r>
            <a:r>
              <a:rPr lang="en-US" sz="2400" dirty="0">
                <a:solidFill>
                  <a:schemeClr val="bg1"/>
                </a:solidFill>
              </a:rPr>
              <a:t> </a:t>
            </a:r>
            <a:endParaRPr lang="en-GB" sz="2400" dirty="0">
              <a:solidFill>
                <a:schemeClr val="bg1"/>
              </a:solidFill>
            </a:endParaRPr>
          </a:p>
        </p:txBody>
      </p:sp>
      <p:pic>
        <p:nvPicPr>
          <p:cNvPr id="4" name="Picture 3">
            <a:extLst>
              <a:ext uri="{FF2B5EF4-FFF2-40B4-BE49-F238E27FC236}">
                <a16:creationId xmlns:a16="http://schemas.microsoft.com/office/drawing/2014/main" id="{C1D0A92D-DD81-22BF-955E-82BAFF900C45}"/>
              </a:ext>
            </a:extLst>
          </p:cNvPr>
          <p:cNvPicPr>
            <a:picLocks noChangeAspect="1"/>
          </p:cNvPicPr>
          <p:nvPr/>
        </p:nvPicPr>
        <p:blipFill rotWithShape="1">
          <a:blip r:embed="rId4"/>
          <a:srcRect r="56020"/>
          <a:stretch/>
        </p:blipFill>
        <p:spPr>
          <a:xfrm>
            <a:off x="10980821" y="417096"/>
            <a:ext cx="1211179" cy="971381"/>
          </a:xfrm>
          <a:prstGeom prst="rect">
            <a:avLst/>
          </a:prstGeom>
        </p:spPr>
      </p:pic>
      <p:pic>
        <p:nvPicPr>
          <p:cNvPr id="5" name="Picture 4">
            <a:extLst>
              <a:ext uri="{FF2B5EF4-FFF2-40B4-BE49-F238E27FC236}">
                <a16:creationId xmlns:a16="http://schemas.microsoft.com/office/drawing/2014/main" id="{128FF4C8-3157-3F9C-683D-20A95A46F29E}"/>
              </a:ext>
            </a:extLst>
          </p:cNvPr>
          <p:cNvPicPr>
            <a:picLocks noChangeAspect="1"/>
          </p:cNvPicPr>
          <p:nvPr/>
        </p:nvPicPr>
        <p:blipFill>
          <a:blip r:embed="rId5"/>
          <a:stretch>
            <a:fillRect/>
          </a:stretch>
        </p:blipFill>
        <p:spPr>
          <a:xfrm>
            <a:off x="6235206" y="549995"/>
            <a:ext cx="1047909" cy="999271"/>
          </a:xfrm>
          <a:prstGeom prst="rect">
            <a:avLst/>
          </a:prstGeom>
        </p:spPr>
      </p:pic>
      <p:sp>
        <p:nvSpPr>
          <p:cNvPr id="6" name="TextBox 5">
            <a:extLst>
              <a:ext uri="{FF2B5EF4-FFF2-40B4-BE49-F238E27FC236}">
                <a16:creationId xmlns:a16="http://schemas.microsoft.com/office/drawing/2014/main" id="{C5A0F888-A05D-074B-CD2C-58281FA7C5C7}"/>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20</a:t>
            </a:r>
            <a:endParaRPr lang="en-GB" sz="2400" b="1" dirty="0">
              <a:solidFill>
                <a:schemeClr val="bg1"/>
              </a:solidFill>
            </a:endParaRPr>
          </a:p>
        </p:txBody>
      </p:sp>
    </p:spTree>
    <p:extLst>
      <p:ext uri="{BB962C8B-B14F-4D97-AF65-F5344CB8AC3E}">
        <p14:creationId xmlns:p14="http://schemas.microsoft.com/office/powerpoint/2010/main" val="3424716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nfographic: Unsafe Water Kills More People Than Disasters and Conflicts | Statista">
            <a:extLst>
              <a:ext uri="{FF2B5EF4-FFF2-40B4-BE49-F238E27FC236}">
                <a16:creationId xmlns:a16="http://schemas.microsoft.com/office/drawing/2014/main" id="{498EE2BB-1A10-DA5A-1B26-E058393F1F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7" b="66326"/>
          <a:stretch/>
        </p:blipFill>
        <p:spPr bwMode="auto">
          <a:xfrm>
            <a:off x="5167984" y="3522488"/>
            <a:ext cx="6575551" cy="270880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7F262EDF-E007-A08A-50F2-AA5529906A74}"/>
              </a:ext>
            </a:extLst>
          </p:cNvPr>
          <p:cNvSpPr txBox="1"/>
          <p:nvPr/>
        </p:nvSpPr>
        <p:spPr>
          <a:xfrm>
            <a:off x="1047046" y="5541960"/>
            <a:ext cx="3845194" cy="338554"/>
          </a:xfrm>
          <a:prstGeom prst="rect">
            <a:avLst/>
          </a:prstGeom>
          <a:noFill/>
        </p:spPr>
        <p:txBody>
          <a:bodyPr wrap="square">
            <a:spAutoFit/>
          </a:bodyPr>
          <a:lstStyle/>
          <a:p>
            <a:r>
              <a:rPr lang="fr-BE" sz="1600" dirty="0">
                <a:solidFill>
                  <a:schemeClr val="bg1">
                    <a:lumMod val="50000"/>
                  </a:schemeClr>
                </a:solidFill>
                <a:latin typeface="Arial" panose="020B0604020202020204" pitchFamily="34" charset="0"/>
                <a:cs typeface="Arial" panose="020B0604020202020204" pitchFamily="34" charset="0"/>
              </a:rPr>
              <a:t>Uppsala </a:t>
            </a:r>
            <a:r>
              <a:rPr lang="fr-BE" sz="1600" dirty="0" err="1">
                <a:solidFill>
                  <a:schemeClr val="bg1">
                    <a:lumMod val="50000"/>
                  </a:schemeClr>
                </a:solidFill>
                <a:latin typeface="Arial" panose="020B0604020202020204" pitchFamily="34" charset="0"/>
                <a:cs typeface="Arial" panose="020B0604020202020204" pitchFamily="34" charset="0"/>
              </a:rPr>
              <a:t>Conflict</a:t>
            </a:r>
            <a:r>
              <a:rPr lang="fr-BE" sz="1600" dirty="0">
                <a:solidFill>
                  <a:schemeClr val="bg1">
                    <a:lumMod val="50000"/>
                  </a:schemeClr>
                </a:solidFill>
                <a:latin typeface="Arial" panose="020B0604020202020204" pitchFamily="34" charset="0"/>
                <a:cs typeface="Arial" panose="020B0604020202020204" pitchFamily="34" charset="0"/>
              </a:rPr>
              <a:t> </a:t>
            </a:r>
            <a:r>
              <a:rPr lang="fr-BE" sz="1600" dirty="0" err="1">
                <a:solidFill>
                  <a:schemeClr val="bg1">
                    <a:lumMod val="50000"/>
                  </a:schemeClr>
                </a:solidFill>
                <a:latin typeface="Arial" panose="020B0604020202020204" pitchFamily="34" charset="0"/>
                <a:cs typeface="Arial" panose="020B0604020202020204" pitchFamily="34" charset="0"/>
              </a:rPr>
              <a:t>Database</a:t>
            </a:r>
            <a:r>
              <a:rPr lang="fr-BE" sz="1600" dirty="0">
                <a:solidFill>
                  <a:schemeClr val="bg1">
                    <a:lumMod val="50000"/>
                  </a:schemeClr>
                </a:solidFill>
                <a:latin typeface="Arial" panose="020B0604020202020204" pitchFamily="34" charset="0"/>
                <a:cs typeface="Arial" panose="020B0604020202020204" pitchFamily="34" charset="0"/>
              </a:rPr>
              <a:t> Program</a:t>
            </a:r>
          </a:p>
        </p:txBody>
      </p:sp>
      <p:grpSp>
        <p:nvGrpSpPr>
          <p:cNvPr id="3" name="Group 2">
            <a:extLst>
              <a:ext uri="{FF2B5EF4-FFF2-40B4-BE49-F238E27FC236}">
                <a16:creationId xmlns:a16="http://schemas.microsoft.com/office/drawing/2014/main" id="{6B30E37D-7244-B205-620C-6641D29592D0}"/>
              </a:ext>
            </a:extLst>
          </p:cNvPr>
          <p:cNvGrpSpPr/>
          <p:nvPr/>
        </p:nvGrpSpPr>
        <p:grpSpPr>
          <a:xfrm>
            <a:off x="0" y="225630"/>
            <a:ext cx="6174463" cy="3203370"/>
            <a:chOff x="39896" y="1399712"/>
            <a:chExt cx="6575551" cy="3400792"/>
          </a:xfrm>
        </p:grpSpPr>
        <p:pic>
          <p:nvPicPr>
            <p:cNvPr id="7" name="Picture 6">
              <a:extLst>
                <a:ext uri="{FF2B5EF4-FFF2-40B4-BE49-F238E27FC236}">
                  <a16:creationId xmlns:a16="http://schemas.microsoft.com/office/drawing/2014/main" id="{D112416D-6DBD-34CA-C102-3531D3EF2EDA}"/>
                </a:ext>
              </a:extLst>
            </p:cNvPr>
            <p:cNvPicPr>
              <a:picLocks noChangeAspect="1"/>
            </p:cNvPicPr>
            <p:nvPr/>
          </p:nvPicPr>
          <p:blipFill>
            <a:blip r:embed="rId4"/>
            <a:stretch>
              <a:fillRect/>
            </a:stretch>
          </p:blipFill>
          <p:spPr>
            <a:xfrm>
              <a:off x="39896" y="1399712"/>
              <a:ext cx="6575551" cy="3400792"/>
            </a:xfrm>
            <a:prstGeom prst="rect">
              <a:avLst/>
            </a:prstGeom>
          </p:spPr>
        </p:pic>
        <p:sp>
          <p:nvSpPr>
            <p:cNvPr id="8" name="Rectangle 7">
              <a:extLst>
                <a:ext uri="{FF2B5EF4-FFF2-40B4-BE49-F238E27FC236}">
                  <a16:creationId xmlns:a16="http://schemas.microsoft.com/office/drawing/2014/main" id="{A44CD0E7-B1AE-ED67-FAA1-582E86CB3F57}"/>
                </a:ext>
              </a:extLst>
            </p:cNvPr>
            <p:cNvSpPr/>
            <p:nvPr/>
          </p:nvSpPr>
          <p:spPr>
            <a:xfrm>
              <a:off x="2259676" y="1399712"/>
              <a:ext cx="4355771" cy="404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5" name="TextBox 14">
            <a:extLst>
              <a:ext uri="{FF2B5EF4-FFF2-40B4-BE49-F238E27FC236}">
                <a16:creationId xmlns:a16="http://schemas.microsoft.com/office/drawing/2014/main" id="{0952E709-F3BF-D83A-D668-04589F7CF9DB}"/>
              </a:ext>
            </a:extLst>
          </p:cNvPr>
          <p:cNvSpPr txBox="1"/>
          <p:nvPr/>
        </p:nvSpPr>
        <p:spPr>
          <a:xfrm>
            <a:off x="3886777" y="-30546"/>
            <a:ext cx="6096000" cy="590931"/>
          </a:xfrm>
          <a:prstGeom prst="rect">
            <a:avLst/>
          </a:prstGeom>
        </p:spPr>
        <p:txBody>
          <a:bodyPr vert="horz" lIns="91440" tIns="45720" rIns="91440" bIns="45720" rtlCol="0" anchor="ctr">
            <a:noAutofit/>
          </a:bodyPr>
          <a:lstStyle>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en-US" dirty="0"/>
              <a:t>Is Our Planet's Water Clean?</a:t>
            </a:r>
            <a:endParaRPr lang="fr-BE" dirty="0"/>
          </a:p>
        </p:txBody>
      </p:sp>
      <p:sp>
        <p:nvSpPr>
          <p:cNvPr id="4" name="Slide Number Placeholder 1">
            <a:extLst>
              <a:ext uri="{FF2B5EF4-FFF2-40B4-BE49-F238E27FC236}">
                <a16:creationId xmlns:a16="http://schemas.microsoft.com/office/drawing/2014/main" id="{C13A4630-CDDC-B7C2-AC01-448DC6284958}"/>
              </a:ext>
            </a:extLst>
          </p:cNvPr>
          <p:cNvSpPr>
            <a:spLocks noGrp="1"/>
          </p:cNvSpPr>
          <p:nvPr>
            <p:ph type="sldNum" sz="quarter" idx="12"/>
          </p:nvPr>
        </p:nvSpPr>
        <p:spPr>
          <a:xfrm>
            <a:off x="9387632" y="6366826"/>
            <a:ext cx="2743200" cy="365125"/>
          </a:xfrm>
        </p:spPr>
        <p:txBody>
          <a:bodyPr/>
          <a:lstStyle/>
          <a:p>
            <a:fld id="{07D9C77F-AB7F-4B85-A540-94C3E2B2DBDE}" type="slidenum">
              <a:rPr lang="en-GB" sz="1800" smtClean="0">
                <a:solidFill>
                  <a:schemeClr val="tx1">
                    <a:lumMod val="95000"/>
                    <a:lumOff val="5000"/>
                  </a:schemeClr>
                </a:solidFill>
                <a:latin typeface="Arial" panose="020B0604020202020204" pitchFamily="34" charset="0"/>
                <a:cs typeface="Arial" panose="020B0604020202020204" pitchFamily="34" charset="0"/>
              </a:rPr>
              <a:t>3</a:t>
            </a:fld>
            <a:endParaRPr lang="en-GB" sz="18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915B17C-EF5C-352C-F9F1-637C7075AF25}"/>
              </a:ext>
            </a:extLst>
          </p:cNvPr>
          <p:cNvPicPr>
            <a:picLocks noChangeAspect="1"/>
          </p:cNvPicPr>
          <p:nvPr/>
        </p:nvPicPr>
        <p:blipFill>
          <a:blip r:embed="rId5"/>
          <a:stretch>
            <a:fillRect/>
          </a:stretch>
        </p:blipFill>
        <p:spPr>
          <a:xfrm>
            <a:off x="0" y="6231288"/>
            <a:ext cx="12192000" cy="628700"/>
          </a:xfrm>
          <a:prstGeom prst="rect">
            <a:avLst/>
          </a:prstGeom>
        </p:spPr>
      </p:pic>
      <p:sp>
        <p:nvSpPr>
          <p:cNvPr id="5" name="TextBox 4">
            <a:extLst>
              <a:ext uri="{FF2B5EF4-FFF2-40B4-BE49-F238E27FC236}">
                <a16:creationId xmlns:a16="http://schemas.microsoft.com/office/drawing/2014/main" id="{F1879818-C711-6E16-46C7-B72F43AECBE4}"/>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3</a:t>
            </a:r>
            <a:endParaRPr lang="en-GB" sz="2400" b="1" dirty="0">
              <a:solidFill>
                <a:schemeClr val="bg1"/>
              </a:solidFill>
            </a:endParaRPr>
          </a:p>
        </p:txBody>
      </p:sp>
    </p:spTree>
    <p:extLst>
      <p:ext uri="{BB962C8B-B14F-4D97-AF65-F5344CB8AC3E}">
        <p14:creationId xmlns:p14="http://schemas.microsoft.com/office/powerpoint/2010/main" val="32329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81654" y="2068763"/>
            <a:ext cx="3220515" cy="269304"/>
          </a:xfrm>
          <a:prstGeom prst="rect">
            <a:avLst/>
          </a:prstGeom>
        </p:spPr>
        <p:txBody>
          <a:bodyPr lIns="0" tIns="0" rIns="0" bIns="0" rtlCol="0" anchor="t">
            <a:spAutoFit/>
          </a:bodyPr>
          <a:lstStyle/>
          <a:p>
            <a:pPr>
              <a:lnSpc>
                <a:spcPts val="2073"/>
              </a:lnSpc>
            </a:pPr>
            <a:r>
              <a:rPr lang="en-US" sz="2000" spc="17"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Chemical</a:t>
            </a:r>
          </a:p>
        </p:txBody>
      </p:sp>
      <p:sp>
        <p:nvSpPr>
          <p:cNvPr id="9" name="TextBox 9"/>
          <p:cNvSpPr txBox="1"/>
          <p:nvPr/>
        </p:nvSpPr>
        <p:spPr>
          <a:xfrm>
            <a:off x="1581654" y="2576763"/>
            <a:ext cx="3220515" cy="269304"/>
          </a:xfrm>
          <a:prstGeom prst="rect">
            <a:avLst/>
          </a:prstGeom>
        </p:spPr>
        <p:txBody>
          <a:bodyPr lIns="0" tIns="0" rIns="0" bIns="0" rtlCol="0" anchor="t">
            <a:spAutoFit/>
          </a:bodyPr>
          <a:lstStyle/>
          <a:p>
            <a:pPr>
              <a:lnSpc>
                <a:spcPts val="2073"/>
              </a:lnSpc>
            </a:pPr>
            <a:r>
              <a:rPr lang="en-US" sz="2000" spc="17"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Physical </a:t>
            </a:r>
          </a:p>
        </p:txBody>
      </p:sp>
      <p:sp>
        <p:nvSpPr>
          <p:cNvPr id="10" name="TextBox 10"/>
          <p:cNvSpPr txBox="1"/>
          <p:nvPr/>
        </p:nvSpPr>
        <p:spPr>
          <a:xfrm>
            <a:off x="1590830" y="3084763"/>
            <a:ext cx="3220515" cy="538609"/>
          </a:xfrm>
          <a:prstGeom prst="rect">
            <a:avLst/>
          </a:prstGeom>
        </p:spPr>
        <p:txBody>
          <a:bodyPr lIns="0" tIns="0" rIns="0" bIns="0" rtlCol="0" anchor="t">
            <a:spAutoFit/>
          </a:bodyPr>
          <a:lstStyle/>
          <a:p>
            <a:pPr>
              <a:lnSpc>
                <a:spcPts val="2073"/>
              </a:lnSpc>
            </a:pPr>
            <a:r>
              <a:rPr lang="en-US" sz="2000" spc="1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TT Rounds Condensed"/>
              </a:rPr>
              <a:t>Biological </a:t>
            </a:r>
          </a:p>
          <a:p>
            <a:pPr marL="231660" lvl="1" indent="-115830">
              <a:lnSpc>
                <a:spcPts val="2073"/>
              </a:lnSpc>
            </a:pPr>
            <a:endParaRPr lang="en-US" sz="2000" spc="1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TT Rounds Condensed"/>
            </a:endParaRPr>
          </a:p>
        </p:txBody>
      </p:sp>
      <p:sp>
        <p:nvSpPr>
          <p:cNvPr id="3" name="TextBox 19">
            <a:extLst>
              <a:ext uri="{FF2B5EF4-FFF2-40B4-BE49-F238E27FC236}">
                <a16:creationId xmlns:a16="http://schemas.microsoft.com/office/drawing/2014/main" id="{ADBBF078-9A6E-8CE8-70EB-A941B96827AE}"/>
              </a:ext>
            </a:extLst>
          </p:cNvPr>
          <p:cNvSpPr txBox="1"/>
          <p:nvPr/>
        </p:nvSpPr>
        <p:spPr>
          <a:xfrm>
            <a:off x="733422" y="1004798"/>
            <a:ext cx="5473000" cy="593752"/>
          </a:xfrm>
          <a:prstGeom prst="rect">
            <a:avLst/>
          </a:prstGeom>
        </p:spPr>
        <p:txBody>
          <a:bodyPr wrap="square" lIns="0" tIns="0" rIns="0" bIns="0" rtlCol="0" anchor="t">
            <a:spAutoFit/>
          </a:bodyPr>
          <a:lstStyle/>
          <a:p>
            <a:pPr>
              <a:lnSpc>
                <a:spcPts val="5249"/>
              </a:lnSpc>
            </a:pPr>
            <a:r>
              <a:rPr lang="en-US" sz="2800" b="1" dirty="0">
                <a:solidFill>
                  <a:srgbClr val="0000FF"/>
                </a:solidFill>
                <a:latin typeface="Source Sans Pro" panose="020B0503030403020204" pitchFamily="34" charset="0"/>
                <a:ea typeface="Source Sans Pro" panose="020B0503030403020204" pitchFamily="34" charset="0"/>
                <a:cs typeface="Arial" panose="020B0604020202020204" pitchFamily="34" charset="0"/>
              </a:rPr>
              <a:t>By definition</a:t>
            </a:r>
          </a:p>
        </p:txBody>
      </p:sp>
      <p:pic>
        <p:nvPicPr>
          <p:cNvPr id="2" name="Picture 1">
            <a:extLst>
              <a:ext uri="{FF2B5EF4-FFF2-40B4-BE49-F238E27FC236}">
                <a16:creationId xmlns:a16="http://schemas.microsoft.com/office/drawing/2014/main" id="{58FEE868-107F-CFEF-8A55-E2E2CED22CBD}"/>
              </a:ext>
            </a:extLst>
          </p:cNvPr>
          <p:cNvPicPr>
            <a:picLocks noChangeAspect="1"/>
          </p:cNvPicPr>
          <p:nvPr/>
        </p:nvPicPr>
        <p:blipFill>
          <a:blip r:embed="rId3"/>
          <a:stretch>
            <a:fillRect/>
          </a:stretch>
        </p:blipFill>
        <p:spPr>
          <a:xfrm>
            <a:off x="3343184" y="1352041"/>
            <a:ext cx="4300849" cy="4542661"/>
          </a:xfrm>
          <a:prstGeom prst="rect">
            <a:avLst/>
          </a:prstGeom>
        </p:spPr>
      </p:pic>
      <p:sp>
        <p:nvSpPr>
          <p:cNvPr id="5" name="Ovaal 32">
            <a:extLst>
              <a:ext uri="{FF2B5EF4-FFF2-40B4-BE49-F238E27FC236}">
                <a16:creationId xmlns:a16="http://schemas.microsoft.com/office/drawing/2014/main" id="{393D3709-62EB-97FA-01D3-1064AE2AAD3B}"/>
              </a:ext>
            </a:extLst>
          </p:cNvPr>
          <p:cNvSpPr/>
          <p:nvPr/>
        </p:nvSpPr>
        <p:spPr>
          <a:xfrm>
            <a:off x="1296854" y="2071473"/>
            <a:ext cx="156000" cy="156000"/>
          </a:xfrm>
          <a:prstGeom prst="ellipse">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latin typeface="Source Sans Pro" panose="020B0503030403020204" pitchFamily="34" charset="0"/>
              <a:ea typeface="Source Sans Pro" panose="020B0503030403020204" pitchFamily="34" charset="0"/>
              <a:cs typeface="Arial" panose="020B0604020202020204" pitchFamily="34" charset="0"/>
            </a:endParaRPr>
          </a:p>
        </p:txBody>
      </p:sp>
      <p:sp>
        <p:nvSpPr>
          <p:cNvPr id="6" name="Ovaal 32">
            <a:extLst>
              <a:ext uri="{FF2B5EF4-FFF2-40B4-BE49-F238E27FC236}">
                <a16:creationId xmlns:a16="http://schemas.microsoft.com/office/drawing/2014/main" id="{F8FD2508-019B-9FCF-326A-28718CBA054D}"/>
              </a:ext>
            </a:extLst>
          </p:cNvPr>
          <p:cNvSpPr/>
          <p:nvPr/>
        </p:nvSpPr>
        <p:spPr>
          <a:xfrm>
            <a:off x="1296854" y="3098432"/>
            <a:ext cx="156000" cy="156000"/>
          </a:xfrm>
          <a:prstGeom prst="ellipse">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latin typeface="Source Sans Pro" panose="020B0503030403020204" pitchFamily="34" charset="0"/>
              <a:ea typeface="Source Sans Pro" panose="020B0503030403020204" pitchFamily="34" charset="0"/>
              <a:cs typeface="Arial" panose="020B0604020202020204" pitchFamily="34" charset="0"/>
            </a:endParaRPr>
          </a:p>
        </p:txBody>
      </p:sp>
      <p:sp>
        <p:nvSpPr>
          <p:cNvPr id="7" name="Ovaal 32">
            <a:extLst>
              <a:ext uri="{FF2B5EF4-FFF2-40B4-BE49-F238E27FC236}">
                <a16:creationId xmlns:a16="http://schemas.microsoft.com/office/drawing/2014/main" id="{C35A7DB8-C6AC-A0D0-5F48-9A31BB733C40}"/>
              </a:ext>
            </a:extLst>
          </p:cNvPr>
          <p:cNvSpPr/>
          <p:nvPr/>
        </p:nvSpPr>
        <p:spPr>
          <a:xfrm>
            <a:off x="1296854" y="2576763"/>
            <a:ext cx="156000" cy="156000"/>
          </a:xfrm>
          <a:prstGeom prst="ellipse">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latin typeface="Source Sans Pro" panose="020B0503030403020204" pitchFamily="34" charset="0"/>
              <a:ea typeface="Source Sans Pro" panose="020B0503030403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274C14C-F175-21DA-FB1F-532DD9D83506}"/>
              </a:ext>
            </a:extLst>
          </p:cNvPr>
          <p:cNvSpPr txBox="1"/>
          <p:nvPr/>
        </p:nvSpPr>
        <p:spPr>
          <a:xfrm>
            <a:off x="1590830" y="92297"/>
            <a:ext cx="6673472" cy="5909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fr-BE" dirty="0" err="1"/>
              <a:t>Which</a:t>
            </a:r>
            <a:r>
              <a:rPr lang="fr-BE" dirty="0"/>
              <a:t> water </a:t>
            </a:r>
            <a:r>
              <a:rPr lang="fr-BE" dirty="0" err="1"/>
              <a:t>quality</a:t>
            </a:r>
            <a:r>
              <a:rPr lang="fr-BE" dirty="0"/>
              <a:t> variables?</a:t>
            </a:r>
          </a:p>
        </p:txBody>
      </p:sp>
      <p:sp>
        <p:nvSpPr>
          <p:cNvPr id="14" name="Slide Number Placeholder 1">
            <a:extLst>
              <a:ext uri="{FF2B5EF4-FFF2-40B4-BE49-F238E27FC236}">
                <a16:creationId xmlns:a16="http://schemas.microsoft.com/office/drawing/2014/main" id="{E5D6BB20-96DA-175A-AEBB-2C643B430F07}"/>
              </a:ext>
            </a:extLst>
          </p:cNvPr>
          <p:cNvSpPr>
            <a:spLocks noGrp="1"/>
          </p:cNvSpPr>
          <p:nvPr>
            <p:ph type="sldNum" sz="quarter" idx="12"/>
          </p:nvPr>
        </p:nvSpPr>
        <p:spPr>
          <a:xfrm>
            <a:off x="9387632" y="6366826"/>
            <a:ext cx="2743200" cy="365125"/>
          </a:xfrm>
        </p:spPr>
        <p:txBody>
          <a:bodyPr/>
          <a:lstStyle/>
          <a:p>
            <a:fld id="{07D9C77F-AB7F-4B85-A540-94C3E2B2DBDE}" type="slidenum">
              <a:rPr lang="en-GB" sz="1800" smtClean="0">
                <a:solidFill>
                  <a:schemeClr val="tx1">
                    <a:lumMod val="95000"/>
                    <a:lumOff val="5000"/>
                  </a:schemeClr>
                </a:solidFill>
                <a:latin typeface="Source Sans Pro" panose="020B0503030403020204" pitchFamily="34" charset="0"/>
                <a:ea typeface="Source Sans Pro" panose="020B0503030403020204" pitchFamily="34" charset="0"/>
                <a:cs typeface="Arial" panose="020B0604020202020204" pitchFamily="34" charset="0"/>
              </a:rPr>
              <a:t>4</a:t>
            </a:fld>
            <a:endParaRPr lang="en-GB" sz="1800" dirty="0">
              <a:solidFill>
                <a:schemeClr val="tx1">
                  <a:lumMod val="95000"/>
                  <a:lumOff val="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3493B53-46DF-F264-D5D0-E9BAD24198DE}"/>
              </a:ext>
            </a:extLst>
          </p:cNvPr>
          <p:cNvPicPr>
            <a:picLocks noChangeAspect="1"/>
          </p:cNvPicPr>
          <p:nvPr/>
        </p:nvPicPr>
        <p:blipFill>
          <a:blip r:embed="rId4"/>
          <a:stretch>
            <a:fillRect/>
          </a:stretch>
        </p:blipFill>
        <p:spPr>
          <a:xfrm>
            <a:off x="0" y="6231288"/>
            <a:ext cx="12192000" cy="628700"/>
          </a:xfrm>
          <a:prstGeom prst="rect">
            <a:avLst/>
          </a:prstGeom>
        </p:spPr>
      </p:pic>
      <p:sp>
        <p:nvSpPr>
          <p:cNvPr id="15" name="TextBox 4">
            <a:extLst>
              <a:ext uri="{FF2B5EF4-FFF2-40B4-BE49-F238E27FC236}">
                <a16:creationId xmlns:a16="http://schemas.microsoft.com/office/drawing/2014/main" id="{4AE45639-6EFF-9C35-2AB7-39FB8F48FE6B}"/>
              </a:ext>
            </a:extLst>
          </p:cNvPr>
          <p:cNvSpPr txBox="1"/>
          <p:nvPr/>
        </p:nvSpPr>
        <p:spPr>
          <a:xfrm>
            <a:off x="8049550" y="1033117"/>
            <a:ext cx="3820916" cy="834203"/>
          </a:xfrm>
          <a:prstGeom prst="rect">
            <a:avLst/>
          </a:prstGeom>
        </p:spPr>
        <p:txBody>
          <a:bodyPr wrap="square" lIns="0" tIns="0" rIns="0" bIns="0" rtlCol="0" anchor="t">
            <a:spAutoFit/>
          </a:bodyPr>
          <a:lstStyle/>
          <a:p>
            <a:pPr>
              <a:lnSpc>
                <a:spcPts val="2073"/>
              </a:lnSpc>
            </a:pPr>
            <a:r>
              <a:rPr lang="en-US" sz="2800" spc="17"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1.Total Nitrogen (TN)</a:t>
            </a:r>
          </a:p>
          <a:p>
            <a:pPr>
              <a:lnSpc>
                <a:spcPts val="2073"/>
              </a:lnSpc>
            </a:pPr>
            <a:endParaRPr lang="en-US" sz="2800" spc="17" dirty="0">
              <a:solidFill>
                <a:srgbClr val="000000"/>
              </a:solidFill>
              <a:latin typeface="Source Sans Pro" panose="020B0503030403020204" pitchFamily="34" charset="0"/>
              <a:ea typeface="Source Sans Pro" panose="020B0503030403020204" pitchFamily="34" charset="0"/>
              <a:cs typeface="Arial" panose="020B0604020202020204" pitchFamily="34" charset="0"/>
            </a:endParaRPr>
          </a:p>
          <a:p>
            <a:pPr>
              <a:lnSpc>
                <a:spcPts val="2073"/>
              </a:lnSpc>
            </a:pPr>
            <a:r>
              <a:rPr lang="en-US" sz="2800" spc="17"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2. Total Phosphorus (TP)</a:t>
            </a:r>
          </a:p>
        </p:txBody>
      </p:sp>
      <p:sp>
        <p:nvSpPr>
          <p:cNvPr id="16" name="Oval 15">
            <a:extLst>
              <a:ext uri="{FF2B5EF4-FFF2-40B4-BE49-F238E27FC236}">
                <a16:creationId xmlns:a16="http://schemas.microsoft.com/office/drawing/2014/main" id="{36FB5BEE-564E-F2EA-9B46-9E056F25F122}"/>
              </a:ext>
            </a:extLst>
          </p:cNvPr>
          <p:cNvSpPr/>
          <p:nvPr/>
        </p:nvSpPr>
        <p:spPr>
          <a:xfrm>
            <a:off x="5390564" y="1450219"/>
            <a:ext cx="901778" cy="8622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9545A058-4A9B-3C0A-73CC-BAC0F1A2ACC5}"/>
              </a:ext>
            </a:extLst>
          </p:cNvPr>
          <p:cNvCxnSpPr/>
          <p:nvPr/>
        </p:nvCxnSpPr>
        <p:spPr>
          <a:xfrm flipV="1">
            <a:off x="6292342" y="1365185"/>
            <a:ext cx="1643060" cy="2333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1A35371C-B108-9D7B-6796-E495062AEC20}"/>
              </a:ext>
            </a:extLst>
          </p:cNvPr>
          <p:cNvSpPr/>
          <p:nvPr/>
        </p:nvSpPr>
        <p:spPr>
          <a:xfrm>
            <a:off x="4591830" y="3006880"/>
            <a:ext cx="901778" cy="8622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1548D43C-9FC8-66FF-8286-015B47E55F02}"/>
              </a:ext>
            </a:extLst>
          </p:cNvPr>
          <p:cNvSpPr/>
          <p:nvPr/>
        </p:nvSpPr>
        <p:spPr>
          <a:xfrm>
            <a:off x="5516858" y="3500510"/>
            <a:ext cx="901778" cy="8622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1F23D7D-4F6C-8FF7-6B7B-467FB6C16F34}"/>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4</a:t>
            </a:r>
            <a:endParaRPr lang="en-GB" sz="24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0012B4-74E6-F47B-8A06-0F5BFDBBB291}"/>
              </a:ext>
            </a:extLst>
          </p:cNvPr>
          <p:cNvSpPr txBox="1"/>
          <p:nvPr/>
        </p:nvSpPr>
        <p:spPr>
          <a:xfrm>
            <a:off x="3159131" y="84978"/>
            <a:ext cx="9671914" cy="590931"/>
          </a:xfrm>
          <a:prstGeom prst="rect">
            <a:avLst/>
          </a:prstGeom>
        </p:spPr>
        <p:txBody>
          <a:bodyPr vert="horz" lIns="91440" tIns="45720" rIns="91440" bIns="45720" rtlCol="0" anchor="ctr">
            <a:noAutofit/>
          </a:bodyPr>
          <a:lstStyle>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en-US" dirty="0"/>
              <a:t>Data and Modelling Gap</a:t>
            </a:r>
            <a:r>
              <a:rPr lang="fr-BE" dirty="0"/>
              <a:t> </a:t>
            </a:r>
          </a:p>
        </p:txBody>
      </p:sp>
      <p:grpSp>
        <p:nvGrpSpPr>
          <p:cNvPr id="8" name="Group 7">
            <a:extLst>
              <a:ext uri="{FF2B5EF4-FFF2-40B4-BE49-F238E27FC236}">
                <a16:creationId xmlns:a16="http://schemas.microsoft.com/office/drawing/2014/main" id="{56A0EC8D-AAAD-96DB-567F-9CD24E9B02A0}"/>
              </a:ext>
            </a:extLst>
          </p:cNvPr>
          <p:cNvGrpSpPr/>
          <p:nvPr/>
        </p:nvGrpSpPr>
        <p:grpSpPr>
          <a:xfrm>
            <a:off x="163902" y="1735050"/>
            <a:ext cx="7041570" cy="2937533"/>
            <a:chOff x="495305" y="1436689"/>
            <a:chExt cx="6559545" cy="2574280"/>
          </a:xfrm>
        </p:grpSpPr>
        <p:pic>
          <p:nvPicPr>
            <p:cNvPr id="1026" name="Picture 2">
              <a:extLst>
                <a:ext uri="{FF2B5EF4-FFF2-40B4-BE49-F238E27FC236}">
                  <a16:creationId xmlns:a16="http://schemas.microsoft.com/office/drawing/2014/main" id="{9E0CFBB1-8FBA-D89E-FAE9-6EEBDE2BE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5" y="1436689"/>
              <a:ext cx="6559545" cy="2574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40ED72F-185D-A2D8-327D-7ED479A0C53C}"/>
                </a:ext>
              </a:extLst>
            </p:cNvPr>
            <p:cNvSpPr/>
            <p:nvPr/>
          </p:nvSpPr>
          <p:spPr>
            <a:xfrm>
              <a:off x="501650" y="2603500"/>
              <a:ext cx="171450" cy="711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atin typeface="Source Sans Pro" panose="020B0503030403020204" pitchFamily="34" charset="0"/>
                <a:ea typeface="Source Sans Pro" panose="020B0503030403020204" pitchFamily="34" charset="0"/>
              </a:endParaRPr>
            </a:p>
          </p:txBody>
        </p:sp>
        <p:sp>
          <p:nvSpPr>
            <p:cNvPr id="7" name="Rectangle 6">
              <a:extLst>
                <a:ext uri="{FF2B5EF4-FFF2-40B4-BE49-F238E27FC236}">
                  <a16:creationId xmlns:a16="http://schemas.microsoft.com/office/drawing/2014/main" id="{B8ED7EF8-5086-FC29-9C8D-BBFE88942B6C}"/>
                </a:ext>
              </a:extLst>
            </p:cNvPr>
            <p:cNvSpPr/>
            <p:nvPr/>
          </p:nvSpPr>
          <p:spPr>
            <a:xfrm>
              <a:off x="996950" y="3905250"/>
              <a:ext cx="4013200" cy="10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atin typeface="Source Sans Pro" panose="020B0503030403020204" pitchFamily="34" charset="0"/>
                <a:ea typeface="Source Sans Pro" panose="020B0503030403020204" pitchFamily="34" charset="0"/>
              </a:endParaRPr>
            </a:p>
          </p:txBody>
        </p:sp>
      </p:grpSp>
      <p:sp>
        <p:nvSpPr>
          <p:cNvPr id="10" name="TextBox 9">
            <a:extLst>
              <a:ext uri="{FF2B5EF4-FFF2-40B4-BE49-F238E27FC236}">
                <a16:creationId xmlns:a16="http://schemas.microsoft.com/office/drawing/2014/main" id="{09DDCC64-34C2-1EE1-701A-E49E0F782F71}"/>
              </a:ext>
            </a:extLst>
          </p:cNvPr>
          <p:cNvSpPr txBox="1"/>
          <p:nvPr/>
        </p:nvSpPr>
        <p:spPr>
          <a:xfrm>
            <a:off x="350230" y="900912"/>
            <a:ext cx="6039840" cy="461665"/>
          </a:xfrm>
          <a:prstGeom prst="rect">
            <a:avLst/>
          </a:prstGeom>
          <a:noFill/>
        </p:spPr>
        <p:txBody>
          <a:bodyPr wrap="square">
            <a:spAutoFit/>
          </a:bodyPr>
          <a:lstStyle/>
          <a:p>
            <a:r>
              <a:rPr lang="fr-BE" sz="2400" b="0" i="0" dirty="0">
                <a:solidFill>
                  <a:srgbClr val="7030A0"/>
                </a:solidFill>
                <a:effectLst/>
                <a:latin typeface="Source Sans Pro" panose="020B0503030403020204" pitchFamily="34" charset="0"/>
                <a:ea typeface="Source Sans Pro" panose="020B0503030403020204" pitchFamily="34" charset="0"/>
              </a:rPr>
              <a:t>(1) </a:t>
            </a:r>
            <a:r>
              <a:rPr lang="fr-BE" sz="2400" b="0" i="0" dirty="0" err="1">
                <a:solidFill>
                  <a:srgbClr val="7030A0"/>
                </a:solidFill>
                <a:effectLst/>
                <a:latin typeface="Source Sans Pro" panose="020B0503030403020204" pitchFamily="34" charset="0"/>
                <a:ea typeface="Source Sans Pro" panose="020B0503030403020204" pitchFamily="34" charset="0"/>
              </a:rPr>
              <a:t>GEMStat</a:t>
            </a:r>
            <a:r>
              <a:rPr lang="fr-BE" sz="2400" b="0" i="0" dirty="0">
                <a:solidFill>
                  <a:srgbClr val="7030A0"/>
                </a:solidFill>
                <a:effectLst/>
                <a:latin typeface="Source Sans Pro" panose="020B0503030403020204" pitchFamily="34" charset="0"/>
                <a:ea typeface="Source Sans Pro" panose="020B0503030403020204" pitchFamily="34" charset="0"/>
              </a:rPr>
              <a:t> data (</a:t>
            </a:r>
            <a:r>
              <a:rPr lang="fr-BE" sz="2400" b="1" i="0" dirty="0" err="1">
                <a:solidFill>
                  <a:srgbClr val="7030A0"/>
                </a:solidFill>
                <a:effectLst/>
                <a:latin typeface="Source Sans Pro" panose="020B0503030403020204" pitchFamily="34" charset="0"/>
                <a:ea typeface="Source Sans Pro" panose="020B0503030403020204" pitchFamily="34" charset="0"/>
              </a:rPr>
              <a:t>Lacking</a:t>
            </a:r>
            <a:r>
              <a:rPr lang="fr-BE" sz="2400" b="1" i="0" dirty="0">
                <a:solidFill>
                  <a:srgbClr val="7030A0"/>
                </a:solidFill>
                <a:effectLst/>
                <a:latin typeface="Source Sans Pro" panose="020B0503030403020204" pitchFamily="34" charset="0"/>
                <a:ea typeface="Source Sans Pro" panose="020B0503030403020204" pitchFamily="34" charset="0"/>
              </a:rPr>
              <a:t> </a:t>
            </a:r>
            <a:r>
              <a:rPr lang="fr-BE" sz="2400" i="0" dirty="0">
                <a:solidFill>
                  <a:srgbClr val="7030A0"/>
                </a:solidFill>
                <a:effectLst/>
                <a:latin typeface="Source Sans Pro" panose="020B0503030403020204" pitchFamily="34" charset="0"/>
                <a:ea typeface="Source Sans Pro" panose="020B0503030403020204" pitchFamily="34" charset="0"/>
              </a:rPr>
              <a:t>&amp;</a:t>
            </a:r>
            <a:r>
              <a:rPr lang="fr-BE" sz="2400" b="1" i="0" dirty="0">
                <a:solidFill>
                  <a:srgbClr val="7030A0"/>
                </a:solidFill>
                <a:effectLst/>
                <a:latin typeface="Source Sans Pro" panose="020B0503030403020204" pitchFamily="34" charset="0"/>
                <a:ea typeface="Source Sans Pro" panose="020B0503030403020204" pitchFamily="34" charset="0"/>
              </a:rPr>
              <a:t> </a:t>
            </a:r>
            <a:r>
              <a:rPr lang="fr-BE" sz="2400" b="1" i="0" dirty="0" err="1">
                <a:solidFill>
                  <a:srgbClr val="7030A0"/>
                </a:solidFill>
                <a:effectLst/>
                <a:latin typeface="Source Sans Pro" panose="020B0503030403020204" pitchFamily="34" charset="0"/>
                <a:ea typeface="Source Sans Pro" panose="020B0503030403020204" pitchFamily="34" charset="0"/>
              </a:rPr>
              <a:t>Incomplete</a:t>
            </a:r>
            <a:r>
              <a:rPr lang="fr-BE" sz="2400" b="0" i="0" dirty="0">
                <a:solidFill>
                  <a:srgbClr val="7030A0"/>
                </a:solidFill>
                <a:effectLst/>
                <a:latin typeface="Source Sans Pro" panose="020B0503030403020204" pitchFamily="34" charset="0"/>
                <a:ea typeface="Source Sans Pro" panose="020B0503030403020204" pitchFamily="34" charset="0"/>
              </a:rPr>
              <a:t>) </a:t>
            </a:r>
            <a:endParaRPr lang="fr-BE" sz="2400" dirty="0">
              <a:solidFill>
                <a:srgbClr val="7030A0"/>
              </a:solidFill>
              <a:latin typeface="Source Sans Pro" panose="020B0503030403020204" pitchFamily="34" charset="0"/>
              <a:ea typeface="Source Sans Pro" panose="020B0503030403020204" pitchFamily="34" charset="0"/>
            </a:endParaRPr>
          </a:p>
        </p:txBody>
      </p:sp>
      <p:sp>
        <p:nvSpPr>
          <p:cNvPr id="13" name="TextBox 12">
            <a:extLst>
              <a:ext uri="{FF2B5EF4-FFF2-40B4-BE49-F238E27FC236}">
                <a16:creationId xmlns:a16="http://schemas.microsoft.com/office/drawing/2014/main" id="{D264F1EC-8FB9-C410-F50A-08F665306218}"/>
              </a:ext>
            </a:extLst>
          </p:cNvPr>
          <p:cNvSpPr txBox="1"/>
          <p:nvPr/>
        </p:nvSpPr>
        <p:spPr>
          <a:xfrm>
            <a:off x="7982544" y="988976"/>
            <a:ext cx="4634302" cy="461665"/>
          </a:xfrm>
          <a:prstGeom prst="rect">
            <a:avLst/>
          </a:prstGeom>
          <a:noFill/>
        </p:spPr>
        <p:txBody>
          <a:bodyPr wrap="square">
            <a:spAutoFit/>
          </a:bodyPr>
          <a:lstStyle/>
          <a:p>
            <a:r>
              <a:rPr lang="fr-BE" sz="2400" b="0" i="0" dirty="0">
                <a:solidFill>
                  <a:srgbClr val="7030A0"/>
                </a:solidFill>
                <a:effectLst/>
                <a:latin typeface="Source Sans Pro" panose="020B0503030403020204" pitchFamily="34" charset="0"/>
                <a:ea typeface="Source Sans Pro" panose="020B0503030403020204" pitchFamily="34" charset="0"/>
              </a:rPr>
              <a:t>(2) </a:t>
            </a:r>
            <a:r>
              <a:rPr lang="fr-BE" sz="2400" b="0" i="0" dirty="0" err="1">
                <a:solidFill>
                  <a:srgbClr val="7030A0"/>
                </a:solidFill>
                <a:effectLst/>
                <a:latin typeface="Source Sans Pro" panose="020B0503030403020204" pitchFamily="34" charset="0"/>
                <a:ea typeface="Source Sans Pro" panose="020B0503030403020204" pitchFamily="34" charset="0"/>
              </a:rPr>
              <a:t>Existing</a:t>
            </a:r>
            <a:r>
              <a:rPr lang="fr-BE" sz="2400" b="0" i="0" dirty="0">
                <a:solidFill>
                  <a:srgbClr val="7030A0"/>
                </a:solidFill>
                <a:effectLst/>
                <a:latin typeface="Source Sans Pro" panose="020B0503030403020204" pitchFamily="34" charset="0"/>
                <a:ea typeface="Source Sans Pro" panose="020B0503030403020204" pitchFamily="34" charset="0"/>
              </a:rPr>
              <a:t> Large scale </a:t>
            </a:r>
            <a:r>
              <a:rPr lang="fr-BE" sz="2400" b="0" i="0" dirty="0" err="1">
                <a:solidFill>
                  <a:srgbClr val="7030A0"/>
                </a:solidFill>
                <a:effectLst/>
                <a:latin typeface="Source Sans Pro" panose="020B0503030403020204" pitchFamily="34" charset="0"/>
                <a:ea typeface="Source Sans Pro" panose="020B0503030403020204" pitchFamily="34" charset="0"/>
              </a:rPr>
              <a:t>Models</a:t>
            </a:r>
            <a:endParaRPr lang="fr-BE" sz="2400" dirty="0">
              <a:solidFill>
                <a:srgbClr val="7030A0"/>
              </a:solidFill>
              <a:latin typeface="Source Sans Pro" panose="020B0503030403020204" pitchFamily="34" charset="0"/>
              <a:ea typeface="Source Sans Pro" panose="020B0503030403020204" pitchFamily="34" charset="0"/>
            </a:endParaRPr>
          </a:p>
        </p:txBody>
      </p:sp>
      <p:sp>
        <p:nvSpPr>
          <p:cNvPr id="15" name="TextBox 14">
            <a:extLst>
              <a:ext uri="{FF2B5EF4-FFF2-40B4-BE49-F238E27FC236}">
                <a16:creationId xmlns:a16="http://schemas.microsoft.com/office/drawing/2014/main" id="{772742AE-CEA5-63A0-3053-91C207C15C2A}"/>
              </a:ext>
            </a:extLst>
          </p:cNvPr>
          <p:cNvSpPr txBox="1"/>
          <p:nvPr/>
        </p:nvSpPr>
        <p:spPr>
          <a:xfrm>
            <a:off x="7833325" y="1739854"/>
            <a:ext cx="5401441" cy="1890389"/>
          </a:xfrm>
          <a:prstGeom prst="rect">
            <a:avLst/>
          </a:prstGeom>
          <a:noFill/>
        </p:spPr>
        <p:txBody>
          <a:bodyPr wrap="square">
            <a:spAutoFit/>
          </a:bodyPr>
          <a:lstStyle/>
          <a:p>
            <a:pPr marL="285750" indent="-285750">
              <a:lnSpc>
                <a:spcPct val="150000"/>
              </a:lnSpc>
              <a:buFont typeface="Courier New" panose="02070309020205020404" pitchFamily="49" charset="0"/>
              <a:buChar char="o"/>
            </a:pPr>
            <a:r>
              <a:rPr lang="en-US" sz="2000" dirty="0">
                <a:latin typeface="Source Sans Pro" panose="020B0503030403020204" pitchFamily="34" charset="0"/>
                <a:ea typeface="Source Sans Pro" panose="020B0503030403020204" pitchFamily="34" charset="0"/>
                <a:cs typeface="Arial" panose="020B0604020202020204" pitchFamily="34" charset="0"/>
              </a:rPr>
              <a:t>Only 2 global models (Nutrients)</a:t>
            </a:r>
          </a:p>
          <a:p>
            <a:pPr marL="285750" indent="-285750">
              <a:lnSpc>
                <a:spcPct val="150000"/>
              </a:lnSpc>
              <a:buFont typeface="Courier New" panose="02070309020205020404" pitchFamily="49" charset="0"/>
              <a:buChar char="o"/>
            </a:pPr>
            <a:r>
              <a:rPr lang="en-US" sz="2000" dirty="0">
                <a:latin typeface="Source Sans Pro" panose="020B0503030403020204" pitchFamily="34" charset="0"/>
                <a:ea typeface="Source Sans Pro" panose="020B0503030403020204" pitchFamily="34" charset="0"/>
                <a:cs typeface="Arial" panose="020B0604020202020204" pitchFamily="34" charset="0"/>
              </a:rPr>
              <a:t>R</a:t>
            </a:r>
            <a:r>
              <a:rPr lang="en-US" sz="2000" dirty="0">
                <a:effectLst/>
                <a:latin typeface="Source Sans Pro" panose="020B0503030403020204" pitchFamily="34" charset="0"/>
                <a:ea typeface="Source Sans Pro" panose="020B0503030403020204" pitchFamily="34" charset="0"/>
                <a:cs typeface="Arial" panose="020B0604020202020204" pitchFamily="34" charset="0"/>
              </a:rPr>
              <a:t>un at </a:t>
            </a:r>
            <a:r>
              <a:rPr lang="en-US" sz="2000" dirty="0">
                <a:latin typeface="Source Sans Pro" panose="020B0503030403020204" pitchFamily="34" charset="0"/>
                <a:ea typeface="Source Sans Pro" panose="020B0503030403020204" pitchFamily="34" charset="0"/>
                <a:cs typeface="Arial" panose="020B0604020202020204" pitchFamily="34" charset="0"/>
              </a:rPr>
              <a:t>multi-</a:t>
            </a:r>
            <a:r>
              <a:rPr lang="en-US" sz="2000" dirty="0">
                <a:effectLst/>
                <a:latin typeface="Source Sans Pro" panose="020B0503030403020204" pitchFamily="34" charset="0"/>
                <a:ea typeface="Source Sans Pro" panose="020B0503030403020204" pitchFamily="34" charset="0"/>
                <a:cs typeface="Arial" panose="020B0604020202020204" pitchFamily="34" charset="0"/>
              </a:rPr>
              <a:t>yearly time step</a:t>
            </a:r>
          </a:p>
          <a:p>
            <a:pPr marL="285750" indent="-285750">
              <a:lnSpc>
                <a:spcPct val="150000"/>
              </a:lnSpc>
              <a:buFont typeface="Courier New" panose="02070309020205020404" pitchFamily="49" charset="0"/>
              <a:buChar char="o"/>
            </a:pPr>
            <a:r>
              <a:rPr lang="en-US" sz="2000" dirty="0">
                <a:latin typeface="Source Sans Pro" panose="020B0503030403020204" pitchFamily="34" charset="0"/>
                <a:ea typeface="Source Sans Pro" panose="020B0503030403020204" pitchFamily="34" charset="0"/>
                <a:cs typeface="Arial" panose="020B0604020202020204" pitchFamily="34" charset="0"/>
              </a:rPr>
              <a:t>S</a:t>
            </a:r>
            <a:r>
              <a:rPr lang="en-US" sz="2000" dirty="0">
                <a:effectLst/>
                <a:latin typeface="Source Sans Pro" panose="020B0503030403020204" pitchFamily="34" charset="0"/>
                <a:ea typeface="Source Sans Pro" panose="020B0503030403020204" pitchFamily="34" charset="0"/>
                <a:cs typeface="Arial" panose="020B0604020202020204" pitchFamily="34" charset="0"/>
              </a:rPr>
              <a:t>patial resolution of ~ 55 km by 55 km</a:t>
            </a:r>
          </a:p>
          <a:p>
            <a:pPr marL="285750" indent="-285750">
              <a:lnSpc>
                <a:spcPct val="150000"/>
              </a:lnSpc>
              <a:buFont typeface="Courier New" panose="02070309020205020404" pitchFamily="49" charset="0"/>
              <a:buChar char="o"/>
            </a:pPr>
            <a:r>
              <a:rPr lang="en-US" sz="2000" dirty="0">
                <a:latin typeface="Source Sans Pro" panose="020B0503030403020204" pitchFamily="34" charset="0"/>
                <a:ea typeface="Source Sans Pro" panose="020B0503030403020204" pitchFamily="34" charset="0"/>
                <a:cs typeface="Arial" panose="020B0604020202020204" pitchFamily="34" charset="0"/>
              </a:rPr>
              <a:t>L</a:t>
            </a:r>
            <a:r>
              <a:rPr lang="en-US" sz="2000" dirty="0">
                <a:effectLst/>
                <a:latin typeface="Source Sans Pro" panose="020B0503030403020204" pitchFamily="34" charset="0"/>
                <a:ea typeface="Source Sans Pro" panose="020B0503030403020204" pitchFamily="34" charset="0"/>
                <a:cs typeface="Arial" panose="020B0604020202020204" pitchFamily="34" charset="0"/>
              </a:rPr>
              <a:t>ack model evaluations</a:t>
            </a:r>
          </a:p>
        </p:txBody>
      </p:sp>
      <p:sp>
        <p:nvSpPr>
          <p:cNvPr id="16" name="TextBox 15">
            <a:extLst>
              <a:ext uri="{FF2B5EF4-FFF2-40B4-BE49-F238E27FC236}">
                <a16:creationId xmlns:a16="http://schemas.microsoft.com/office/drawing/2014/main" id="{1C237F88-C4B1-6BB5-4A62-88C95485DB77}"/>
              </a:ext>
            </a:extLst>
          </p:cNvPr>
          <p:cNvSpPr txBox="1"/>
          <p:nvPr/>
        </p:nvSpPr>
        <p:spPr>
          <a:xfrm>
            <a:off x="550974" y="5054600"/>
            <a:ext cx="5401441" cy="879600"/>
          </a:xfrm>
          <a:prstGeom prst="rect">
            <a:avLst/>
          </a:prstGeom>
          <a:noFill/>
        </p:spPr>
        <p:txBody>
          <a:bodyPr wrap="square">
            <a:spAutoFit/>
          </a:bodyPr>
          <a:lstStyle/>
          <a:p>
            <a:pPr marL="285750" indent="-285750">
              <a:lnSpc>
                <a:spcPct val="150000"/>
              </a:lnSpc>
              <a:buFont typeface="Courier New" panose="02070309020205020404" pitchFamily="49" charset="0"/>
              <a:buChar char="o"/>
            </a:pPr>
            <a:r>
              <a:rPr lang="en-US" dirty="0">
                <a:latin typeface="Source Sans Pro" panose="020B0503030403020204" pitchFamily="34" charset="0"/>
                <a:ea typeface="Source Sans Pro" panose="020B0503030403020204" pitchFamily="34" charset="0"/>
                <a:cs typeface="Arial" panose="020B0604020202020204" pitchFamily="34" charset="0"/>
              </a:rPr>
              <a:t>Limited observation data</a:t>
            </a:r>
            <a:endParaRPr lang="en-US" dirty="0">
              <a:effectLst/>
              <a:latin typeface="Source Sans Pro" panose="020B0503030403020204" pitchFamily="34" charset="0"/>
              <a:ea typeface="Source Sans Pro" panose="020B0503030403020204" pitchFamily="34" charset="0"/>
              <a:cs typeface="Arial" panose="020B0604020202020204" pitchFamily="34" charset="0"/>
            </a:endParaRPr>
          </a:p>
          <a:p>
            <a:pPr marL="285750" indent="-285750">
              <a:lnSpc>
                <a:spcPct val="150000"/>
              </a:lnSpc>
              <a:buFont typeface="Courier New" panose="02070309020205020404" pitchFamily="49" charset="0"/>
              <a:buChar char="o"/>
            </a:pPr>
            <a:r>
              <a:rPr lang="en-US" dirty="0">
                <a:latin typeface="Source Sans Pro" panose="020B0503030403020204" pitchFamily="34" charset="0"/>
                <a:ea typeface="Source Sans Pro" panose="020B0503030403020204" pitchFamily="34" charset="0"/>
                <a:cs typeface="Arial" panose="020B0604020202020204" pitchFamily="34" charset="0"/>
              </a:rPr>
              <a:t>Mostly &gt; 30-year-old data</a:t>
            </a:r>
            <a:endParaRPr lang="en-US" dirty="0">
              <a:effectLst/>
              <a:latin typeface="Source Sans Pro" panose="020B0503030403020204" pitchFamily="34" charset="0"/>
              <a:ea typeface="Source Sans Pro" panose="020B0503030403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735C1BD-24B6-7782-5DA7-68026FBD30FC}"/>
              </a:ext>
            </a:extLst>
          </p:cNvPr>
          <p:cNvSpPr txBox="1"/>
          <p:nvPr/>
        </p:nvSpPr>
        <p:spPr>
          <a:xfrm>
            <a:off x="2194803" y="4218203"/>
            <a:ext cx="3757612" cy="246221"/>
          </a:xfrm>
          <a:prstGeom prst="rect">
            <a:avLst/>
          </a:prstGeom>
          <a:noFill/>
        </p:spPr>
        <p:txBody>
          <a:bodyPr wrap="square">
            <a:spAutoFit/>
          </a:bodyPr>
          <a:lstStyle/>
          <a:p>
            <a:r>
              <a:rPr lang="en-GB" sz="1000" dirty="0">
                <a:solidFill>
                  <a:schemeClr val="bg1">
                    <a:lumMod val="50000"/>
                  </a:schemeClr>
                </a:solidFill>
                <a:effectLst/>
                <a:latin typeface="Source Sans Pro" panose="020B0503030403020204" pitchFamily="34" charset="0"/>
                <a:ea typeface="Source Sans Pro" panose="020B0503030403020204" pitchFamily="34" charset="0"/>
              </a:rPr>
              <a:t>(</a:t>
            </a:r>
            <a:r>
              <a:rPr lang="en-GB" sz="1000" dirty="0" err="1">
                <a:solidFill>
                  <a:schemeClr val="bg1">
                    <a:lumMod val="50000"/>
                  </a:schemeClr>
                </a:solidFill>
                <a:effectLst/>
                <a:latin typeface="Source Sans Pro" panose="020B0503030403020204" pitchFamily="34" charset="0"/>
                <a:ea typeface="Source Sans Pro" panose="020B0503030403020204" pitchFamily="34" charset="0"/>
              </a:rPr>
              <a:t>Desbureaux</a:t>
            </a:r>
            <a:r>
              <a:rPr lang="en-GB" sz="1000" dirty="0">
                <a:solidFill>
                  <a:schemeClr val="bg1">
                    <a:lumMod val="50000"/>
                  </a:schemeClr>
                </a:solidFill>
                <a:effectLst/>
                <a:latin typeface="Source Sans Pro" panose="020B0503030403020204" pitchFamily="34" charset="0"/>
                <a:ea typeface="Source Sans Pro" panose="020B0503030403020204" pitchFamily="34" charset="0"/>
              </a:rPr>
              <a:t> et al., 2022)</a:t>
            </a:r>
            <a:endParaRPr lang="fr-BE" sz="1000" dirty="0">
              <a:solidFill>
                <a:schemeClr val="bg1">
                  <a:lumMod val="50000"/>
                </a:schemeClr>
              </a:solidFill>
              <a:latin typeface="Source Sans Pro" panose="020B0503030403020204" pitchFamily="34" charset="0"/>
              <a:ea typeface="Source Sans Pro" panose="020B0503030403020204" pitchFamily="34" charset="0"/>
            </a:endParaRPr>
          </a:p>
        </p:txBody>
      </p:sp>
      <p:pic>
        <p:nvPicPr>
          <p:cNvPr id="9" name="Picture 8">
            <a:extLst>
              <a:ext uri="{FF2B5EF4-FFF2-40B4-BE49-F238E27FC236}">
                <a16:creationId xmlns:a16="http://schemas.microsoft.com/office/drawing/2014/main" id="{950F94A3-22A9-FEFE-EDE4-58033DEFE002}"/>
              </a:ext>
            </a:extLst>
          </p:cNvPr>
          <p:cNvPicPr>
            <a:picLocks noChangeAspect="1"/>
          </p:cNvPicPr>
          <p:nvPr/>
        </p:nvPicPr>
        <p:blipFill>
          <a:blip r:embed="rId4"/>
          <a:stretch>
            <a:fillRect/>
          </a:stretch>
        </p:blipFill>
        <p:spPr>
          <a:xfrm>
            <a:off x="0" y="6231288"/>
            <a:ext cx="12192000" cy="628700"/>
          </a:xfrm>
          <a:prstGeom prst="rect">
            <a:avLst/>
          </a:prstGeom>
        </p:spPr>
      </p:pic>
      <p:sp>
        <p:nvSpPr>
          <p:cNvPr id="12" name="Rectangle 11">
            <a:extLst>
              <a:ext uri="{FF2B5EF4-FFF2-40B4-BE49-F238E27FC236}">
                <a16:creationId xmlns:a16="http://schemas.microsoft.com/office/drawing/2014/main" id="{3D1FF18D-A710-B1C1-827D-4B401A40D008}"/>
              </a:ext>
            </a:extLst>
          </p:cNvPr>
          <p:cNvSpPr/>
          <p:nvPr/>
        </p:nvSpPr>
        <p:spPr>
          <a:xfrm>
            <a:off x="2443390" y="2778513"/>
            <a:ext cx="1076241" cy="13521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F0601E6-9654-D84F-788D-B65D575B8A5A}"/>
              </a:ext>
            </a:extLst>
          </p:cNvPr>
          <p:cNvSpPr/>
          <p:nvPr/>
        </p:nvSpPr>
        <p:spPr>
          <a:xfrm>
            <a:off x="3159131" y="1970759"/>
            <a:ext cx="1477528" cy="6585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7452144-6477-895F-BE06-EB845BE0240F}"/>
              </a:ext>
            </a:extLst>
          </p:cNvPr>
          <p:cNvSpPr/>
          <p:nvPr/>
        </p:nvSpPr>
        <p:spPr>
          <a:xfrm>
            <a:off x="3684094" y="2629274"/>
            <a:ext cx="952565" cy="6585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6C27701-289B-47CF-3476-56DE10FBFD52}"/>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5</a:t>
            </a:r>
            <a:endParaRPr lang="en-GB" sz="2400" b="1" dirty="0">
              <a:solidFill>
                <a:schemeClr val="bg1"/>
              </a:solidFill>
            </a:endParaRPr>
          </a:p>
        </p:txBody>
      </p:sp>
    </p:spTree>
    <p:extLst>
      <p:ext uri="{BB962C8B-B14F-4D97-AF65-F5344CB8AC3E}">
        <p14:creationId xmlns:p14="http://schemas.microsoft.com/office/powerpoint/2010/main" val="292661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2" grpId="0" animBg="1"/>
      <p:bldP spid="14"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33709D-7597-8534-CD5C-1CDB330FD539}"/>
              </a:ext>
            </a:extLst>
          </p:cNvPr>
          <p:cNvPicPr>
            <a:picLocks noChangeAspect="1"/>
          </p:cNvPicPr>
          <p:nvPr/>
        </p:nvPicPr>
        <p:blipFill rotWithShape="1">
          <a:blip r:embed="rId2">
            <a:extLst>
              <a:ext uri="{28A0092B-C50C-407E-A947-70E740481C1C}">
                <a14:useLocalDpi xmlns:a14="http://schemas.microsoft.com/office/drawing/2010/main" val="0"/>
              </a:ext>
            </a:extLst>
          </a:blip>
          <a:srcRect t="21651" b="3363"/>
          <a:stretch/>
        </p:blipFill>
        <p:spPr>
          <a:xfrm>
            <a:off x="20" y="1282"/>
            <a:ext cx="12188952" cy="6856718"/>
          </a:xfrm>
          <a:prstGeom prst="rect">
            <a:avLst/>
          </a:prstGeom>
        </p:spPr>
      </p:pic>
      <p:sp>
        <p:nvSpPr>
          <p:cNvPr id="5" name="Rectangle 4">
            <a:extLst>
              <a:ext uri="{FF2B5EF4-FFF2-40B4-BE49-F238E27FC236}">
                <a16:creationId xmlns:a16="http://schemas.microsoft.com/office/drawing/2014/main" id="{16B94369-86B6-46E2-DAB6-99C55B4335AE}"/>
              </a:ext>
            </a:extLst>
          </p:cNvPr>
          <p:cNvSpPr/>
          <p:nvPr/>
        </p:nvSpPr>
        <p:spPr>
          <a:xfrm>
            <a:off x="1627632" y="2853283"/>
            <a:ext cx="8906256" cy="722634"/>
          </a:xfrm>
          <a:prstGeom prst="rect">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kstvak 1">
            <a:extLst>
              <a:ext uri="{FF2B5EF4-FFF2-40B4-BE49-F238E27FC236}">
                <a16:creationId xmlns:a16="http://schemas.microsoft.com/office/drawing/2014/main" id="{BAABC948-D323-FE0D-59B0-35ECBC8E0778}"/>
              </a:ext>
            </a:extLst>
          </p:cNvPr>
          <p:cNvSpPr txBox="1"/>
          <p:nvPr/>
        </p:nvSpPr>
        <p:spPr>
          <a:xfrm>
            <a:off x="1063398" y="2848840"/>
            <a:ext cx="10065204" cy="716799"/>
          </a:xfrm>
          <a:prstGeom prst="rect">
            <a:avLst/>
          </a:prstGeom>
          <a:noFill/>
        </p:spPr>
        <p:txBody>
          <a:bodyPr wrap="square">
            <a:spAutoFit/>
          </a:bodyPr>
          <a:lstStyle/>
          <a:p>
            <a:pPr algn="ctr">
              <a:lnSpc>
                <a:spcPts val="5399"/>
              </a:lnSpc>
            </a:pPr>
            <a:r>
              <a:rPr lang="en-US" sz="3200" b="1" spc="42" dirty="0">
                <a:solidFill>
                  <a:schemeClr val="bg1"/>
                </a:solidFill>
                <a:latin typeface="Arial" panose="020B0604020202020204" pitchFamily="34" charset="0"/>
                <a:ea typeface="Open Sans" panose="020B0606030504020204" pitchFamily="34" charset="0"/>
                <a:cs typeface="Arial" panose="020B0604020202020204" pitchFamily="34" charset="0"/>
              </a:rPr>
              <a:t>Bridge the data gap through modelling</a:t>
            </a:r>
          </a:p>
        </p:txBody>
      </p:sp>
      <p:sp>
        <p:nvSpPr>
          <p:cNvPr id="3" name="Slide Number Placeholder 1">
            <a:extLst>
              <a:ext uri="{FF2B5EF4-FFF2-40B4-BE49-F238E27FC236}">
                <a16:creationId xmlns:a16="http://schemas.microsoft.com/office/drawing/2014/main" id="{7A639108-E3CB-0C85-5F22-3B733301AE1A}"/>
              </a:ext>
            </a:extLst>
          </p:cNvPr>
          <p:cNvSpPr>
            <a:spLocks noGrp="1"/>
          </p:cNvSpPr>
          <p:nvPr>
            <p:ph type="sldNum" sz="quarter" idx="12"/>
          </p:nvPr>
        </p:nvSpPr>
        <p:spPr>
          <a:xfrm>
            <a:off x="9387632" y="6366826"/>
            <a:ext cx="2743200" cy="365125"/>
          </a:xfrm>
        </p:spPr>
        <p:txBody>
          <a:bodyPr/>
          <a:lstStyle/>
          <a:p>
            <a:fld id="{07D9C77F-AB7F-4B85-A540-94C3E2B2DBDE}" type="slidenum">
              <a:rPr lang="en-GB" sz="1800" smtClean="0">
                <a:solidFill>
                  <a:schemeClr val="tx1">
                    <a:lumMod val="95000"/>
                    <a:lumOff val="5000"/>
                  </a:schemeClr>
                </a:solidFill>
                <a:latin typeface="Arial" panose="020B0604020202020204" pitchFamily="34" charset="0"/>
                <a:cs typeface="Arial" panose="020B0604020202020204" pitchFamily="34" charset="0"/>
              </a:rPr>
              <a:t>6</a:t>
            </a:fld>
            <a:endParaRPr lang="en-GB" sz="18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CEBD4CC-74FD-9408-8CE8-AC0888DCC776}"/>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6</a:t>
            </a:r>
            <a:endParaRPr lang="en-GB" sz="2400" b="1" dirty="0">
              <a:solidFill>
                <a:schemeClr val="bg1"/>
              </a:solidFill>
            </a:endParaRPr>
          </a:p>
        </p:txBody>
      </p:sp>
    </p:spTree>
    <p:extLst>
      <p:ext uri="{BB962C8B-B14F-4D97-AF65-F5344CB8AC3E}">
        <p14:creationId xmlns:p14="http://schemas.microsoft.com/office/powerpoint/2010/main" val="1441493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7A4AB7-71C1-EC89-9A14-85EF7C0C712A}"/>
              </a:ext>
            </a:extLst>
          </p:cNvPr>
          <p:cNvSpPr/>
          <p:nvPr/>
        </p:nvSpPr>
        <p:spPr>
          <a:xfrm>
            <a:off x="8176" y="-95871"/>
            <a:ext cx="7086600" cy="1089529"/>
          </a:xfrm>
          <a:prstGeom prst="rect">
            <a:avLst/>
          </a:prstGeom>
        </p:spPr>
        <p:txBody>
          <a:bodyPr vert="horz" lIns="91440" tIns="45720" rIns="91440" bIns="45720" rtlCol="0" anchor="ctr">
            <a:noAutofit/>
          </a:bodyPr>
          <a:lstStyle/>
          <a:p>
            <a:pPr>
              <a:lnSpc>
                <a:spcPct val="90000"/>
              </a:lnSpc>
              <a:spcBef>
                <a:spcPct val="0"/>
              </a:spcBef>
            </a:pPr>
            <a:r>
              <a:rPr lang="en-GB" sz="3600" b="1" dirty="0">
                <a:solidFill>
                  <a:srgbClr val="203839"/>
                </a:solidFill>
                <a:latin typeface="Source Sans Pro" panose="020B0503030403020204" pitchFamily="34" charset="0"/>
                <a:ea typeface="Source Sans Pro" panose="020B0503030403020204" pitchFamily="34" charset="0"/>
                <a:cs typeface="+mj-cs"/>
              </a:rPr>
              <a:t>Global Datasets used for setup</a:t>
            </a:r>
          </a:p>
        </p:txBody>
      </p:sp>
      <p:sp>
        <p:nvSpPr>
          <p:cNvPr id="2" name="Inhaltsplatzhalter 10">
            <a:extLst>
              <a:ext uri="{FF2B5EF4-FFF2-40B4-BE49-F238E27FC236}">
                <a16:creationId xmlns:a16="http://schemas.microsoft.com/office/drawing/2014/main" id="{4AFCE103-75D5-0401-C625-1D41EFA29EA2}"/>
              </a:ext>
            </a:extLst>
          </p:cNvPr>
          <p:cNvSpPr txBox="1"/>
          <p:nvPr/>
        </p:nvSpPr>
        <p:spPr bwMode="auto">
          <a:xfrm>
            <a:off x="244416" y="4700451"/>
            <a:ext cx="2900152" cy="632971"/>
          </a:xfrm>
          <a:prstGeom prst="ellipse">
            <a:avLst/>
          </a:prstGeom>
          <a:solidFill>
            <a:srgbClr val="203839"/>
          </a:solidFill>
        </p:spPr>
        <p:txBody>
          <a:bodyPr vert="horz" lIns="0" tIns="0" rIns="0" bIns="0" rtlCol="0" anchor="ctr" anchorCtr="0">
            <a:noAutofit/>
          </a:bodyPr>
          <a:lstStyle>
            <a:lvl1pPr marL="0" indent="0" algn="ctr" defTabSz="914400">
              <a:lnSpc>
                <a:spcPct val="100000"/>
              </a:lnSpc>
              <a:spcBef>
                <a:spcPts val="0"/>
              </a:spcBef>
              <a:buFont typeface="Arial"/>
              <a:buNone/>
              <a:defRPr sz="3200" b="1">
                <a:solidFill>
                  <a:schemeClr val="bg1"/>
                </a:solidFill>
                <a:latin typeface="GT Alpina Lt"/>
                <a:ea typeface="GT Alpina Lt"/>
                <a:cs typeface="+mn-cs"/>
              </a:defRPr>
            </a:lvl1pPr>
            <a:lvl2pPr marL="174625" indent="-174625" algn="l" defTabSz="914400">
              <a:lnSpc>
                <a:spcPct val="100000"/>
              </a:lnSpc>
              <a:spcBef>
                <a:spcPts val="0"/>
              </a:spcBef>
              <a:buClr>
                <a:schemeClr val="accent5"/>
              </a:buClr>
              <a:buSzPct val="110000"/>
              <a:buFont typeface="Arial"/>
              <a:buChar char="•"/>
              <a:defRPr sz="1600">
                <a:solidFill>
                  <a:schemeClr val="tx1"/>
                </a:solidFill>
                <a:latin typeface="+mn-lt"/>
                <a:ea typeface="+mn-ea"/>
                <a:cs typeface="+mn-cs"/>
              </a:defRPr>
            </a:lvl2pPr>
            <a:lvl3pPr marL="360363" indent="-185738" algn="l" defTabSz="914400">
              <a:lnSpc>
                <a:spcPct val="100000"/>
              </a:lnSpc>
              <a:spcBef>
                <a:spcPts val="0"/>
              </a:spcBef>
              <a:buClr>
                <a:schemeClr val="accent5"/>
              </a:buClr>
              <a:buFont typeface="Symbol"/>
              <a:buChar char="-"/>
              <a:defRPr sz="1600">
                <a:solidFill>
                  <a:schemeClr val="tx1"/>
                </a:solidFill>
                <a:latin typeface="+mn-lt"/>
                <a:ea typeface="+mn-ea"/>
                <a:cs typeface="+mn-cs"/>
              </a:defRPr>
            </a:lvl3pPr>
            <a:lvl4pPr marL="534988" indent="-174625"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4pPr>
            <a:lvl5pPr marL="719138" indent="-184150"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0">
              <a:defRPr/>
            </a:pPr>
            <a:r>
              <a:rPr lang="en-US" sz="2000" dirty="0">
                <a:solidFill>
                  <a:sysClr val="window" lastClr="FFFFFF"/>
                </a:solidFill>
                <a:latin typeface="Source Sans Pro" panose="020B0503030403020204" pitchFamily="34" charset="0"/>
                <a:ea typeface="Source Sans Pro" panose="020B0503030403020204" pitchFamily="34" charset="0"/>
                <a:cs typeface="Helvetica"/>
              </a:rPr>
              <a:t> Climate data (ISIMIP2)</a:t>
            </a:r>
            <a:endParaRPr sz="3600" dirty="0">
              <a:latin typeface="Source Sans Pro" panose="020B0503030403020204" pitchFamily="34" charset="0"/>
              <a:ea typeface="Source Sans Pro" panose="020B0503030403020204" pitchFamily="34" charset="0"/>
            </a:endParaRPr>
          </a:p>
        </p:txBody>
      </p:sp>
      <p:sp>
        <p:nvSpPr>
          <p:cNvPr id="9" name="Inhaltsplatzhalter 10">
            <a:extLst>
              <a:ext uri="{FF2B5EF4-FFF2-40B4-BE49-F238E27FC236}">
                <a16:creationId xmlns:a16="http://schemas.microsoft.com/office/drawing/2014/main" id="{66EB5F14-C1E5-0947-CBF3-89BAA541C47F}"/>
              </a:ext>
            </a:extLst>
          </p:cNvPr>
          <p:cNvSpPr txBox="1"/>
          <p:nvPr/>
        </p:nvSpPr>
        <p:spPr bwMode="auto">
          <a:xfrm>
            <a:off x="143832" y="1878269"/>
            <a:ext cx="2900152" cy="632971"/>
          </a:xfrm>
          <a:prstGeom prst="ellipse">
            <a:avLst/>
          </a:prstGeom>
          <a:solidFill>
            <a:srgbClr val="203839"/>
          </a:solidFill>
        </p:spPr>
        <p:txBody>
          <a:bodyPr vert="horz" lIns="0" tIns="0" rIns="0" bIns="0" rtlCol="0" anchor="ctr" anchorCtr="0">
            <a:noAutofit/>
          </a:bodyPr>
          <a:lstStyle>
            <a:lvl1pPr marL="0" indent="0" algn="ctr" defTabSz="914400">
              <a:lnSpc>
                <a:spcPct val="100000"/>
              </a:lnSpc>
              <a:spcBef>
                <a:spcPts val="0"/>
              </a:spcBef>
              <a:buFont typeface="Arial"/>
              <a:buNone/>
              <a:defRPr sz="3200" b="1">
                <a:solidFill>
                  <a:schemeClr val="bg1"/>
                </a:solidFill>
                <a:latin typeface="GT Alpina Lt"/>
                <a:ea typeface="GT Alpina Lt"/>
                <a:cs typeface="+mn-cs"/>
              </a:defRPr>
            </a:lvl1pPr>
            <a:lvl2pPr marL="174625" indent="-174625" algn="l" defTabSz="914400">
              <a:lnSpc>
                <a:spcPct val="100000"/>
              </a:lnSpc>
              <a:spcBef>
                <a:spcPts val="0"/>
              </a:spcBef>
              <a:buClr>
                <a:schemeClr val="accent5"/>
              </a:buClr>
              <a:buSzPct val="110000"/>
              <a:buFont typeface="Arial"/>
              <a:buChar char="•"/>
              <a:defRPr sz="1600">
                <a:solidFill>
                  <a:schemeClr val="tx1"/>
                </a:solidFill>
                <a:latin typeface="+mn-lt"/>
                <a:ea typeface="+mn-ea"/>
                <a:cs typeface="+mn-cs"/>
              </a:defRPr>
            </a:lvl2pPr>
            <a:lvl3pPr marL="360363" indent="-185738" algn="l" defTabSz="914400">
              <a:lnSpc>
                <a:spcPct val="100000"/>
              </a:lnSpc>
              <a:spcBef>
                <a:spcPts val="0"/>
              </a:spcBef>
              <a:buClr>
                <a:schemeClr val="accent5"/>
              </a:buClr>
              <a:buFont typeface="Symbol"/>
              <a:buChar char="-"/>
              <a:defRPr sz="1600">
                <a:solidFill>
                  <a:schemeClr val="tx1"/>
                </a:solidFill>
                <a:latin typeface="+mn-lt"/>
                <a:ea typeface="+mn-ea"/>
                <a:cs typeface="+mn-cs"/>
              </a:defRPr>
            </a:lvl3pPr>
            <a:lvl4pPr marL="534988" indent="-174625"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4pPr>
            <a:lvl5pPr marL="719138" indent="-184150"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0">
              <a:defRPr/>
            </a:pPr>
            <a:r>
              <a:rPr lang="en-US" sz="2000" dirty="0">
                <a:solidFill>
                  <a:sysClr val="window" lastClr="FFFFFF"/>
                </a:solidFill>
                <a:latin typeface="Source Sans Pro" panose="020B0503030403020204" pitchFamily="34" charset="0"/>
                <a:ea typeface="Source Sans Pro" panose="020B0503030403020204" pitchFamily="34" charset="0"/>
                <a:cs typeface="Helvetica"/>
              </a:rPr>
              <a:t> DEM (SRTM)</a:t>
            </a:r>
            <a:endParaRPr sz="3600" dirty="0">
              <a:latin typeface="Source Sans Pro" panose="020B0503030403020204" pitchFamily="34" charset="0"/>
              <a:ea typeface="Source Sans Pro" panose="020B0503030403020204" pitchFamily="34" charset="0"/>
            </a:endParaRPr>
          </a:p>
        </p:txBody>
      </p:sp>
      <p:sp>
        <p:nvSpPr>
          <p:cNvPr id="10" name="Inhaltsplatzhalter 10">
            <a:extLst>
              <a:ext uri="{FF2B5EF4-FFF2-40B4-BE49-F238E27FC236}">
                <a16:creationId xmlns:a16="http://schemas.microsoft.com/office/drawing/2014/main" id="{ECB3A440-A297-C6CA-D220-8BC32BCED0FC}"/>
              </a:ext>
            </a:extLst>
          </p:cNvPr>
          <p:cNvSpPr txBox="1"/>
          <p:nvPr/>
        </p:nvSpPr>
        <p:spPr bwMode="auto">
          <a:xfrm>
            <a:off x="244416" y="3661247"/>
            <a:ext cx="2900152" cy="632971"/>
          </a:xfrm>
          <a:prstGeom prst="ellipse">
            <a:avLst/>
          </a:prstGeom>
          <a:solidFill>
            <a:srgbClr val="203839"/>
          </a:solidFill>
        </p:spPr>
        <p:txBody>
          <a:bodyPr vert="horz" lIns="0" tIns="0" rIns="0" bIns="0" rtlCol="0" anchor="ctr" anchorCtr="0">
            <a:noAutofit/>
          </a:bodyPr>
          <a:lstStyle>
            <a:lvl1pPr marL="0" indent="0" algn="ctr" defTabSz="914400">
              <a:lnSpc>
                <a:spcPct val="100000"/>
              </a:lnSpc>
              <a:spcBef>
                <a:spcPts val="0"/>
              </a:spcBef>
              <a:buFont typeface="Arial"/>
              <a:buNone/>
              <a:defRPr sz="3200" b="1">
                <a:solidFill>
                  <a:schemeClr val="bg1"/>
                </a:solidFill>
                <a:latin typeface="GT Alpina Lt"/>
                <a:ea typeface="GT Alpina Lt"/>
                <a:cs typeface="+mn-cs"/>
              </a:defRPr>
            </a:lvl1pPr>
            <a:lvl2pPr marL="174625" indent="-174625" algn="l" defTabSz="914400">
              <a:lnSpc>
                <a:spcPct val="100000"/>
              </a:lnSpc>
              <a:spcBef>
                <a:spcPts val="0"/>
              </a:spcBef>
              <a:buClr>
                <a:schemeClr val="accent5"/>
              </a:buClr>
              <a:buSzPct val="110000"/>
              <a:buFont typeface="Arial"/>
              <a:buChar char="•"/>
              <a:defRPr sz="1600">
                <a:solidFill>
                  <a:schemeClr val="tx1"/>
                </a:solidFill>
                <a:latin typeface="+mn-lt"/>
                <a:ea typeface="+mn-ea"/>
                <a:cs typeface="+mn-cs"/>
              </a:defRPr>
            </a:lvl2pPr>
            <a:lvl3pPr marL="360363" indent="-185738" algn="l" defTabSz="914400">
              <a:lnSpc>
                <a:spcPct val="100000"/>
              </a:lnSpc>
              <a:spcBef>
                <a:spcPts val="0"/>
              </a:spcBef>
              <a:buClr>
                <a:schemeClr val="accent5"/>
              </a:buClr>
              <a:buFont typeface="Symbol"/>
              <a:buChar char="-"/>
              <a:defRPr sz="1600">
                <a:solidFill>
                  <a:schemeClr val="tx1"/>
                </a:solidFill>
                <a:latin typeface="+mn-lt"/>
                <a:ea typeface="+mn-ea"/>
                <a:cs typeface="+mn-cs"/>
              </a:defRPr>
            </a:lvl3pPr>
            <a:lvl4pPr marL="534988" indent="-174625"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4pPr>
            <a:lvl5pPr marL="719138" indent="-184150"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0">
              <a:defRPr/>
            </a:pPr>
            <a:r>
              <a:rPr lang="en-US" sz="2000" dirty="0">
                <a:solidFill>
                  <a:sysClr val="window" lastClr="FFFFFF"/>
                </a:solidFill>
                <a:latin typeface="Source Sans Pro" panose="020B0503030403020204" pitchFamily="34" charset="0"/>
                <a:ea typeface="Source Sans Pro" panose="020B0503030403020204" pitchFamily="34" charset="0"/>
                <a:cs typeface="Helvetica"/>
              </a:rPr>
              <a:t> Soil (FAO)</a:t>
            </a:r>
            <a:endParaRPr sz="3600" dirty="0">
              <a:latin typeface="Source Sans Pro" panose="020B0503030403020204" pitchFamily="34" charset="0"/>
              <a:ea typeface="Source Sans Pro" panose="020B0503030403020204" pitchFamily="34" charset="0"/>
            </a:endParaRPr>
          </a:p>
        </p:txBody>
      </p:sp>
      <p:sp>
        <p:nvSpPr>
          <p:cNvPr id="14" name="Inhaltsplatzhalter 10">
            <a:extLst>
              <a:ext uri="{FF2B5EF4-FFF2-40B4-BE49-F238E27FC236}">
                <a16:creationId xmlns:a16="http://schemas.microsoft.com/office/drawing/2014/main" id="{729D7188-C263-4D3C-B9C8-C14F1DE18D48}"/>
              </a:ext>
            </a:extLst>
          </p:cNvPr>
          <p:cNvSpPr txBox="1"/>
          <p:nvPr/>
        </p:nvSpPr>
        <p:spPr bwMode="auto">
          <a:xfrm>
            <a:off x="244416" y="2769758"/>
            <a:ext cx="2900152" cy="632971"/>
          </a:xfrm>
          <a:prstGeom prst="ellipse">
            <a:avLst/>
          </a:prstGeom>
          <a:solidFill>
            <a:srgbClr val="203839"/>
          </a:solidFill>
        </p:spPr>
        <p:txBody>
          <a:bodyPr vert="horz" lIns="0" tIns="0" rIns="0" bIns="0" rtlCol="0" anchor="ctr" anchorCtr="0">
            <a:noAutofit/>
          </a:bodyPr>
          <a:lstStyle>
            <a:lvl1pPr marL="0" indent="0" algn="ctr" defTabSz="914400">
              <a:lnSpc>
                <a:spcPct val="100000"/>
              </a:lnSpc>
              <a:spcBef>
                <a:spcPts val="0"/>
              </a:spcBef>
              <a:buFont typeface="Arial"/>
              <a:buNone/>
              <a:defRPr sz="3200" b="1">
                <a:solidFill>
                  <a:schemeClr val="bg1"/>
                </a:solidFill>
                <a:latin typeface="GT Alpina Lt"/>
                <a:ea typeface="GT Alpina Lt"/>
                <a:cs typeface="+mn-cs"/>
              </a:defRPr>
            </a:lvl1pPr>
            <a:lvl2pPr marL="174625" indent="-174625" algn="l" defTabSz="914400">
              <a:lnSpc>
                <a:spcPct val="100000"/>
              </a:lnSpc>
              <a:spcBef>
                <a:spcPts val="0"/>
              </a:spcBef>
              <a:buClr>
                <a:schemeClr val="accent5"/>
              </a:buClr>
              <a:buSzPct val="110000"/>
              <a:buFont typeface="Arial"/>
              <a:buChar char="•"/>
              <a:defRPr sz="1600">
                <a:solidFill>
                  <a:schemeClr val="tx1"/>
                </a:solidFill>
                <a:latin typeface="+mn-lt"/>
                <a:ea typeface="+mn-ea"/>
                <a:cs typeface="+mn-cs"/>
              </a:defRPr>
            </a:lvl2pPr>
            <a:lvl3pPr marL="360363" indent="-185738" algn="l" defTabSz="914400">
              <a:lnSpc>
                <a:spcPct val="100000"/>
              </a:lnSpc>
              <a:spcBef>
                <a:spcPts val="0"/>
              </a:spcBef>
              <a:buClr>
                <a:schemeClr val="accent5"/>
              </a:buClr>
              <a:buFont typeface="Symbol"/>
              <a:buChar char="-"/>
              <a:defRPr sz="1600">
                <a:solidFill>
                  <a:schemeClr val="tx1"/>
                </a:solidFill>
                <a:latin typeface="+mn-lt"/>
                <a:ea typeface="+mn-ea"/>
                <a:cs typeface="+mn-cs"/>
              </a:defRPr>
            </a:lvl3pPr>
            <a:lvl4pPr marL="534988" indent="-174625"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4pPr>
            <a:lvl5pPr marL="719138" indent="-184150" algn="l" defTabSz="914400">
              <a:lnSpc>
                <a:spcPct val="100000"/>
              </a:lnSpc>
              <a:spcBef>
                <a:spcPts val="0"/>
              </a:spcBef>
              <a:buClr>
                <a:schemeClr val="accent5"/>
              </a:buClr>
              <a:buFont typeface="HelveticaNeueLT Pro 55 Roman"/>
              <a:buChar char="-"/>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0">
              <a:defRPr/>
            </a:pPr>
            <a:r>
              <a:rPr lang="en-US" sz="2000" dirty="0">
                <a:solidFill>
                  <a:sysClr val="window" lastClr="FFFFFF"/>
                </a:solidFill>
                <a:latin typeface="Source Sans Pro" panose="020B0503030403020204" pitchFamily="34" charset="0"/>
                <a:ea typeface="Source Sans Pro" panose="020B0503030403020204" pitchFamily="34" charset="0"/>
                <a:cs typeface="Helvetica"/>
              </a:rPr>
              <a:t> Land use (ESA)</a:t>
            </a:r>
            <a:endParaRPr sz="3600" dirty="0">
              <a:latin typeface="Source Sans Pro" panose="020B0503030403020204" pitchFamily="34" charset="0"/>
              <a:ea typeface="Source Sans Pro" panose="020B0503030403020204" pitchFamily="34" charset="0"/>
            </a:endParaRPr>
          </a:p>
        </p:txBody>
      </p:sp>
      <p:pic>
        <p:nvPicPr>
          <p:cNvPr id="20" name="Picture 19" descr="A black and white map of the world&#10;&#10;Description automatically generated">
            <a:extLst>
              <a:ext uri="{FF2B5EF4-FFF2-40B4-BE49-F238E27FC236}">
                <a16:creationId xmlns:a16="http://schemas.microsoft.com/office/drawing/2014/main" id="{87C4EEF8-4E97-1B25-CAAC-849840F20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4201" y="792069"/>
            <a:ext cx="7086600" cy="3248688"/>
          </a:xfrm>
          <a:prstGeom prst="rect">
            <a:avLst/>
          </a:prstGeom>
        </p:spPr>
      </p:pic>
      <p:grpSp>
        <p:nvGrpSpPr>
          <p:cNvPr id="23" name="Group 22">
            <a:extLst>
              <a:ext uri="{FF2B5EF4-FFF2-40B4-BE49-F238E27FC236}">
                <a16:creationId xmlns:a16="http://schemas.microsoft.com/office/drawing/2014/main" id="{E9545FEC-553E-47DD-6DC8-D25875477CEC}"/>
              </a:ext>
            </a:extLst>
          </p:cNvPr>
          <p:cNvGrpSpPr/>
          <p:nvPr/>
        </p:nvGrpSpPr>
        <p:grpSpPr>
          <a:xfrm>
            <a:off x="7489516" y="3448928"/>
            <a:ext cx="2415970" cy="2212756"/>
            <a:chOff x="2719388" y="3119438"/>
            <a:chExt cx="2627128" cy="2363153"/>
          </a:xfrm>
        </p:grpSpPr>
        <p:sp>
          <p:nvSpPr>
            <p:cNvPr id="25" name="Rectangle 24">
              <a:extLst>
                <a:ext uri="{FF2B5EF4-FFF2-40B4-BE49-F238E27FC236}">
                  <a16:creationId xmlns:a16="http://schemas.microsoft.com/office/drawing/2014/main" id="{EB650816-8DED-42C6-AD3A-689A0E1B9271}"/>
                </a:ext>
              </a:extLst>
            </p:cNvPr>
            <p:cNvSpPr/>
            <p:nvPr/>
          </p:nvSpPr>
          <p:spPr>
            <a:xfrm>
              <a:off x="2719388" y="3119438"/>
              <a:ext cx="66675" cy="66675"/>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Source Sans Pro" panose="020B0503030403020204" pitchFamily="34" charset="0"/>
                <a:ea typeface="Source Sans Pro" panose="020B0503030403020204" pitchFamily="34" charset="0"/>
              </a:endParaRPr>
            </a:p>
          </p:txBody>
        </p:sp>
        <p:cxnSp>
          <p:nvCxnSpPr>
            <p:cNvPr id="27" name="Straight Connector 26">
              <a:extLst>
                <a:ext uri="{FF2B5EF4-FFF2-40B4-BE49-F238E27FC236}">
                  <a16:creationId xmlns:a16="http://schemas.microsoft.com/office/drawing/2014/main" id="{77D57E5A-6537-5207-2726-75843E04FA5B}"/>
                </a:ext>
              </a:extLst>
            </p:cNvPr>
            <p:cNvCxnSpPr>
              <a:cxnSpLocks/>
            </p:cNvCxnSpPr>
            <p:nvPr/>
          </p:nvCxnSpPr>
          <p:spPr>
            <a:xfrm>
              <a:off x="2786063" y="3119438"/>
              <a:ext cx="2536801" cy="39528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0D7BC6C-5E5A-85F4-C5C8-516870D606B1}"/>
                </a:ext>
              </a:extLst>
            </p:cNvPr>
            <p:cNvCxnSpPr>
              <a:cxnSpLocks/>
            </p:cNvCxnSpPr>
            <p:nvPr/>
          </p:nvCxnSpPr>
          <p:spPr>
            <a:xfrm>
              <a:off x="2786063" y="3186113"/>
              <a:ext cx="2536801" cy="229647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E679E43-9752-9774-D021-F080BED2DF41}"/>
                </a:ext>
              </a:extLst>
            </p:cNvPr>
            <p:cNvCxnSpPr>
              <a:cxnSpLocks/>
            </p:cNvCxnSpPr>
            <p:nvPr/>
          </p:nvCxnSpPr>
          <p:spPr>
            <a:xfrm>
              <a:off x="2719388" y="3119438"/>
              <a:ext cx="471488" cy="39528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E9D26BA-D108-CF06-3357-582A617B4D9B}"/>
                </a:ext>
              </a:extLst>
            </p:cNvPr>
            <p:cNvCxnSpPr>
              <a:cxnSpLocks/>
            </p:cNvCxnSpPr>
            <p:nvPr/>
          </p:nvCxnSpPr>
          <p:spPr>
            <a:xfrm>
              <a:off x="2719388" y="3186113"/>
              <a:ext cx="471488" cy="227488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2" name="Picture 51" descr="A black and white image of a grey surface&#10;&#10;Description automatically generated with medium confidence">
              <a:extLst>
                <a:ext uri="{FF2B5EF4-FFF2-40B4-BE49-F238E27FC236}">
                  <a16:creationId xmlns:a16="http://schemas.microsoft.com/office/drawing/2014/main" id="{8B145403-09D7-6210-218D-1F28F7CB5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15" t="24598" r="6645" b="6648"/>
            <a:stretch/>
          </p:blipFill>
          <p:spPr>
            <a:xfrm>
              <a:off x="3190876" y="3514724"/>
              <a:ext cx="2155640" cy="1967867"/>
            </a:xfrm>
            <a:prstGeom prst="rect">
              <a:avLst/>
            </a:prstGeom>
            <a:ln>
              <a:noFill/>
            </a:ln>
            <a:effectLst>
              <a:outerShdw blurRad="292100" dist="139700" dir="2700000" algn="tl" rotWithShape="0">
                <a:srgbClr val="333333">
                  <a:alpha val="65000"/>
                </a:srgbClr>
              </a:outerShdw>
            </a:effectLst>
          </p:spPr>
        </p:pic>
      </p:grpSp>
      <p:pic>
        <p:nvPicPr>
          <p:cNvPr id="48" name="Picture 47" descr="A blue and white sign with white text&#10;&#10;Description automatically generated">
            <a:extLst>
              <a:ext uri="{FF2B5EF4-FFF2-40B4-BE49-F238E27FC236}">
                <a16:creationId xmlns:a16="http://schemas.microsoft.com/office/drawing/2014/main" id="{C4F4108B-91E8-CC00-DBAF-F479A067C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028" y="3315387"/>
            <a:ext cx="1388054" cy="725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3" name="TextBox 52">
            <a:extLst>
              <a:ext uri="{FF2B5EF4-FFF2-40B4-BE49-F238E27FC236}">
                <a16:creationId xmlns:a16="http://schemas.microsoft.com/office/drawing/2014/main" id="{DFF4B951-F518-FE18-727E-48F511369DF7}"/>
              </a:ext>
            </a:extLst>
          </p:cNvPr>
          <p:cNvSpPr txBox="1"/>
          <p:nvPr/>
        </p:nvSpPr>
        <p:spPr>
          <a:xfrm>
            <a:off x="10023724" y="4189761"/>
            <a:ext cx="2661320" cy="345187"/>
          </a:xfrm>
          <a:prstGeom prst="rect">
            <a:avLst/>
          </a:prstGeom>
          <a:noFill/>
          <a:ln w="0">
            <a:noFill/>
          </a:ln>
        </p:spPr>
        <p:txBody>
          <a:bodyPr lIns="90000" tIns="45000" rIns="90000" bIns="45000" anchor="t">
            <a:noAutofit/>
          </a:bodyPr>
          <a:lstStyle/>
          <a:p>
            <a:r>
              <a:rPr lang="en-US" b="0" strike="noStrike" spc="-1" dirty="0">
                <a:solidFill>
                  <a:srgbClr val="000000"/>
                </a:solidFill>
                <a:latin typeface="Source Sans Pro" panose="020B0503030403020204" pitchFamily="34" charset="0"/>
                <a:ea typeface="Source Sans Pro" panose="020B0503030403020204" pitchFamily="34" charset="0"/>
              </a:rPr>
              <a:t>2.6 Million HRUs</a:t>
            </a:r>
          </a:p>
        </p:txBody>
      </p:sp>
      <p:sp>
        <p:nvSpPr>
          <p:cNvPr id="54" name="TextBox 53">
            <a:extLst>
              <a:ext uri="{FF2B5EF4-FFF2-40B4-BE49-F238E27FC236}">
                <a16:creationId xmlns:a16="http://schemas.microsoft.com/office/drawing/2014/main" id="{000AC68A-B751-87DE-A165-A909F2E7B20D}"/>
              </a:ext>
            </a:extLst>
          </p:cNvPr>
          <p:cNvSpPr txBox="1"/>
          <p:nvPr/>
        </p:nvSpPr>
        <p:spPr>
          <a:xfrm>
            <a:off x="10023724" y="4656903"/>
            <a:ext cx="2661320" cy="345187"/>
          </a:xfrm>
          <a:prstGeom prst="rect">
            <a:avLst/>
          </a:prstGeom>
          <a:noFill/>
          <a:ln w="0">
            <a:noFill/>
          </a:ln>
        </p:spPr>
        <p:txBody>
          <a:bodyPr lIns="90000" tIns="45000" rIns="90000" bIns="45000" anchor="t">
            <a:noAutofit/>
          </a:bodyPr>
          <a:lstStyle/>
          <a:p>
            <a:r>
              <a:rPr lang="en-US" b="0" strike="noStrike" spc="-1" dirty="0">
                <a:solidFill>
                  <a:srgbClr val="000000"/>
                </a:solidFill>
                <a:latin typeface="Source Sans Pro" panose="020B0503030403020204" pitchFamily="34" charset="0"/>
                <a:ea typeface="Source Sans Pro" panose="020B0503030403020204" pitchFamily="34" charset="0"/>
              </a:rPr>
              <a:t>2 km Data resolution</a:t>
            </a:r>
          </a:p>
        </p:txBody>
      </p:sp>
      <p:pic>
        <p:nvPicPr>
          <p:cNvPr id="55" name="Picture 54">
            <a:extLst>
              <a:ext uri="{FF2B5EF4-FFF2-40B4-BE49-F238E27FC236}">
                <a16:creationId xmlns:a16="http://schemas.microsoft.com/office/drawing/2014/main" id="{A4D1163A-3162-1A7B-DC39-595D13C315BC}"/>
              </a:ext>
            </a:extLst>
          </p:cNvPr>
          <p:cNvPicPr>
            <a:picLocks noChangeAspect="1"/>
          </p:cNvPicPr>
          <p:nvPr/>
        </p:nvPicPr>
        <p:blipFill>
          <a:blip r:embed="rId5"/>
          <a:stretch>
            <a:fillRect/>
          </a:stretch>
        </p:blipFill>
        <p:spPr>
          <a:xfrm>
            <a:off x="0" y="6231288"/>
            <a:ext cx="12192000" cy="628700"/>
          </a:xfrm>
          <a:prstGeom prst="rect">
            <a:avLst/>
          </a:prstGeom>
        </p:spPr>
      </p:pic>
      <p:sp>
        <p:nvSpPr>
          <p:cNvPr id="56" name="Right Brace 55">
            <a:extLst>
              <a:ext uri="{FF2B5EF4-FFF2-40B4-BE49-F238E27FC236}">
                <a16:creationId xmlns:a16="http://schemas.microsoft.com/office/drawing/2014/main" id="{AB7D934F-B958-687D-055F-4CD4F3AB3F1B}"/>
              </a:ext>
            </a:extLst>
          </p:cNvPr>
          <p:cNvSpPr/>
          <p:nvPr/>
        </p:nvSpPr>
        <p:spPr>
          <a:xfrm>
            <a:off x="3190511" y="2160855"/>
            <a:ext cx="303990" cy="3000783"/>
          </a:xfrm>
          <a:prstGeom prst="rightBrace">
            <a:avLst>
              <a:gd name="adj1" fmla="val 8333"/>
              <a:gd name="adj2" fmla="val 51993"/>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71EC4A6B-07D7-FA82-FA96-45F9286DEB87}"/>
              </a:ext>
            </a:extLst>
          </p:cNvPr>
          <p:cNvSpPr/>
          <p:nvPr/>
        </p:nvSpPr>
        <p:spPr>
          <a:xfrm>
            <a:off x="8176" y="993658"/>
            <a:ext cx="5158540" cy="4874945"/>
          </a:xfrm>
          <a:prstGeom prst="rect">
            <a:avLst/>
          </a:prstGeom>
          <a:solidFill>
            <a:schemeClr val="bg1">
              <a:lumMod val="95000"/>
              <a:alpha val="84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6A2DDB4-EC81-F5FB-B51A-1C3EBA64592B}"/>
              </a:ext>
            </a:extLst>
          </p:cNvPr>
          <p:cNvPicPr>
            <a:picLocks noChangeAspect="1"/>
          </p:cNvPicPr>
          <p:nvPr/>
        </p:nvPicPr>
        <p:blipFill rotWithShape="1">
          <a:blip r:embed="rId6"/>
          <a:srcRect l="28003" r="25511"/>
          <a:stretch/>
        </p:blipFill>
        <p:spPr>
          <a:xfrm>
            <a:off x="130059" y="1258417"/>
            <a:ext cx="4905904" cy="4383050"/>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E4452B09-C40C-EAD9-7D9D-7FF5DF75777C}"/>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7</a:t>
            </a:r>
            <a:endParaRPr lang="en-GB" sz="2400" b="1" dirty="0">
              <a:solidFill>
                <a:schemeClr val="bg1"/>
              </a:solidFill>
            </a:endParaRPr>
          </a:p>
        </p:txBody>
      </p:sp>
    </p:spTree>
    <p:extLst>
      <p:ext uri="{BB962C8B-B14F-4D97-AF65-F5344CB8AC3E}">
        <p14:creationId xmlns:p14="http://schemas.microsoft.com/office/powerpoint/2010/main" val="3112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p:nvPr/>
        </p:nvPicPr>
        <p:blipFill>
          <a:blip r:embed="rId2"/>
          <a:stretch/>
        </p:blipFill>
        <p:spPr>
          <a:xfrm>
            <a:off x="-177424" y="-135841"/>
            <a:ext cx="12785555" cy="7695454"/>
          </a:xfrm>
          <a:prstGeom prst="rect">
            <a:avLst/>
          </a:prstGeom>
          <a:ln w="0">
            <a:noFill/>
          </a:ln>
        </p:spPr>
      </p:pic>
      <p:grpSp>
        <p:nvGrpSpPr>
          <p:cNvPr id="4" name="Group 3">
            <a:extLst>
              <a:ext uri="{FF2B5EF4-FFF2-40B4-BE49-F238E27FC236}">
                <a16:creationId xmlns:a16="http://schemas.microsoft.com/office/drawing/2014/main" id="{5722422D-AE1C-CD17-8FBD-8441B9502F55}"/>
              </a:ext>
            </a:extLst>
          </p:cNvPr>
          <p:cNvGrpSpPr/>
          <p:nvPr/>
        </p:nvGrpSpPr>
        <p:grpSpPr>
          <a:xfrm>
            <a:off x="-177424" y="2856860"/>
            <a:ext cx="12785555" cy="2110390"/>
            <a:chOff x="-146880" y="861060"/>
            <a:chExt cx="10571760" cy="1303020"/>
          </a:xfrm>
        </p:grpSpPr>
        <p:sp>
          <p:nvSpPr>
            <p:cNvPr id="3" name="Rectangle 2">
              <a:extLst>
                <a:ext uri="{FF2B5EF4-FFF2-40B4-BE49-F238E27FC236}">
                  <a16:creationId xmlns:a16="http://schemas.microsoft.com/office/drawing/2014/main" id="{9B52CD75-F066-A91D-C22F-92E2DA4A8747}"/>
                </a:ext>
              </a:extLst>
            </p:cNvPr>
            <p:cNvSpPr/>
            <p:nvPr/>
          </p:nvSpPr>
          <p:spPr>
            <a:xfrm>
              <a:off x="-146880" y="861060"/>
              <a:ext cx="10571760" cy="1303020"/>
            </a:xfrm>
            <a:prstGeom prst="rect">
              <a:avLst/>
            </a:prstGeom>
            <a:solidFill>
              <a:schemeClr val="bg1">
                <a:lumMod val="85000"/>
                <a:alpha val="6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77" dirty="0"/>
            </a:p>
          </p:txBody>
        </p:sp>
        <p:sp>
          <p:nvSpPr>
            <p:cNvPr id="2" name="TextBox 1">
              <a:extLst>
                <a:ext uri="{FF2B5EF4-FFF2-40B4-BE49-F238E27FC236}">
                  <a16:creationId xmlns:a16="http://schemas.microsoft.com/office/drawing/2014/main" id="{18FA86DC-F1D7-0E3D-F416-E44E16C0087D}"/>
                </a:ext>
              </a:extLst>
            </p:cNvPr>
            <p:cNvSpPr txBox="1"/>
            <p:nvPr/>
          </p:nvSpPr>
          <p:spPr>
            <a:xfrm>
              <a:off x="2323174" y="1189404"/>
              <a:ext cx="5319686" cy="589095"/>
            </a:xfrm>
            <a:prstGeom prst="rect">
              <a:avLst/>
            </a:prstGeom>
            <a:noFill/>
          </p:spPr>
          <p:txBody>
            <a:bodyPr wrap="square" rtlCol="0">
              <a:spAutoFit/>
            </a:bodyPr>
            <a:lstStyle/>
            <a:p>
              <a:pPr algn="ctr"/>
              <a:r>
                <a:rPr lang="en-US" sz="2800" b="1" dirty="0">
                  <a:solidFill>
                    <a:schemeClr val="tx1">
                      <a:lumMod val="95000"/>
                      <a:lumOff val="5000"/>
                    </a:schemeClr>
                  </a:solidFill>
                  <a:effectLst>
                    <a:glow rad="101600">
                      <a:schemeClr val="bg1">
                        <a:alpha val="35000"/>
                      </a:schemeClr>
                    </a:glow>
                  </a:effectLst>
                  <a:latin typeface="Source Sans Pro" panose="020B0503030403020204" pitchFamily="34" charset="0"/>
                  <a:ea typeface="Source Sans Pro" panose="020B0503030403020204" pitchFamily="34" charset="0"/>
                </a:rPr>
                <a:t>Setup is based on major basins and output is combined for global coverage</a:t>
              </a:r>
            </a:p>
          </p:txBody>
        </p:sp>
      </p:grpSp>
      <p:pic>
        <p:nvPicPr>
          <p:cNvPr id="5" name="Picture 4">
            <a:extLst>
              <a:ext uri="{FF2B5EF4-FFF2-40B4-BE49-F238E27FC236}">
                <a16:creationId xmlns:a16="http://schemas.microsoft.com/office/drawing/2014/main" id="{C5B4907E-EE46-3728-CA9A-22A27849CB9F}"/>
              </a:ext>
            </a:extLst>
          </p:cNvPr>
          <p:cNvPicPr>
            <a:picLocks noChangeAspect="1"/>
          </p:cNvPicPr>
          <p:nvPr/>
        </p:nvPicPr>
        <p:blipFill>
          <a:blip r:embed="rId3"/>
          <a:stretch>
            <a:fillRect/>
          </a:stretch>
        </p:blipFill>
        <p:spPr>
          <a:xfrm>
            <a:off x="0" y="6231288"/>
            <a:ext cx="12192000" cy="628700"/>
          </a:xfrm>
          <a:prstGeom prst="rect">
            <a:avLst/>
          </a:prstGeom>
        </p:spPr>
      </p:pic>
      <p:sp>
        <p:nvSpPr>
          <p:cNvPr id="6" name="TextBox 5">
            <a:extLst>
              <a:ext uri="{FF2B5EF4-FFF2-40B4-BE49-F238E27FC236}">
                <a16:creationId xmlns:a16="http://schemas.microsoft.com/office/drawing/2014/main" id="{D32DA222-808D-17FE-0C80-BCEB84B8706C}"/>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8</a:t>
            </a:r>
            <a:endParaRPr lang="en-GB" sz="24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F0EF8F-6F79-0206-F6EB-C3D6C72DEC3D}"/>
              </a:ext>
            </a:extLst>
          </p:cNvPr>
          <p:cNvSpPr txBox="1"/>
          <p:nvPr/>
        </p:nvSpPr>
        <p:spPr>
          <a:xfrm>
            <a:off x="379308" y="201976"/>
            <a:ext cx="8461655" cy="5909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600" b="1">
                <a:solidFill>
                  <a:srgbClr val="203839"/>
                </a:solidFill>
                <a:latin typeface="Source Sans Pro" panose="020B0503030403020204" pitchFamily="34" charset="0"/>
                <a:ea typeface="Source Sans Pro" panose="020B0503030403020204" pitchFamily="34" charset="0"/>
                <a:cs typeface="+mj-cs"/>
              </a:defRPr>
            </a:lvl1pPr>
          </a:lstStyle>
          <a:p>
            <a:r>
              <a:rPr lang="fr-BE" dirty="0"/>
              <a:t>Water quality model setup</a:t>
            </a:r>
          </a:p>
        </p:txBody>
      </p:sp>
      <p:pic>
        <p:nvPicPr>
          <p:cNvPr id="2" name="Picture 1">
            <a:extLst>
              <a:ext uri="{FF2B5EF4-FFF2-40B4-BE49-F238E27FC236}">
                <a16:creationId xmlns:a16="http://schemas.microsoft.com/office/drawing/2014/main" id="{C4D2E64F-1F39-3858-022E-F895A8595295}"/>
              </a:ext>
            </a:extLst>
          </p:cNvPr>
          <p:cNvPicPr>
            <a:picLocks noChangeAspect="1"/>
          </p:cNvPicPr>
          <p:nvPr/>
        </p:nvPicPr>
        <p:blipFill>
          <a:blip r:embed="rId2"/>
          <a:stretch>
            <a:fillRect/>
          </a:stretch>
        </p:blipFill>
        <p:spPr>
          <a:xfrm>
            <a:off x="0" y="6231288"/>
            <a:ext cx="12192000" cy="628700"/>
          </a:xfrm>
          <a:prstGeom prst="rect">
            <a:avLst/>
          </a:prstGeom>
        </p:spPr>
      </p:pic>
      <p:pic>
        <p:nvPicPr>
          <p:cNvPr id="3" name="Picture 2">
            <a:extLst>
              <a:ext uri="{FF2B5EF4-FFF2-40B4-BE49-F238E27FC236}">
                <a16:creationId xmlns:a16="http://schemas.microsoft.com/office/drawing/2014/main" id="{D13E5CBE-F3DC-F5B5-30CD-B759E4A2E0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924997"/>
            <a:ext cx="5664870" cy="3370948"/>
          </a:xfrm>
          <a:prstGeom prst="rect">
            <a:avLst/>
          </a:prstGeom>
        </p:spPr>
      </p:pic>
      <p:pic>
        <p:nvPicPr>
          <p:cNvPr id="6" name="Picture 5">
            <a:extLst>
              <a:ext uri="{FF2B5EF4-FFF2-40B4-BE49-F238E27FC236}">
                <a16:creationId xmlns:a16="http://schemas.microsoft.com/office/drawing/2014/main" id="{561BA1FD-9F79-6FCD-E259-C1AA8F428E9D}"/>
              </a:ext>
            </a:extLst>
          </p:cNvPr>
          <p:cNvPicPr>
            <a:picLocks noChangeAspect="1"/>
          </p:cNvPicPr>
          <p:nvPr/>
        </p:nvPicPr>
        <p:blipFill>
          <a:blip r:embed="rId4"/>
          <a:stretch>
            <a:fillRect/>
          </a:stretch>
        </p:blipFill>
        <p:spPr>
          <a:xfrm>
            <a:off x="5337358" y="792907"/>
            <a:ext cx="5868219" cy="245779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4F87125B-49B0-970A-64DB-F5617B4D779E}"/>
              </a:ext>
            </a:extLst>
          </p:cNvPr>
          <p:cNvSpPr txBox="1"/>
          <p:nvPr/>
        </p:nvSpPr>
        <p:spPr>
          <a:xfrm>
            <a:off x="104274" y="6481011"/>
            <a:ext cx="601579" cy="461665"/>
          </a:xfrm>
          <a:prstGeom prst="rect">
            <a:avLst/>
          </a:prstGeom>
          <a:noFill/>
        </p:spPr>
        <p:txBody>
          <a:bodyPr wrap="square" rtlCol="0">
            <a:spAutoFit/>
          </a:bodyPr>
          <a:lstStyle/>
          <a:p>
            <a:r>
              <a:rPr lang="en-US" sz="2400" b="1" dirty="0">
                <a:solidFill>
                  <a:schemeClr val="bg1"/>
                </a:solidFill>
              </a:rPr>
              <a:t>9</a:t>
            </a:r>
            <a:endParaRPr lang="en-GB" sz="2400" b="1" dirty="0">
              <a:solidFill>
                <a:schemeClr val="bg1"/>
              </a:solidFill>
            </a:endParaRPr>
          </a:p>
        </p:txBody>
      </p:sp>
      <p:pic>
        <p:nvPicPr>
          <p:cNvPr id="11" name="Picture 10">
            <a:extLst>
              <a:ext uri="{FF2B5EF4-FFF2-40B4-BE49-F238E27FC236}">
                <a16:creationId xmlns:a16="http://schemas.microsoft.com/office/drawing/2014/main" id="{AD06BBB6-B6EA-0575-0059-AA016D4B0518}"/>
              </a:ext>
            </a:extLst>
          </p:cNvPr>
          <p:cNvPicPr>
            <a:picLocks noChangeAspect="1"/>
          </p:cNvPicPr>
          <p:nvPr/>
        </p:nvPicPr>
        <p:blipFill>
          <a:blip r:embed="rId5"/>
          <a:stretch>
            <a:fillRect/>
          </a:stretch>
        </p:blipFill>
        <p:spPr>
          <a:xfrm>
            <a:off x="6527132" y="3054476"/>
            <a:ext cx="5031978" cy="2771459"/>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587FFCCA-99C0-BCD9-0716-1904C8FCA367}"/>
              </a:ext>
            </a:extLst>
          </p:cNvPr>
          <p:cNvPicPr>
            <a:picLocks noChangeAspect="1"/>
          </p:cNvPicPr>
          <p:nvPr/>
        </p:nvPicPr>
        <p:blipFill>
          <a:blip r:embed="rId6"/>
          <a:stretch>
            <a:fillRect/>
          </a:stretch>
        </p:blipFill>
        <p:spPr>
          <a:xfrm>
            <a:off x="7186043" y="4447787"/>
            <a:ext cx="5868219" cy="17910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302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837</Words>
  <Application>Microsoft Office PowerPoint</Application>
  <PresentationFormat>Widescreen</PresentationFormat>
  <Paragraphs>153</Paragraphs>
  <Slides>20</Slides>
  <Notes>6</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 and Data for historical &amp; future runs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 Nkwasa</dc:creator>
  <cp:lastModifiedBy>Albert Nkwasa</cp:lastModifiedBy>
  <cp:revision>10</cp:revision>
  <dcterms:created xsi:type="dcterms:W3CDTF">2024-07-07T14:08:10Z</dcterms:created>
  <dcterms:modified xsi:type="dcterms:W3CDTF">2024-08-21T12:31:29Z</dcterms:modified>
</cp:coreProperties>
</file>