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Lst>
  <p:notesMasterIdLst>
    <p:notesMasterId r:id="rId18"/>
  </p:notesMasterIdLst>
  <p:handoutMasterIdLst>
    <p:handoutMasterId r:id="rId19"/>
  </p:handoutMasterIdLst>
  <p:sldIdLst>
    <p:sldId id="258" r:id="rId6"/>
    <p:sldId id="262" r:id="rId7"/>
    <p:sldId id="263" r:id="rId8"/>
    <p:sldId id="261" r:id="rId9"/>
    <p:sldId id="3034" r:id="rId10"/>
    <p:sldId id="257" r:id="rId11"/>
    <p:sldId id="3035" r:id="rId12"/>
    <p:sldId id="300" r:id="rId13"/>
    <p:sldId id="267" r:id="rId14"/>
    <p:sldId id="3036" r:id="rId15"/>
    <p:sldId id="3033" r:id="rId16"/>
    <p:sldId id="3000" r:id="rId17"/>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7A6"/>
    <a:srgbClr val="F1666A"/>
    <a:srgbClr val="D9D9D9"/>
    <a:srgbClr val="053249"/>
    <a:srgbClr val="003249"/>
    <a:srgbClr val="335E6F"/>
    <a:srgbClr val="006196"/>
    <a:srgbClr val="6DCFF6"/>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6" autoAdjust="0"/>
    <p:restoredTop sz="85530" autoAdjust="0"/>
  </p:normalViewPr>
  <p:slideViewPr>
    <p:cSldViewPr snapToGrid="0">
      <p:cViewPr varScale="1">
        <p:scale>
          <a:sx n="44" d="100"/>
          <a:sy n="44" d="100"/>
        </p:scale>
        <p:origin x="1056" y="44"/>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9/13/2024</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variance in country data coverage plays out differently across the Goals, with major shortfalls in priority development areas, such as gender equality (Goal 5), climate action (Goal 13), and peace, justice and strong institutions (Goal 16). Moreover, data timeliness remains a challenge. Approximately one third of indicators lack data for the past three years, hampering the ability of policymakers to make timely informed decisions and course corrections.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97987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a:spLocks noGrp="1" noRot="1" noChangeAspect="1"/>
          </p:cNvSpPr>
          <p:nvPr>
            <p:ph type="sldImg" idx="2"/>
          </p:nvPr>
        </p:nvSpPr>
        <p:spPr>
          <a:xfrm>
            <a:off x="679450" y="1143000"/>
            <a:ext cx="5499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endParaRPr sz="1200" b="0" dirty="0">
              <a:latin typeface="Tahoma" panose="020B0604030504040204" pitchFamily="34" charset="0"/>
              <a:ea typeface="Tahoma" panose="020B0604030504040204" pitchFamily="34" charset="0"/>
              <a:cs typeface="Tahoma" panose="020B0604030504040204" pitchFamily="34" charset="0"/>
            </a:endParaRPr>
          </a:p>
        </p:txBody>
      </p:sp>
      <p:sp>
        <p:nvSpPr>
          <p:cNvPr id="270" name="Google Shape;2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A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4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endParaRPr lang="en-AT" dirty="0"/>
          </a:p>
        </p:txBody>
      </p:sp>
      <p:sp>
        <p:nvSpPr>
          <p:cNvPr id="4" name="Slide Number Placeholder 3"/>
          <p:cNvSpPr>
            <a:spLocks noGrp="1"/>
          </p:cNvSpPr>
          <p:nvPr>
            <p:ph type="sldNum" sz="quarter" idx="5"/>
          </p:nvPr>
        </p:nvSpPr>
        <p:spPr/>
        <p:txBody>
          <a:bodyPr/>
          <a:lstStyle/>
          <a:p>
            <a:fld id="{0E55C1F9-1E38-9440-AAA5-411C097D180D}" type="slidenum">
              <a:rPr lang="en-AT" smtClean="0"/>
              <a:t>6</a:t>
            </a:fld>
            <a:endParaRPr lang="en-AT"/>
          </a:p>
        </p:txBody>
      </p:sp>
    </p:spTree>
    <p:extLst>
      <p:ext uri="{BB962C8B-B14F-4D97-AF65-F5344CB8AC3E}">
        <p14:creationId xmlns:p14="http://schemas.microsoft.com/office/powerpoint/2010/main" val="171399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5:notes"/>
          <p:cNvSpPr>
            <a:spLocks noGrp="1" noRot="1" noChangeAspect="1"/>
          </p:cNvSpPr>
          <p:nvPr>
            <p:ph type="sldImg" idx="2"/>
          </p:nvPr>
        </p:nvSpPr>
        <p:spPr>
          <a:xfrm>
            <a:off x="679450" y="1143000"/>
            <a:ext cx="54991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just" rtl="0">
              <a:spcBef>
                <a:spcPts val="0"/>
              </a:spcBef>
              <a:spcAft>
                <a:spcPts val="0"/>
              </a:spcAft>
              <a:buClr>
                <a:schemeClr val="dk1"/>
              </a:buClr>
              <a:buSzPts val="1200"/>
              <a:buFont typeface="Arial"/>
              <a:buNone/>
            </a:pPr>
            <a:endParaRPr dirty="0"/>
          </a:p>
        </p:txBody>
      </p:sp>
      <p:sp>
        <p:nvSpPr>
          <p:cNvPr id="311" name="Google Shape;31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A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9</a:t>
            </a:fld>
            <a:endParaRPr lang="en-US"/>
          </a:p>
        </p:txBody>
      </p:sp>
    </p:spTree>
    <p:extLst>
      <p:ext uri="{BB962C8B-B14F-4D97-AF65-F5344CB8AC3E}">
        <p14:creationId xmlns:p14="http://schemas.microsoft.com/office/powerpoint/2010/main" val="85041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c652dbaea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2c652dbaea2_0_0:notes"/>
          <p:cNvSpPr>
            <a:spLocks noGrp="1" noRot="1" noChangeAspect="1"/>
          </p:cNvSpPr>
          <p:nvPr>
            <p:ph type="sldImg" idx="2"/>
          </p:nvPr>
        </p:nvSpPr>
        <p:spPr>
          <a:xfrm>
            <a:off x="679450" y="1143000"/>
            <a:ext cx="5499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a:p>
        </p:txBody>
      </p:sp>
      <p:sp>
        <p:nvSpPr>
          <p:cNvPr id="4" name="Slide Number Placeholder 3"/>
          <p:cNvSpPr>
            <a:spLocks noGrp="1"/>
          </p:cNvSpPr>
          <p:nvPr>
            <p:ph type="sldNum" sz="quarter" idx="5"/>
          </p:nvPr>
        </p:nvSpPr>
        <p:spPr/>
        <p:txBody>
          <a:bodyPr/>
          <a:lstStyle/>
          <a:p>
            <a:fld id="{772996A2-A389-674C-8A1F-D9AD720B9B04}" type="slidenum">
              <a:rPr lang="en-AT" smtClean="0"/>
              <a:t>12</a:t>
            </a:fld>
            <a:endParaRPr lang="en-AT"/>
          </a:p>
        </p:txBody>
      </p:sp>
    </p:spTree>
    <p:extLst>
      <p:ext uri="{BB962C8B-B14F-4D97-AF65-F5344CB8AC3E}">
        <p14:creationId xmlns:p14="http://schemas.microsoft.com/office/powerpoint/2010/main" val="1209239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baseline="0"/>
            </a:lvl1pPr>
          </a:lstStyle>
          <a:p>
            <a:pPr lvl="0"/>
            <a:r>
              <a:rPr lang="en-GB" noProof="0" dirty="0"/>
              <a:t>Name of presenter, institution</a:t>
            </a:r>
          </a:p>
        </p:txBody>
      </p:sp>
      <p:sp>
        <p:nvSpPr>
          <p:cNvPr id="56325" name="Rectangle 6"/>
          <p:cNvSpPr>
            <a:spLocks noGrp="1" noChangeArrowheads="1"/>
          </p:cNvSpPr>
          <p:nvPr>
            <p:ph type="ctrTitle" hasCustomPrompt="1"/>
          </p:nvPr>
        </p:nvSpPr>
        <p:spPr>
          <a:xfrm>
            <a:off x="221435" y="3237557"/>
            <a:ext cx="11809731" cy="707886"/>
          </a:xfrm>
          <a:prstGeom prst="rect">
            <a:avLst/>
          </a:prstGeom>
        </p:spPr>
        <p:txBody>
          <a:bodyPr/>
          <a:lstStyle>
            <a:lvl1pPr>
              <a:defRPr sz="4000" baseline="0">
                <a:solidFill>
                  <a:schemeClr val="bg1"/>
                </a:solidFill>
              </a:defRPr>
            </a:lvl1pPr>
          </a:lstStyle>
          <a:p>
            <a:pPr lvl="0"/>
            <a:r>
              <a:rPr lang="en-GB" noProof="0" dirty="0"/>
              <a:t>TITLE OF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4">
            <a:extLst>
              <a:ext uri="{28A0092B-C50C-407E-A947-70E740481C1C}">
                <a14:useLocalDpi xmlns:a14="http://schemas.microsoft.com/office/drawing/2010/main"/>
              </a:ext>
            </a:extLst>
          </a:blip>
          <a:stretch>
            <a:fillRect/>
          </a:stretch>
        </p:blipFill>
        <p:spPr>
          <a:xfrm>
            <a:off x="3689" y="6454954"/>
            <a:ext cx="9956800" cy="4051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page">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B391EC5-11F1-64ED-B9EB-EA4A5D358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 y="-13463"/>
            <a:ext cx="12238611" cy="994387"/>
          </a:xfrm>
          <a:prstGeom prst="rect">
            <a:avLst/>
          </a:prstGeom>
        </p:spPr>
      </p:pic>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1170950"/>
            <a:ext cx="11545999" cy="5039049"/>
          </a:xfrm>
          <a:noFill/>
        </p:spPr>
        <p:txBody>
          <a:bodyPr/>
          <a:lstStyle>
            <a:lvl1pPr>
              <a:defRPr sz="1800"/>
            </a:lvl1pPr>
            <a:lvl2pPr>
              <a:defRPr sz="1800"/>
            </a:lvl2pPr>
            <a:lvl3pPr>
              <a:defRPr sz="1800"/>
            </a:lvl3pPr>
            <a:lvl4pPr>
              <a:defRPr sz="1800"/>
            </a:lvl4pPr>
            <a:lvl5pPr>
              <a:defRPr sz="18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28469" y="117095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EBB965BA-5FAA-5543-9444-B14F3D19DD2B}"/>
              </a:ext>
            </a:extLst>
          </p:cNvPr>
          <p:cNvPicPr/>
          <p:nvPr userDrawn="1"/>
        </p:nvPicPr>
        <p:blipFill>
          <a:blip r:embed="rId4">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45532" y="6581715"/>
            <a:ext cx="1636920" cy="105918"/>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AGE">
    <p:spTree>
      <p:nvGrpSpPr>
        <p:cNvPr id="1" name=""/>
        <p:cNvGrpSpPr/>
        <p:nvPr/>
      </p:nvGrpSpPr>
      <p:grpSpPr>
        <a:xfrm>
          <a:off x="0" y="0"/>
          <a:ext cx="0" cy="0"/>
          <a:chOff x="0" y="0"/>
          <a:chExt cx="0" cy="0"/>
        </a:xfrm>
      </p:grpSpPr>
      <p:pic>
        <p:nvPicPr>
          <p:cNvPr id="5" name="Imagen 4" descr="Patrón de fondo&#10;&#10;Descripción generada automáticamente">
            <a:extLst>
              <a:ext uri="{FF2B5EF4-FFF2-40B4-BE49-F238E27FC236}">
                <a16:creationId xmlns:a16="http://schemas.microsoft.com/office/drawing/2014/main" id="{7766F28C-E32A-266B-8ECD-4349008ED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5338" cy="6858000"/>
          </a:xfrm>
          <a:prstGeom prst="rect">
            <a:avLst/>
          </a:prstGeom>
        </p:spPr>
      </p:pic>
    </p:spTree>
    <p:extLst>
      <p:ext uri="{BB962C8B-B14F-4D97-AF65-F5344CB8AC3E}">
        <p14:creationId xmlns:p14="http://schemas.microsoft.com/office/powerpoint/2010/main" val="353270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DDF8-9EB6-50D9-D09F-CD209E6BA3AF}"/>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0F17B839-1787-5A11-5A5F-7708FD5827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0023D9A1-E413-ADDF-025D-52A549538545}"/>
              </a:ext>
            </a:extLst>
          </p:cNvPr>
          <p:cNvSpPr>
            <a:spLocks noGrp="1"/>
          </p:cNvSpPr>
          <p:nvPr>
            <p:ph type="dt" sz="half" idx="10"/>
          </p:nvPr>
        </p:nvSpPr>
        <p:spPr/>
        <p:txBody>
          <a:bodyPr/>
          <a:lstStyle/>
          <a:p>
            <a:fld id="{5404D44E-867C-CC4E-8705-B5AB3EB53F3C}" type="datetimeFigureOut">
              <a:rPr lang="en-AT" smtClean="0"/>
              <a:t>09/13/2024</a:t>
            </a:fld>
            <a:endParaRPr lang="en-AT"/>
          </a:p>
        </p:txBody>
      </p:sp>
      <p:sp>
        <p:nvSpPr>
          <p:cNvPr id="5" name="Footer Placeholder 4">
            <a:extLst>
              <a:ext uri="{FF2B5EF4-FFF2-40B4-BE49-F238E27FC236}">
                <a16:creationId xmlns:a16="http://schemas.microsoft.com/office/drawing/2014/main" id="{B2D344A2-0687-713E-DEB5-954EF0AFCEFF}"/>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8DF3E32-00DD-0058-C485-C5EE2731682D}"/>
              </a:ext>
            </a:extLst>
          </p:cNvPr>
          <p:cNvSpPr>
            <a:spLocks noGrp="1"/>
          </p:cNvSpPr>
          <p:nvPr>
            <p:ph type="sldNum" sz="quarter" idx="12"/>
          </p:nvPr>
        </p:nvSpPr>
        <p:spPr/>
        <p:txBody>
          <a:bodyPr/>
          <a:lstStyle/>
          <a:p>
            <a:fld id="{CC46CD02-36AD-4244-80E0-D7778C19B069}" type="slidenum">
              <a:rPr lang="en-AT" smtClean="0"/>
              <a:t>‹#›</a:t>
            </a:fld>
            <a:endParaRPr lang="en-AT"/>
          </a:p>
        </p:txBody>
      </p:sp>
    </p:spTree>
    <p:extLst>
      <p:ext uri="{BB962C8B-B14F-4D97-AF65-F5344CB8AC3E}">
        <p14:creationId xmlns:p14="http://schemas.microsoft.com/office/powerpoint/2010/main" val="422075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3704" y="1594884"/>
            <a:ext cx="10620146"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3704" y="262270"/>
            <a:ext cx="11021142" cy="1102884"/>
          </a:xfrm>
          <a:prstGeom prst="rect">
            <a:avLst/>
          </a:prstGeom>
        </p:spPr>
        <p:txBody>
          <a:bodyPr anchor="ctr" anchorCtr="0">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44073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0" y="0"/>
            <a:ext cx="12225338" cy="6858000"/>
          </a:xfrm>
          <a:prstGeom prst="rect">
            <a:avLst/>
          </a:prstGeom>
          <a:noFill/>
          <a:ln>
            <a:noFill/>
          </a:ln>
        </p:spPr>
      </p:pic>
      <p:sp>
        <p:nvSpPr>
          <p:cNvPr id="58" name="Google Shape;58;p14"/>
          <p:cNvSpPr txBox="1">
            <a:spLocks noGrp="1"/>
          </p:cNvSpPr>
          <p:nvPr>
            <p:ph type="body" idx="1"/>
          </p:nvPr>
        </p:nvSpPr>
        <p:spPr>
          <a:xfrm>
            <a:off x="877105" y="3463460"/>
            <a:ext cx="7175166" cy="468881"/>
          </a:xfrm>
          <a:prstGeom prst="rect">
            <a:avLst/>
          </a:prstGeom>
          <a:noFill/>
          <a:ln>
            <a:noFill/>
          </a:ln>
        </p:spPr>
        <p:txBody>
          <a:bodyPr spcFirstLastPara="1" wrap="square" lIns="68575" tIns="34275" rIns="68575" bIns="34275" anchor="t" anchorCtr="0">
            <a:spAutoFit/>
          </a:bodyPr>
          <a:lstStyle>
            <a:lvl1pPr marL="609585" marR="0" lvl="0" indent="-304792" algn="l" rtl="0">
              <a:lnSpc>
                <a:spcPct val="90000"/>
              </a:lnSpc>
              <a:spcBef>
                <a:spcPts val="1067"/>
              </a:spcBef>
              <a:spcAft>
                <a:spcPts val="0"/>
              </a:spcAft>
              <a:buClr>
                <a:schemeClr val="lt1"/>
              </a:buClr>
              <a:buSzPts val="1400"/>
              <a:buFont typeface="Arial"/>
              <a:buNone/>
              <a:defRPr sz="1867" b="0" i="0" u="none" strike="noStrike" cap="none">
                <a:solidFill>
                  <a:schemeClr val="lt1"/>
                </a:solidFill>
                <a:latin typeface="Montserrat"/>
                <a:ea typeface="Montserrat"/>
                <a:cs typeface="Montserrat"/>
                <a:sym typeface="Montserrat"/>
              </a:defRPr>
            </a:lvl1pPr>
            <a:lvl2pPr marL="1219170" marR="0" lvl="1" indent="-457189" algn="l" rtl="0">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16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body" idx="2"/>
          </p:nvPr>
        </p:nvSpPr>
        <p:spPr>
          <a:xfrm>
            <a:off x="877105" y="1830146"/>
            <a:ext cx="7175166" cy="825837"/>
          </a:xfrm>
          <a:prstGeom prst="rect">
            <a:avLst/>
          </a:prstGeom>
          <a:noFill/>
          <a:ln>
            <a:noFill/>
          </a:ln>
        </p:spPr>
        <p:txBody>
          <a:bodyPr spcFirstLastPara="1" wrap="square" lIns="68575" tIns="34275" rIns="68575" bIns="34275" anchor="t" anchorCtr="0">
            <a:spAutoFit/>
          </a:bodyPr>
          <a:lstStyle>
            <a:lvl1pPr marL="609585" marR="0" lvl="0" indent="-304792" algn="l" rtl="0">
              <a:lnSpc>
                <a:spcPct val="100000"/>
              </a:lnSpc>
              <a:spcBef>
                <a:spcPts val="1067"/>
              </a:spcBef>
              <a:spcAft>
                <a:spcPts val="0"/>
              </a:spcAft>
              <a:buClr>
                <a:schemeClr val="lt1"/>
              </a:buClr>
              <a:buSzPts val="3000"/>
              <a:buFont typeface="Arial"/>
              <a:buNone/>
              <a:defRPr sz="4000" b="1" i="0" u="none" strike="noStrike" cap="none">
                <a:solidFill>
                  <a:schemeClr val="lt1"/>
                </a:solidFill>
                <a:latin typeface="Montserrat"/>
                <a:ea typeface="Montserrat"/>
                <a:cs typeface="Montserrat"/>
                <a:sym typeface="Montserrat"/>
              </a:defRPr>
            </a:lvl1pPr>
            <a:lvl2pPr marL="1219170" marR="0" lvl="1" indent="-457189" algn="l" rtl="0">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16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body" idx="3"/>
          </p:nvPr>
        </p:nvSpPr>
        <p:spPr>
          <a:xfrm>
            <a:off x="877105" y="4251603"/>
            <a:ext cx="5135203" cy="243200"/>
          </a:xfrm>
          <a:prstGeom prst="rect">
            <a:avLst/>
          </a:prstGeom>
          <a:noFill/>
          <a:ln>
            <a:noFill/>
          </a:ln>
        </p:spPr>
        <p:txBody>
          <a:bodyPr spcFirstLastPara="1" wrap="square" lIns="68575" tIns="34275" rIns="68575" bIns="34275" anchor="t" anchorCtr="0">
            <a:normAutofit/>
          </a:bodyPr>
          <a:lstStyle>
            <a:lvl1pPr marL="609585" marR="0" lvl="0" indent="-304792" algn="l" rtl="0">
              <a:lnSpc>
                <a:spcPct val="90000"/>
              </a:lnSpc>
              <a:spcBef>
                <a:spcPts val="1067"/>
              </a:spcBef>
              <a:spcAft>
                <a:spcPts val="0"/>
              </a:spcAft>
              <a:buClr>
                <a:schemeClr val="lt1"/>
              </a:buClr>
              <a:buSzPts val="1100"/>
              <a:buFont typeface="Arial"/>
              <a:buNone/>
              <a:defRPr sz="1467" b="0" i="0" u="none" strike="noStrike" cap="none">
                <a:solidFill>
                  <a:schemeClr val="lt1"/>
                </a:solidFill>
                <a:latin typeface="Montserrat"/>
                <a:ea typeface="Montserrat"/>
                <a:cs typeface="Montserrat"/>
                <a:sym typeface="Montserrat"/>
              </a:defRPr>
            </a:lvl1pPr>
            <a:lvl2pPr marL="1219170" marR="0" lvl="1" indent="-457189" algn="l" rtl="0">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16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16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1600"/>
              </a:spcBef>
              <a:spcAft>
                <a:spcPts val="160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pic>
        <p:nvPicPr>
          <p:cNvPr id="61" name="Google Shape;61;p14"/>
          <p:cNvPicPr preferRelativeResize="0"/>
          <p:nvPr/>
        </p:nvPicPr>
        <p:blipFill rotWithShape="1">
          <a:blip r:embed="rId3">
            <a:alphaModFix/>
          </a:blip>
          <a:srcRect/>
          <a:stretch/>
        </p:blipFill>
        <p:spPr>
          <a:xfrm>
            <a:off x="965316" y="5276251"/>
            <a:ext cx="2841369" cy="630481"/>
          </a:xfrm>
          <a:prstGeom prst="rect">
            <a:avLst/>
          </a:prstGeom>
          <a:noFill/>
          <a:ln>
            <a:noFill/>
          </a:ln>
        </p:spPr>
      </p:pic>
      <p:sp>
        <p:nvSpPr>
          <p:cNvPr id="62" name="Google Shape;62;p14"/>
          <p:cNvSpPr txBox="1"/>
          <p:nvPr/>
        </p:nvSpPr>
        <p:spPr>
          <a:xfrm>
            <a:off x="888022" y="5981870"/>
            <a:ext cx="6316425" cy="522988"/>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933" b="0" i="0" u="none" strike="noStrike" cap="none">
                <a:solidFill>
                  <a:schemeClr val="lt1"/>
                </a:solidFill>
                <a:latin typeface="Montserrat"/>
                <a:ea typeface="Montserrat"/>
                <a:cs typeface="Montserrat"/>
                <a:sym typeface="Montserrat"/>
              </a:rPr>
              <a:t>Project funded by the European Union (GA 101131696). Views and opinions expressed are those of the author(s) only and do not necessarily reflect those of the European Union or the granting authority (REA). Neither the European Union nor the granting authority can be held responsible for them.</a:t>
            </a:r>
            <a:endParaRPr sz="933">
              <a:solidFill>
                <a:schemeClr val="lt1"/>
              </a:solidFill>
              <a:latin typeface="Montserrat"/>
              <a:ea typeface="Montserrat"/>
              <a:cs typeface="Montserrat"/>
              <a:sym typeface="Montserrat"/>
            </a:endParaRPr>
          </a:p>
        </p:txBody>
      </p:sp>
      <p:sp>
        <p:nvSpPr>
          <p:cNvPr id="63" name="Google Shape;63;p14"/>
          <p:cNvSpPr txBox="1"/>
          <p:nvPr/>
        </p:nvSpPr>
        <p:spPr>
          <a:xfrm>
            <a:off x="-941681" y="-642551"/>
            <a:ext cx="185305" cy="379615"/>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spTree>
    <p:extLst>
      <p:ext uri="{BB962C8B-B14F-4D97-AF65-F5344CB8AC3E}">
        <p14:creationId xmlns:p14="http://schemas.microsoft.com/office/powerpoint/2010/main" val="168463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ED01-E47B-F178-3456-7D0E5C9DB741}"/>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BC7DC29D-307B-5F83-1D4A-9F1F54529546}"/>
              </a:ext>
            </a:extLst>
          </p:cNvPr>
          <p:cNvSpPr>
            <a:spLocks noGrp="1"/>
          </p:cNvSpPr>
          <p:nvPr>
            <p:ph type="dt" sz="half" idx="10"/>
          </p:nvPr>
        </p:nvSpPr>
        <p:spPr/>
        <p:txBody>
          <a:bodyPr/>
          <a:lstStyle/>
          <a:p>
            <a:fld id="{5404D44E-867C-CC4E-8705-B5AB3EB53F3C}" type="datetimeFigureOut">
              <a:rPr lang="en-AT" smtClean="0"/>
              <a:t>09/13/2024</a:t>
            </a:fld>
            <a:endParaRPr lang="en-AT"/>
          </a:p>
        </p:txBody>
      </p:sp>
      <p:sp>
        <p:nvSpPr>
          <p:cNvPr id="4" name="Footer Placeholder 3">
            <a:extLst>
              <a:ext uri="{FF2B5EF4-FFF2-40B4-BE49-F238E27FC236}">
                <a16:creationId xmlns:a16="http://schemas.microsoft.com/office/drawing/2014/main" id="{8B99E641-A28A-3E25-7281-D7AC4C854A58}"/>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060AD49-1B86-3C58-7909-159ED76BBD25}"/>
              </a:ext>
            </a:extLst>
          </p:cNvPr>
          <p:cNvSpPr>
            <a:spLocks noGrp="1"/>
          </p:cNvSpPr>
          <p:nvPr>
            <p:ph type="sldNum" sz="quarter" idx="12"/>
          </p:nvPr>
        </p:nvSpPr>
        <p:spPr/>
        <p:txBody>
          <a:bodyPr/>
          <a:lstStyle/>
          <a:p>
            <a:fld id="{CC46CD02-36AD-4244-80E0-D7778C19B069}" type="slidenum">
              <a:rPr lang="en-AT" smtClean="0"/>
              <a:t>‹#›</a:t>
            </a:fld>
            <a:endParaRPr lang="en-AT"/>
          </a:p>
        </p:txBody>
      </p:sp>
    </p:spTree>
    <p:extLst>
      <p:ext uri="{BB962C8B-B14F-4D97-AF65-F5344CB8AC3E}">
        <p14:creationId xmlns:p14="http://schemas.microsoft.com/office/powerpoint/2010/main" val="86204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11">
            <a:extLst>
              <a:ext uri="{28A0092B-C50C-407E-A947-70E740481C1C}">
                <a14:useLocalDpi xmlns:a14="http://schemas.microsoft.com/office/drawing/2010/main"/>
              </a:ext>
            </a:extLst>
          </a:blip>
          <a:stretch>
            <a:fillRect/>
          </a:stretch>
        </p:blipFill>
        <p:spPr>
          <a:xfrm>
            <a:off x="0" y="6452225"/>
            <a:ext cx="9956800" cy="405130"/>
          </a:xfrm>
          <a:prstGeom prst="rect">
            <a:avLst/>
          </a:prstGeom>
        </p:spPr>
      </p:pic>
      <p:pic>
        <p:nvPicPr>
          <p:cNvPr id="2" name="Picture 1">
            <a:extLst>
              <a:ext uri="{FF2B5EF4-FFF2-40B4-BE49-F238E27FC236}">
                <a16:creationId xmlns:a16="http://schemas.microsoft.com/office/drawing/2014/main" id="{89458E45-3DE6-2FA2-B15D-6219729FAFD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584" y="-13463"/>
            <a:ext cx="12238611" cy="994387"/>
          </a:xfrm>
          <a:prstGeom prst="rect">
            <a:avLst/>
          </a:prstGeom>
        </p:spPr>
      </p:pic>
      <p:pic>
        <p:nvPicPr>
          <p:cNvPr id="4" name="Picture 58">
            <a:extLst>
              <a:ext uri="{FF2B5EF4-FFF2-40B4-BE49-F238E27FC236}">
                <a16:creationId xmlns:a16="http://schemas.microsoft.com/office/drawing/2014/main" id="{75AF3C9F-8C40-68B7-78FE-A9E4817766B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5" name="Straight Connector 4">
            <a:extLst>
              <a:ext uri="{FF2B5EF4-FFF2-40B4-BE49-F238E27FC236}">
                <a16:creationId xmlns:a16="http://schemas.microsoft.com/office/drawing/2014/main" id="{B8E77F05-1101-66E0-DD8B-DF65B4FDF2ED}"/>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27D55A-FDCD-5D48-F3AF-2128CD4A4CAF}"/>
              </a:ext>
            </a:extLst>
          </p:cNvPr>
          <p:cNvPicPr/>
          <p:nvPr userDrawn="1"/>
        </p:nvPicPr>
        <p:blipFill>
          <a:blip r:embed="rId11">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pic>
        <p:nvPicPr>
          <p:cNvPr id="7" name="Picture 6">
            <a:extLst>
              <a:ext uri="{FF2B5EF4-FFF2-40B4-BE49-F238E27FC236}">
                <a16:creationId xmlns:a16="http://schemas.microsoft.com/office/drawing/2014/main" id="{A14AB22A-988D-F6CF-7791-B66079322CF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45532" y="6581715"/>
            <a:ext cx="1636920" cy="105918"/>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46" r:id="rId3"/>
    <p:sldLayoutId id="2147483947" r:id="rId4"/>
    <p:sldLayoutId id="2147483948" r:id="rId5"/>
    <p:sldLayoutId id="2147483949" r:id="rId6"/>
    <p:sldLayoutId id="2147483950" r:id="rId7"/>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fraisl@iiasa.ac.a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iiasa.ac.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microsoft.com/office/2007/relationships/hdphoto" Target="../media/hdphoto1.wdp"/><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016/j.envsci.2021.10.034" TargetMode="External"/><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41E71BF-3364-7513-2367-1FB82035A841}"/>
              </a:ext>
            </a:extLst>
          </p:cNvPr>
          <p:cNvSpPr>
            <a:spLocks noGrp="1"/>
          </p:cNvSpPr>
          <p:nvPr>
            <p:ph type="subTitle" idx="1"/>
          </p:nvPr>
        </p:nvSpPr>
        <p:spPr/>
        <p:txBody>
          <a:bodyPr/>
          <a:lstStyle/>
          <a:p>
            <a:r>
              <a:rPr lang="en-GB" dirty="0"/>
              <a:t>Dilek Fraisl, Linda See, Ian McCallum, Steffen Fritz</a:t>
            </a:r>
          </a:p>
        </p:txBody>
      </p:sp>
      <p:sp>
        <p:nvSpPr>
          <p:cNvPr id="3" name="Title 2">
            <a:extLst>
              <a:ext uri="{FF2B5EF4-FFF2-40B4-BE49-F238E27FC236}">
                <a16:creationId xmlns:a16="http://schemas.microsoft.com/office/drawing/2014/main" id="{F3E4B348-B5BB-791E-AEA7-B304D4E264D3}"/>
              </a:ext>
            </a:extLst>
          </p:cNvPr>
          <p:cNvSpPr>
            <a:spLocks noGrp="1"/>
          </p:cNvSpPr>
          <p:nvPr>
            <p:ph type="ctrTitle"/>
          </p:nvPr>
        </p:nvSpPr>
        <p:spPr>
          <a:xfrm>
            <a:off x="207803" y="2656648"/>
            <a:ext cx="11809731" cy="1323439"/>
          </a:xfrm>
        </p:spPr>
        <p:txBody>
          <a:bodyPr/>
          <a:lstStyle/>
          <a:p>
            <a:r>
              <a:rPr lang="en-US" dirty="0"/>
              <a:t>Complementary use of citizen science and EO data for addressing SDG data gaps</a:t>
            </a:r>
            <a:endParaRPr lang="en-GB" dirty="0"/>
          </a:p>
        </p:txBody>
      </p:sp>
    </p:spTree>
    <p:extLst>
      <p:ext uri="{BB962C8B-B14F-4D97-AF65-F5344CB8AC3E}">
        <p14:creationId xmlns:p14="http://schemas.microsoft.com/office/powerpoint/2010/main" val="172384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5A7C855D-6EF6-C5C1-3B9B-8A3B10A337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64272" y="1059050"/>
            <a:ext cx="8696794" cy="5391226"/>
          </a:xfrm>
          <a:ln>
            <a:solidFill>
              <a:schemeClr val="accent1"/>
            </a:solidFill>
          </a:ln>
        </p:spPr>
      </p:pic>
      <p:sp>
        <p:nvSpPr>
          <p:cNvPr id="3" name="Title 2">
            <a:extLst>
              <a:ext uri="{FF2B5EF4-FFF2-40B4-BE49-F238E27FC236}">
                <a16:creationId xmlns:a16="http://schemas.microsoft.com/office/drawing/2014/main" id="{80C44C8C-F74E-6152-0562-8AB500A5E5E7}"/>
              </a:ext>
            </a:extLst>
          </p:cNvPr>
          <p:cNvSpPr>
            <a:spLocks noGrp="1"/>
          </p:cNvSpPr>
          <p:nvPr>
            <p:ph type="title"/>
          </p:nvPr>
        </p:nvSpPr>
        <p:spPr>
          <a:xfrm>
            <a:off x="122240" y="228623"/>
            <a:ext cx="10041943" cy="566293"/>
          </a:xfrm>
        </p:spPr>
        <p:txBody>
          <a:bodyPr>
            <a:normAutofit fontScale="90000"/>
          </a:bodyPr>
          <a:lstStyle/>
          <a:p>
            <a:r>
              <a:rPr lang="en-US" dirty="0"/>
              <a:t>Picture Pile Campaigns to-date </a:t>
            </a:r>
          </a:p>
        </p:txBody>
      </p:sp>
    </p:spTree>
    <p:extLst>
      <p:ext uri="{BB962C8B-B14F-4D97-AF65-F5344CB8AC3E}">
        <p14:creationId xmlns:p14="http://schemas.microsoft.com/office/powerpoint/2010/main" val="337986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body" idx="1"/>
          </p:nvPr>
        </p:nvSpPr>
        <p:spPr>
          <a:xfrm>
            <a:off x="891382" y="3463459"/>
            <a:ext cx="7155600" cy="1019854"/>
          </a:xfrm>
          <a:prstGeom prst="rect">
            <a:avLst/>
          </a:prstGeom>
          <a:noFill/>
          <a:ln>
            <a:noFill/>
          </a:ln>
        </p:spPr>
        <p:txBody>
          <a:bodyPr spcFirstLastPara="1" vert="horz" wrap="square" lIns="91433" tIns="45700" rIns="91433" bIns="45700" numCol="1" anchor="t" anchorCtr="0" compatLnSpc="1">
            <a:prstTxWarp prst="textNoShape">
              <a:avLst/>
            </a:prstTxWarp>
            <a:spAutoFit/>
          </a:bodyPr>
          <a:lstStyle/>
          <a:p>
            <a:pPr marL="0" indent="0">
              <a:spcBef>
                <a:spcPts val="0"/>
              </a:spcBef>
            </a:pPr>
            <a:r>
              <a:rPr lang="en"/>
              <a:t>Curating, Replicating, Orchestrating and Propagating </a:t>
            </a:r>
            <a:endParaRPr/>
          </a:p>
          <a:p>
            <a:pPr marL="0" indent="0">
              <a:spcBef>
                <a:spcPts val="1600"/>
              </a:spcBef>
              <a:spcAft>
                <a:spcPts val="1600"/>
              </a:spcAft>
            </a:pPr>
            <a:r>
              <a:rPr lang="en"/>
              <a:t>Citizen Science across Europe</a:t>
            </a:r>
            <a:endParaRPr/>
          </a:p>
        </p:txBody>
      </p:sp>
      <p:sp>
        <p:nvSpPr>
          <p:cNvPr id="99" name="Google Shape;99;p20"/>
          <p:cNvSpPr txBox="1">
            <a:spLocks noGrp="1"/>
          </p:cNvSpPr>
          <p:nvPr>
            <p:ph type="body" idx="2"/>
          </p:nvPr>
        </p:nvSpPr>
        <p:spPr>
          <a:xfrm>
            <a:off x="891382" y="1830146"/>
            <a:ext cx="7155600" cy="913030"/>
          </a:xfrm>
          <a:prstGeom prst="rect">
            <a:avLst/>
          </a:prstGeom>
          <a:noFill/>
          <a:ln>
            <a:noFill/>
          </a:ln>
        </p:spPr>
        <p:txBody>
          <a:bodyPr spcFirstLastPara="1" vert="horz" wrap="square" lIns="91433" tIns="45700" rIns="91433" bIns="45700" numCol="1" anchor="t" anchorCtr="0" compatLnSpc="1">
            <a:prstTxWarp prst="textNoShape">
              <a:avLst/>
            </a:prstTxWarp>
            <a:spAutoFit/>
          </a:bodyPr>
          <a:lstStyle/>
          <a:p>
            <a:pPr marL="0" indent="0">
              <a:spcBef>
                <a:spcPts val="0"/>
              </a:spcBef>
              <a:spcAft>
                <a:spcPts val="1600"/>
              </a:spcAft>
            </a:pPr>
            <a:r>
              <a:rPr lang="en"/>
              <a:t>CROPS</a:t>
            </a:r>
            <a:endParaRPr/>
          </a:p>
        </p:txBody>
      </p:sp>
      <p:sp>
        <p:nvSpPr>
          <p:cNvPr id="100" name="Google Shape;100;p20"/>
          <p:cNvSpPr txBox="1">
            <a:spLocks noGrp="1"/>
          </p:cNvSpPr>
          <p:nvPr>
            <p:ph type="body" idx="3"/>
          </p:nvPr>
        </p:nvSpPr>
        <p:spPr>
          <a:xfrm>
            <a:off x="891382" y="4251603"/>
            <a:ext cx="5121200" cy="243200"/>
          </a:xfrm>
          <a:prstGeom prst="rect">
            <a:avLst/>
          </a:prstGeom>
          <a:noFill/>
          <a:ln>
            <a:noFill/>
          </a:ln>
        </p:spPr>
        <p:txBody>
          <a:bodyPr spcFirstLastPara="1" vert="horz" wrap="square" lIns="91433" tIns="45700" rIns="91433" bIns="45700" numCol="1" anchor="t" anchorCtr="0" compatLnSpc="1">
            <a:prstTxWarp prst="textNoShape">
              <a:avLst/>
            </a:prstTxWarp>
            <a:normAutofit fontScale="25000" lnSpcReduction="20000"/>
          </a:bodyPr>
          <a:lstStyle/>
          <a:p>
            <a:pPr marL="0" indent="0">
              <a:spcBef>
                <a:spcPts val="0"/>
              </a:spcBef>
              <a:spcAft>
                <a:spcPts val="1600"/>
              </a:spcAft>
              <a:buSzPct val="100000"/>
            </a:pPr>
            <a:r>
              <a:rPr lang="en"/>
              <a:t>January 2024 – December 2026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58959F-8CF3-6D93-BC0E-7F0A43388011}"/>
              </a:ext>
            </a:extLst>
          </p:cNvPr>
          <p:cNvSpPr txBox="1"/>
          <p:nvPr/>
        </p:nvSpPr>
        <p:spPr>
          <a:xfrm>
            <a:off x="4269343" y="1660011"/>
            <a:ext cx="3686650" cy="830997"/>
          </a:xfrm>
          <a:prstGeom prst="rect">
            <a:avLst/>
          </a:prstGeom>
          <a:noFill/>
        </p:spPr>
        <p:txBody>
          <a:bodyPr wrap="none" rtlCol="0">
            <a:spAutoFit/>
          </a:bodyPr>
          <a:lstStyle/>
          <a:p>
            <a:r>
              <a:rPr lang="en-AT" sz="4800" dirty="0">
                <a:latin typeface="Tahoma" panose="020B0604030504040204" pitchFamily="34" charset="0"/>
                <a:ea typeface="Tahoma" panose="020B0604030504040204" pitchFamily="34" charset="0"/>
                <a:cs typeface="Tahoma" panose="020B0604030504040204" pitchFamily="34" charset="0"/>
              </a:rPr>
              <a:t>THANK YOU!</a:t>
            </a:r>
          </a:p>
        </p:txBody>
      </p:sp>
      <p:sp>
        <p:nvSpPr>
          <p:cNvPr id="9" name="TextBox 8">
            <a:extLst>
              <a:ext uri="{FF2B5EF4-FFF2-40B4-BE49-F238E27FC236}">
                <a16:creationId xmlns:a16="http://schemas.microsoft.com/office/drawing/2014/main" id="{978803DD-D798-36A1-51A5-D90227812EE5}"/>
              </a:ext>
            </a:extLst>
          </p:cNvPr>
          <p:cNvSpPr txBox="1"/>
          <p:nvPr/>
        </p:nvSpPr>
        <p:spPr>
          <a:xfrm>
            <a:off x="4937973" y="4395359"/>
            <a:ext cx="2349391" cy="1077218"/>
          </a:xfrm>
          <a:prstGeom prst="rect">
            <a:avLst/>
          </a:prstGeom>
          <a:noFill/>
        </p:spPr>
        <p:txBody>
          <a:bodyPr wrap="square">
            <a:spAutoFit/>
          </a:bodyPr>
          <a:lstStyle/>
          <a:p>
            <a:pPr>
              <a:spcBef>
                <a:spcPts val="0"/>
              </a:spcBef>
              <a:spcAft>
                <a:spcPts val="0"/>
              </a:spcAft>
            </a:pP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Email: </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hlinkClick r:id="rId3"/>
              </a:rPr>
              <a:t>fraisl@iiasa.ac.at</a:t>
            </a: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p>
          <a:p>
            <a:pPr>
              <a:spcBef>
                <a:spcPts val="0"/>
              </a:spcBef>
              <a:spcAft>
                <a:spcPts val="0"/>
              </a:spcAft>
            </a:pP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Twitter: </a:t>
            </a:r>
            <a:r>
              <a:rPr lang="en-GB" sz="1600" dirty="0">
                <a:latin typeface="Tahoma" panose="020B0604030504040204" pitchFamily="34" charset="0"/>
                <a:ea typeface="Tahoma" panose="020B0604030504040204" pitchFamily="34" charset="0"/>
                <a:cs typeface="Tahoma" panose="020B0604030504040204" pitchFamily="34" charset="0"/>
                <a:sym typeface="Tahoma"/>
              </a:rPr>
              <a:t>dilekfraisl1 </a:t>
            </a:r>
          </a:p>
          <a:p>
            <a:pPr>
              <a:spcBef>
                <a:spcPts val="0"/>
              </a:spcBef>
              <a:spcAft>
                <a:spcPts val="0"/>
              </a:spcAft>
            </a:pP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LinkedIn: dilekfraisl</a:t>
            </a:r>
            <a:endParaRPr lang="en-GB" sz="16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GB" sz="1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Web: </a:t>
            </a:r>
            <a:r>
              <a:rPr lang="en-GB" sz="1600" dirty="0">
                <a:latin typeface="Tahoma" panose="020B0604030504040204" pitchFamily="34" charset="0"/>
                <a:ea typeface="Tahoma" panose="020B0604030504040204" pitchFamily="34" charset="0"/>
                <a:cs typeface="Tahoma" panose="020B0604030504040204" pitchFamily="34" charset="0"/>
                <a:sym typeface="Tahoma"/>
                <a:hlinkClick r:id="rId4"/>
              </a:rPr>
              <a:t>www.iiasa.ac.at</a:t>
            </a:r>
            <a:r>
              <a:rPr lang="en-GB" sz="1600" dirty="0">
                <a:latin typeface="Tahoma" panose="020B0604030504040204" pitchFamily="34" charset="0"/>
                <a:ea typeface="Tahoma" panose="020B0604030504040204" pitchFamily="34" charset="0"/>
                <a:cs typeface="Tahoma" panose="020B0604030504040204" pitchFamily="34" charset="0"/>
                <a:sym typeface="Tahoma"/>
              </a:rPr>
              <a:t>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3">
            <a:extLst>
              <a:ext uri="{FF2B5EF4-FFF2-40B4-BE49-F238E27FC236}">
                <a16:creationId xmlns:a16="http://schemas.microsoft.com/office/drawing/2014/main" id="{7333F1D4-1945-0434-9838-0BDFD90B2939}"/>
              </a:ext>
            </a:extLst>
          </p:cNvPr>
          <p:cNvSpPr txBox="1">
            <a:spLocks/>
          </p:cNvSpPr>
          <p:nvPr/>
        </p:nvSpPr>
        <p:spPr>
          <a:xfrm>
            <a:off x="912138" y="2904574"/>
            <a:ext cx="10401059" cy="10772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AT" sz="2300" b="1" dirty="0">
                <a:solidFill>
                  <a:schemeClr val="dk2"/>
                </a:solidFill>
                <a:latin typeface="Tahoma" panose="020B0604030504040204" pitchFamily="34" charset="0"/>
                <a:ea typeface="Tahoma" panose="020B0604030504040204" pitchFamily="34" charset="0"/>
                <a:cs typeface="Tahoma" panose="020B0604030504040204" pitchFamily="34" charset="0"/>
              </a:rPr>
              <a:t>Dr. Dilek Fraisl</a:t>
            </a:r>
          </a:p>
          <a:p>
            <a:pPr marL="0" indent="0" algn="ctr">
              <a:lnSpc>
                <a:spcPct val="100000"/>
              </a:lnSpc>
              <a:spcBef>
                <a:spcPts val="0"/>
              </a:spcBef>
              <a:buNone/>
            </a:pPr>
            <a:r>
              <a:rPr lang="en-AT" sz="2300" dirty="0">
                <a:solidFill>
                  <a:schemeClr val="dk2"/>
                </a:solidFill>
                <a:latin typeface="Tahoma" panose="020B0604030504040204" pitchFamily="34" charset="0"/>
                <a:ea typeface="Tahoma" panose="020B0604030504040204" pitchFamily="34" charset="0"/>
                <a:cs typeface="Tahoma" panose="020B0604030504040204" pitchFamily="34" charset="0"/>
              </a:rPr>
              <a:t>International Institute for Applied Systems Analysis (IIASA)</a:t>
            </a:r>
          </a:p>
          <a:p>
            <a:pPr marL="0" indent="0" algn="ctr">
              <a:lnSpc>
                <a:spcPct val="100000"/>
              </a:lnSpc>
              <a:spcBef>
                <a:spcPts val="0"/>
              </a:spcBef>
              <a:buNone/>
            </a:pPr>
            <a:r>
              <a:rPr lang="en-AT" sz="2300" dirty="0">
                <a:solidFill>
                  <a:schemeClr val="dk2"/>
                </a:solidFill>
                <a:latin typeface="Tahoma" panose="020B0604030504040204" pitchFamily="34" charset="0"/>
                <a:ea typeface="Tahoma" panose="020B0604030504040204" pitchFamily="34" charset="0"/>
                <a:cs typeface="Tahoma" panose="020B0604030504040204" pitchFamily="34" charset="0"/>
              </a:rPr>
              <a:t>Citizen Science Global Partnership (CSGP)</a:t>
            </a:r>
          </a:p>
        </p:txBody>
      </p:sp>
    </p:spTree>
    <p:extLst>
      <p:ext uri="{BB962C8B-B14F-4D97-AF65-F5344CB8AC3E}">
        <p14:creationId xmlns:p14="http://schemas.microsoft.com/office/powerpoint/2010/main" val="31613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818A-684E-8FAA-3402-63BA968AD441}"/>
              </a:ext>
            </a:extLst>
          </p:cNvPr>
          <p:cNvSpPr>
            <a:spLocks noGrp="1"/>
          </p:cNvSpPr>
          <p:nvPr>
            <p:ph type="title"/>
          </p:nvPr>
        </p:nvSpPr>
        <p:spPr>
          <a:xfrm>
            <a:off x="216000" y="-70431"/>
            <a:ext cx="10417166" cy="1015663"/>
          </a:xfrm>
        </p:spPr>
        <p:txBody>
          <a:bodyPr/>
          <a:lstStyle/>
          <a:p>
            <a:r>
              <a:rPr lang="en-GB" dirty="0"/>
              <a:t>THE UN SUSTAINABLE DEVELOPMENT GOALS (SDGs)</a:t>
            </a:r>
            <a:endParaRPr lang="en-US" dirty="0"/>
          </a:p>
        </p:txBody>
      </p:sp>
      <p:pic>
        <p:nvPicPr>
          <p:cNvPr id="4" name="Google Shape;245;p10" descr="A group of colorful squares with symbols&#10;&#10;Description automatically generated">
            <a:extLst>
              <a:ext uri="{FF2B5EF4-FFF2-40B4-BE49-F238E27FC236}">
                <a16:creationId xmlns:a16="http://schemas.microsoft.com/office/drawing/2014/main" id="{A25FD9E5-F499-A6AA-72AA-28089D93C425}"/>
              </a:ext>
            </a:extLst>
          </p:cNvPr>
          <p:cNvPicPr preferRelativeResize="0"/>
          <p:nvPr/>
        </p:nvPicPr>
        <p:blipFill>
          <a:blip r:embed="rId2"/>
          <a:stretch>
            <a:fillRect/>
          </a:stretch>
        </p:blipFill>
        <p:spPr>
          <a:xfrm>
            <a:off x="1671894" y="1461414"/>
            <a:ext cx="9240981" cy="4225636"/>
          </a:xfrm>
          <a:prstGeom prst="rect">
            <a:avLst/>
          </a:prstGeom>
          <a:noFill/>
        </p:spPr>
      </p:pic>
    </p:spTree>
    <p:extLst>
      <p:ext uri="{BB962C8B-B14F-4D97-AF65-F5344CB8AC3E}">
        <p14:creationId xmlns:p14="http://schemas.microsoft.com/office/powerpoint/2010/main" val="283311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2AB0-8492-E732-807F-F9C777F9CCE6}"/>
              </a:ext>
            </a:extLst>
          </p:cNvPr>
          <p:cNvSpPr>
            <a:spLocks noGrp="1"/>
          </p:cNvSpPr>
          <p:nvPr>
            <p:ph type="title"/>
          </p:nvPr>
        </p:nvSpPr>
        <p:spPr/>
        <p:txBody>
          <a:bodyPr/>
          <a:lstStyle/>
          <a:p>
            <a:r>
              <a:rPr lang="en-US" dirty="0"/>
              <a:t>SDG DATA GAPS</a:t>
            </a:r>
          </a:p>
        </p:txBody>
      </p:sp>
      <p:pic>
        <p:nvPicPr>
          <p:cNvPr id="4" name="Picture 3" descr="A graph of a bar chart&#10;&#10;Description automatically generated with medium confidence">
            <a:extLst>
              <a:ext uri="{FF2B5EF4-FFF2-40B4-BE49-F238E27FC236}">
                <a16:creationId xmlns:a16="http://schemas.microsoft.com/office/drawing/2014/main" id="{5C49A572-DBD4-DC04-017E-8A292426EB8C}"/>
              </a:ext>
            </a:extLst>
          </p:cNvPr>
          <p:cNvPicPr>
            <a:picLocks noChangeAspect="1"/>
          </p:cNvPicPr>
          <p:nvPr/>
        </p:nvPicPr>
        <p:blipFill>
          <a:blip r:embed="rId3"/>
          <a:stretch>
            <a:fillRect/>
          </a:stretch>
        </p:blipFill>
        <p:spPr>
          <a:xfrm>
            <a:off x="409155" y="1436165"/>
            <a:ext cx="5686844" cy="4165611"/>
          </a:xfrm>
          <a:prstGeom prst="rect">
            <a:avLst/>
          </a:prstGeom>
        </p:spPr>
      </p:pic>
      <p:sp>
        <p:nvSpPr>
          <p:cNvPr id="5" name="Google Shape;67;p9">
            <a:extLst>
              <a:ext uri="{FF2B5EF4-FFF2-40B4-BE49-F238E27FC236}">
                <a16:creationId xmlns:a16="http://schemas.microsoft.com/office/drawing/2014/main" id="{87C062EC-3738-EC8B-C136-7E6F662D1080}"/>
              </a:ext>
            </a:extLst>
          </p:cNvPr>
          <p:cNvSpPr txBox="1">
            <a:spLocks/>
          </p:cNvSpPr>
          <p:nvPr/>
        </p:nvSpPr>
        <p:spPr>
          <a:xfrm>
            <a:off x="2227046" y="5843414"/>
            <a:ext cx="7999165" cy="343976"/>
          </a:xfrm>
          <a:prstGeom prst="rect">
            <a:avLst/>
          </a:prstGeom>
        </p:spPr>
        <p:txBody>
          <a:bodyPr spcFirstLastPara="1" wrap="square" lIns="91425" tIns="45700" rIns="91425" bIns="45700" anchor="ctr" anchorCtr="0">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i="1" dirty="0">
                <a:solidFill>
                  <a:schemeClr val="accent1"/>
                </a:solidFill>
                <a:latin typeface="Tahoma" panose="020B0604030504040204" pitchFamily="34" charset="0"/>
                <a:ea typeface="Tahoma" panose="020B0604030504040204" pitchFamily="34" charset="0"/>
                <a:cs typeface="Tahoma" panose="020B0604030504040204" pitchFamily="34" charset="0"/>
              </a:rPr>
              <a:t>Almost half of the 92 environmental SDG indicators lack data</a:t>
            </a:r>
          </a:p>
        </p:txBody>
      </p:sp>
      <p:pic>
        <p:nvPicPr>
          <p:cNvPr id="7" name="Picture 6" descr="A graph of different colored bars&#10;&#10;Description automatically generated">
            <a:extLst>
              <a:ext uri="{FF2B5EF4-FFF2-40B4-BE49-F238E27FC236}">
                <a16:creationId xmlns:a16="http://schemas.microsoft.com/office/drawing/2014/main" id="{2E883791-711B-A8EB-0C5F-BF4C2D519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496" y="1436165"/>
            <a:ext cx="5542900" cy="4166352"/>
          </a:xfrm>
          <a:prstGeom prst="rect">
            <a:avLst/>
          </a:prstGeom>
        </p:spPr>
      </p:pic>
    </p:spTree>
    <p:extLst>
      <p:ext uri="{BB962C8B-B14F-4D97-AF65-F5344CB8AC3E}">
        <p14:creationId xmlns:p14="http://schemas.microsoft.com/office/powerpoint/2010/main" val="239838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6DB0-ACB2-6B57-1B00-6AE71C5CC9B1}"/>
              </a:ext>
            </a:extLst>
          </p:cNvPr>
          <p:cNvSpPr>
            <a:spLocks noGrp="1"/>
          </p:cNvSpPr>
          <p:nvPr>
            <p:ph type="title"/>
          </p:nvPr>
        </p:nvSpPr>
        <p:spPr/>
        <p:txBody>
          <a:bodyPr/>
          <a:lstStyle/>
          <a:p>
            <a:r>
              <a:rPr lang="en-GB" dirty="0"/>
              <a:t>THE UN SUSTAINABLE DEVELOPMENT GOALS</a:t>
            </a:r>
          </a:p>
        </p:txBody>
      </p:sp>
      <p:pic>
        <p:nvPicPr>
          <p:cNvPr id="4" name="Google Shape;83;p11">
            <a:extLst>
              <a:ext uri="{FF2B5EF4-FFF2-40B4-BE49-F238E27FC236}">
                <a16:creationId xmlns:a16="http://schemas.microsoft.com/office/drawing/2014/main" id="{C8E973AF-6B51-DB53-E6D8-2940FB8BDBD5}"/>
              </a:ext>
            </a:extLst>
          </p:cNvPr>
          <p:cNvPicPr preferRelativeResize="0"/>
          <p:nvPr/>
        </p:nvPicPr>
        <p:blipFill>
          <a:blip r:embed="rId2">
            <a:alphaModFix/>
          </a:blip>
          <a:stretch>
            <a:fillRect/>
          </a:stretch>
        </p:blipFill>
        <p:spPr>
          <a:xfrm>
            <a:off x="978243" y="1699686"/>
            <a:ext cx="4508158" cy="4135706"/>
          </a:xfrm>
          <a:prstGeom prst="rect">
            <a:avLst/>
          </a:prstGeom>
          <a:noFill/>
          <a:ln>
            <a:noFill/>
          </a:ln>
        </p:spPr>
      </p:pic>
      <p:pic>
        <p:nvPicPr>
          <p:cNvPr id="5" name="Google Shape;84;p11">
            <a:extLst>
              <a:ext uri="{FF2B5EF4-FFF2-40B4-BE49-F238E27FC236}">
                <a16:creationId xmlns:a16="http://schemas.microsoft.com/office/drawing/2014/main" id="{9068EFF2-164B-316F-5985-98C9FA86362B}"/>
              </a:ext>
            </a:extLst>
          </p:cNvPr>
          <p:cNvPicPr preferRelativeResize="0"/>
          <p:nvPr/>
        </p:nvPicPr>
        <p:blipFill>
          <a:blip r:embed="rId3">
            <a:alphaModFix/>
          </a:blip>
          <a:stretch>
            <a:fillRect/>
          </a:stretch>
        </p:blipFill>
        <p:spPr>
          <a:xfrm>
            <a:off x="6112669" y="1699686"/>
            <a:ext cx="5134426" cy="4135706"/>
          </a:xfrm>
          <a:prstGeom prst="rect">
            <a:avLst/>
          </a:prstGeom>
          <a:noFill/>
          <a:ln>
            <a:noFill/>
          </a:ln>
        </p:spPr>
      </p:pic>
      <p:sp>
        <p:nvSpPr>
          <p:cNvPr id="6" name="Google Shape;85;p11">
            <a:extLst>
              <a:ext uri="{FF2B5EF4-FFF2-40B4-BE49-F238E27FC236}">
                <a16:creationId xmlns:a16="http://schemas.microsoft.com/office/drawing/2014/main" id="{6764A96C-D0F5-37D2-1B8F-B516863D21E5}"/>
              </a:ext>
            </a:extLst>
          </p:cNvPr>
          <p:cNvSpPr txBox="1"/>
          <p:nvPr/>
        </p:nvSpPr>
        <p:spPr>
          <a:xfrm>
            <a:off x="216000" y="1022608"/>
            <a:ext cx="118353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rgbClr val="333333"/>
                </a:solidFill>
                <a:highlight>
                  <a:srgbClr val="FCFCFC"/>
                </a:highlight>
                <a:latin typeface="Tahoma" panose="020B0604030504040204" pitchFamily="34" charset="0"/>
                <a:ea typeface="Tahoma" panose="020B0604030504040204" pitchFamily="34" charset="0"/>
                <a:cs typeface="Tahoma" panose="020B0604030504040204" pitchFamily="34" charset="0"/>
                <a:sym typeface="Georgia"/>
              </a:rPr>
              <a:t>The SDG indicators where citizen science projects are “already contributing” (in green), “could contribute” (in yellow) or where there is “no alignment” (in grey). The overall citizen science contributions to each SDG are summarized as pie charts. </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7EB4D8E-FABD-353F-7147-FB0F183567EC}"/>
              </a:ext>
            </a:extLst>
          </p:cNvPr>
          <p:cNvSpPr txBox="1"/>
          <p:nvPr/>
        </p:nvSpPr>
        <p:spPr>
          <a:xfrm>
            <a:off x="63844" y="5936514"/>
            <a:ext cx="11987456" cy="461665"/>
          </a:xfrm>
          <a:prstGeom prst="rect">
            <a:avLst/>
          </a:prstGeom>
          <a:noFill/>
        </p:spPr>
        <p:txBody>
          <a:bodyPr wrap="square">
            <a:spAutoFit/>
          </a:bodyPr>
          <a:lstStyle/>
          <a:p>
            <a:r>
              <a:rPr lang="en-GB" sz="12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Fraisl, D., Campbell, J., See, L. </a:t>
            </a:r>
            <a:r>
              <a:rPr lang="en-GB" sz="1200" b="0"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et al.</a:t>
            </a:r>
            <a:r>
              <a:rPr lang="en-GB" sz="12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Mapping citizen science contributions to the UN sustainable development goals. </a:t>
            </a:r>
            <a:r>
              <a:rPr lang="en-GB" sz="1200" b="0"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Sustain Sci</a:t>
            </a:r>
            <a:r>
              <a:rPr lang="en-GB" sz="12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r>
              <a:rPr lang="en-GB" sz="12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15</a:t>
            </a:r>
            <a:r>
              <a:rPr lang="en-GB" sz="12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1735–1751 (2020). https://</a:t>
            </a:r>
            <a:r>
              <a:rPr lang="en-GB" sz="1200" b="0" i="0" dirty="0" err="1">
                <a:solidFill>
                  <a:srgbClr val="222222"/>
                </a:solidFill>
                <a:effectLst/>
                <a:latin typeface="Tahoma" panose="020B0604030504040204" pitchFamily="34" charset="0"/>
                <a:ea typeface="Tahoma" panose="020B0604030504040204" pitchFamily="34" charset="0"/>
                <a:cs typeface="Tahoma" panose="020B0604030504040204" pitchFamily="34" charset="0"/>
              </a:rPr>
              <a:t>doi.org</a:t>
            </a:r>
            <a:r>
              <a:rPr lang="en-GB" sz="12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/10.1007/s11625-020-00833-7</a:t>
            </a:r>
            <a:endParaRPr lang="en-AT"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341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a:spLocks noGrp="1"/>
          </p:cNvSpPr>
          <p:nvPr>
            <p:ph type="title"/>
          </p:nvPr>
        </p:nvSpPr>
        <p:spPr>
          <a:xfrm>
            <a:off x="-410934" y="130128"/>
            <a:ext cx="11635500" cy="7449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lgn="ctr">
              <a:lnSpc>
                <a:spcPct val="90000"/>
              </a:lnSpc>
              <a:spcBef>
                <a:spcPts val="0"/>
              </a:spcBef>
              <a:spcAft>
                <a:spcPts val="0"/>
              </a:spcAft>
              <a:buClr>
                <a:schemeClr val="dk1"/>
              </a:buClr>
              <a:buSzPts val="2700"/>
            </a:pPr>
            <a:r>
              <a:rPr lang="en-AT" sz="2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sym typeface="Calibri"/>
              </a:rPr>
              <a:t>The greatest contribution of citizen science data to SDG monitoring would be in:</a:t>
            </a:r>
            <a:endParaRPr sz="3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73" name="Google Shape;273;p12" descr="Table&#10;&#10;Description automatically generated"/>
          <p:cNvPicPr preferRelativeResize="0"/>
          <p:nvPr/>
        </p:nvPicPr>
        <p:blipFill rotWithShape="1">
          <a:blip r:embed="rId3">
            <a:alphaModFix/>
          </a:blip>
          <a:srcRect/>
          <a:stretch/>
        </p:blipFill>
        <p:spPr>
          <a:xfrm>
            <a:off x="660136" y="1898987"/>
            <a:ext cx="10905064" cy="3462358"/>
          </a:xfrm>
          <a:prstGeom prst="rect">
            <a:avLst/>
          </a:prstGeom>
          <a:noFill/>
          <a:ln>
            <a:noFill/>
          </a:ln>
        </p:spPr>
      </p:pic>
    </p:spTree>
    <p:extLst>
      <p:ext uri="{BB962C8B-B14F-4D97-AF65-F5344CB8AC3E}">
        <p14:creationId xmlns:p14="http://schemas.microsoft.com/office/powerpoint/2010/main" val="422002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75AA1B-7724-F6D7-8358-30F85DF38765}"/>
              </a:ext>
            </a:extLst>
          </p:cNvPr>
          <p:cNvSpPr txBox="1"/>
          <p:nvPr/>
        </p:nvSpPr>
        <p:spPr>
          <a:xfrm>
            <a:off x="3494976" y="2492188"/>
            <a:ext cx="184731" cy="369332"/>
          </a:xfrm>
          <a:prstGeom prst="rect">
            <a:avLst/>
          </a:prstGeom>
          <a:noFill/>
        </p:spPr>
        <p:txBody>
          <a:bodyPr wrap="none" rtlCol="0">
            <a:spAutoFit/>
          </a:bodyPr>
          <a:lstStyle/>
          <a:p>
            <a:endParaRPr lang="en-AT" dirty="0"/>
          </a:p>
        </p:txBody>
      </p:sp>
      <p:pic>
        <p:nvPicPr>
          <p:cNvPr id="11" name="Picture 2" descr="A group of children taking a selfie&#10;&#10;Description automatically generated with medium confidence">
            <a:extLst>
              <a:ext uri="{FF2B5EF4-FFF2-40B4-BE49-F238E27FC236}">
                <a16:creationId xmlns:a16="http://schemas.microsoft.com/office/drawing/2014/main" id="{890823C4-5642-021F-0F42-9EBA44EE757A}"/>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b="5858"/>
          <a:stretch/>
        </p:blipFill>
        <p:spPr bwMode="auto">
          <a:xfrm>
            <a:off x="2901672" y="1219201"/>
            <a:ext cx="6154581" cy="34619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A4E0417-A16A-8E1E-E4B7-51D9CECD3A39}"/>
              </a:ext>
            </a:extLst>
          </p:cNvPr>
          <p:cNvSpPr txBox="1"/>
          <p:nvPr/>
        </p:nvSpPr>
        <p:spPr>
          <a:xfrm>
            <a:off x="5776923" y="4372563"/>
            <a:ext cx="3409774" cy="261610"/>
          </a:xfrm>
          <a:prstGeom prst="rect">
            <a:avLst/>
          </a:prstGeom>
          <a:noFill/>
        </p:spPr>
        <p:txBody>
          <a:bodyPr wrap="square">
            <a:spAutoFit/>
          </a:bodyPr>
          <a:lstStyle/>
          <a:p>
            <a:pPr>
              <a:spcAft>
                <a:spcPts val="600"/>
              </a:spcAft>
            </a:pPr>
            <a:r>
              <a:rPr lang="en-GB" sz="1100" dirty="0">
                <a:solidFill>
                  <a:schemeClr val="bg1"/>
                </a:solidFill>
                <a:latin typeface="+mn-lt"/>
              </a:rPr>
              <a:t>Gill Conquest, EXCITES, University College London</a:t>
            </a:r>
            <a:endParaRPr lang="en-AT" sz="1100" dirty="0">
              <a:solidFill>
                <a:schemeClr val="bg1"/>
              </a:solidFill>
              <a:latin typeface="+mn-lt"/>
            </a:endParaRPr>
          </a:p>
        </p:txBody>
      </p:sp>
      <p:sp>
        <p:nvSpPr>
          <p:cNvPr id="13" name="TextBox 12">
            <a:extLst>
              <a:ext uri="{FF2B5EF4-FFF2-40B4-BE49-F238E27FC236}">
                <a16:creationId xmlns:a16="http://schemas.microsoft.com/office/drawing/2014/main" id="{27418F4B-C15D-B779-7AB9-5E62FF9578DF}"/>
              </a:ext>
            </a:extLst>
          </p:cNvPr>
          <p:cNvSpPr txBox="1"/>
          <p:nvPr/>
        </p:nvSpPr>
        <p:spPr>
          <a:xfrm>
            <a:off x="2035915" y="5787100"/>
            <a:ext cx="2146742" cy="369332"/>
          </a:xfrm>
          <a:prstGeom prst="rect">
            <a:avLst/>
          </a:prstGeom>
          <a:noFill/>
        </p:spPr>
        <p:txBody>
          <a:bodyPr wrap="none" rtlCol="0">
            <a:spAutoFit/>
          </a:bodyPr>
          <a:lstStyle/>
          <a:p>
            <a:r>
              <a:rPr lang="en-AT" dirty="0">
                <a:latin typeface="Tahoma" panose="020B0604030504040204" pitchFamily="34" charset="0"/>
                <a:ea typeface="Tahoma" panose="020B0604030504040204" pitchFamily="34" charset="0"/>
                <a:cs typeface="Tahoma" panose="020B0604030504040204" pitchFamily="34" charset="0"/>
              </a:rPr>
              <a:t>Public Participation</a:t>
            </a:r>
          </a:p>
        </p:txBody>
      </p:sp>
      <p:sp>
        <p:nvSpPr>
          <p:cNvPr id="14" name="TextBox 13">
            <a:extLst>
              <a:ext uri="{FF2B5EF4-FFF2-40B4-BE49-F238E27FC236}">
                <a16:creationId xmlns:a16="http://schemas.microsoft.com/office/drawing/2014/main" id="{17D2BEDF-8242-0C66-D7FF-FFABBCF69C7E}"/>
              </a:ext>
            </a:extLst>
          </p:cNvPr>
          <p:cNvSpPr txBox="1"/>
          <p:nvPr/>
        </p:nvSpPr>
        <p:spPr>
          <a:xfrm>
            <a:off x="4460382" y="5769241"/>
            <a:ext cx="2762295" cy="369332"/>
          </a:xfrm>
          <a:prstGeom prst="rect">
            <a:avLst/>
          </a:prstGeom>
          <a:noFill/>
        </p:spPr>
        <p:txBody>
          <a:bodyPr wrap="none" rtlCol="0">
            <a:spAutoFit/>
          </a:bodyPr>
          <a:lstStyle/>
          <a:p>
            <a:r>
              <a:rPr lang="en-AT" dirty="0"/>
              <a:t>Knowledge production</a:t>
            </a:r>
          </a:p>
        </p:txBody>
      </p:sp>
      <p:sp>
        <p:nvSpPr>
          <p:cNvPr id="15" name="TextBox 14">
            <a:extLst>
              <a:ext uri="{FF2B5EF4-FFF2-40B4-BE49-F238E27FC236}">
                <a16:creationId xmlns:a16="http://schemas.microsoft.com/office/drawing/2014/main" id="{83A60CD1-99E2-5767-68E8-F75E7D5097EB}"/>
              </a:ext>
            </a:extLst>
          </p:cNvPr>
          <p:cNvSpPr txBox="1"/>
          <p:nvPr/>
        </p:nvSpPr>
        <p:spPr>
          <a:xfrm>
            <a:off x="7263875" y="5787100"/>
            <a:ext cx="2685287" cy="369332"/>
          </a:xfrm>
          <a:prstGeom prst="rect">
            <a:avLst/>
          </a:prstGeom>
          <a:noFill/>
        </p:spPr>
        <p:txBody>
          <a:bodyPr wrap="none" rtlCol="0">
            <a:spAutoFit/>
          </a:bodyPr>
          <a:lstStyle/>
          <a:p>
            <a:r>
              <a:rPr lang="en-AT" dirty="0"/>
              <a:t>Voluntary </a:t>
            </a:r>
            <a:r>
              <a:rPr lang="en-AT" dirty="0">
                <a:latin typeface="Tahoma" panose="020B0604030504040204" pitchFamily="34" charset="0"/>
                <a:ea typeface="Tahoma" panose="020B0604030504040204" pitchFamily="34" charset="0"/>
                <a:cs typeface="Tahoma" panose="020B0604030504040204" pitchFamily="34" charset="0"/>
              </a:rPr>
              <a:t>contributions</a:t>
            </a:r>
          </a:p>
        </p:txBody>
      </p:sp>
      <p:pic>
        <p:nvPicPr>
          <p:cNvPr id="16" name="Graphic 15" descr="Group with solid fill">
            <a:extLst>
              <a:ext uri="{FF2B5EF4-FFF2-40B4-BE49-F238E27FC236}">
                <a16:creationId xmlns:a16="http://schemas.microsoft.com/office/drawing/2014/main" id="{C4493880-1A10-E8A4-2D1C-62233BDDB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1025" y="4722764"/>
            <a:ext cx="1181190" cy="1181190"/>
          </a:xfrm>
          <a:prstGeom prst="rect">
            <a:avLst/>
          </a:prstGeom>
        </p:spPr>
      </p:pic>
      <p:pic>
        <p:nvPicPr>
          <p:cNvPr id="17" name="Graphic 16" descr="Thought bubble with solid fill">
            <a:extLst>
              <a:ext uri="{FF2B5EF4-FFF2-40B4-BE49-F238E27FC236}">
                <a16:creationId xmlns:a16="http://schemas.microsoft.com/office/drawing/2014/main" id="{6EE10464-3B2E-E0D7-A11A-AE6E7E986B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84329" y="4819798"/>
            <a:ext cx="914400" cy="914400"/>
          </a:xfrm>
          <a:prstGeom prst="rect">
            <a:avLst/>
          </a:prstGeom>
        </p:spPr>
      </p:pic>
      <p:pic>
        <p:nvPicPr>
          <p:cNvPr id="18" name="Graphic 17" descr="Cheers with solid fill">
            <a:extLst>
              <a:ext uri="{FF2B5EF4-FFF2-40B4-BE49-F238E27FC236}">
                <a16:creationId xmlns:a16="http://schemas.microsoft.com/office/drawing/2014/main" id="{7EF504FA-B060-28EA-2583-F24806ADB9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4361" y="4872700"/>
            <a:ext cx="914400" cy="914400"/>
          </a:xfrm>
          <a:prstGeom prst="rect">
            <a:avLst/>
          </a:prstGeom>
        </p:spPr>
      </p:pic>
      <p:sp>
        <p:nvSpPr>
          <p:cNvPr id="2" name="Title 1">
            <a:extLst>
              <a:ext uri="{FF2B5EF4-FFF2-40B4-BE49-F238E27FC236}">
                <a16:creationId xmlns:a16="http://schemas.microsoft.com/office/drawing/2014/main" id="{1D904F26-11F8-A458-A5E3-CF36ED143EC9}"/>
              </a:ext>
            </a:extLst>
          </p:cNvPr>
          <p:cNvSpPr>
            <a:spLocks noGrp="1"/>
          </p:cNvSpPr>
          <p:nvPr>
            <p:ph type="title"/>
          </p:nvPr>
        </p:nvSpPr>
        <p:spPr/>
        <p:txBody>
          <a:bodyPr/>
          <a:lstStyle/>
          <a:p>
            <a:r>
              <a:rPr lang="en-US" dirty="0"/>
              <a:t>Citizen science</a:t>
            </a:r>
          </a:p>
        </p:txBody>
      </p:sp>
    </p:spTree>
    <p:extLst>
      <p:ext uri="{BB962C8B-B14F-4D97-AF65-F5344CB8AC3E}">
        <p14:creationId xmlns:p14="http://schemas.microsoft.com/office/powerpoint/2010/main" val="171861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152A45A3-4087-D6B3-A6AD-E42564F402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976" y="1026689"/>
            <a:ext cx="7493385" cy="5131064"/>
          </a:xfrm>
          <a:ln>
            <a:solidFill>
              <a:schemeClr val="accent1"/>
            </a:solidFill>
          </a:ln>
        </p:spPr>
      </p:pic>
      <p:sp>
        <p:nvSpPr>
          <p:cNvPr id="4" name="Footer Placeholder 3">
            <a:extLst>
              <a:ext uri="{FF2B5EF4-FFF2-40B4-BE49-F238E27FC236}">
                <a16:creationId xmlns:a16="http://schemas.microsoft.com/office/drawing/2014/main" id="{B08775C8-ABA7-9F0B-4574-01B5F7D3568A}"/>
              </a:ext>
            </a:extLst>
          </p:cNvPr>
          <p:cNvSpPr>
            <a:spLocks noGrp="1"/>
          </p:cNvSpPr>
          <p:nvPr>
            <p:ph type="ftr" sz="quarter" idx="11"/>
          </p:nvPr>
        </p:nvSpPr>
        <p:spPr/>
        <p:txBody>
          <a:bodyPr/>
          <a:lstStyle/>
          <a:p>
            <a:endParaRPr lang="en-AT" dirty="0"/>
          </a:p>
        </p:txBody>
      </p:sp>
      <p:sp>
        <p:nvSpPr>
          <p:cNvPr id="5" name="Slide Number Placeholder 4">
            <a:extLst>
              <a:ext uri="{FF2B5EF4-FFF2-40B4-BE49-F238E27FC236}">
                <a16:creationId xmlns:a16="http://schemas.microsoft.com/office/drawing/2014/main" id="{3957D959-5A59-8442-79EB-4DF0D53F254B}"/>
              </a:ext>
            </a:extLst>
          </p:cNvPr>
          <p:cNvSpPr>
            <a:spLocks noGrp="1"/>
          </p:cNvSpPr>
          <p:nvPr>
            <p:ph type="sldNum" sz="quarter" idx="12"/>
          </p:nvPr>
        </p:nvSpPr>
        <p:spPr/>
        <p:txBody>
          <a:bodyPr/>
          <a:lstStyle/>
          <a:p>
            <a:endParaRPr lang="en-AT" dirty="0"/>
          </a:p>
        </p:txBody>
      </p:sp>
    </p:spTree>
    <p:extLst>
      <p:ext uri="{BB962C8B-B14F-4D97-AF65-F5344CB8AC3E}">
        <p14:creationId xmlns:p14="http://schemas.microsoft.com/office/powerpoint/2010/main" val="413385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5" descr="Logo, company name&#10;&#10;Description automatically generated"/>
          <p:cNvPicPr preferRelativeResize="0"/>
          <p:nvPr/>
        </p:nvPicPr>
        <p:blipFill rotWithShape="1">
          <a:blip r:embed="rId3">
            <a:alphaModFix/>
          </a:blip>
          <a:srcRect/>
          <a:stretch/>
        </p:blipFill>
        <p:spPr>
          <a:xfrm>
            <a:off x="2498587" y="1256051"/>
            <a:ext cx="6955964" cy="4345897"/>
          </a:xfrm>
          <a:prstGeom prst="rect">
            <a:avLst/>
          </a:prstGeom>
        </p:spPr>
      </p:pic>
      <p:sp>
        <p:nvSpPr>
          <p:cNvPr id="314" name="Google Shape;314;p15"/>
          <p:cNvSpPr txBox="1">
            <a:spLocks noGrp="1"/>
          </p:cNvSpPr>
          <p:nvPr>
            <p:ph type="title"/>
          </p:nvPr>
        </p:nvSpPr>
        <p:spPr>
          <a:xfrm>
            <a:off x="173071" y="127854"/>
            <a:ext cx="10515600" cy="712054"/>
          </a:xfrm>
          <a:prstGeom prst="rect">
            <a:avLst/>
          </a:prstGeom>
        </p:spPr>
        <p:txBody>
          <a:bodyPr spcFirstLastPara="1" vert="horz" wrap="square" lIns="91425" tIns="45700" rIns="91425" bIns="45700" numCol="1" anchor="ctr" anchorCtr="0" compatLnSpc="1">
            <a:prstTxWarp prst="textNoShape">
              <a:avLst/>
            </a:prstTxWarp>
            <a:normAutofit fontScale="90000"/>
          </a:bodyPr>
          <a:lstStyle/>
          <a:p>
            <a:pPr>
              <a:spcBef>
                <a:spcPts val="0"/>
              </a:spcBef>
              <a:spcAft>
                <a:spcPts val="0"/>
              </a:spcAft>
              <a:buClr>
                <a:schemeClr val="dk1"/>
              </a:buClr>
              <a:buSzPts val="2400"/>
            </a:pPr>
            <a:r>
              <a:rPr lang="en-GB" sz="3100" dirty="0">
                <a:latin typeface="Tahoma" panose="020B0604030504040204" pitchFamily="34" charset="0"/>
                <a:ea typeface="Tahoma" panose="020B0604030504040204" pitchFamily="34" charset="0"/>
                <a:cs typeface="Tahoma" panose="020B0604030504040204" pitchFamily="34" charset="0"/>
              </a:rPr>
              <a:t>The process of integrating citizen science data on marine litter for SDG indicator 14.1.1b reporting in Ghana </a:t>
            </a:r>
          </a:p>
        </p:txBody>
      </p:sp>
      <p:sp>
        <p:nvSpPr>
          <p:cNvPr id="3" name="TextBox 2">
            <a:extLst>
              <a:ext uri="{FF2B5EF4-FFF2-40B4-BE49-F238E27FC236}">
                <a16:creationId xmlns:a16="http://schemas.microsoft.com/office/drawing/2014/main" id="{5397CD2B-7457-BD40-14CF-E607571DC558}"/>
              </a:ext>
            </a:extLst>
          </p:cNvPr>
          <p:cNvSpPr txBox="1"/>
          <p:nvPr/>
        </p:nvSpPr>
        <p:spPr>
          <a:xfrm>
            <a:off x="173071" y="5873712"/>
            <a:ext cx="11149272" cy="523220"/>
          </a:xfrm>
          <a:prstGeom prst="rect">
            <a:avLst/>
          </a:prstGeom>
          <a:noFill/>
        </p:spPr>
        <p:txBody>
          <a:bodyPr wrap="square">
            <a:spAutoFit/>
          </a:bodyPr>
          <a:lstStyle/>
          <a:p>
            <a:r>
              <a:rPr lang="en-GB" sz="1400" dirty="0">
                <a:solidFill>
                  <a:srgbClr val="222222"/>
                </a:solidFill>
                <a:latin typeface="Tahoma" panose="020B0604030504040204" pitchFamily="34" charset="0"/>
                <a:ea typeface="Tahoma" panose="020B0604030504040204" pitchFamily="34" charset="0"/>
                <a:cs typeface="Tahoma" panose="020B0604030504040204" pitchFamily="34" charset="0"/>
              </a:rPr>
              <a:t>Fraisl, D., See, L., Bowers, R. </a:t>
            </a:r>
            <a:r>
              <a:rPr lang="en-GB" sz="1400" i="1" dirty="0">
                <a:solidFill>
                  <a:srgbClr val="222222"/>
                </a:solidFill>
                <a:latin typeface="Tahoma" panose="020B0604030504040204" pitchFamily="34" charset="0"/>
                <a:ea typeface="Tahoma" panose="020B0604030504040204" pitchFamily="34" charset="0"/>
                <a:cs typeface="Tahoma" panose="020B0604030504040204" pitchFamily="34" charset="0"/>
              </a:rPr>
              <a:t>et al.</a:t>
            </a:r>
            <a:r>
              <a:rPr lang="en-GB" sz="1400" dirty="0">
                <a:solidFill>
                  <a:srgbClr val="222222"/>
                </a:solidFill>
                <a:latin typeface="Tahoma" panose="020B0604030504040204" pitchFamily="34" charset="0"/>
                <a:ea typeface="Tahoma" panose="020B0604030504040204" pitchFamily="34" charset="0"/>
                <a:cs typeface="Tahoma" panose="020B0604030504040204" pitchFamily="34" charset="0"/>
              </a:rPr>
              <a:t> The contributions of citizen science to SDG monitoring and reporting on marine plastics. </a:t>
            </a:r>
            <a:r>
              <a:rPr lang="en-GB" sz="1400" i="1" dirty="0">
                <a:solidFill>
                  <a:srgbClr val="222222"/>
                </a:solidFill>
                <a:latin typeface="Tahoma" panose="020B0604030504040204" pitchFamily="34" charset="0"/>
                <a:ea typeface="Tahoma" panose="020B0604030504040204" pitchFamily="34" charset="0"/>
                <a:cs typeface="Tahoma" panose="020B0604030504040204" pitchFamily="34" charset="0"/>
              </a:rPr>
              <a:t>Sustain Sci</a:t>
            </a:r>
            <a:r>
              <a:rPr lang="en-GB" sz="1400" dirty="0">
                <a:solidFill>
                  <a:srgbClr val="222222"/>
                </a:solidFill>
                <a:latin typeface="Tahoma" panose="020B0604030504040204" pitchFamily="34" charset="0"/>
                <a:ea typeface="Tahoma" panose="020B0604030504040204" pitchFamily="34" charset="0"/>
                <a:cs typeface="Tahoma" panose="020B0604030504040204" pitchFamily="34" charset="0"/>
              </a:rPr>
              <a:t> (2023). https://</a:t>
            </a:r>
            <a:r>
              <a:rPr lang="en-GB" sz="1400" dirty="0" err="1">
                <a:solidFill>
                  <a:srgbClr val="222222"/>
                </a:solidFill>
                <a:latin typeface="Tahoma" panose="020B0604030504040204" pitchFamily="34" charset="0"/>
                <a:ea typeface="Tahoma" panose="020B0604030504040204" pitchFamily="34" charset="0"/>
                <a:cs typeface="Tahoma" panose="020B0604030504040204" pitchFamily="34" charset="0"/>
              </a:rPr>
              <a:t>doi.org</a:t>
            </a:r>
            <a:r>
              <a:rPr lang="en-GB" sz="1400" dirty="0">
                <a:solidFill>
                  <a:srgbClr val="222222"/>
                </a:solidFill>
                <a:latin typeface="Tahoma" panose="020B0604030504040204" pitchFamily="34" charset="0"/>
                <a:ea typeface="Tahoma" panose="020B0604030504040204" pitchFamily="34" charset="0"/>
                <a:cs typeface="Tahoma" panose="020B0604030504040204" pitchFamily="34" charset="0"/>
              </a:rPr>
              <a:t>/10.1007/s11625-023-01402-4</a:t>
            </a:r>
            <a:endParaRPr lang="en-AT" sz="1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04191-B6FE-49C8-8D00-961896CE3A95}"/>
              </a:ext>
            </a:extLst>
          </p:cNvPr>
          <p:cNvSpPr>
            <a:spLocks noGrp="1"/>
          </p:cNvSpPr>
          <p:nvPr>
            <p:ph sz="half" idx="1"/>
          </p:nvPr>
        </p:nvSpPr>
        <p:spPr>
          <a:xfrm>
            <a:off x="379382" y="1594885"/>
            <a:ext cx="3649995" cy="4518071"/>
          </a:xfrm>
        </p:spPr>
        <p:txBody>
          <a:bodyPr>
            <a:normAutofit fontScale="92500"/>
          </a:bodyPr>
          <a:lstStyle/>
          <a:p>
            <a:pPr marL="285750" indent="-285750">
              <a:buFont typeface="Arial" panose="020B0604020202020204" pitchFamily="34" charset="0"/>
              <a:buChar char="•"/>
            </a:pPr>
            <a:r>
              <a:rPr lang="en-US"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Pairs of images for change detection</a:t>
            </a:r>
          </a:p>
          <a:p>
            <a:pPr marL="285750" indent="-285750">
              <a:buFont typeface="Arial" panose="020B0604020202020204" pitchFamily="34" charset="0"/>
              <a:buChar char="•"/>
            </a:pPr>
            <a:r>
              <a:rPr lang="en-US"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Wilderness, deforestation, building damage assessment</a:t>
            </a:r>
          </a:p>
          <a:p>
            <a:pPr marL="285750" indent="-285750">
              <a:buFont typeface="Arial" panose="020B0604020202020204" pitchFamily="34" charset="0"/>
              <a:buChar char="•"/>
            </a:pPr>
            <a:r>
              <a:rPr lang="en-US"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Yes/No/Maybe mechanic</a:t>
            </a:r>
          </a:p>
          <a:p>
            <a:pPr marL="285750" indent="-285750">
              <a:buFont typeface="Arial" panose="020B0604020202020204" pitchFamily="34" charset="0"/>
              <a:buChar char="•"/>
            </a:pPr>
            <a:r>
              <a:rPr lang="en-US"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Yes/No/Maybe mechanic modified for categorical and continuous variable data collection</a:t>
            </a:r>
          </a:p>
          <a:p>
            <a:pPr marL="285750" indent="-285750">
              <a:buFont typeface="Arial" panose="020B0604020202020204" pitchFamily="34" charset="0"/>
              <a:buChar char="•"/>
            </a:pPr>
            <a:r>
              <a:rPr lang="en-US"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Could contribute to the monitoring of 15 SDG indicators (SDGs 1, 2, 11, 13, 14, 15)</a:t>
            </a:r>
          </a:p>
          <a:p>
            <a:pPr marL="285750" indent="-285750">
              <a:buFont typeface="Arial" panose="020B0604020202020204" pitchFamily="34" charset="0"/>
              <a:buChar char="•"/>
            </a:pPr>
            <a:endParaRPr lang="en-US" dirty="0">
              <a:solidFill>
                <a:schemeClr val="tx1">
                  <a:lumMod val="50000"/>
                </a:schemeClr>
              </a:solidFill>
              <a:latin typeface="Calibri" panose="020F0502020204030204" pitchFamily="34" charset="0"/>
              <a:ea typeface="Calibri" panose="020F0502020204030204" pitchFamily="34" charset="0"/>
            </a:endParaRPr>
          </a:p>
          <a:p>
            <a:endParaRPr lang="en-GB" dirty="0"/>
          </a:p>
        </p:txBody>
      </p:sp>
      <p:sp>
        <p:nvSpPr>
          <p:cNvPr id="3" name="Title 2">
            <a:extLst>
              <a:ext uri="{FF2B5EF4-FFF2-40B4-BE49-F238E27FC236}">
                <a16:creationId xmlns:a16="http://schemas.microsoft.com/office/drawing/2014/main" id="{42D0C679-929D-4118-BA9B-377F8F1B41A4}"/>
              </a:ext>
            </a:extLst>
          </p:cNvPr>
          <p:cNvSpPr>
            <a:spLocks noGrp="1"/>
          </p:cNvSpPr>
          <p:nvPr>
            <p:ph type="title"/>
          </p:nvPr>
        </p:nvSpPr>
        <p:spPr>
          <a:xfrm>
            <a:off x="499705" y="-64219"/>
            <a:ext cx="11021142" cy="1102884"/>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Picture Pile</a:t>
            </a:r>
          </a:p>
        </p:txBody>
      </p:sp>
      <p:grpSp>
        <p:nvGrpSpPr>
          <p:cNvPr id="5" name="Group 4">
            <a:extLst>
              <a:ext uri="{FF2B5EF4-FFF2-40B4-BE49-F238E27FC236}">
                <a16:creationId xmlns:a16="http://schemas.microsoft.com/office/drawing/2014/main" id="{3380D1BC-36EE-4025-A8ED-142A5FD7D4CF}"/>
              </a:ext>
            </a:extLst>
          </p:cNvPr>
          <p:cNvGrpSpPr/>
          <p:nvPr/>
        </p:nvGrpSpPr>
        <p:grpSpPr>
          <a:xfrm>
            <a:off x="4239218" y="3445073"/>
            <a:ext cx="2402215" cy="2651496"/>
            <a:chOff x="4427984" y="1761412"/>
            <a:chExt cx="4248472" cy="4835940"/>
          </a:xfrm>
        </p:grpSpPr>
        <p:pic>
          <p:nvPicPr>
            <p:cNvPr id="6" name="Picture 5">
              <a:extLst>
                <a:ext uri="{FF2B5EF4-FFF2-40B4-BE49-F238E27FC236}">
                  <a16:creationId xmlns:a16="http://schemas.microsoft.com/office/drawing/2014/main" id="{3C3EF77F-FFE5-4834-8F90-D4D29730F171}"/>
                </a:ext>
              </a:extLst>
            </p:cNvPr>
            <p:cNvPicPr>
              <a:picLocks noChangeAspect="1"/>
            </p:cNvPicPr>
            <p:nvPr/>
          </p:nvPicPr>
          <p:blipFill rotWithShape="1">
            <a:blip r:embed="rId3"/>
            <a:srcRect l="1716" t="3953" r="2219" b="12090"/>
            <a:stretch/>
          </p:blipFill>
          <p:spPr>
            <a:xfrm>
              <a:off x="4427984" y="1761412"/>
              <a:ext cx="4248472" cy="4835940"/>
            </a:xfrm>
            <a:prstGeom prst="rect">
              <a:avLst/>
            </a:prstGeom>
          </p:spPr>
        </p:pic>
        <p:pic>
          <p:nvPicPr>
            <p:cNvPr id="7" name="Picture 6">
              <a:extLst>
                <a:ext uri="{FF2B5EF4-FFF2-40B4-BE49-F238E27FC236}">
                  <a16:creationId xmlns:a16="http://schemas.microsoft.com/office/drawing/2014/main" id="{5B45E6FA-E422-4A39-BD6B-C545016BBA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996952"/>
              <a:ext cx="2727061" cy="2736305"/>
            </a:xfrm>
            <a:prstGeom prst="rect">
              <a:avLst/>
            </a:prstGeom>
          </p:spPr>
        </p:pic>
      </p:grpSp>
      <p:pic>
        <p:nvPicPr>
          <p:cNvPr id="8" name="Picture 7" descr="A picture containing calendar&#10;&#10;Description automatically generated">
            <a:extLst>
              <a:ext uri="{FF2B5EF4-FFF2-40B4-BE49-F238E27FC236}">
                <a16:creationId xmlns:a16="http://schemas.microsoft.com/office/drawing/2014/main" id="{380172E4-E71D-4417-9703-2CB0142EFD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7667" y="668671"/>
            <a:ext cx="2343766" cy="2651496"/>
          </a:xfrm>
          <a:prstGeom prst="rect">
            <a:avLst/>
          </a:prstGeom>
        </p:spPr>
      </p:pic>
      <p:pic>
        <p:nvPicPr>
          <p:cNvPr id="9" name="Picture 8" descr="A sign on the side of a road&#10;&#10;Description automatically generated with low confidence">
            <a:extLst>
              <a:ext uri="{FF2B5EF4-FFF2-40B4-BE49-F238E27FC236}">
                <a16:creationId xmlns:a16="http://schemas.microsoft.com/office/drawing/2014/main" id="{4507ECCC-A476-49E9-B07D-2574FC0F6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9808" y="1506648"/>
            <a:ext cx="2268606" cy="4135098"/>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22541D9-55E9-4A37-96E1-4A81FBA1EB46}"/>
              </a:ext>
            </a:extLst>
          </p:cNvPr>
          <p:cNvPicPr>
            <a:picLocks noChangeAspect="1"/>
          </p:cNvPicPr>
          <p:nvPr/>
        </p:nvPicPr>
        <p:blipFill>
          <a:blip r:embed="rId7"/>
          <a:stretch>
            <a:fillRect/>
          </a:stretch>
        </p:blipFill>
        <p:spPr>
          <a:xfrm>
            <a:off x="7637459" y="1498605"/>
            <a:ext cx="1866309" cy="4046210"/>
          </a:xfrm>
          <a:prstGeom prst="rect">
            <a:avLst/>
          </a:prstGeom>
          <a:ln>
            <a:solidFill>
              <a:schemeClr val="tx1"/>
            </a:solidFill>
          </a:ln>
        </p:spPr>
      </p:pic>
      <p:sp>
        <p:nvSpPr>
          <p:cNvPr id="12" name="Rectangle 11">
            <a:extLst>
              <a:ext uri="{FF2B5EF4-FFF2-40B4-BE49-F238E27FC236}">
                <a16:creationId xmlns:a16="http://schemas.microsoft.com/office/drawing/2014/main" id="{5E4572B6-1E25-41F6-9294-6694A00B7316}"/>
              </a:ext>
            </a:extLst>
          </p:cNvPr>
          <p:cNvSpPr/>
          <p:nvPr/>
        </p:nvSpPr>
        <p:spPr>
          <a:xfrm>
            <a:off x="9979649" y="1454162"/>
            <a:ext cx="1791056" cy="41350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4" name="TextBox 3">
            <a:extLst>
              <a:ext uri="{FF2B5EF4-FFF2-40B4-BE49-F238E27FC236}">
                <a16:creationId xmlns:a16="http://schemas.microsoft.com/office/drawing/2014/main" id="{451D82D2-2EFD-E246-E653-C2C99EEB5EFD}"/>
              </a:ext>
            </a:extLst>
          </p:cNvPr>
          <p:cNvSpPr txBox="1"/>
          <p:nvPr/>
        </p:nvSpPr>
        <p:spPr>
          <a:xfrm>
            <a:off x="116682" y="6142094"/>
            <a:ext cx="11787187" cy="415498"/>
          </a:xfrm>
          <a:prstGeom prst="rect">
            <a:avLst/>
          </a:prstGeom>
          <a:noFill/>
        </p:spPr>
        <p:txBody>
          <a:bodyPr wrap="square" rtlCol="0">
            <a:spAutoFit/>
          </a:bodyPr>
          <a:lstStyle/>
          <a:p>
            <a:r>
              <a:rPr lang="en-AT" sz="1050" dirty="0">
                <a:solidFill>
                  <a:schemeClr val="tx1">
                    <a:lumMod val="50000"/>
                  </a:schemeClr>
                </a:solidFill>
                <a:latin typeface="Tahoma" panose="020B0604030504040204" pitchFamily="34" charset="0"/>
                <a:ea typeface="Times New Roman" panose="02020603050405020304" pitchFamily="18" charset="0"/>
              </a:rPr>
              <a:t>Fraisl D, See L, Sturn T, et al (2022b) Demonstrating the potential of Picture Pile as a citizen science tool for SDG monitoring. Environmental Science &amp; Policy 128:81–93. </a:t>
            </a:r>
          </a:p>
          <a:p>
            <a:r>
              <a:rPr lang="en-AT" sz="1050" dirty="0">
                <a:latin typeface="Tahoma" panose="020B0604030504040204" pitchFamily="34" charset="0"/>
                <a:ea typeface="Times New Roman" panose="02020603050405020304" pitchFamily="18" charset="0"/>
                <a:hlinkClick r:id="rId8"/>
              </a:rPr>
              <a:t>https://doi.org/10.1016/j.envsci.2021.10.034</a:t>
            </a:r>
            <a:r>
              <a:rPr lang="en-AT" sz="1050" dirty="0">
                <a:latin typeface="Tahoma" panose="020B0604030504040204" pitchFamily="34" charset="0"/>
                <a:ea typeface="Times New Roman" panose="02020603050405020304" pitchFamily="18" charset="0"/>
              </a:rPr>
              <a:t> </a:t>
            </a:r>
            <a:endParaRPr lang="en-AT"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438161"/>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6AA67823-AB11-4C2B-8D34-BC63FAC8D6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B14A63-63A1-4694-A9CB-C52F3967F032}">
  <ds:schemaRefs>
    <ds:schemaRef ds:uri="http://schemas.microsoft.com/sharepoint/events"/>
  </ds:schemaRefs>
</ds:datastoreItem>
</file>

<file path=customXml/itemProps2.xml><?xml version="1.0" encoding="utf-8"?>
<ds:datastoreItem xmlns:ds="http://schemas.openxmlformats.org/officeDocument/2006/customXml" ds:itemID="{32253E4B-BB15-4AC1-82DB-CDDE390D8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2279E-2C4C-4C93-8498-455A58D1433E}">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ddc99d1b-0883-4f2c-a8e6-6d8ebaa0e5d6"/>
    <ds:schemaRef ds:uri="http://www.w3.org/XML/1998/namespace"/>
    <ds:schemaRef ds:uri="http://purl.org/dc/dcmitype/"/>
  </ds:schemaRefs>
</ds:datastoreItem>
</file>

<file path=customXml/itemProps4.xml><?xml version="1.0" encoding="utf-8"?>
<ds:datastoreItem xmlns:ds="http://schemas.openxmlformats.org/officeDocument/2006/customXml" ds:itemID="{548D79E0-F545-4A75-B39D-7B8AF1D9BA85}">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TotalTime>131</TotalTime>
  <Words>494</Words>
  <Application>Microsoft Office PowerPoint</Application>
  <PresentationFormat>Custom</PresentationFormat>
  <Paragraphs>44</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Montserrat</vt:lpstr>
      <vt:lpstr>Tahoma</vt:lpstr>
      <vt:lpstr>Times New Roman</vt:lpstr>
      <vt:lpstr>Verdana</vt:lpstr>
      <vt:lpstr>ESA_Presentation_DARK</vt:lpstr>
      <vt:lpstr>Complementary use of citizen science and EO data for addressing SDG data gaps</vt:lpstr>
      <vt:lpstr>THE UN SUSTAINABLE DEVELOPMENT GOALS (SDGs)</vt:lpstr>
      <vt:lpstr>SDG DATA GAPS</vt:lpstr>
      <vt:lpstr>THE UN SUSTAINABLE DEVELOPMENT GOALS</vt:lpstr>
      <vt:lpstr>The greatest contribution of citizen science data to SDG monitoring would be in:</vt:lpstr>
      <vt:lpstr>Citizen science</vt:lpstr>
      <vt:lpstr>PowerPoint Presentation</vt:lpstr>
      <vt:lpstr>The process of integrating citizen science data on marine litter for SDG indicator 14.1.1b reporting in Ghana </vt:lpstr>
      <vt:lpstr>Picture Pile</vt:lpstr>
      <vt:lpstr>Picture Pile Campaigns to-date </vt:lpstr>
      <vt:lpstr>PowerPoint Presentation</vt:lpstr>
      <vt:lpstr>PowerPoint Presentation</vt:lpstr>
    </vt:vector>
  </TitlesOfParts>
  <Manager/>
  <Company>ESA European Space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Irene Renis</dc:creator>
  <cp:keywords/>
  <dc:description/>
  <cp:lastModifiedBy>FRAISL Dilek</cp:lastModifiedBy>
  <cp:revision>19</cp:revision>
  <cp:lastPrinted>2008-08-26T16:26:23Z</cp:lastPrinted>
  <dcterms:created xsi:type="dcterms:W3CDTF">2024-05-02T08:23:51Z</dcterms:created>
  <dcterms:modified xsi:type="dcterms:W3CDTF">2024-09-13T17:34:42Z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2020-08-04T22:00:00Z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