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3" r:id="rId5"/>
  </p:sldMasterIdLst>
  <p:notesMasterIdLst>
    <p:notesMasterId r:id="rId14"/>
  </p:notesMasterIdLst>
  <p:handoutMasterIdLst>
    <p:handoutMasterId r:id="rId15"/>
  </p:handoutMasterIdLst>
  <p:sldIdLst>
    <p:sldId id="256" r:id="rId6"/>
    <p:sldId id="257" r:id="rId7"/>
    <p:sldId id="259" r:id="rId8"/>
    <p:sldId id="264" r:id="rId9"/>
    <p:sldId id="260" r:id="rId10"/>
    <p:sldId id="261" r:id="rId11"/>
    <p:sldId id="263" r:id="rId12"/>
    <p:sldId id="258"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9C"/>
    <a:srgbClr val="2455A3"/>
    <a:srgbClr val="005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52" autoAdjust="0"/>
  </p:normalViewPr>
  <p:slideViewPr>
    <p:cSldViewPr snapToGrid="0" snapToObjects="1">
      <p:cViewPr varScale="1">
        <p:scale>
          <a:sx n="80" d="100"/>
          <a:sy n="80" d="100"/>
        </p:scale>
        <p:origin x="739"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3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F54EA1-D6B4-7C47-AF7F-6ED3655198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2D56F-4014-E440-B414-1949875DC54A}" type="datetimeFigureOut">
              <a:rPr lang="en-US" smtClean="0"/>
              <a:t>9/16/2024</a:t>
            </a:fld>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9/16/2024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I am very pleased to present our conclusions for social ecological security framework concept from the IIASA project</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a:t>
            </a:fld>
            <a:endParaRPr lang="en-US"/>
          </a:p>
        </p:txBody>
      </p:sp>
    </p:spTree>
    <p:extLst>
      <p:ext uri="{BB962C8B-B14F-4D97-AF65-F5344CB8AC3E}">
        <p14:creationId xmlns:p14="http://schemas.microsoft.com/office/powerpoint/2010/main" val="160307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100" dirty="0">
                <a:effectLst/>
                <a:latin typeface="Aptos" panose="020B0004020202020204" pitchFamily="34" charset="0"/>
                <a:ea typeface="Aptos" panose="020B0004020202020204" pitchFamily="34" charset="0"/>
                <a:cs typeface="Mangal" panose="02040503050203030202" pitchFamily="18" charset="0"/>
              </a:rPr>
              <a:t>There are always multiple perspectives and perhaps this is most glaringly illustrated when it comes to international relations</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Mangal" panose="02040503050203030202" pitchFamily="18" charset="0"/>
              </a:rPr>
              <a:t>We come here from the perspective of sustainability science which includes conclusions based on both biophysical realities and social realities</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Mangal" panose="02040503050203030202" pitchFamily="18" charset="0"/>
              </a:rPr>
              <a:t>Started thinking about security paradigm when working on the transformations within reach project and realised it is one of the under-studied and under-questioned aspects</a:t>
            </a:r>
          </a:p>
          <a:p>
            <a:pPr>
              <a:lnSpc>
                <a:spcPct val="115000"/>
              </a:lnSpc>
              <a:spcAft>
                <a:spcPts val="800"/>
              </a:spcAft>
            </a:pPr>
            <a:r>
              <a:rPr lang="en-GB" sz="1800" kern="100" dirty="0">
                <a:effectLst/>
                <a:latin typeface="Aptos" panose="020B0004020202020204" pitchFamily="34" charset="0"/>
                <a:ea typeface="Aptos" panose="020B0004020202020204" pitchFamily="34" charset="0"/>
                <a:cs typeface="Mangal" panose="02040503050203030202" pitchFamily="18" charset="0"/>
              </a:rPr>
              <a:t>We need to talk about transition of security framework in the same way as we talk about energy transition and food systems transition “militaries have for a long time had a direct, yet relatively neglected, role in causing climate change”</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2</a:t>
            </a:fld>
            <a:endParaRPr lang="en-US"/>
          </a:p>
        </p:txBody>
      </p:sp>
    </p:spTree>
    <p:extLst>
      <p:ext uri="{BB962C8B-B14F-4D97-AF65-F5344CB8AC3E}">
        <p14:creationId xmlns:p14="http://schemas.microsoft.com/office/powerpoint/2010/main" val="426257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100" dirty="0">
                <a:effectLst/>
                <a:latin typeface="Aptos" panose="020B0004020202020204" pitchFamily="34" charset="0"/>
                <a:ea typeface="Aptos" panose="020B0004020202020204" pitchFamily="34" charset="0"/>
                <a:cs typeface="Mangal" panose="02040503050203030202" pitchFamily="18" charset="0"/>
              </a:rPr>
              <a:t>More specifically, </a:t>
            </a:r>
          </a:p>
        </p:txBody>
      </p:sp>
      <p:sp>
        <p:nvSpPr>
          <p:cNvPr id="4" name="Slide Number Placeholder 3"/>
          <p:cNvSpPr>
            <a:spLocks noGrp="1"/>
          </p:cNvSpPr>
          <p:nvPr>
            <p:ph type="sldNum" sz="quarter" idx="5"/>
          </p:nvPr>
        </p:nvSpPr>
        <p:spPr/>
        <p:txBody>
          <a:bodyPr/>
          <a:lstStyle/>
          <a:p>
            <a:fld id="{0B17A1DD-B70C-B048-99CA-ED854228726D}" type="slidenum">
              <a:rPr lang="en-US" smtClean="0"/>
              <a:t>3</a:t>
            </a:fld>
            <a:endParaRPr lang="en-US"/>
          </a:p>
        </p:txBody>
      </p:sp>
    </p:spTree>
    <p:extLst>
      <p:ext uri="{BB962C8B-B14F-4D97-AF65-F5344CB8AC3E}">
        <p14:creationId xmlns:p14="http://schemas.microsoft.com/office/powerpoint/2010/main" val="122347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High level leverage point That is why in our framework for societal transformations on the right side, we identified security framework as one of the key enablers that needs to transform</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4</a:t>
            </a:fld>
            <a:endParaRPr lang="en-US"/>
          </a:p>
        </p:txBody>
      </p:sp>
    </p:spTree>
    <p:extLst>
      <p:ext uri="{BB962C8B-B14F-4D97-AF65-F5344CB8AC3E}">
        <p14:creationId xmlns:p14="http://schemas.microsoft.com/office/powerpoint/2010/main" val="282372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find that a nature of our security challenges is changing</a:t>
            </a:r>
          </a:p>
        </p:txBody>
      </p:sp>
      <p:sp>
        <p:nvSpPr>
          <p:cNvPr id="4" name="Slide Number Placeholder 3"/>
          <p:cNvSpPr>
            <a:spLocks noGrp="1"/>
          </p:cNvSpPr>
          <p:nvPr>
            <p:ph type="sldNum" sz="quarter" idx="5"/>
          </p:nvPr>
        </p:nvSpPr>
        <p:spPr/>
        <p:txBody>
          <a:bodyPr/>
          <a:lstStyle/>
          <a:p>
            <a:fld id="{0B17A1DD-B70C-B048-99CA-ED854228726D}" type="slidenum">
              <a:rPr lang="en-US" smtClean="0"/>
              <a:t>5</a:t>
            </a:fld>
            <a:endParaRPr lang="en-US"/>
          </a:p>
        </p:txBody>
      </p:sp>
    </p:spTree>
    <p:extLst>
      <p:ext uri="{BB962C8B-B14F-4D97-AF65-F5344CB8AC3E}">
        <p14:creationId xmlns:p14="http://schemas.microsoft.com/office/powerpoint/2010/main" val="79555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That is why we conceptualise social-ecological security framework</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6</a:t>
            </a:fld>
            <a:endParaRPr lang="en-US"/>
          </a:p>
        </p:txBody>
      </p:sp>
    </p:spTree>
    <p:extLst>
      <p:ext uri="{BB962C8B-B14F-4D97-AF65-F5344CB8AC3E}">
        <p14:creationId xmlns:p14="http://schemas.microsoft.com/office/powerpoint/2010/main" val="2795032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We had an opportunity together with some of the panellists to provide inputs to G20 as a policy brief on this </a:t>
            </a:r>
          </a:p>
          <a:p>
            <a:r>
              <a:rPr lang="de-AT" dirty="0"/>
              <a:t>For example, Food sovereignity while also creating more transnational grids for renewables</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7</a:t>
            </a:fld>
            <a:endParaRPr lang="en-US"/>
          </a:p>
        </p:txBody>
      </p:sp>
    </p:spTree>
    <p:extLst>
      <p:ext uri="{BB962C8B-B14F-4D97-AF65-F5344CB8AC3E}">
        <p14:creationId xmlns:p14="http://schemas.microsoft.com/office/powerpoint/2010/main" val="385256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Leave you with a thought that a new security paradigm is perhaps even more urgent </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8</a:t>
            </a:fld>
            <a:endParaRPr lang="en-US"/>
          </a:p>
        </p:txBody>
      </p:sp>
    </p:spTree>
    <p:extLst>
      <p:ext uri="{BB962C8B-B14F-4D97-AF65-F5344CB8AC3E}">
        <p14:creationId xmlns:p14="http://schemas.microsoft.com/office/powerpoint/2010/main" val="2678269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6884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526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7098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87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dirty="0"/>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userDrawn="1"/>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213952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07900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 blue">
    <p:bg>
      <p:bgPr>
        <a:solidFill>
          <a:srgbClr val="2455A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85FD36E0-C784-AE4E-B42C-F7764C6BD308}"/>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74383D7C-0821-A040-BE0C-B5DB8952DD5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AE69E957-E916-EA41-8D86-9462424C7666}"/>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bg1">
                    <a:lumMod val="75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515239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15678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61760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 T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30990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Top">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771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593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000"/>
            </a:lvl1pPr>
          </a:lstStyle>
          <a:p>
            <a:pPr lvl="0"/>
            <a:r>
              <a:rPr lang="en-US" dirty="0"/>
              <a:t>Enter text here</a:t>
            </a:r>
          </a:p>
        </p:txBody>
      </p:sp>
      <p:sp>
        <p:nvSpPr>
          <p:cNvPr id="3" name="Slide Number Placeholder 2">
            <a:extLst>
              <a:ext uri="{FF2B5EF4-FFF2-40B4-BE49-F238E27FC236}">
                <a16:creationId xmlns:a16="http://schemas.microsoft.com/office/drawing/2014/main" id="{474F5CED-483C-A348-8E33-D2AA0F23C538}"/>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Title 1">
            <a:extLst>
              <a:ext uri="{FF2B5EF4-FFF2-40B4-BE49-F238E27FC236}">
                <a16:creationId xmlns:a16="http://schemas.microsoft.com/office/drawing/2014/main" id="{0D53A157-7BBA-5749-8237-8C9901613C0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1" name="Footer Placeholder 7">
            <a:extLst>
              <a:ext uri="{FF2B5EF4-FFF2-40B4-BE49-F238E27FC236}">
                <a16:creationId xmlns:a16="http://schemas.microsoft.com/office/drawing/2014/main" id="{3953BB51-3F9C-E747-ACA8-03C6016EBBC8}"/>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A9247E92-8FF0-A341-9976-E6095D27EFA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956073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Botto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34238B-024D-294E-AD4C-68C413D97E1A}"/>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85572D3F-74B7-B64C-800D-13CA52163CD4}"/>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1D7F9956-5A00-5A40-8899-32D1F87962F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2" name="Footer Placeholder 7">
            <a:extLst>
              <a:ext uri="{FF2B5EF4-FFF2-40B4-BE49-F238E27FC236}">
                <a16:creationId xmlns:a16="http://schemas.microsoft.com/office/drawing/2014/main" id="{0031E1D5-F0A3-EF45-84AA-C0225E109AEC}"/>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0305433C-0038-FC49-AAE7-4AE15259F89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82030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 Bottom">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92FE64-D177-274B-901F-D336A79314A8}"/>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9CB989F8-C842-5E4D-A070-A6209E35FC73}"/>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849E4815-2057-AE40-A83C-99001B97A08B}"/>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E2EF048-87C8-2B43-AA12-7E550A2A45E3}"/>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40068E4E-9680-554C-B740-1BBB27554682}"/>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67612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 Botto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0DF604-D9D6-5045-B588-839447328165}"/>
              </a:ext>
            </a:extLst>
          </p:cNvPr>
          <p:cNvSpPr/>
          <p:nvPr userDrawn="1"/>
        </p:nvSpPr>
        <p:spPr>
          <a:xfrm>
            <a:off x="7404875" y="-1"/>
            <a:ext cx="4787125" cy="1518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2">
            <a:extLst>
              <a:ext uri="{FF2B5EF4-FFF2-40B4-BE49-F238E27FC236}">
                <a16:creationId xmlns:a16="http://schemas.microsoft.com/office/drawing/2014/main" id="{C6C0CE20-2FA8-D441-A594-2E5923EEB93C}"/>
              </a:ext>
            </a:extLst>
          </p:cNvPr>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Text Placeholder 4">
            <a:extLst>
              <a:ext uri="{FF2B5EF4-FFF2-40B4-BE49-F238E27FC236}">
                <a16:creationId xmlns:a16="http://schemas.microsoft.com/office/drawing/2014/main" id="{19AD1BB0-F11D-AB4E-A5C2-D6877E27F067}"/>
              </a:ext>
            </a:extLst>
          </p:cNvPr>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82982180-1554-0149-9361-2E4524F2E5A5}"/>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7" name="Content Placeholder 2">
            <a:extLst>
              <a:ext uri="{FF2B5EF4-FFF2-40B4-BE49-F238E27FC236}">
                <a16:creationId xmlns:a16="http://schemas.microsoft.com/office/drawing/2014/main" id="{D075AC00-972C-AE42-811E-B2A50B01A5A4}"/>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083EDE99-ADAF-CC49-8A11-DA767186ACD5}"/>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9" name="Title 1">
            <a:extLst>
              <a:ext uri="{FF2B5EF4-FFF2-40B4-BE49-F238E27FC236}">
                <a16:creationId xmlns:a16="http://schemas.microsoft.com/office/drawing/2014/main" id="{BFAC88BB-6435-5741-AECC-C64CD1B8AC1C}"/>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20" name="Footer Placeholder 7">
            <a:extLst>
              <a:ext uri="{FF2B5EF4-FFF2-40B4-BE49-F238E27FC236}">
                <a16:creationId xmlns:a16="http://schemas.microsoft.com/office/drawing/2014/main" id="{470C4FCD-395E-D94C-AECA-9EC451BFD0A8}"/>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22" name="Date Placeholder 3">
            <a:extLst>
              <a:ext uri="{FF2B5EF4-FFF2-40B4-BE49-F238E27FC236}">
                <a16:creationId xmlns:a16="http://schemas.microsoft.com/office/drawing/2014/main" id="{46DBF9A0-D8B4-7745-ACB6-B5E35D85370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71334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 column - Blank">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userDrawn="1"/>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dirty="0"/>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4" name="Picture 3">
            <a:extLst>
              <a:ext uri="{FF2B5EF4-FFF2-40B4-BE49-F238E27FC236}">
                <a16:creationId xmlns:a16="http://schemas.microsoft.com/office/drawing/2014/main" id="{E38E42FE-DE83-0941-9540-20EEB49185B5}"/>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6964397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lumns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userDrawn="1"/>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dirty="0"/>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9" name="Picture 8">
            <a:extLst>
              <a:ext uri="{FF2B5EF4-FFF2-40B4-BE49-F238E27FC236}">
                <a16:creationId xmlns:a16="http://schemas.microsoft.com/office/drawing/2014/main" id="{0E63F04A-47D7-6D44-AF92-CB4F029D3D8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1656307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columns -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8A4A04-F540-E24D-9FF5-8F7FC90CDCFA}"/>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
        <p:nvSpPr>
          <p:cNvPr id="14" name="Slide Number Placeholder 3">
            <a:extLst>
              <a:ext uri="{FF2B5EF4-FFF2-40B4-BE49-F238E27FC236}">
                <a16:creationId xmlns:a16="http://schemas.microsoft.com/office/drawing/2014/main" id="{BE89C228-C4FD-7644-ABB7-614954C9451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5" name="Title 1">
            <a:extLst>
              <a:ext uri="{FF2B5EF4-FFF2-40B4-BE49-F238E27FC236}">
                <a16:creationId xmlns:a16="http://schemas.microsoft.com/office/drawing/2014/main" id="{D60B89FE-026E-7249-A3EB-8B2B89BCD59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6" name="Footer Placeholder 7">
            <a:extLst>
              <a:ext uri="{FF2B5EF4-FFF2-40B4-BE49-F238E27FC236}">
                <a16:creationId xmlns:a16="http://schemas.microsoft.com/office/drawing/2014/main" id="{5E2E5CD6-A1EE-A841-BFBB-519F206ED505}"/>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8" name="Date Placeholder 3">
            <a:extLst>
              <a:ext uri="{FF2B5EF4-FFF2-40B4-BE49-F238E27FC236}">
                <a16:creationId xmlns:a16="http://schemas.microsoft.com/office/drawing/2014/main" id="{66C81B30-170B-8F41-A120-A0E8F4AD1AD0}"/>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0" name="Picture 9">
            <a:extLst>
              <a:ext uri="{FF2B5EF4-FFF2-40B4-BE49-F238E27FC236}">
                <a16:creationId xmlns:a16="http://schemas.microsoft.com/office/drawing/2014/main" id="{3320A26F-514F-5A42-ACE3-70A01C872962}"/>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3149247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mparison - 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416571-A315-1846-A578-44521F40228B}"/>
              </a:ext>
            </a:extLst>
          </p:cNvPr>
          <p:cNvSpPr/>
          <p:nvPr userDrawn="1"/>
        </p:nvSpPr>
        <p:spPr>
          <a:xfrm>
            <a:off x="1" y="5919538"/>
            <a:ext cx="3362425" cy="938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362712" y="1681163"/>
            <a:ext cx="5634864"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208776" y="1681163"/>
            <a:ext cx="5620512"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800"/>
            </a:lvl1pPr>
          </a:lstStyle>
          <a:p>
            <a:pPr lvl="0"/>
            <a:r>
              <a:rPr lang="en-US" dirty="0"/>
              <a:t>Enter text here</a:t>
            </a:r>
          </a:p>
        </p:txBody>
      </p:sp>
      <p:sp>
        <p:nvSpPr>
          <p:cNvPr id="4" name="Slide Number Placeholder 3">
            <a:extLst>
              <a:ext uri="{FF2B5EF4-FFF2-40B4-BE49-F238E27FC236}">
                <a16:creationId xmlns:a16="http://schemas.microsoft.com/office/drawing/2014/main" id="{784BA7FE-773F-2D4C-A1FD-78D273094D08}"/>
              </a:ext>
            </a:extLst>
          </p:cNvPr>
          <p:cNvSpPr>
            <a:spLocks noGrp="1"/>
          </p:cNvSpPr>
          <p:nvPr>
            <p:ph type="sldNum" sz="quarter" idx="16"/>
          </p:nvPr>
        </p:nvSpPr>
        <p:spPr/>
        <p:txBody>
          <a:bodyPr/>
          <a:lstStyle>
            <a:lvl1pPr>
              <a:defRPr>
                <a:solidFill>
                  <a:schemeClr val="tx1">
                    <a:lumMod val="50000"/>
                    <a:lumOff val="50000"/>
                  </a:schemeClr>
                </a:solidFill>
              </a:defRPr>
            </a:lvl1pPr>
          </a:lstStyle>
          <a:p>
            <a:fld id="{838B0777-827F-8D42-90B1-61394C340E65}" type="slidenum">
              <a:rPr lang="en-US" smtClean="0"/>
              <a:pPr/>
              <a:t>‹#›</a:t>
            </a:fld>
            <a:endParaRPr lang="en-US" dirty="0"/>
          </a:p>
        </p:txBody>
      </p:sp>
      <p:sp>
        <p:nvSpPr>
          <p:cNvPr id="14" name="Title 1">
            <a:extLst>
              <a:ext uri="{FF2B5EF4-FFF2-40B4-BE49-F238E27FC236}">
                <a16:creationId xmlns:a16="http://schemas.microsoft.com/office/drawing/2014/main" id="{CBFC3704-1948-F84D-88BE-17DA7F4538A9}"/>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dirty="0"/>
              <a:t>Click to edit Master title style</a:t>
            </a:r>
          </a:p>
        </p:txBody>
      </p:sp>
      <p:sp>
        <p:nvSpPr>
          <p:cNvPr id="15" name="Footer Placeholder 7">
            <a:extLst>
              <a:ext uri="{FF2B5EF4-FFF2-40B4-BE49-F238E27FC236}">
                <a16:creationId xmlns:a16="http://schemas.microsoft.com/office/drawing/2014/main" id="{2DBAF8AC-F4B9-2C4F-BBF0-BD58FB50FE11}"/>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7" name="Date Placeholder 3">
            <a:extLst>
              <a:ext uri="{FF2B5EF4-FFF2-40B4-BE49-F238E27FC236}">
                <a16:creationId xmlns:a16="http://schemas.microsoft.com/office/drawing/2014/main" id="{97E7983D-B1A4-B148-B1D4-C4B621AD156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2" name="Picture 11">
            <a:extLst>
              <a:ext uri="{FF2B5EF4-FFF2-40B4-BE49-F238E27FC236}">
                <a16:creationId xmlns:a16="http://schemas.microsoft.com/office/drawing/2014/main" id="{F06BA4D8-F3B1-6640-9CB5-BB9AE0CA8677}"/>
              </a:ext>
            </a:extLst>
          </p:cNvPr>
          <p:cNvPicPr>
            <a:picLocks noChangeAspect="1"/>
          </p:cNvPicPr>
          <p:nvPr userDrawn="1"/>
        </p:nvPicPr>
        <p:blipFill>
          <a:blip r:embed="rId2"/>
          <a:stretch>
            <a:fillRect/>
          </a:stretch>
        </p:blipFill>
        <p:spPr>
          <a:xfrm>
            <a:off x="11478889" y="165865"/>
            <a:ext cx="451323" cy="650744"/>
          </a:xfrm>
          <a:prstGeom prst="rect">
            <a:avLst/>
          </a:prstGeom>
        </p:spPr>
      </p:pic>
    </p:spTree>
    <p:extLst>
      <p:ext uri="{BB962C8B-B14F-4D97-AF65-F5344CB8AC3E}">
        <p14:creationId xmlns:p14="http://schemas.microsoft.com/office/powerpoint/2010/main" val="428797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5741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dirty="0"/>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325027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dirty="0"/>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422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dirty="0"/>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12631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9032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26073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1556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emf"/><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6"/>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7"/>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16" name="Picture 15">
            <a:extLst>
              <a:ext uri="{FF2B5EF4-FFF2-40B4-BE49-F238E27FC236}">
                <a16:creationId xmlns:a16="http://schemas.microsoft.com/office/drawing/2014/main" id="{A420DCE6-B4EA-8444-92C3-D609C5C13BC3}"/>
              </a:ext>
            </a:extLst>
          </p:cNvPr>
          <p:cNvPicPr>
            <a:picLocks noChangeAspect="1"/>
          </p:cNvPicPr>
          <p:nvPr userDrawn="1"/>
        </p:nvPicPr>
        <p:blipFill>
          <a:blip r:embed="rId18"/>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 id="2147483684" r:id="rId13"/>
    <p:sldLayoutId id="2147483685" r:id="rId14"/>
  </p:sldLayoutIdLst>
  <p:hf hdr="0"/>
  <p:txStyles>
    <p:titleStyle>
      <a:lvl1pPr algn="l" defTabSz="914400" rtl="0" eaLnBrk="1" latinLnBrk="0" hangingPunct="1">
        <a:lnSpc>
          <a:spcPct val="90000"/>
        </a:lnSpc>
        <a:spcBef>
          <a:spcPct val="0"/>
        </a:spcBef>
        <a:buNone/>
        <a:defRPr sz="36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5"/>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6"/>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dirty="0"/>
              <a:t>Click to edit Master title style</a:t>
            </a:r>
          </a:p>
        </p:txBody>
      </p:sp>
      <p:sp>
        <p:nvSpPr>
          <p:cNvPr id="13" name="Slide Number Placeholder 5">
            <a:extLst>
              <a:ext uri="{FF2B5EF4-FFF2-40B4-BE49-F238E27FC236}">
                <a16:creationId xmlns:a16="http://schemas.microsoft.com/office/drawing/2014/main" id="{AD8510D3-7480-FA40-B714-28425739DA25}"/>
              </a:ext>
            </a:extLst>
          </p:cNvPr>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17" name="Footer Placeholder 7">
            <a:extLst>
              <a:ext uri="{FF2B5EF4-FFF2-40B4-BE49-F238E27FC236}">
                <a16:creationId xmlns:a16="http://schemas.microsoft.com/office/drawing/2014/main" id="{8C025A19-EC4F-5D46-BAED-915B844A750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9" name="Date Placeholder 3">
            <a:extLst>
              <a:ext uri="{FF2B5EF4-FFF2-40B4-BE49-F238E27FC236}">
                <a16:creationId xmlns:a16="http://schemas.microsoft.com/office/drawing/2014/main" id="{D01290F5-EF9B-6848-BD94-0DC63C61473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pic>
        <p:nvPicPr>
          <p:cNvPr id="20" name="Picture 19">
            <a:extLst>
              <a:ext uri="{FF2B5EF4-FFF2-40B4-BE49-F238E27FC236}">
                <a16:creationId xmlns:a16="http://schemas.microsoft.com/office/drawing/2014/main" id="{4A73F24A-72E1-514B-A669-66B08B94475A}"/>
              </a:ext>
            </a:extLst>
          </p:cNvPr>
          <p:cNvPicPr>
            <a:picLocks noChangeAspect="1"/>
          </p:cNvPicPr>
          <p:nvPr userDrawn="1"/>
        </p:nvPicPr>
        <p:blipFill>
          <a:blip r:embed="rId17"/>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2989537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6" r:id="rId10"/>
    <p:sldLayoutId id="2147483687" r:id="rId11"/>
    <p:sldLayoutId id="2147483688" r:id="rId12"/>
    <p:sldLayoutId id="2147483689" r:id="rId13"/>
  </p:sldLayoutIdLst>
  <p:hf hdr="0"/>
  <p:txStyles>
    <p:title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pure.iiasa.ac.at/id/eprint/18462/"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B184C5-BA83-4541-BEA4-A4DB4AFC4E0B}"/>
              </a:ext>
            </a:extLst>
          </p:cNvPr>
          <p:cNvSpPr>
            <a:spLocks noGrp="1"/>
          </p:cNvSpPr>
          <p:nvPr>
            <p:ph type="ctrTitle"/>
          </p:nvPr>
        </p:nvSpPr>
        <p:spPr>
          <a:xfrm>
            <a:off x="362712" y="1730450"/>
            <a:ext cx="9659112" cy="1254416"/>
          </a:xfrm>
        </p:spPr>
        <p:txBody>
          <a:bodyPr/>
          <a:lstStyle/>
          <a:p>
            <a:r>
              <a:rPr lang="en-US" dirty="0"/>
              <a:t>Social-ecological security framework</a:t>
            </a:r>
          </a:p>
        </p:txBody>
      </p:sp>
      <p:sp>
        <p:nvSpPr>
          <p:cNvPr id="9" name="Subtitle 8">
            <a:extLst>
              <a:ext uri="{FF2B5EF4-FFF2-40B4-BE49-F238E27FC236}">
                <a16:creationId xmlns:a16="http://schemas.microsoft.com/office/drawing/2014/main" id="{B3A771C5-F9C0-EA48-9322-8BAE62E232A5}"/>
              </a:ext>
            </a:extLst>
          </p:cNvPr>
          <p:cNvSpPr>
            <a:spLocks noGrp="1"/>
          </p:cNvSpPr>
          <p:nvPr>
            <p:ph type="subTitle" idx="1"/>
          </p:nvPr>
        </p:nvSpPr>
        <p:spPr>
          <a:xfrm>
            <a:off x="362712" y="3268852"/>
            <a:ext cx="8196072" cy="1601919"/>
          </a:xfrm>
        </p:spPr>
        <p:txBody>
          <a:bodyPr>
            <a:normAutofit/>
          </a:bodyPr>
          <a:lstStyle/>
          <a:p>
            <a:r>
              <a:rPr lang="en-US" dirty="0"/>
              <a:t>UN Science Summit 2024 </a:t>
            </a:r>
          </a:p>
          <a:p>
            <a:r>
              <a:rPr lang="en-US" dirty="0"/>
              <a:t>Side Event | </a:t>
            </a:r>
            <a:r>
              <a:rPr lang="en-GB" dirty="0"/>
              <a:t>Toward a New Global Security Paradigm</a:t>
            </a:r>
          </a:p>
          <a:p>
            <a:r>
              <a:rPr lang="en-GB" dirty="0"/>
              <a:t>16 Sept 2024</a:t>
            </a:r>
            <a:endParaRPr lang="en-US" dirty="0"/>
          </a:p>
          <a:p>
            <a:endParaRPr lang="en-US" dirty="0"/>
          </a:p>
        </p:txBody>
      </p:sp>
      <p:sp>
        <p:nvSpPr>
          <p:cNvPr id="4" name="Subtitle 2">
            <a:extLst>
              <a:ext uri="{FF2B5EF4-FFF2-40B4-BE49-F238E27FC236}">
                <a16:creationId xmlns:a16="http://schemas.microsoft.com/office/drawing/2014/main" id="{87A47107-F1EE-C449-94A9-924A67658D52}"/>
              </a:ext>
            </a:extLst>
          </p:cNvPr>
          <p:cNvSpPr txBox="1">
            <a:spLocks/>
          </p:cNvSpPr>
          <p:nvPr/>
        </p:nvSpPr>
        <p:spPr>
          <a:xfrm>
            <a:off x="7639699" y="5396524"/>
            <a:ext cx="4384725" cy="110351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GB" sz="1200" noProof="0" dirty="0">
              <a:solidFill>
                <a:schemeClr val="tx1">
                  <a:lumMod val="50000"/>
                  <a:lumOff val="50000"/>
                </a:schemeClr>
              </a:solidFill>
            </a:endParaRPr>
          </a:p>
        </p:txBody>
      </p:sp>
    </p:spTree>
    <p:extLst>
      <p:ext uri="{BB962C8B-B14F-4D97-AF65-F5344CB8AC3E}">
        <p14:creationId xmlns:p14="http://schemas.microsoft.com/office/powerpoint/2010/main" val="370867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DF9C8E0-81AE-0245-8F5B-31A24DDC3805}"/>
              </a:ext>
            </a:extLst>
          </p:cNvPr>
          <p:cNvSpPr>
            <a:spLocks noGrp="1"/>
          </p:cNvSpPr>
          <p:nvPr>
            <p:ph sz="half" idx="1"/>
          </p:nvPr>
        </p:nvSpPr>
        <p:spPr>
          <a:xfrm>
            <a:off x="234522" y="1345662"/>
            <a:ext cx="11849902" cy="4964612"/>
          </a:xfrm>
        </p:spPr>
        <p:txBody>
          <a:bodyPr>
            <a:normAutofit/>
          </a:bodyPr>
          <a:lstStyle/>
          <a:p>
            <a:pPr marL="342900" indent="-342900">
              <a:buFont typeface="Arial" panose="020B0604020202020204" pitchFamily="34" charset="0"/>
              <a:buChar char="•"/>
            </a:pPr>
            <a:r>
              <a:rPr lang="en-GB" sz="2400" dirty="0">
                <a:effectLst/>
                <a:latin typeface="Aptos" panose="020B0004020202020204" pitchFamily="34" charset="0"/>
                <a:ea typeface="Aptos" panose="020B0004020202020204" pitchFamily="34" charset="0"/>
                <a:cs typeface="Mangal" panose="02040503050203030202" pitchFamily="18" charset="0"/>
              </a:rPr>
              <a:t>Multiple perspectives, especially when it comes to international relations</a:t>
            </a:r>
          </a:p>
          <a:p>
            <a:pPr marL="342900" indent="-342900">
              <a:buFont typeface="Arial" panose="020B0604020202020204" pitchFamily="34" charset="0"/>
              <a:buChar char="•"/>
            </a:pPr>
            <a:r>
              <a:rPr lang="en-GB" sz="2400" dirty="0">
                <a:latin typeface="Aptos" panose="020B0004020202020204" pitchFamily="34" charset="0"/>
                <a:ea typeface="Aptos" panose="020B0004020202020204" pitchFamily="34" charset="0"/>
                <a:cs typeface="Mangal" panose="02040503050203030202" pitchFamily="18" charset="0"/>
              </a:rPr>
              <a:t>C</a:t>
            </a:r>
            <a:r>
              <a:rPr lang="en-GB" sz="2400" dirty="0">
                <a:effectLst/>
                <a:latin typeface="Aptos" panose="020B0004020202020204" pitchFamily="34" charset="0"/>
                <a:ea typeface="Aptos" panose="020B0004020202020204" pitchFamily="34" charset="0"/>
                <a:cs typeface="Mangal" panose="02040503050203030202" pitchFamily="18" charset="0"/>
              </a:rPr>
              <a:t>onclusions based on both biophysical realities and social realities</a:t>
            </a:r>
          </a:p>
          <a:p>
            <a:pPr marL="342900" indent="-342900">
              <a:buFont typeface="Arial" panose="020B0604020202020204" pitchFamily="34" charset="0"/>
              <a:buChar char="•"/>
            </a:pPr>
            <a:r>
              <a:rPr lang="en-GB" sz="2400" dirty="0">
                <a:effectLst/>
                <a:latin typeface="Aptos" panose="020B0004020202020204" pitchFamily="34" charset="0"/>
                <a:ea typeface="Aptos" panose="020B0004020202020204" pitchFamily="34" charset="0"/>
                <a:cs typeface="Mangal" panose="02040503050203030202" pitchFamily="18" charset="0"/>
              </a:rPr>
              <a:t>Security as under-studied and under-questioned aspect of sustainability science (</a:t>
            </a:r>
            <a:r>
              <a:rPr lang="en-GB" sz="2400" dirty="0">
                <a:solidFill>
                  <a:schemeClr val="tx1">
                    <a:lumMod val="50000"/>
                    <a:lumOff val="50000"/>
                  </a:schemeClr>
                </a:solidFill>
                <a:effectLst/>
                <a:latin typeface="Aptos" panose="020B0004020202020204" pitchFamily="34" charset="0"/>
                <a:ea typeface="Aptos" panose="020B0004020202020204" pitchFamily="34" charset="0"/>
                <a:cs typeface="Mangal" panose="02040503050203030202" pitchFamily="18" charset="0"/>
              </a:rPr>
              <a:t>Stoddard et al. 2022</a:t>
            </a:r>
            <a:r>
              <a:rPr lang="en-GB" sz="2400" dirty="0">
                <a:effectLst/>
                <a:latin typeface="Aptos" panose="020B0004020202020204" pitchFamily="34" charset="0"/>
                <a:ea typeface="Aptos" panose="020B0004020202020204" pitchFamily="34" charset="0"/>
                <a:cs typeface="Mangal" panose="02040503050203030202" pitchFamily="18" charset="0"/>
              </a:rPr>
              <a:t>)</a:t>
            </a:r>
            <a:endParaRPr lang="en-GB" sz="2400" dirty="0">
              <a:latin typeface="Aptos" panose="020B0004020202020204" pitchFamily="34" charset="0"/>
              <a:ea typeface="Aptos" panose="020B0004020202020204" pitchFamily="34" charset="0"/>
              <a:cs typeface="Mangal" panose="02040503050203030202" pitchFamily="18" charset="0"/>
            </a:endParaRPr>
          </a:p>
          <a:p>
            <a:pPr marL="342900" indent="-342900">
              <a:buFont typeface="Arial" panose="020B0604020202020204" pitchFamily="34" charset="0"/>
              <a:buChar char="•"/>
            </a:pPr>
            <a:r>
              <a:rPr lang="en-GB" sz="2400" dirty="0">
                <a:latin typeface="Aptos" panose="020B0004020202020204" pitchFamily="34" charset="0"/>
                <a:ea typeface="Aptos" panose="020B0004020202020204" pitchFamily="34" charset="0"/>
                <a:cs typeface="Mangal" panose="02040503050203030202" pitchFamily="18" charset="0"/>
              </a:rPr>
              <a:t>High relevance to the sustainable development goals and challenges related to global commons</a:t>
            </a:r>
          </a:p>
          <a:p>
            <a:pPr marL="342900" indent="-342900">
              <a:buFont typeface="Arial" panose="020B0604020202020204" pitchFamily="34" charset="0"/>
              <a:buChar char="•"/>
            </a:pPr>
            <a:r>
              <a:rPr lang="en-GB" sz="2400" b="1" dirty="0">
                <a:effectLst/>
                <a:latin typeface="Aptos" panose="020B0004020202020204" pitchFamily="34" charset="0"/>
                <a:ea typeface="Aptos" panose="020B0004020202020204" pitchFamily="34" charset="0"/>
                <a:cs typeface="Mangal" panose="02040503050203030202" pitchFamily="18" charset="0"/>
              </a:rPr>
              <a:t>Need </a:t>
            </a:r>
            <a:r>
              <a:rPr lang="en-GB" sz="2400" b="1" dirty="0">
                <a:latin typeface="Aptos" panose="020B0004020202020204" pitchFamily="34" charset="0"/>
                <a:ea typeface="Aptos" panose="020B0004020202020204" pitchFamily="34" charset="0"/>
                <a:cs typeface="Mangal" panose="02040503050203030202" pitchFamily="18" charset="0"/>
              </a:rPr>
              <a:t>for a t</a:t>
            </a:r>
            <a:r>
              <a:rPr lang="en-GB" sz="2400" b="1" dirty="0">
                <a:effectLst/>
                <a:latin typeface="Aptos" panose="020B0004020202020204" pitchFamily="34" charset="0"/>
                <a:ea typeface="Aptos" panose="020B0004020202020204" pitchFamily="34" charset="0"/>
                <a:cs typeface="Mangal" panose="02040503050203030202" pitchFamily="18" charset="0"/>
              </a:rPr>
              <a:t>ransition in our security framework and we need to we talk about it </a:t>
            </a:r>
            <a:r>
              <a:rPr lang="en-GB" sz="2400" b="1" dirty="0">
                <a:latin typeface="Aptos" panose="020B0004020202020204" pitchFamily="34" charset="0"/>
                <a:ea typeface="Aptos" panose="020B0004020202020204" pitchFamily="34" charset="0"/>
                <a:cs typeface="Mangal" panose="02040503050203030202" pitchFamily="18" charset="0"/>
              </a:rPr>
              <a:t>similar to how we accept a need for</a:t>
            </a:r>
            <a:r>
              <a:rPr lang="en-GB" sz="2400" b="1" dirty="0">
                <a:effectLst/>
                <a:latin typeface="Aptos" panose="020B0004020202020204" pitchFamily="34" charset="0"/>
                <a:ea typeface="Aptos" panose="020B0004020202020204" pitchFamily="34" charset="0"/>
                <a:cs typeface="Mangal" panose="02040503050203030202" pitchFamily="18" charset="0"/>
              </a:rPr>
              <a:t> energy transition and food systems transition</a:t>
            </a:r>
          </a:p>
        </p:txBody>
      </p:sp>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2</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107777" y="169161"/>
            <a:ext cx="10991088" cy="1198498"/>
          </a:xfrm>
        </p:spPr>
        <p:txBody>
          <a:bodyPr>
            <a:normAutofit/>
          </a:bodyPr>
          <a:lstStyle/>
          <a:p>
            <a:r>
              <a:rPr lang="de-AT" dirty="0"/>
              <a:t>Sustainability Science Perspective to Security Framework</a:t>
            </a:r>
            <a:endParaRPr lang="en-AT" dirty="0"/>
          </a:p>
        </p:txBody>
      </p:sp>
    </p:spTree>
    <p:extLst>
      <p:ext uri="{BB962C8B-B14F-4D97-AF65-F5344CB8AC3E}">
        <p14:creationId xmlns:p14="http://schemas.microsoft.com/office/powerpoint/2010/main" val="27391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DF9C8E0-81AE-0245-8F5B-31A24DDC3805}"/>
              </a:ext>
            </a:extLst>
          </p:cNvPr>
          <p:cNvSpPr>
            <a:spLocks noGrp="1"/>
          </p:cNvSpPr>
          <p:nvPr>
            <p:ph sz="half" idx="1"/>
          </p:nvPr>
        </p:nvSpPr>
        <p:spPr>
          <a:xfrm>
            <a:off x="234522" y="1345662"/>
            <a:ext cx="11849902" cy="5506136"/>
          </a:xfrm>
        </p:spPr>
        <p:txBody>
          <a:bodyPr>
            <a:normAutofit/>
          </a:bodyPr>
          <a:lstStyle/>
          <a:p>
            <a:pPr marL="342900" lvl="0" indent="-342900">
              <a:lnSpc>
                <a:spcPct val="115000"/>
              </a:lnSpc>
              <a:buFont typeface="Symbol" panose="05050102010706020507" pitchFamily="18" charset="2"/>
              <a:buChar char=""/>
            </a:pPr>
            <a:r>
              <a:rPr lang="en-GB" sz="2400" dirty="0">
                <a:latin typeface="Aptos" panose="020B0004020202020204" pitchFamily="34" charset="0"/>
              </a:rPr>
              <a:t>Total global military carbon footprint is approximately 5.5% of global emissions </a:t>
            </a:r>
            <a:r>
              <a:rPr lang="en-GB" sz="2400" kern="100" dirty="0">
                <a:latin typeface="Aptos" panose="020B0004020202020204" pitchFamily="34" charset="0"/>
                <a:cs typeface="Mangal" panose="02040503050203030202" pitchFamily="18" charset="0"/>
              </a:rPr>
              <a:t>(e.g. US military </a:t>
            </a:r>
            <a:r>
              <a:rPr lang="en-GB" sz="2400" dirty="0">
                <a:latin typeface="Aptos" panose="020B0004020202020204" pitchFamily="34" charset="0"/>
              </a:rPr>
              <a:t>55th largest &gt; Sweden, Portugal</a:t>
            </a:r>
            <a:r>
              <a:rPr lang="en-GB" sz="2400" kern="100" dirty="0">
                <a:latin typeface="Aptos" panose="020B0004020202020204" pitchFamily="34" charset="0"/>
                <a:cs typeface="Mangal" panose="02040503050203030202" pitchFamily="18" charset="0"/>
              </a:rPr>
              <a:t>) (</a:t>
            </a:r>
            <a:r>
              <a:rPr lang="en-GB" sz="2400" kern="100" dirty="0">
                <a:solidFill>
                  <a:schemeClr val="tx1">
                    <a:lumMod val="50000"/>
                    <a:lumOff val="50000"/>
                  </a:schemeClr>
                </a:solidFill>
                <a:latin typeface="Aptos" panose="020B0004020202020204" pitchFamily="34" charset="0"/>
                <a:cs typeface="Mangal" panose="02040503050203030202" pitchFamily="18" charset="0"/>
              </a:rPr>
              <a:t>Scientists for global responsibility, 2022</a:t>
            </a:r>
            <a:r>
              <a:rPr lang="en-GB" sz="2400" kern="100" dirty="0">
                <a:latin typeface="Aptos" panose="020B0004020202020204" pitchFamily="34" charset="0"/>
                <a:cs typeface="Mangal" panose="02040503050203030202" pitchFamily="18" charset="0"/>
              </a:rPr>
              <a:t>)</a:t>
            </a:r>
            <a:endParaRPr lang="en-GB" sz="2400" kern="100" dirty="0">
              <a:effectLst/>
              <a:latin typeface="Aptos" panose="020B0004020202020204" pitchFamily="34" charset="0"/>
              <a:ea typeface="Aptos" panose="020B0004020202020204" pitchFamily="34" charset="0"/>
              <a:cs typeface="Mangal" panose="02040503050203030202" pitchFamily="18" charset="0"/>
            </a:endParaRPr>
          </a:p>
          <a:p>
            <a:pPr marL="342900" indent="-342900">
              <a:lnSpc>
                <a:spcPct val="115000"/>
              </a:lnSpc>
              <a:buFont typeface="Symbol" panose="05050102010706020507" pitchFamily="18" charset="2"/>
              <a:buChar char=""/>
            </a:pPr>
            <a:r>
              <a:rPr lang="en-GB" sz="2400" dirty="0">
                <a:latin typeface="Aptos" panose="020B0004020202020204" pitchFamily="34" charset="0"/>
                <a:ea typeface="Aptos" panose="020B0004020202020204" pitchFamily="34" charset="0"/>
                <a:cs typeface="Mangal" panose="02040503050203030202" pitchFamily="18" charset="0"/>
              </a:rPr>
              <a:t>Constitutes w</a:t>
            </a:r>
            <a:r>
              <a:rPr lang="en-GB" sz="2400" dirty="0">
                <a:effectLst/>
                <a:latin typeface="Aptos" panose="020B0004020202020204" pitchFamily="34" charset="0"/>
                <a:ea typeface="Aptos" panose="020B0004020202020204" pitchFamily="34" charset="0"/>
                <a:cs typeface="Mangal" panose="02040503050203030202" pitchFamily="18" charset="0"/>
              </a:rPr>
              <a:t>asteful spending of limited resources for destruction that can be much better utilised elsewhere (not a new observation</a:t>
            </a:r>
            <a:r>
              <a:rPr lang="en-GB" sz="2400" dirty="0">
                <a:latin typeface="Aptos" panose="020B0004020202020204" pitchFamily="34" charset="0"/>
                <a:ea typeface="Aptos" panose="020B0004020202020204" pitchFamily="34" charset="0"/>
                <a:cs typeface="Mangal" panose="02040503050203030202" pitchFamily="18" charset="0"/>
              </a:rPr>
              <a:t> but even more relevant as we have exceeded multiple planetary boundaries (</a:t>
            </a:r>
            <a:r>
              <a:rPr lang="en-GB" sz="2400" dirty="0" err="1">
                <a:solidFill>
                  <a:schemeClr val="tx1">
                    <a:lumMod val="50000"/>
                    <a:lumOff val="50000"/>
                  </a:schemeClr>
                </a:solidFill>
                <a:latin typeface="Aptos" panose="020B0004020202020204" pitchFamily="34" charset="0"/>
                <a:ea typeface="Aptos" panose="020B0004020202020204" pitchFamily="34" charset="0"/>
                <a:cs typeface="Mangal" panose="02040503050203030202" pitchFamily="18" charset="0"/>
              </a:rPr>
              <a:t>Rockström</a:t>
            </a:r>
            <a:r>
              <a:rPr lang="en-GB" sz="2400" dirty="0">
                <a:solidFill>
                  <a:schemeClr val="tx1">
                    <a:lumMod val="50000"/>
                    <a:lumOff val="50000"/>
                  </a:schemeClr>
                </a:solidFill>
                <a:latin typeface="Aptos" panose="020B0004020202020204" pitchFamily="34" charset="0"/>
                <a:ea typeface="Aptos" panose="020B0004020202020204" pitchFamily="34" charset="0"/>
                <a:cs typeface="Mangal" panose="02040503050203030202" pitchFamily="18" charset="0"/>
              </a:rPr>
              <a:t> et al 2023</a:t>
            </a:r>
            <a:r>
              <a:rPr lang="en-GB" sz="2400" dirty="0">
                <a:latin typeface="Aptos" panose="020B0004020202020204" pitchFamily="34" charset="0"/>
                <a:ea typeface="Aptos" panose="020B0004020202020204" pitchFamily="34" charset="0"/>
                <a:cs typeface="Mangal" panose="02040503050203030202" pitchFamily="18" charset="0"/>
              </a:rPr>
              <a:t>) )</a:t>
            </a:r>
          </a:p>
          <a:p>
            <a:pPr marL="342900" indent="-342900">
              <a:lnSpc>
                <a:spcPct val="115000"/>
              </a:lnSpc>
              <a:buFont typeface="Symbol" panose="05050102010706020507" pitchFamily="18" charset="2"/>
              <a:buChar char=""/>
            </a:pPr>
            <a:r>
              <a:rPr lang="en-GB" sz="2400" kern="100" dirty="0">
                <a:effectLst/>
                <a:latin typeface="Aptos" panose="020B0004020202020204" pitchFamily="34" charset="0"/>
                <a:ea typeface="Aptos" panose="020B0004020202020204" pitchFamily="34" charset="0"/>
                <a:cs typeface="Mangal" panose="02040503050203030202" pitchFamily="18" charset="0"/>
              </a:rPr>
              <a:t>Incidentally, military spending (</a:t>
            </a:r>
            <a:r>
              <a:rPr lang="en-GB" sz="2400" b="1" kern="100" dirty="0">
                <a:effectLst/>
                <a:latin typeface="Aptos" panose="020B0004020202020204" pitchFamily="34" charset="0"/>
                <a:ea typeface="Aptos" panose="020B0004020202020204" pitchFamily="34" charset="0"/>
                <a:cs typeface="Mangal" panose="02040503050203030202" pitchFamily="18" charset="0"/>
              </a:rPr>
              <a:t>over 2 trillions in 2022 and increasing</a:t>
            </a:r>
            <a:r>
              <a:rPr lang="en-GB" sz="2400" kern="100" dirty="0">
                <a:effectLst/>
                <a:latin typeface="Aptos" panose="020B0004020202020204" pitchFamily="34" charset="0"/>
                <a:ea typeface="Aptos" panose="020B0004020202020204" pitchFamily="34" charset="0"/>
                <a:cs typeface="Mangal" panose="02040503050203030202" pitchFamily="18" charset="0"/>
              </a:rPr>
              <a:t>) is comparable to the scale needed for funding the SDGs (</a:t>
            </a:r>
            <a:r>
              <a:rPr lang="en-GB" sz="2400" kern="100" dirty="0">
                <a:solidFill>
                  <a:schemeClr val="tx1">
                    <a:lumMod val="50000"/>
                    <a:lumOff val="50000"/>
                  </a:schemeClr>
                </a:solidFill>
                <a:latin typeface="Aptos" panose="020B0004020202020204" pitchFamily="34" charset="0"/>
                <a:cs typeface="Mangal" panose="02040503050203030202" pitchFamily="18" charset="0"/>
              </a:rPr>
              <a:t>SIPRI, 2023; FSDR 2024</a:t>
            </a:r>
            <a:r>
              <a:rPr lang="en-GB" sz="2400" kern="100" dirty="0">
                <a:effectLst/>
                <a:latin typeface="Aptos" panose="020B0004020202020204" pitchFamily="34" charset="0"/>
                <a:ea typeface="Aptos" panose="020B0004020202020204" pitchFamily="34" charset="0"/>
                <a:cs typeface="Mangal" panose="02040503050203030202" pitchFamily="18" charset="0"/>
              </a:rPr>
              <a:t>)</a:t>
            </a:r>
          </a:p>
          <a:p>
            <a:pPr marL="342900" lvl="0" indent="-342900">
              <a:lnSpc>
                <a:spcPct val="115000"/>
              </a:lnSpc>
              <a:buFont typeface="Symbol" panose="05050102010706020507" pitchFamily="18" charset="2"/>
              <a:buChar char=""/>
            </a:pPr>
            <a:r>
              <a:rPr lang="en-GB" sz="2400" dirty="0">
                <a:effectLst/>
                <a:latin typeface="Aptos" panose="020B0004020202020204" pitchFamily="34" charset="0"/>
                <a:ea typeface="Aptos" panose="020B0004020202020204" pitchFamily="34" charset="0"/>
                <a:cs typeface="Mangal" panose="02040503050203030202" pitchFamily="18" charset="0"/>
              </a:rPr>
              <a:t>Military Security perpetuates an expansionist extractive mindset and will likely fuel more wars in an increasingly resource-constrained world</a:t>
            </a:r>
          </a:p>
        </p:txBody>
      </p:sp>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3</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34522" y="6202"/>
            <a:ext cx="10991088" cy="1198498"/>
          </a:xfrm>
        </p:spPr>
        <p:txBody>
          <a:bodyPr/>
          <a:lstStyle/>
          <a:p>
            <a:r>
              <a:rPr lang="de-AT" dirty="0"/>
              <a:t>Why Focus on Security for Sustainability?</a:t>
            </a:r>
            <a:endParaRPr lang="en-AT" dirty="0"/>
          </a:p>
        </p:txBody>
      </p:sp>
    </p:spTree>
    <p:extLst>
      <p:ext uri="{BB962C8B-B14F-4D97-AF65-F5344CB8AC3E}">
        <p14:creationId xmlns:p14="http://schemas.microsoft.com/office/powerpoint/2010/main" val="37562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4</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34522" y="6202"/>
            <a:ext cx="10991088" cy="1198498"/>
          </a:xfrm>
        </p:spPr>
        <p:txBody>
          <a:bodyPr>
            <a:normAutofit/>
          </a:bodyPr>
          <a:lstStyle/>
          <a:p>
            <a:r>
              <a:rPr lang="de-AT" dirty="0"/>
              <a:t>Sustainability Transformations</a:t>
            </a:r>
            <a:endParaRPr lang="en-AT" dirty="0"/>
          </a:p>
        </p:txBody>
      </p:sp>
      <p:pic>
        <p:nvPicPr>
          <p:cNvPr id="6" name="Content Placeholder 5" descr="A diagram of a company's company&#10;&#10;Description automatically generated">
            <a:extLst>
              <a:ext uri="{FF2B5EF4-FFF2-40B4-BE49-F238E27FC236}">
                <a16:creationId xmlns:a16="http://schemas.microsoft.com/office/drawing/2014/main" id="{05B28413-D721-2405-90C9-7C420942BC54}"/>
              </a:ext>
            </a:extLst>
          </p:cNvPr>
          <p:cNvPicPr>
            <a:picLocks noGrp="1" noChangeAspect="1"/>
          </p:cNvPicPr>
          <p:nvPr>
            <p:ph sz="half" idx="1"/>
          </p:nvPr>
        </p:nvPicPr>
        <p:blipFill>
          <a:blip r:embed="rId3"/>
          <a:stretch>
            <a:fillRect/>
          </a:stretch>
        </p:blipFill>
        <p:spPr>
          <a:xfrm>
            <a:off x="6201721" y="1301847"/>
            <a:ext cx="4450066" cy="5242026"/>
          </a:xfrm>
        </p:spPr>
      </p:pic>
      <p:pic>
        <p:nvPicPr>
          <p:cNvPr id="8" name="Picture 7" descr="A diagram of a diagram&#10;&#10;Description automatically generated">
            <a:extLst>
              <a:ext uri="{FF2B5EF4-FFF2-40B4-BE49-F238E27FC236}">
                <a16:creationId xmlns:a16="http://schemas.microsoft.com/office/drawing/2014/main" id="{E7F64749-CEF0-DE53-1C1E-DAFBA4FD7421}"/>
              </a:ext>
            </a:extLst>
          </p:cNvPr>
          <p:cNvPicPr>
            <a:picLocks noChangeAspect="1"/>
          </p:cNvPicPr>
          <p:nvPr/>
        </p:nvPicPr>
        <p:blipFill>
          <a:blip r:embed="rId4"/>
          <a:stretch>
            <a:fillRect/>
          </a:stretch>
        </p:blipFill>
        <p:spPr>
          <a:xfrm>
            <a:off x="644809" y="1301847"/>
            <a:ext cx="4364935" cy="5393675"/>
          </a:xfrm>
          <a:prstGeom prst="rect">
            <a:avLst/>
          </a:prstGeom>
        </p:spPr>
      </p:pic>
      <p:sp>
        <p:nvSpPr>
          <p:cNvPr id="3" name="TextBox 2">
            <a:extLst>
              <a:ext uri="{FF2B5EF4-FFF2-40B4-BE49-F238E27FC236}">
                <a16:creationId xmlns:a16="http://schemas.microsoft.com/office/drawing/2014/main" id="{B5321BCA-DA38-4C57-B141-7F03B7E741AE}"/>
              </a:ext>
            </a:extLst>
          </p:cNvPr>
          <p:cNvSpPr txBox="1"/>
          <p:nvPr/>
        </p:nvSpPr>
        <p:spPr>
          <a:xfrm>
            <a:off x="5930020" y="6523509"/>
            <a:ext cx="6003232" cy="369332"/>
          </a:xfrm>
          <a:prstGeom prst="rect">
            <a:avLst/>
          </a:prstGeom>
          <a:noFill/>
        </p:spPr>
        <p:txBody>
          <a:bodyPr wrap="square" rtlCol="0">
            <a:spAutoFit/>
          </a:bodyPr>
          <a:lstStyle/>
          <a:p>
            <a:r>
              <a:rPr lang="de-AT" dirty="0"/>
              <a:t>For details: </a:t>
            </a:r>
            <a:r>
              <a:rPr lang="de-AT" dirty="0">
                <a:hlinkClick r:id="rId5"/>
              </a:rPr>
              <a:t>https://pure.iiasa.ac.at/id/eprint/18462/</a:t>
            </a:r>
            <a:r>
              <a:rPr lang="de-AT" dirty="0"/>
              <a:t> </a:t>
            </a:r>
            <a:endParaRPr lang="en-GB" dirty="0"/>
          </a:p>
        </p:txBody>
      </p:sp>
    </p:spTree>
    <p:extLst>
      <p:ext uri="{BB962C8B-B14F-4D97-AF65-F5344CB8AC3E}">
        <p14:creationId xmlns:p14="http://schemas.microsoft.com/office/powerpoint/2010/main" val="420275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DF9C8E0-81AE-0245-8F5B-31A24DDC3805}"/>
              </a:ext>
            </a:extLst>
          </p:cNvPr>
          <p:cNvSpPr>
            <a:spLocks noGrp="1"/>
          </p:cNvSpPr>
          <p:nvPr>
            <p:ph sz="half" idx="1"/>
          </p:nvPr>
        </p:nvSpPr>
        <p:spPr>
          <a:xfrm>
            <a:off x="234522" y="983997"/>
            <a:ext cx="11849902" cy="5534969"/>
          </a:xfrm>
        </p:spPr>
        <p:txBody>
          <a:bodyPr>
            <a:normAutofit/>
          </a:bodyPr>
          <a:lstStyle/>
          <a:p>
            <a:pPr marL="342900" indent="-342900">
              <a:lnSpc>
                <a:spcPct val="115000"/>
              </a:lnSpc>
              <a:buFont typeface="Symbol" panose="05050102010706020507" pitchFamily="18" charset="2"/>
              <a:buChar char=""/>
            </a:pPr>
            <a:r>
              <a:rPr lang="en-GB" sz="2400" dirty="0">
                <a:effectLst/>
                <a:latin typeface="Aptos" panose="020B0004020202020204" pitchFamily="34" charset="0"/>
                <a:ea typeface="Aptos" panose="020B0004020202020204" pitchFamily="34" charset="0"/>
                <a:cs typeface="Mangal" panose="02040503050203030202" pitchFamily="18" charset="0"/>
              </a:rPr>
              <a:t>Shift in risk perception among experts is towards </a:t>
            </a:r>
            <a:r>
              <a:rPr lang="en-GB" sz="2400" b="1" dirty="0">
                <a:effectLst/>
                <a:latin typeface="Aptos" panose="020B0004020202020204" pitchFamily="34" charset="0"/>
                <a:ea typeface="Aptos" panose="020B0004020202020204" pitchFamily="34" charset="0"/>
                <a:cs typeface="Mangal" panose="02040503050203030202" pitchFamily="18" charset="0"/>
              </a:rPr>
              <a:t>systemic risks </a:t>
            </a:r>
            <a:r>
              <a:rPr lang="en-GB" sz="2400" dirty="0">
                <a:latin typeface="Aptos" panose="020B0004020202020204" pitchFamily="34" charset="0"/>
                <a:ea typeface="Aptos" panose="020B0004020202020204" pitchFamily="34" charset="0"/>
                <a:cs typeface="Mangal" panose="02040503050203030202" pitchFamily="18" charset="0"/>
              </a:rPr>
              <a:t>(</a:t>
            </a:r>
            <a:r>
              <a:rPr lang="en-GB" sz="2400" dirty="0">
                <a:solidFill>
                  <a:schemeClr val="tx1">
                    <a:lumMod val="50000"/>
                    <a:lumOff val="50000"/>
                  </a:schemeClr>
                </a:solidFill>
                <a:effectLst/>
                <a:latin typeface="Aptos" panose="020B0004020202020204" pitchFamily="34" charset="0"/>
                <a:ea typeface="Aptos" panose="020B0004020202020204" pitchFamily="34" charset="0"/>
                <a:cs typeface="Mangal" panose="02040503050203030202" pitchFamily="18" charset="0"/>
              </a:rPr>
              <a:t>Science of Global R</a:t>
            </a:r>
            <a:r>
              <a:rPr lang="en-GB" sz="2400" dirty="0">
                <a:solidFill>
                  <a:schemeClr val="tx1">
                    <a:lumMod val="50000"/>
                    <a:lumOff val="50000"/>
                  </a:schemeClr>
                </a:solidFill>
                <a:latin typeface="Aptos" panose="020B0004020202020204" pitchFamily="34" charset="0"/>
                <a:ea typeface="Aptos" panose="020B0004020202020204" pitchFamily="34" charset="0"/>
                <a:cs typeface="Mangal" panose="02040503050203030202" pitchFamily="18" charset="0"/>
              </a:rPr>
              <a:t>isks, 224</a:t>
            </a:r>
            <a:r>
              <a:rPr lang="en-GB" sz="2400" dirty="0">
                <a:latin typeface="Aptos" panose="020B0004020202020204" pitchFamily="34" charset="0"/>
                <a:ea typeface="Aptos" panose="020B0004020202020204" pitchFamily="34" charset="0"/>
                <a:cs typeface="Mangal" panose="02040503050203030202" pitchFamily="18" charset="0"/>
              </a:rPr>
              <a:t>) </a:t>
            </a:r>
            <a:endParaRPr lang="en-GB" sz="2400" kern="100" dirty="0">
              <a:effectLst/>
              <a:latin typeface="Aptos" panose="020B0004020202020204" pitchFamily="34" charset="0"/>
              <a:ea typeface="Aptos" panose="020B0004020202020204" pitchFamily="34" charset="0"/>
              <a:cs typeface="Mangal" panose="02040503050203030202" pitchFamily="18" charset="0"/>
            </a:endParaRPr>
          </a:p>
          <a:p>
            <a:pPr marL="342900" indent="-342900">
              <a:lnSpc>
                <a:spcPct val="115000"/>
              </a:lnSpc>
              <a:buFont typeface="Symbol" panose="05050102010706020507" pitchFamily="18" charset="2"/>
              <a:buChar char=""/>
            </a:pPr>
            <a:r>
              <a:rPr lang="en-GB" sz="2400" kern="100" dirty="0">
                <a:effectLst/>
                <a:latin typeface="Aptos" panose="020B0004020202020204" pitchFamily="34" charset="0"/>
                <a:ea typeface="Aptos" panose="020B0004020202020204" pitchFamily="34" charset="0"/>
                <a:cs typeface="Mangal" panose="02040503050203030202" pitchFamily="18" charset="0"/>
              </a:rPr>
              <a:t>New security challenges caused by anthropogenic climate change and earth system tipping </a:t>
            </a:r>
            <a:r>
              <a:rPr lang="en-GB" sz="2400" kern="100" dirty="0">
                <a:latin typeface="Aptos" panose="020B0004020202020204" pitchFamily="34" charset="0"/>
                <a:ea typeface="Aptos" panose="020B0004020202020204" pitchFamily="34" charset="0"/>
                <a:cs typeface="Mangal" panose="02040503050203030202" pitchFamily="18" charset="0"/>
              </a:rPr>
              <a:t>points c</a:t>
            </a:r>
            <a:r>
              <a:rPr lang="en-GB" sz="2400" kern="100" dirty="0">
                <a:effectLst/>
                <a:latin typeface="Aptos" panose="020B0004020202020204" pitchFamily="34" charset="0"/>
                <a:ea typeface="Aptos" panose="020B0004020202020204" pitchFamily="34" charset="0"/>
                <a:cs typeface="Mangal" panose="02040503050203030202" pitchFamily="18" charset="0"/>
              </a:rPr>
              <a:t>annot be tackled via military power and </a:t>
            </a:r>
            <a:r>
              <a:rPr lang="en-GB" sz="2400" kern="100" dirty="0">
                <a:latin typeface="Aptos" panose="020B0004020202020204" pitchFamily="34" charset="0"/>
                <a:ea typeface="Aptos" panose="020B0004020202020204" pitchFamily="34" charset="0"/>
                <a:cs typeface="Mangal" panose="02040503050203030202" pitchFamily="18" charset="0"/>
              </a:rPr>
              <a:t>armed </a:t>
            </a:r>
            <a:r>
              <a:rPr lang="en-GB" sz="2400" kern="100" dirty="0">
                <a:effectLst/>
                <a:latin typeface="Aptos" panose="020B0004020202020204" pitchFamily="34" charset="0"/>
                <a:ea typeface="Aptos" panose="020B0004020202020204" pitchFamily="34" charset="0"/>
                <a:cs typeface="Mangal" panose="02040503050203030202" pitchFamily="18" charset="0"/>
              </a:rPr>
              <a:t>conflicts but require cooperation.  </a:t>
            </a:r>
          </a:p>
          <a:p>
            <a:pPr marL="342900" indent="-342900">
              <a:lnSpc>
                <a:spcPct val="115000"/>
              </a:lnSpc>
              <a:buFont typeface="Symbol" panose="05050102010706020507" pitchFamily="18" charset="2"/>
              <a:buChar char=""/>
            </a:pPr>
            <a:r>
              <a:rPr lang="en-GB" sz="2400" dirty="0">
                <a:effectLst/>
                <a:latin typeface="Aptos" panose="020B0004020202020204" pitchFamily="34" charset="0"/>
                <a:ea typeface="Aptos" panose="020B0004020202020204" pitchFamily="34" charset="0"/>
                <a:cs typeface="Mangal" panose="02040503050203030202" pitchFamily="18" charset="0"/>
              </a:rPr>
              <a:t>Two ways to respond: either with control, that is doubling down on military security or by adapting to changing circumstances. </a:t>
            </a:r>
          </a:p>
          <a:p>
            <a:pPr marL="342900" indent="-342900">
              <a:buFont typeface="Arial" panose="020B0604020202020204" pitchFamily="34" charset="0"/>
              <a:buChar char="•"/>
            </a:pPr>
            <a:r>
              <a:rPr lang="en-GB" sz="2400" dirty="0">
                <a:effectLst/>
                <a:latin typeface="Aptos" panose="020B0004020202020204" pitchFamily="34" charset="0"/>
                <a:ea typeface="Aptos" panose="020B0004020202020204" pitchFamily="34" charset="0"/>
                <a:cs typeface="Mangal" panose="02040503050203030202" pitchFamily="18" charset="0"/>
              </a:rPr>
              <a:t>Dominance of military security </a:t>
            </a:r>
            <a:r>
              <a:rPr lang="en-GB" sz="2400" dirty="0">
                <a:latin typeface="Aptos" panose="020B0004020202020204" pitchFamily="34" charset="0"/>
                <a:ea typeface="Aptos" panose="020B0004020202020204" pitchFamily="34" charset="0"/>
                <a:cs typeface="Mangal" panose="02040503050203030202" pitchFamily="18" charset="0"/>
              </a:rPr>
              <a:t>mindset </a:t>
            </a:r>
            <a:r>
              <a:rPr lang="en-GB" sz="2400" dirty="0">
                <a:effectLst/>
                <a:latin typeface="Aptos" panose="020B0004020202020204" pitchFamily="34" charset="0"/>
                <a:ea typeface="Aptos" panose="020B0004020202020204" pitchFamily="34" charset="0"/>
                <a:cs typeface="Mangal" panose="02040503050203030202" pitchFamily="18" charset="0"/>
              </a:rPr>
              <a:t>is already </a:t>
            </a:r>
            <a:r>
              <a:rPr lang="en-GB" sz="2400" dirty="0">
                <a:latin typeface="Aptos" panose="020B0004020202020204" pitchFamily="34" charset="0"/>
                <a:ea typeface="Aptos" panose="020B0004020202020204" pitchFamily="34" charset="0"/>
                <a:cs typeface="Mangal" panose="02040503050203030202" pitchFamily="18" charset="0"/>
              </a:rPr>
              <a:t>leading us to finding military solutions to new security challenges as “</a:t>
            </a:r>
            <a:r>
              <a:rPr lang="en-GB" sz="2400" dirty="0">
                <a:latin typeface="Aptos" panose="020B0004020202020204" pitchFamily="34" charset="0"/>
              </a:rPr>
              <a:t>emergencies are (re)defined based on the behaviour of other states.</a:t>
            </a:r>
            <a:r>
              <a:rPr lang="en-GB" sz="2400" dirty="0">
                <a:latin typeface="Aptos" panose="020B0004020202020204" pitchFamily="34" charset="0"/>
                <a:ea typeface="Aptos" panose="020B0004020202020204" pitchFamily="34" charset="0"/>
                <a:cs typeface="Mangal" panose="02040503050203030202" pitchFamily="18" charset="0"/>
              </a:rPr>
              <a:t>” (</a:t>
            </a:r>
            <a:r>
              <a:rPr lang="en-GB" sz="2400" dirty="0">
                <a:solidFill>
                  <a:schemeClr val="tx1">
                    <a:lumMod val="50000"/>
                    <a:lumOff val="50000"/>
                  </a:schemeClr>
                </a:solidFill>
                <a:latin typeface="Aptos" panose="020B0004020202020204" pitchFamily="34" charset="0"/>
                <a:ea typeface="Aptos" panose="020B0004020202020204" pitchFamily="34" charset="0"/>
                <a:cs typeface="Mangal" panose="02040503050203030202" pitchFamily="18" charset="0"/>
              </a:rPr>
              <a:t>Toal, 2024</a:t>
            </a:r>
            <a:r>
              <a:rPr lang="en-GB" sz="2400" dirty="0">
                <a:latin typeface="Aptos" panose="020B0004020202020204" pitchFamily="34" charset="0"/>
                <a:ea typeface="Aptos" panose="020B0004020202020204" pitchFamily="34" charset="0"/>
                <a:cs typeface="Mangal" panose="02040503050203030202" pitchFamily="18" charset="0"/>
              </a:rPr>
              <a:t>) This might lead us to mutual annihilation. </a:t>
            </a:r>
          </a:p>
          <a:p>
            <a:pPr marL="342900" lvl="0" indent="-342900">
              <a:lnSpc>
                <a:spcPct val="115000"/>
              </a:lnSpc>
              <a:buFont typeface="Symbol" panose="05050102010706020507" pitchFamily="18" charset="2"/>
              <a:buChar char=""/>
            </a:pPr>
            <a:r>
              <a:rPr lang="en-GB" sz="2400" dirty="0">
                <a:latin typeface="Aptos" panose="020B0004020202020204" pitchFamily="34" charset="0"/>
                <a:ea typeface="Aptos" panose="020B0004020202020204" pitchFamily="34" charset="0"/>
                <a:cs typeface="Mangal" panose="02040503050203030202" pitchFamily="18" charset="0"/>
              </a:rPr>
              <a:t>I</a:t>
            </a:r>
            <a:r>
              <a:rPr lang="en-GB" sz="2400" dirty="0">
                <a:effectLst/>
                <a:latin typeface="Aptos" panose="020B0004020202020204" pitchFamily="34" charset="0"/>
                <a:ea typeface="Aptos" panose="020B0004020202020204" pitchFamily="34" charset="0"/>
                <a:cs typeface="Mangal" panose="02040503050203030202" pitchFamily="18" charset="0"/>
              </a:rPr>
              <a:t>f you have a hammer, everything you see is a nail - we need better tools  </a:t>
            </a:r>
          </a:p>
          <a:p>
            <a:pPr marL="342900" lvl="0" indent="-342900">
              <a:lnSpc>
                <a:spcPct val="115000"/>
              </a:lnSpc>
              <a:buFont typeface="Symbol" panose="05050102010706020507" pitchFamily="18" charset="2"/>
              <a:buChar char=""/>
            </a:pPr>
            <a:endParaRPr lang="en-GB" sz="2400" dirty="0">
              <a:effectLst/>
              <a:latin typeface="Aptos" panose="020B0004020202020204" pitchFamily="34" charset="0"/>
              <a:ea typeface="Aptos" panose="020B0004020202020204" pitchFamily="34" charset="0"/>
              <a:cs typeface="Mangal" panose="02040503050203030202" pitchFamily="18" charset="0"/>
            </a:endParaRPr>
          </a:p>
          <a:p>
            <a:pPr marL="342900" lvl="0" indent="-342900">
              <a:lnSpc>
                <a:spcPct val="115000"/>
              </a:lnSpc>
              <a:buFont typeface="Symbol" panose="05050102010706020507" pitchFamily="18" charset="2"/>
              <a:buChar char=""/>
            </a:pPr>
            <a:endParaRPr lang="en-GB" sz="2400" dirty="0">
              <a:effectLst/>
              <a:latin typeface="Aptos" panose="020B0004020202020204" pitchFamily="34" charset="0"/>
              <a:ea typeface="Aptos" panose="020B000402020202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5</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34522" y="6202"/>
            <a:ext cx="10991088" cy="1198498"/>
          </a:xfrm>
        </p:spPr>
        <p:txBody>
          <a:bodyPr>
            <a:normAutofit/>
          </a:bodyPr>
          <a:lstStyle/>
          <a:p>
            <a:r>
              <a:rPr lang="en-GB" dirty="0"/>
              <a:t>New Security Challenges </a:t>
            </a:r>
            <a:endParaRPr lang="en-AT" dirty="0"/>
          </a:p>
        </p:txBody>
      </p:sp>
    </p:spTree>
    <p:extLst>
      <p:ext uri="{BB962C8B-B14F-4D97-AF65-F5344CB8AC3E}">
        <p14:creationId xmlns:p14="http://schemas.microsoft.com/office/powerpoint/2010/main" val="4616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DF9C8E0-81AE-0245-8F5B-31A24DDC3805}"/>
              </a:ext>
            </a:extLst>
          </p:cNvPr>
          <p:cNvSpPr>
            <a:spLocks noGrp="1"/>
          </p:cNvSpPr>
          <p:nvPr>
            <p:ph sz="half" idx="1"/>
          </p:nvPr>
        </p:nvSpPr>
        <p:spPr>
          <a:xfrm>
            <a:off x="234521" y="1354714"/>
            <a:ext cx="12141565" cy="5372269"/>
          </a:xfrm>
        </p:spPr>
        <p:txBody>
          <a:bodyPr>
            <a:normAutofit/>
          </a:bodyPr>
          <a:lstStyle/>
          <a:p>
            <a:pPr marL="342900" indent="-342900">
              <a:lnSpc>
                <a:spcPct val="115000"/>
              </a:lnSpc>
              <a:buFont typeface="Symbol" panose="05050102010706020507" pitchFamily="18" charset="2"/>
              <a:buChar char=""/>
            </a:pPr>
            <a:r>
              <a:rPr lang="en-GB" sz="2400" kern="100" dirty="0">
                <a:effectLst/>
                <a:latin typeface="Aptos" panose="020B0004020202020204" pitchFamily="34" charset="0"/>
                <a:ea typeface="Aptos" panose="020B0004020202020204" pitchFamily="34" charset="0"/>
                <a:cs typeface="Mangal" panose="02040503050203030202" pitchFamily="18" charset="0"/>
              </a:rPr>
              <a:t>A positive </a:t>
            </a:r>
            <a:r>
              <a:rPr lang="en-GB" sz="2400" b="1" kern="100" dirty="0">
                <a:effectLst/>
                <a:latin typeface="Aptos" panose="020B0004020202020204" pitchFamily="34" charset="0"/>
                <a:ea typeface="Aptos" panose="020B0004020202020204" pitchFamily="34" charset="0"/>
                <a:cs typeface="Mangal" panose="02040503050203030202" pitchFamily="18" charset="0"/>
              </a:rPr>
              <a:t>human-centric</a:t>
            </a:r>
            <a:r>
              <a:rPr lang="en-GB" sz="2400" kern="100" dirty="0">
                <a:effectLst/>
                <a:latin typeface="Aptos" panose="020B0004020202020204" pitchFamily="34" charset="0"/>
                <a:ea typeface="Aptos" panose="020B0004020202020204" pitchFamily="34" charset="0"/>
                <a:cs typeface="Mangal" panose="02040503050203030202" pitchFamily="18" charset="0"/>
              </a:rPr>
              <a:t> security (enabler for all)</a:t>
            </a:r>
            <a:r>
              <a:rPr lang="en-GB" sz="2400" kern="100" dirty="0">
                <a:latin typeface="Aptos" panose="020B0004020202020204" pitchFamily="34" charset="0"/>
                <a:ea typeface="Aptos" panose="020B0004020202020204" pitchFamily="34" charset="0"/>
                <a:cs typeface="Mangal" panose="02040503050203030202" pitchFamily="18" charset="0"/>
              </a:rPr>
              <a:t> </a:t>
            </a:r>
            <a:r>
              <a:rPr lang="en-GB" sz="2400" kern="100" dirty="0">
                <a:effectLst/>
                <a:latin typeface="Aptos" panose="020B0004020202020204" pitchFamily="34" charset="0"/>
                <a:ea typeface="Aptos" panose="020B0004020202020204" pitchFamily="34" charset="0"/>
                <a:cs typeface="Mangal" panose="02040503050203030202" pitchFamily="18" charset="0"/>
              </a:rPr>
              <a:t>rather than a negative state-centric security (at the expense of others) (</a:t>
            </a:r>
            <a:r>
              <a:rPr lang="en-GB" sz="2400" b="1" kern="100" dirty="0">
                <a:effectLst/>
                <a:latin typeface="Aptos" panose="020B0004020202020204" pitchFamily="34" charset="0"/>
                <a:ea typeface="Aptos" panose="020B0004020202020204" pitchFamily="34" charset="0"/>
                <a:cs typeface="Mangal" panose="02040503050203030202" pitchFamily="18" charset="0"/>
              </a:rPr>
              <a:t>HDR</a:t>
            </a:r>
            <a:r>
              <a:rPr lang="en-GB" sz="2400" kern="100" dirty="0">
                <a:effectLst/>
                <a:latin typeface="Aptos" panose="020B0004020202020204" pitchFamily="34" charset="0"/>
                <a:ea typeface="Aptos" panose="020B0004020202020204" pitchFamily="34" charset="0"/>
                <a:cs typeface="Mangal" panose="02040503050203030202" pitchFamily="18" charset="0"/>
              </a:rPr>
              <a:t> 1994)</a:t>
            </a:r>
          </a:p>
          <a:p>
            <a:pPr marL="342900" indent="-342900">
              <a:lnSpc>
                <a:spcPct val="115000"/>
              </a:lnSpc>
              <a:buFont typeface="Symbol" panose="05050102010706020507" pitchFamily="18" charset="2"/>
              <a:buChar char=""/>
            </a:pPr>
            <a:r>
              <a:rPr lang="en-GB" sz="2400" b="1" kern="100" dirty="0">
                <a:latin typeface="Aptos" panose="020B0004020202020204" pitchFamily="34" charset="0"/>
                <a:ea typeface="Aptos" panose="020B0004020202020204" pitchFamily="34" charset="0"/>
                <a:cs typeface="Mangal" panose="02040503050203030202" pitchFamily="18" charset="0"/>
              </a:rPr>
              <a:t>U</a:t>
            </a:r>
            <a:r>
              <a:rPr lang="en-GB" sz="2400" b="1" kern="100" dirty="0">
                <a:effectLst/>
                <a:latin typeface="Aptos" panose="020B0004020202020204" pitchFamily="34" charset="0"/>
                <a:ea typeface="Aptos" panose="020B0004020202020204" pitchFamily="34" charset="0"/>
                <a:cs typeface="Mangal" panose="02040503050203030202" pitchFamily="18" charset="0"/>
              </a:rPr>
              <a:t>nderpinned by the internalisation of biophysical and social realities</a:t>
            </a:r>
            <a:r>
              <a:rPr lang="en-GB" sz="2400" kern="100" dirty="0">
                <a:effectLst/>
                <a:latin typeface="Aptos" panose="020B0004020202020204" pitchFamily="34" charset="0"/>
                <a:ea typeface="Aptos" panose="020B0004020202020204" pitchFamily="34" charset="0"/>
                <a:cs typeface="Mangal" panose="02040503050203030202" pitchFamily="18" charset="0"/>
              </a:rPr>
              <a:t>: </a:t>
            </a:r>
          </a:p>
          <a:p>
            <a:pPr marL="1028700" lvl="1" indent="-342900">
              <a:lnSpc>
                <a:spcPct val="115000"/>
              </a:lnSpc>
              <a:buFont typeface="Symbol" panose="05050102010706020507" pitchFamily="18" charset="2"/>
              <a:buChar char=""/>
            </a:pPr>
            <a:r>
              <a:rPr lang="en-GB" sz="2400" b="1" kern="100" dirty="0">
                <a:effectLst/>
                <a:latin typeface="Aptos" panose="020B0004020202020204" pitchFamily="34" charset="0"/>
                <a:ea typeface="Aptos" panose="020B0004020202020204" pitchFamily="34" charset="0"/>
                <a:cs typeface="Mangal" panose="02040503050203030202" pitchFamily="18" charset="0"/>
              </a:rPr>
              <a:t>Ecological</a:t>
            </a:r>
            <a:r>
              <a:rPr lang="en-GB" sz="2400" kern="100" dirty="0">
                <a:effectLst/>
                <a:latin typeface="Aptos" panose="020B0004020202020204" pitchFamily="34" charset="0"/>
                <a:ea typeface="Aptos" panose="020B0004020202020204" pitchFamily="34" charset="0"/>
                <a:cs typeface="Mangal" panose="02040503050203030202" pitchFamily="18" charset="0"/>
              </a:rPr>
              <a:t> : Human survival and flourishing are contingent upon resilient ecosystems</a:t>
            </a:r>
            <a:r>
              <a:rPr lang="en-GB" sz="2400" kern="100" dirty="0">
                <a:latin typeface="Aptos" panose="020B0004020202020204" pitchFamily="34" charset="0"/>
                <a:ea typeface="Aptos" panose="020B0004020202020204" pitchFamily="34" charset="0"/>
                <a:cs typeface="Mangal" panose="02040503050203030202" pitchFamily="18" charset="0"/>
              </a:rPr>
              <a:t>. Hence, </a:t>
            </a:r>
            <a:r>
              <a:rPr lang="en-GB" sz="2400" kern="100" dirty="0">
                <a:effectLst/>
                <a:latin typeface="Aptos" panose="020B0004020202020204" pitchFamily="34" charset="0"/>
                <a:ea typeface="Aptos" panose="020B0004020202020204" pitchFamily="34" charset="0"/>
                <a:cs typeface="Mangal" panose="02040503050203030202" pitchFamily="18" charset="0"/>
              </a:rPr>
              <a:t>tackling a triple planetary crisis of global warming, biodiversity loss, and  pollution should be an imperative of our collective global security</a:t>
            </a:r>
          </a:p>
          <a:p>
            <a:pPr marL="1028700" lvl="1" indent="-342900">
              <a:lnSpc>
                <a:spcPct val="115000"/>
              </a:lnSpc>
              <a:buFont typeface="Symbol" panose="05050102010706020507" pitchFamily="18" charset="2"/>
              <a:buChar char=""/>
            </a:pPr>
            <a:r>
              <a:rPr lang="en-GB" sz="2400" b="1" kern="100" dirty="0">
                <a:effectLst/>
                <a:latin typeface="Aptos" panose="020B0004020202020204" pitchFamily="34" charset="0"/>
                <a:ea typeface="Aptos" panose="020B0004020202020204" pitchFamily="34" charset="0"/>
                <a:cs typeface="Mangal" panose="02040503050203030202" pitchFamily="18" charset="0"/>
              </a:rPr>
              <a:t>Social</a:t>
            </a:r>
            <a:r>
              <a:rPr lang="en-GB" sz="2400" kern="100" dirty="0">
                <a:effectLst/>
                <a:latin typeface="Aptos" panose="020B0004020202020204" pitchFamily="34" charset="0"/>
                <a:ea typeface="Aptos" panose="020B0004020202020204" pitchFamily="34" charset="0"/>
                <a:cs typeface="Mangal" panose="02040503050203030202" pitchFamily="18" charset="0"/>
              </a:rPr>
              <a:t> : Universal access to basic needs as a pre-requisite for social peace, means ensuring guaranteed access to food, shelter, education, and primary healthcare </a:t>
            </a:r>
          </a:p>
          <a:p>
            <a:pPr marL="1028700" lvl="1" indent="-342900">
              <a:lnSpc>
                <a:spcPct val="115000"/>
              </a:lnSpc>
              <a:buFont typeface="Symbol" panose="05050102010706020507" pitchFamily="18" charset="2"/>
              <a:buChar char=""/>
            </a:pPr>
            <a:r>
              <a:rPr lang="en-GB" sz="2400" kern="100" dirty="0">
                <a:effectLst/>
                <a:latin typeface="Aptos" panose="020B0004020202020204" pitchFamily="34" charset="0"/>
                <a:ea typeface="Aptos" panose="020B0004020202020204" pitchFamily="34" charset="0"/>
                <a:cs typeface="Mangal" panose="02040503050203030202" pitchFamily="18" charset="0"/>
              </a:rPr>
              <a:t>Grounded in the realisation that these are not voluntary acts of charity but a pragmatic matter of ensuring collective security and survival</a:t>
            </a:r>
          </a:p>
          <a:p>
            <a:pPr marL="342900" indent="-342900">
              <a:lnSpc>
                <a:spcPct val="115000"/>
              </a:lnSpc>
              <a:buFont typeface="Arial" panose="020B0604020202020204" pitchFamily="34" charset="0"/>
              <a:buChar char="•"/>
            </a:pPr>
            <a:r>
              <a:rPr lang="en-GB" sz="2400" kern="100" dirty="0">
                <a:effectLst/>
                <a:latin typeface="Aptos" panose="020B0004020202020204" pitchFamily="34" charset="0"/>
                <a:ea typeface="Aptos" panose="020B0004020202020204" pitchFamily="34" charset="0"/>
                <a:cs typeface="Mangal" panose="02040503050203030202" pitchFamily="18" charset="0"/>
              </a:rPr>
              <a:t>Prioritisation of the SDGs as a security matter (rather than military spending)</a:t>
            </a:r>
          </a:p>
          <a:p>
            <a:pPr>
              <a:lnSpc>
                <a:spcPct val="115000"/>
              </a:lnSpc>
            </a:pPr>
            <a:endParaRPr lang="en-GB" sz="2400" dirty="0">
              <a:effectLst/>
              <a:latin typeface="Aptos" panose="020B0004020202020204" pitchFamily="34" charset="0"/>
              <a:ea typeface="Aptos" panose="020B000402020202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DD25100F-A867-1645-B9D3-8E6CFF5DD3C9}"/>
              </a:ext>
            </a:extLst>
          </p:cNvPr>
          <p:cNvSpPr>
            <a:spLocks noGrp="1"/>
          </p:cNvSpPr>
          <p:nvPr>
            <p:ph type="sldNum" sz="quarter" idx="16"/>
          </p:nvPr>
        </p:nvSpPr>
        <p:spPr/>
        <p:txBody>
          <a:bodyPr/>
          <a:lstStyle/>
          <a:p>
            <a:fld id="{838B0777-827F-8D42-90B1-61394C340E65}" type="slidenum">
              <a:rPr lang="en-US" smtClean="0"/>
              <a:pPr/>
              <a:t>6</a:t>
            </a:fld>
            <a:endParaRPr lang="en-US" dirty="0"/>
          </a:p>
        </p:txBody>
      </p:sp>
      <p:sp>
        <p:nvSpPr>
          <p:cNvPr id="9" name="Title 8">
            <a:extLst>
              <a:ext uri="{FF2B5EF4-FFF2-40B4-BE49-F238E27FC236}">
                <a16:creationId xmlns:a16="http://schemas.microsoft.com/office/drawing/2014/main" id="{6FFEE57A-41C4-B847-BE05-8D2892FD668D}"/>
              </a:ext>
            </a:extLst>
          </p:cNvPr>
          <p:cNvSpPr>
            <a:spLocks noGrp="1"/>
          </p:cNvSpPr>
          <p:nvPr>
            <p:ph type="title"/>
          </p:nvPr>
        </p:nvSpPr>
        <p:spPr>
          <a:xfrm>
            <a:off x="234522" y="6202"/>
            <a:ext cx="10991088" cy="1198498"/>
          </a:xfrm>
        </p:spPr>
        <p:txBody>
          <a:bodyPr>
            <a:normAutofit/>
          </a:bodyPr>
          <a:lstStyle/>
          <a:p>
            <a:r>
              <a:rPr lang="en-GB" dirty="0"/>
              <a:t>Social-ecological Security framework</a:t>
            </a:r>
            <a:endParaRPr lang="en-AT" dirty="0"/>
          </a:p>
        </p:txBody>
      </p:sp>
    </p:spTree>
    <p:extLst>
      <p:ext uri="{BB962C8B-B14F-4D97-AF65-F5344CB8AC3E}">
        <p14:creationId xmlns:p14="http://schemas.microsoft.com/office/powerpoint/2010/main" val="32235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4D0D14-3B92-14A1-8FA3-2D894D6C923D}"/>
              </a:ext>
            </a:extLst>
          </p:cNvPr>
          <p:cNvPicPr>
            <a:picLocks noChangeAspect="1"/>
          </p:cNvPicPr>
          <p:nvPr/>
        </p:nvPicPr>
        <p:blipFill>
          <a:blip r:embed="rId3"/>
          <a:stretch>
            <a:fillRect/>
          </a:stretch>
        </p:blipFill>
        <p:spPr>
          <a:xfrm>
            <a:off x="6486658" y="802425"/>
            <a:ext cx="5078067" cy="5299593"/>
          </a:xfrm>
          <a:prstGeom prst="rect">
            <a:avLst/>
          </a:prstGeom>
        </p:spPr>
      </p:pic>
      <p:sp>
        <p:nvSpPr>
          <p:cNvPr id="2" name="Content Placeholder 1">
            <a:extLst>
              <a:ext uri="{FF2B5EF4-FFF2-40B4-BE49-F238E27FC236}">
                <a16:creationId xmlns:a16="http://schemas.microsoft.com/office/drawing/2014/main" id="{4DE28A34-5D2C-9B21-2054-32476CF96D4B}"/>
              </a:ext>
            </a:extLst>
          </p:cNvPr>
          <p:cNvSpPr>
            <a:spLocks noGrp="1"/>
          </p:cNvSpPr>
          <p:nvPr>
            <p:ph sz="half" idx="1"/>
          </p:nvPr>
        </p:nvSpPr>
        <p:spPr>
          <a:xfrm>
            <a:off x="362712" y="1504603"/>
            <a:ext cx="6019982" cy="4848203"/>
          </a:xfrm>
        </p:spPr>
        <p:txBody>
          <a:bodyPr>
            <a:normAutofit lnSpcReduction="10000"/>
          </a:bodyPr>
          <a:lstStyle/>
          <a:p>
            <a:pPr marL="342900" indent="-342900">
              <a:buFont typeface="Arial" panose="020B0604020202020204" pitchFamily="34" charset="0"/>
              <a:buChar char="•"/>
            </a:pPr>
            <a:r>
              <a:rPr lang="de-AT" sz="2400" dirty="0"/>
              <a:t>Renewed commitment to multilateralism in recognition of the common threats</a:t>
            </a:r>
          </a:p>
          <a:p>
            <a:pPr marL="342900" indent="-342900">
              <a:buFont typeface="Arial" panose="020B0604020202020204" pitchFamily="34" charset="0"/>
              <a:buChar char="•"/>
            </a:pPr>
            <a:r>
              <a:rPr lang="en-GB" sz="2400" dirty="0"/>
              <a:t>Public Participation in Shaping Global Security Priorities (</a:t>
            </a:r>
            <a:r>
              <a:rPr lang="de-AT" sz="2400" dirty="0"/>
              <a:t>MNC 2024 G7 survey) </a:t>
            </a:r>
          </a:p>
          <a:p>
            <a:pPr marL="342900" indent="-342900">
              <a:buFont typeface="Arial" panose="020B0604020202020204" pitchFamily="34" charset="0"/>
              <a:buChar char="•"/>
            </a:pPr>
            <a:r>
              <a:rPr lang="de-AT" sz="2400" dirty="0"/>
              <a:t>Development aid and green finance as key levers</a:t>
            </a:r>
          </a:p>
          <a:p>
            <a:pPr marL="342900" indent="-342900">
              <a:buFont typeface="Arial" panose="020B0604020202020204" pitchFamily="34" charset="0"/>
              <a:buChar char="•"/>
            </a:pPr>
            <a:r>
              <a:rPr lang="de-AT" sz="2400" dirty="0"/>
              <a:t>Building resilience without burning bridges</a:t>
            </a:r>
          </a:p>
          <a:p>
            <a:pPr marL="342900" indent="-342900">
              <a:buFont typeface="Arial" panose="020B0604020202020204" pitchFamily="34" charset="0"/>
              <a:buChar char="•"/>
            </a:pPr>
            <a:r>
              <a:rPr lang="de-AT" sz="2400" dirty="0"/>
              <a:t>Strengthening global institutions for anticipation of and response to complex global shocks</a:t>
            </a:r>
          </a:p>
          <a:p>
            <a:endParaRPr lang="en-GB" sz="2400" dirty="0"/>
          </a:p>
        </p:txBody>
      </p:sp>
      <p:sp>
        <p:nvSpPr>
          <p:cNvPr id="4" name="Slide Number Placeholder 3">
            <a:extLst>
              <a:ext uri="{FF2B5EF4-FFF2-40B4-BE49-F238E27FC236}">
                <a16:creationId xmlns:a16="http://schemas.microsoft.com/office/drawing/2014/main" id="{29AA9FE9-976C-B22F-57BC-0988F623DF21}"/>
              </a:ext>
            </a:extLst>
          </p:cNvPr>
          <p:cNvSpPr>
            <a:spLocks noGrp="1"/>
          </p:cNvSpPr>
          <p:nvPr>
            <p:ph type="sldNum" sz="quarter" idx="16"/>
          </p:nvPr>
        </p:nvSpPr>
        <p:spPr/>
        <p:txBody>
          <a:bodyPr/>
          <a:lstStyle/>
          <a:p>
            <a:fld id="{838B0777-827F-8D42-90B1-61394C340E65}" type="slidenum">
              <a:rPr lang="en-US" smtClean="0"/>
              <a:pPr/>
              <a:t>7</a:t>
            </a:fld>
            <a:endParaRPr lang="en-US" dirty="0"/>
          </a:p>
        </p:txBody>
      </p:sp>
      <p:sp>
        <p:nvSpPr>
          <p:cNvPr id="5" name="Title 4">
            <a:extLst>
              <a:ext uri="{FF2B5EF4-FFF2-40B4-BE49-F238E27FC236}">
                <a16:creationId xmlns:a16="http://schemas.microsoft.com/office/drawing/2014/main" id="{E9C2F576-0B1D-5A1E-DBB6-2AE178BDD83C}"/>
              </a:ext>
            </a:extLst>
          </p:cNvPr>
          <p:cNvSpPr>
            <a:spLocks noGrp="1"/>
          </p:cNvSpPr>
          <p:nvPr>
            <p:ph type="title"/>
          </p:nvPr>
        </p:nvSpPr>
        <p:spPr>
          <a:xfrm>
            <a:off x="362712" y="182580"/>
            <a:ext cx="10991088" cy="1198498"/>
          </a:xfrm>
        </p:spPr>
        <p:txBody>
          <a:bodyPr/>
          <a:lstStyle/>
          <a:p>
            <a:r>
              <a:rPr lang="de-AT" dirty="0"/>
              <a:t>Policy Brief for G20 (Brazil, 2024)</a:t>
            </a:r>
            <a:endParaRPr lang="en-GB" dirty="0"/>
          </a:p>
        </p:txBody>
      </p:sp>
      <p:sp>
        <p:nvSpPr>
          <p:cNvPr id="3" name="TextBox 2">
            <a:extLst>
              <a:ext uri="{FF2B5EF4-FFF2-40B4-BE49-F238E27FC236}">
                <a16:creationId xmlns:a16="http://schemas.microsoft.com/office/drawing/2014/main" id="{750C1BCC-3F92-43C4-96FB-07D2C88C773E}"/>
              </a:ext>
            </a:extLst>
          </p:cNvPr>
          <p:cNvSpPr txBox="1"/>
          <p:nvPr/>
        </p:nvSpPr>
        <p:spPr>
          <a:xfrm>
            <a:off x="6486658" y="6352806"/>
            <a:ext cx="5571992" cy="369332"/>
          </a:xfrm>
          <a:prstGeom prst="rect">
            <a:avLst/>
          </a:prstGeom>
          <a:noFill/>
        </p:spPr>
        <p:txBody>
          <a:bodyPr wrap="square" rtlCol="0">
            <a:spAutoFit/>
          </a:bodyPr>
          <a:lstStyle/>
          <a:p>
            <a:r>
              <a:rPr lang="de-AT" dirty="0"/>
              <a:t>Soon to be published at https://t20brasil.org/en/pbs</a:t>
            </a:r>
            <a:endParaRPr lang="en-GB" dirty="0"/>
          </a:p>
        </p:txBody>
      </p:sp>
    </p:spTree>
    <p:extLst>
      <p:ext uri="{BB962C8B-B14F-4D97-AF65-F5344CB8AC3E}">
        <p14:creationId xmlns:p14="http://schemas.microsoft.com/office/powerpoint/2010/main" val="180807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47A728-470D-DD4C-B25D-8FA003B4B04D}"/>
              </a:ext>
            </a:extLst>
          </p:cNvPr>
          <p:cNvSpPr>
            <a:spLocks noGrp="1"/>
          </p:cNvSpPr>
          <p:nvPr>
            <p:ph type="ctrTitle"/>
          </p:nvPr>
        </p:nvSpPr>
        <p:spPr>
          <a:xfrm>
            <a:off x="353296" y="892848"/>
            <a:ext cx="9659112" cy="1254416"/>
          </a:xfrm>
        </p:spPr>
        <p:txBody>
          <a:bodyPr/>
          <a:lstStyle/>
          <a:p>
            <a:r>
              <a:rPr lang="en-US" dirty="0"/>
              <a:t>Thank you for your time!</a:t>
            </a:r>
          </a:p>
        </p:txBody>
      </p:sp>
      <p:sp>
        <p:nvSpPr>
          <p:cNvPr id="9" name="Subtitle 2">
            <a:extLst>
              <a:ext uri="{FF2B5EF4-FFF2-40B4-BE49-F238E27FC236}">
                <a16:creationId xmlns:a16="http://schemas.microsoft.com/office/drawing/2014/main" id="{2BD5F9E9-B034-8E41-B1A0-51D1AD708286}"/>
              </a:ext>
            </a:extLst>
          </p:cNvPr>
          <p:cNvSpPr txBox="1">
            <a:spLocks/>
          </p:cNvSpPr>
          <p:nvPr/>
        </p:nvSpPr>
        <p:spPr>
          <a:xfrm>
            <a:off x="7575395" y="5446684"/>
            <a:ext cx="4384725" cy="1003195"/>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b="1" noProof="0" dirty="0">
                <a:solidFill>
                  <a:schemeClr val="tx1">
                    <a:lumMod val="50000"/>
                    <a:lumOff val="50000"/>
                  </a:schemeClr>
                </a:solidFill>
              </a:rPr>
              <a:t>Pratik Patil</a:t>
            </a:r>
            <a:br>
              <a:rPr lang="en-GB" sz="1200" noProof="0" dirty="0">
                <a:solidFill>
                  <a:schemeClr val="tx1">
                    <a:lumMod val="50000"/>
                    <a:lumOff val="50000"/>
                  </a:schemeClr>
                </a:solidFill>
              </a:rPr>
            </a:br>
            <a:r>
              <a:rPr lang="en-GB" sz="1200" noProof="0" dirty="0">
                <a:solidFill>
                  <a:schemeClr val="tx1">
                    <a:lumMod val="50000"/>
                    <a:lumOff val="50000"/>
                  </a:schemeClr>
                </a:solidFill>
              </a:rPr>
              <a:t>ASA, IIASA</a:t>
            </a:r>
            <a:br>
              <a:rPr lang="en-GB" sz="1200" noProof="0" dirty="0">
                <a:solidFill>
                  <a:schemeClr val="tx1">
                    <a:lumMod val="50000"/>
                    <a:lumOff val="50000"/>
                  </a:schemeClr>
                </a:solidFill>
              </a:rPr>
            </a:br>
            <a:r>
              <a:rPr lang="en-GB" sz="1200" noProof="0" dirty="0">
                <a:solidFill>
                  <a:schemeClr val="tx1">
                    <a:lumMod val="50000"/>
                    <a:lumOff val="50000"/>
                  </a:schemeClr>
                </a:solidFill>
              </a:rPr>
              <a:t>patil@iiasa.ac.at</a:t>
            </a:r>
          </a:p>
        </p:txBody>
      </p:sp>
      <p:pic>
        <p:nvPicPr>
          <p:cNvPr id="10" name="Picture 9">
            <a:extLst>
              <a:ext uri="{FF2B5EF4-FFF2-40B4-BE49-F238E27FC236}">
                <a16:creationId xmlns:a16="http://schemas.microsoft.com/office/drawing/2014/main" id="{7F8074EB-14AD-4C8D-476C-115C932657C7}"/>
              </a:ext>
            </a:extLst>
          </p:cNvPr>
          <p:cNvPicPr>
            <a:picLocks noChangeAspect="1"/>
          </p:cNvPicPr>
          <p:nvPr/>
        </p:nvPicPr>
        <p:blipFill>
          <a:blip r:embed="rId3"/>
          <a:stretch>
            <a:fillRect/>
          </a:stretch>
        </p:blipFill>
        <p:spPr>
          <a:xfrm>
            <a:off x="5864073" y="4022510"/>
            <a:ext cx="4157751" cy="2369389"/>
          </a:xfrm>
          <a:prstGeom prst="rect">
            <a:avLst/>
          </a:prstGeom>
        </p:spPr>
      </p:pic>
      <p:sp>
        <p:nvSpPr>
          <p:cNvPr id="8" name="TextBox 7">
            <a:extLst>
              <a:ext uri="{FF2B5EF4-FFF2-40B4-BE49-F238E27FC236}">
                <a16:creationId xmlns:a16="http://schemas.microsoft.com/office/drawing/2014/main" id="{A23D0384-D85A-7733-E64F-D575618C57C0}"/>
              </a:ext>
            </a:extLst>
          </p:cNvPr>
          <p:cNvSpPr txBox="1"/>
          <p:nvPr/>
        </p:nvSpPr>
        <p:spPr>
          <a:xfrm>
            <a:off x="353296" y="2574957"/>
            <a:ext cx="10809265" cy="1200329"/>
          </a:xfrm>
          <a:prstGeom prst="rect">
            <a:avLst/>
          </a:prstGeom>
          <a:noFill/>
        </p:spPr>
        <p:txBody>
          <a:bodyPr wrap="square">
            <a:spAutoFit/>
          </a:bodyPr>
          <a:lstStyle/>
          <a:p>
            <a:pPr marL="342900" indent="-342900">
              <a:buFont typeface="Arial" panose="020B0604020202020204" pitchFamily="34" charset="0"/>
              <a:buChar char="•"/>
            </a:pPr>
            <a:r>
              <a:rPr lang="en-GB" sz="2400" b="1" dirty="0">
                <a:latin typeface="Aptos" panose="020B0004020202020204" pitchFamily="34" charset="0"/>
                <a:cs typeface="Mangal" panose="02040503050203030202" pitchFamily="18" charset="0"/>
              </a:rPr>
              <a:t>A new security paradigm is no less urgent than food / energy systems transition – given the doomsday clock, closer than ever to midnight and as a pre-requisite for meeting the global (transition) goals</a:t>
            </a:r>
            <a:endParaRPr lang="en-AT" sz="2400" b="1" dirty="0">
              <a:latin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98875362"/>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F41CB60-87CF-8D48-BA3B-12F69730358A}" vid="{3529B047-C679-7C47-A885-56C46C976CDC}"/>
    </a:ext>
  </a:extLst>
</a:theme>
</file>

<file path=ppt/theme/theme2.xml><?xml version="1.0" encoding="utf-8"?>
<a:theme xmlns:a="http://schemas.openxmlformats.org/drawingml/2006/main" name="IIASA alternatives">
  <a:themeElements>
    <a:clrScheme name="Custom 13">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F41CB60-87CF-8D48-BA3B-12F69730358A}" vid="{277F160F-5B48-354E-BCB5-A75D265C5F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69ffb4-414b-42f3-84ec-4bfffff9958c">
      <Terms xmlns="http://schemas.microsoft.com/office/infopath/2007/PartnerControls"/>
    </lcf76f155ced4ddcb4097134ff3c332f>
    <TaxCatchAll xmlns="b32a2a97-3533-4d73-9cf8-e2926f34c4f5" xsi:nil="true"/>
    <Author0 xmlns="7869ffb4-414b-42f3-84ec-4bfffff9958c">
      <UserInfo>
        <DisplayName/>
        <AccountId xsi:nil="true"/>
        <AccountType/>
      </UserInfo>
    </Author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D6799BF753054CBC72297D8C1619E5" ma:contentTypeVersion="13" ma:contentTypeDescription="Create a new document." ma:contentTypeScope="" ma:versionID="6344467efa40e3d1f70255fe557a5de2">
  <xsd:schema xmlns:xsd="http://www.w3.org/2001/XMLSchema" xmlns:xs="http://www.w3.org/2001/XMLSchema" xmlns:p="http://schemas.microsoft.com/office/2006/metadata/properties" xmlns:ns2="7869ffb4-414b-42f3-84ec-4bfffff9958c" xmlns:ns3="b32a2a97-3533-4d73-9cf8-e2926f34c4f5" targetNamespace="http://schemas.microsoft.com/office/2006/metadata/properties" ma:root="true" ma:fieldsID="e73c219278e803de9beba30e30a1d1b0" ns2:_="" ns3:_="">
    <xsd:import namespace="7869ffb4-414b-42f3-84ec-4bfffff9958c"/>
    <xsd:import namespace="b32a2a97-3533-4d73-9cf8-e2926f34c4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9ffb4-414b-42f3-84ec-4bfffff99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b2b414a-4870-4b76-be62-ecc4760d58d4" ma:termSetId="09814cd3-568e-fe90-9814-8d621ff8fb84" ma:anchorId="fba54fb3-c3e1-fe81-a776-ca4b69148c4d" ma:open="true" ma:isKeyword="false">
      <xsd:complexType>
        <xsd:sequence>
          <xsd:element ref="pc:Terms" minOccurs="0" maxOccurs="1"/>
        </xsd:sequence>
      </xsd:complexType>
    </xsd:element>
    <xsd:element name="Author0" ma:index="20"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2a2a97-3533-4d73-9cf8-e2926f34c4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d382321-a983-4d44-978d-c390d0aed7ea}" ma:internalName="TaxCatchAll" ma:showField="CatchAllData" ma:web="b32a2a97-3533-4d73-9cf8-e2926f34c4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93C57-A7ED-44E6-88BF-DA3984EE19E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6814371-4dd9-40ea-9cc7-40b39613c6ae"/>
    <ds:schemaRef ds:uri="http://purl.org/dc/terms/"/>
    <ds:schemaRef ds:uri="http://schemas.openxmlformats.org/package/2006/metadata/core-properties"/>
    <ds:schemaRef ds:uri="749ef8e9-4186-4c55-b2d4-b1c3f2fa9400"/>
    <ds:schemaRef ds:uri="0689c177-5e19-464b-8532-40aa8fde3a94"/>
    <ds:schemaRef ds:uri="http://www.w3.org/XML/1998/namespace"/>
    <ds:schemaRef ds:uri="http://purl.org/dc/dcmitype/"/>
    <ds:schemaRef ds:uri="7869ffb4-414b-42f3-84ec-4bfffff9958c"/>
    <ds:schemaRef ds:uri="b32a2a97-3533-4d73-9cf8-e2926f34c4f5"/>
  </ds:schemaRefs>
</ds:datastoreItem>
</file>

<file path=customXml/itemProps2.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3.xml><?xml version="1.0" encoding="utf-8"?>
<ds:datastoreItem xmlns:ds="http://schemas.openxmlformats.org/officeDocument/2006/customXml" ds:itemID="{8677689B-8412-4D7F-B208-47175C2D9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9ffb4-414b-42f3-84ec-4bfffff9958c"/>
    <ds:schemaRef ds:uri="b32a2a97-3533-4d73-9cf8-e2926f34c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Presentation Template</Template>
  <TotalTime>899</TotalTime>
  <Words>895</Words>
  <Application>Microsoft Office PowerPoint</Application>
  <PresentationFormat>Widescreen</PresentationFormat>
  <Paragraphs>66</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Aptos</vt:lpstr>
      <vt:lpstr>Arial</vt:lpstr>
      <vt:lpstr>Calibri</vt:lpstr>
      <vt:lpstr>Courier New</vt:lpstr>
      <vt:lpstr>Symbol</vt:lpstr>
      <vt:lpstr>Tahoma</vt:lpstr>
      <vt:lpstr>Wingdings</vt:lpstr>
      <vt:lpstr>Office Theme</vt:lpstr>
      <vt:lpstr>IIASA alternatives</vt:lpstr>
      <vt:lpstr>Social-ecological security framework</vt:lpstr>
      <vt:lpstr>Sustainability Science Perspective to Security Framework</vt:lpstr>
      <vt:lpstr>Why Focus on Security for Sustainability?</vt:lpstr>
      <vt:lpstr>Sustainability Transformations</vt:lpstr>
      <vt:lpstr>New Security Challenges </vt:lpstr>
      <vt:lpstr>Social-ecological Security framework</vt:lpstr>
      <vt:lpstr>Policy Brief for G20 (Brazil, 2024)</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PATIL Pratik</dc:creator>
  <cp:lastModifiedBy>PATIL Pratik</cp:lastModifiedBy>
  <cp:revision>17</cp:revision>
  <cp:lastPrinted>2018-09-04T06:30:47Z</cp:lastPrinted>
  <dcterms:created xsi:type="dcterms:W3CDTF">2023-08-17T14:12:13Z</dcterms:created>
  <dcterms:modified xsi:type="dcterms:W3CDTF">2024-09-16T15:31:45Z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0x010100C3D6799BF753054CBC72297D8C1619E5</vt:lpwstr>
  </property>
  <property fmtid="{D5CDD505-2E9C-101B-9397-08002B2CF9AE}" pid="3" name="_dlc_DocIdItemGuid">
    <vt:lpwstr>21d70297-cd61-47d2-9611-414a1fcff47b</vt:lpwstr>
  </property>
</Properties>
</file>