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63" r:id="rId6"/>
    <p:sldId id="266" r:id="rId7"/>
    <p:sldId id="265" r:id="rId8"/>
    <p:sldId id="264" r:id="rId9"/>
    <p:sldId id="267" r:id="rId10"/>
    <p:sldId id="259" r:id="rId11"/>
    <p:sldId id="268" r:id="rId12"/>
    <p:sldId id="269" r:id="rId13"/>
    <p:sldId id="270" r:id="rId14"/>
    <p:sldId id="271" r:id="rId15"/>
    <p:sldId id="272" r:id="rId16"/>
    <p:sldId id="273" r:id="rId17"/>
    <p:sldId id="274" r:id="rId18"/>
    <p:sldId id="275" r:id="rId19"/>
    <p:sldId id="276" r:id="rId20"/>
    <p:sldId id="277" r:id="rId21"/>
    <p:sldId id="278" r:id="rId22"/>
    <p:sldId id="292" r:id="rId23"/>
    <p:sldId id="293" r:id="rId24"/>
    <p:sldId id="294" r:id="rId25"/>
    <p:sldId id="295" r:id="rId26"/>
    <p:sldId id="296" r:id="rId27"/>
    <p:sldId id="262" r:id="rId28"/>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3333"/>
    <a:srgbClr val="EEEFE5"/>
    <a:srgbClr val="54C3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05"/>
    <p:restoredTop sz="92037"/>
  </p:normalViewPr>
  <p:slideViewPr>
    <p:cSldViewPr snapToGrid="0" showGuides="1">
      <p:cViewPr varScale="1">
        <p:scale>
          <a:sx n="111" d="100"/>
          <a:sy n="111" d="100"/>
        </p:scale>
        <p:origin x="800"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9E478-043C-6041-B0B7-783D1F7A44E0}" type="datetimeFigureOut">
              <a:rPr lang="en-AT" smtClean="0"/>
              <a:t>19.06.24</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8BE1B-44B3-0548-B2B7-5829DCD8E4F2}" type="slidenum">
              <a:rPr lang="en-AT" smtClean="0"/>
              <a:t>‹#›</a:t>
            </a:fld>
            <a:endParaRPr lang="en-AT"/>
          </a:p>
        </p:txBody>
      </p:sp>
    </p:spTree>
    <p:extLst>
      <p:ext uri="{BB962C8B-B14F-4D97-AF65-F5344CB8AC3E}">
        <p14:creationId xmlns:p14="http://schemas.microsoft.com/office/powerpoint/2010/main" val="3359208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Good morning eveveryone, together with my colleagues Valeria, Inian, Reza, and Stefan, I am happy to present the ASA program to you today. </a:t>
            </a:r>
          </a:p>
        </p:txBody>
      </p:sp>
      <p:sp>
        <p:nvSpPr>
          <p:cNvPr id="4" name="Slide Number Placeholder 3"/>
          <p:cNvSpPr>
            <a:spLocks noGrp="1"/>
          </p:cNvSpPr>
          <p:nvPr>
            <p:ph type="sldNum" sz="quarter" idx="5"/>
          </p:nvPr>
        </p:nvSpPr>
        <p:spPr/>
        <p:txBody>
          <a:bodyPr/>
          <a:lstStyle/>
          <a:p>
            <a:fld id="{7678BE1B-44B3-0548-B2B7-5829DCD8E4F2}" type="slidenum">
              <a:rPr lang="en-AT" smtClean="0"/>
              <a:t>1</a:t>
            </a:fld>
            <a:endParaRPr lang="en-AT"/>
          </a:p>
        </p:txBody>
      </p:sp>
    </p:spTree>
    <p:extLst>
      <p:ext uri="{BB962C8B-B14F-4D97-AF65-F5344CB8AC3E}">
        <p14:creationId xmlns:p14="http://schemas.microsoft.com/office/powerpoint/2010/main" val="3461589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Imperative of Building disaster resilience in the context of worsening climate risk. Particularly for the most vulnerable</a:t>
            </a:r>
          </a:p>
          <a:p>
            <a:r>
              <a:rPr lang="en-US" dirty="0"/>
              <a:t>We are engaging in the climate resilience alliance an exciting partnership of research, leading NGOs and the private sector</a:t>
            </a:r>
          </a:p>
          <a:p>
            <a:r>
              <a:rPr lang="en-US" dirty="0"/>
              <a:t>For enhancing resilience, we need an understanding of what resilience actually is and what it entails.</a:t>
            </a:r>
          </a:p>
          <a:p>
            <a:r>
              <a:rPr lang="en-US" dirty="0"/>
              <a:t>Today I will shortly present our work at SYRR where we are working with 500 flood prone communities to measure and modify resilience</a:t>
            </a:r>
          </a:p>
          <a:p>
            <a:endParaRPr lang="en-US" dirty="0"/>
          </a:p>
        </p:txBody>
      </p:sp>
      <p:sp>
        <p:nvSpPr>
          <p:cNvPr id="4" name="Slide Number Placeholder 3"/>
          <p:cNvSpPr>
            <a:spLocks noGrp="1"/>
          </p:cNvSpPr>
          <p:nvPr>
            <p:ph type="sldNum" sz="quarter" idx="5"/>
          </p:nvPr>
        </p:nvSpPr>
        <p:spPr/>
        <p:txBody>
          <a:bodyPr/>
          <a:lstStyle/>
          <a:p>
            <a:fld id="{7678BE1B-44B3-0548-B2B7-5829DCD8E4F2}" type="slidenum">
              <a:rPr lang="en-AT" smtClean="0"/>
              <a:t>10</a:t>
            </a:fld>
            <a:endParaRPr lang="en-AT"/>
          </a:p>
        </p:txBody>
      </p:sp>
    </p:spTree>
    <p:extLst>
      <p:ext uri="{BB962C8B-B14F-4D97-AF65-F5344CB8AC3E}">
        <p14:creationId xmlns:p14="http://schemas.microsoft.com/office/powerpoint/2010/main" val="3732162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FRMC/CRMC which is the first global large scale empirical validate resilience measurement tool.</a:t>
            </a:r>
          </a:p>
          <a:p>
            <a:r>
              <a:rPr lang="en-US" dirty="0"/>
              <a:t>It is conducted in over 500 flood prone communities impacting around 2million people.</a:t>
            </a:r>
          </a:p>
          <a:p>
            <a:r>
              <a:rPr lang="en-US" dirty="0"/>
              <a:t>It consists of several on the ground surveys, measuring resilience over time as well as the impact of flood events and the conducted interventions</a:t>
            </a:r>
          </a:p>
          <a:p>
            <a:endParaRPr lang="en-US" dirty="0"/>
          </a:p>
        </p:txBody>
      </p:sp>
      <p:sp>
        <p:nvSpPr>
          <p:cNvPr id="4" name="Slide Number Placeholder 3"/>
          <p:cNvSpPr>
            <a:spLocks noGrp="1"/>
          </p:cNvSpPr>
          <p:nvPr>
            <p:ph type="sldNum" sz="quarter" idx="5"/>
          </p:nvPr>
        </p:nvSpPr>
        <p:spPr/>
        <p:txBody>
          <a:bodyPr/>
          <a:lstStyle/>
          <a:p>
            <a:fld id="{7678BE1B-44B3-0548-B2B7-5829DCD8E4F2}" type="slidenum">
              <a:rPr lang="en-AT" smtClean="0"/>
              <a:t>11</a:t>
            </a:fld>
            <a:endParaRPr lang="en-AT"/>
          </a:p>
        </p:txBody>
      </p:sp>
    </p:spTree>
    <p:extLst>
      <p:ext uri="{BB962C8B-B14F-4D97-AF65-F5344CB8AC3E}">
        <p14:creationId xmlns:p14="http://schemas.microsoft.com/office/powerpoint/2010/main" val="1314574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tool has to be applicable across communities there is a number of standardized resilience scores. We define performance on an A to D scale.</a:t>
            </a:r>
          </a:p>
          <a:p>
            <a:r>
              <a:rPr lang="en-US" dirty="0"/>
              <a:t>Due to the large amount of data and the different ways of gathering, as well as augmenting it with open access satellite and weather data,</a:t>
            </a:r>
          </a:p>
          <a:p>
            <a:r>
              <a:rPr lang="en-US" dirty="0"/>
              <a:t>we rely on machine learning techniques in order to analyze it. We primarily focus on gradient boosted machines as well as classical statistical modeling.</a:t>
            </a:r>
          </a:p>
          <a:p>
            <a:endParaRPr lang="en-US" dirty="0"/>
          </a:p>
          <a:p>
            <a:endParaRPr lang="en-US" dirty="0"/>
          </a:p>
        </p:txBody>
      </p:sp>
      <p:sp>
        <p:nvSpPr>
          <p:cNvPr id="4" name="Slide Number Placeholder 3"/>
          <p:cNvSpPr>
            <a:spLocks noGrp="1"/>
          </p:cNvSpPr>
          <p:nvPr>
            <p:ph type="sldNum" sz="quarter" idx="5"/>
          </p:nvPr>
        </p:nvSpPr>
        <p:spPr/>
        <p:txBody>
          <a:bodyPr/>
          <a:lstStyle/>
          <a:p>
            <a:fld id="{7678BE1B-44B3-0548-B2B7-5829DCD8E4F2}" type="slidenum">
              <a:rPr lang="en-AT" smtClean="0"/>
              <a:t>12</a:t>
            </a:fld>
            <a:endParaRPr lang="en-AT"/>
          </a:p>
        </p:txBody>
      </p:sp>
    </p:spTree>
    <p:extLst>
      <p:ext uri="{BB962C8B-B14F-4D97-AF65-F5344CB8AC3E}">
        <p14:creationId xmlns:p14="http://schemas.microsoft.com/office/powerpoint/2010/main" val="978076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If I asked a random person from IIASA what ASA is doing, I might get an answer – ABM, or risk perceptions, or …. </a:t>
            </a:r>
          </a:p>
        </p:txBody>
      </p:sp>
      <p:sp>
        <p:nvSpPr>
          <p:cNvPr id="4" name="Slide Number Placeholder 3"/>
          <p:cNvSpPr>
            <a:spLocks noGrp="1"/>
          </p:cNvSpPr>
          <p:nvPr>
            <p:ph type="sldNum" sz="quarter" idx="5"/>
          </p:nvPr>
        </p:nvSpPr>
        <p:spPr/>
        <p:txBody>
          <a:bodyPr/>
          <a:lstStyle/>
          <a:p>
            <a:fld id="{7678BE1B-44B3-0548-B2B7-5829DCD8E4F2}" type="slidenum">
              <a:rPr lang="en-AT" smtClean="0"/>
              <a:t>2</a:t>
            </a:fld>
            <a:endParaRPr lang="en-AT"/>
          </a:p>
        </p:txBody>
      </p:sp>
    </p:spTree>
    <p:extLst>
      <p:ext uri="{BB962C8B-B14F-4D97-AF65-F5344CB8AC3E}">
        <p14:creationId xmlns:p14="http://schemas.microsoft.com/office/powerpoint/2010/main" val="57208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Indeed, ASA works with various methodologies and various applications. What unites this, is the objective to advance systems analysis as a meta-level approach to understand and govern complex socio-environmental systems by increasing realism, relevance and especially agility of research. </a:t>
            </a:r>
          </a:p>
          <a:p>
            <a:endParaRPr lang="en-AT" dirty="0"/>
          </a:p>
          <a:p>
            <a:r>
              <a:rPr lang="en-AT" dirty="0"/>
              <a:t>In this framing, systems analysis is understood as an approach that can address …, that focuses on … utilizing … and working …. </a:t>
            </a:r>
          </a:p>
        </p:txBody>
      </p:sp>
      <p:sp>
        <p:nvSpPr>
          <p:cNvPr id="4" name="Slide Number Placeholder 3"/>
          <p:cNvSpPr>
            <a:spLocks noGrp="1"/>
          </p:cNvSpPr>
          <p:nvPr>
            <p:ph type="sldNum" sz="quarter" idx="5"/>
          </p:nvPr>
        </p:nvSpPr>
        <p:spPr/>
        <p:txBody>
          <a:bodyPr/>
          <a:lstStyle/>
          <a:p>
            <a:fld id="{7678BE1B-44B3-0548-B2B7-5829DCD8E4F2}" type="slidenum">
              <a:rPr lang="en-AT" smtClean="0"/>
              <a:t>3</a:t>
            </a:fld>
            <a:endParaRPr lang="en-AT"/>
          </a:p>
        </p:txBody>
      </p:sp>
    </p:spTree>
    <p:extLst>
      <p:ext uri="{BB962C8B-B14F-4D97-AF65-F5344CB8AC3E}">
        <p14:creationId xmlns:p14="http://schemas.microsoft.com/office/powerpoint/2010/main" val="999817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How do we do that? By harvesting … </a:t>
            </a:r>
          </a:p>
          <a:p>
            <a:endParaRPr lang="en-AT" dirty="0"/>
          </a:p>
          <a:p>
            <a:r>
              <a:rPr lang="en-AT"/>
              <a:t>You will see examples of specific research activities that achieve these </a:t>
            </a:r>
            <a:endParaRPr lang="en-AT" dirty="0"/>
          </a:p>
        </p:txBody>
      </p:sp>
      <p:sp>
        <p:nvSpPr>
          <p:cNvPr id="4" name="Slide Number Placeholder 3"/>
          <p:cNvSpPr>
            <a:spLocks noGrp="1"/>
          </p:cNvSpPr>
          <p:nvPr>
            <p:ph type="sldNum" sz="quarter" idx="5"/>
          </p:nvPr>
        </p:nvSpPr>
        <p:spPr/>
        <p:txBody>
          <a:bodyPr/>
          <a:lstStyle/>
          <a:p>
            <a:fld id="{7678BE1B-44B3-0548-B2B7-5829DCD8E4F2}" type="slidenum">
              <a:rPr lang="en-AT" smtClean="0"/>
              <a:t>4</a:t>
            </a:fld>
            <a:endParaRPr lang="en-AT"/>
          </a:p>
        </p:txBody>
      </p:sp>
    </p:spTree>
    <p:extLst>
      <p:ext uri="{BB962C8B-B14F-4D97-AF65-F5344CB8AC3E}">
        <p14:creationId xmlns:p14="http://schemas.microsoft.com/office/powerpoint/2010/main" val="251344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Source Sans Pro" panose="020B0503030403020204" pitchFamily="34" charset="0"/>
                <a:ea typeface="Source Sans Pro" panose="020B0503030403020204" pitchFamily="34" charset="0"/>
                <a:cs typeface="Tahoma"/>
              </a:rPr>
              <a:t>Today we will present to you four examples of how we achieve our objectives in </a:t>
            </a:r>
            <a:r>
              <a:rPr lang="en-GB" sz="1200">
                <a:latin typeface="Source Sans Pro" panose="020B0503030403020204" pitchFamily="34" charset="0"/>
                <a:ea typeface="Source Sans Pro" panose="020B0503030403020204" pitchFamily="34" charset="0"/>
                <a:cs typeface="Tahoma"/>
              </a:rPr>
              <a:t>specific projects. </a:t>
            </a:r>
            <a:endParaRPr lang="en-GB" sz="1200" dirty="0">
              <a:latin typeface="Source Sans Pro" panose="020B0503030403020204" pitchFamily="34" charset="0"/>
              <a:ea typeface="Source Sans Pro" panose="020B0503030403020204" pitchFamily="34" charset="0"/>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Source Sans Pro" panose="020B0503030403020204" pitchFamily="34" charset="0"/>
              <a:ea typeface="Source Sans Pro" panose="020B0503030403020204" pitchFamily="34" charset="0"/>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Source Sans Pro" panose="020B0503030403020204" pitchFamily="34" charset="0"/>
                <a:ea typeface="Source Sans Pro" panose="020B0503030403020204" pitchFamily="34" charset="0"/>
                <a:cs typeface="Tahoma"/>
              </a:rPr>
              <a:t>Reza will present how social media data, with the help of advanced statistics approaches, can help understand people’s views and perceptions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Source Sans Pro" panose="020B0503030403020204" pitchFamily="34" charset="0"/>
              <a:ea typeface="Source Sans Pro" panose="020B0503030403020204" pitchFamily="34" charset="0"/>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Source Sans Pro" panose="020B0503030403020204" pitchFamily="34" charset="0"/>
                <a:ea typeface="Source Sans Pro" panose="020B0503030403020204" pitchFamily="34" charset="0"/>
                <a:cs typeface="Tahoma"/>
              </a:rPr>
              <a:t>Stefan will present how massive data collection from communities and machine learning can unravel vulnerabilities of communities and inform us about their resilience strategies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Source Sans Pro" panose="020B0503030403020204" pitchFamily="34" charset="0"/>
              <a:ea typeface="Source Sans Pro" panose="020B0503030403020204" pitchFamily="34" charset="0"/>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Source Sans Pro" panose="020B0503030403020204" pitchFamily="34" charset="0"/>
                <a:ea typeface="Source Sans Pro" panose="020B0503030403020204" pitchFamily="34" charset="0"/>
                <a:cs typeface="Tahoma"/>
              </a:rPr>
              <a:t>Inian</a:t>
            </a:r>
            <a:r>
              <a:rPr lang="en-GB" sz="1200" dirty="0">
                <a:latin typeface="Source Sans Pro" panose="020B0503030403020204" pitchFamily="34" charset="0"/>
                <a:ea typeface="Source Sans Pro" panose="020B0503030403020204" pitchFamily="34" charset="0"/>
                <a:cs typeface="Tahoma"/>
              </a:rPr>
              <a:t> will present how various low-cost devices in combination with civic engagement can inform detailed environmental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Source Sans Pro" panose="020B0503030403020204" pitchFamily="34" charset="0"/>
              <a:ea typeface="Source Sans Pro" panose="020B0503030403020204" pitchFamily="34" charset="0"/>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Source Sans Pro" panose="020B0503030403020204" pitchFamily="34" charset="0"/>
                <a:ea typeface="Source Sans Pro" panose="020B0503030403020204" pitchFamily="34" charset="0"/>
                <a:cs typeface="Tahoma"/>
              </a:rPr>
              <a:t>Valeria will speak about her work which applies reinforcement learning to enable linkage of multiple national models to identify national policies consistent with global targets</a:t>
            </a:r>
            <a:endParaRPr lang="en-GB" sz="1200" dirty="0">
              <a:latin typeface="Source Sans Pro" panose="020B0503030403020204" pitchFamily="34" charset="0"/>
              <a:ea typeface="Source Sans Pro" panose="020B050303040302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Source Sans Pro" panose="020B0503030403020204" pitchFamily="34" charset="0"/>
              <a:ea typeface="Source Sans Pro" panose="020B0503030403020204" pitchFamily="34" charset="0"/>
              <a:cs typeface="Tahoma" panose="020B0604030504040204" pitchFamily="34" charset="0"/>
            </a:endParaRPr>
          </a:p>
          <a:p>
            <a:endParaRPr lang="en-AT" dirty="0"/>
          </a:p>
        </p:txBody>
      </p:sp>
      <p:sp>
        <p:nvSpPr>
          <p:cNvPr id="4" name="Slide Number Placeholder 3"/>
          <p:cNvSpPr>
            <a:spLocks noGrp="1"/>
          </p:cNvSpPr>
          <p:nvPr>
            <p:ph type="sldNum" sz="quarter" idx="5"/>
          </p:nvPr>
        </p:nvSpPr>
        <p:spPr/>
        <p:txBody>
          <a:bodyPr/>
          <a:lstStyle/>
          <a:p>
            <a:fld id="{7678BE1B-44B3-0548-B2B7-5829DCD8E4F2}" type="slidenum">
              <a:rPr lang="en-AT" smtClean="0"/>
              <a:t>5</a:t>
            </a:fld>
            <a:endParaRPr lang="en-AT"/>
          </a:p>
        </p:txBody>
      </p:sp>
    </p:spTree>
    <p:extLst>
      <p:ext uri="{BB962C8B-B14F-4D97-AF65-F5344CB8AC3E}">
        <p14:creationId xmlns:p14="http://schemas.microsoft.com/office/powerpoint/2010/main" val="2717100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CF0A4-79B2-4EE9-913C-1FFECAB53051}" type="slidenum">
              <a:rPr lang="en-US" smtClean="0"/>
              <a:t>6</a:t>
            </a:fld>
            <a:endParaRPr lang="en-US"/>
          </a:p>
        </p:txBody>
      </p:sp>
    </p:spTree>
    <p:extLst>
      <p:ext uri="{BB962C8B-B14F-4D97-AF65-F5344CB8AC3E}">
        <p14:creationId xmlns:p14="http://schemas.microsoft.com/office/powerpoint/2010/main" val="107274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ource Sans Pro" panose="020B0503030403020204" pitchFamily="34" charset="0"/>
                <a:ea typeface="Source Sans Pro" panose="020B0503030403020204" pitchFamily="34" charset="0"/>
              </a:rPr>
              <a:t>Having a complete picture of society is important for finding sustainable solution and policy-making.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ource Sans Pro" panose="020B0503030403020204" pitchFamily="34" charset="0"/>
                <a:ea typeface="Source Sans Pro" panose="020B0503030403020204" pitchFamily="34" charset="0"/>
              </a:rPr>
              <a:t>It includes intelligence that society is expressing as public perception; </a:t>
            </a:r>
            <a:r>
              <a:rPr lang="en-AT" dirty="0">
                <a:latin typeface="Source Sans Pro" panose="020B0503030403020204" pitchFamily="34" charset="0"/>
                <a:ea typeface="Source Sans Pro" panose="020B0503030403020204" pitchFamily="34" charset="0"/>
              </a:rPr>
              <a:t>although </a:t>
            </a:r>
            <a:r>
              <a:rPr lang="en-US" baseline="0" dirty="0">
                <a:latin typeface="Source Sans Pro" panose="020B0503030403020204" pitchFamily="34" charset="0"/>
                <a:ea typeface="Source Sans Pro" panose="020B0503030403020204" pitchFamily="34" charset="0"/>
              </a:rPr>
              <a:t>getting such picture requires data.</a:t>
            </a:r>
            <a:endParaRPr lang="en-AT" dirty="0">
              <a:latin typeface="Source Sans Pro" panose="020B0503030403020204" pitchFamily="34" charset="0"/>
              <a:ea typeface="Source Sans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ource Sans Pro" panose="020B0503030403020204" pitchFamily="34" charset="0"/>
                <a:ea typeface="Source Sans Pro" panose="020B0503030403020204" pitchFamily="34" charset="0"/>
              </a:rPr>
              <a:t>The popularity of social media opens a new avenue for accessing such data. </a:t>
            </a:r>
            <a:r>
              <a:rPr lang="en-AT" dirty="0">
                <a:latin typeface="Source Sans Pro" panose="020B0503030403020204" pitchFamily="34" charset="0"/>
                <a:ea typeface="Source Sans Pro" panose="020B0503030403020204" pitchFamily="34" charset="0"/>
              </a:rPr>
              <a:t>Though,</a:t>
            </a:r>
            <a:r>
              <a:rPr lang="en-US" dirty="0">
                <a:latin typeface="Source Sans Pro" panose="020B0503030403020204" pitchFamily="34" charset="0"/>
                <a:ea typeface="Source Sans Pro" panose="020B0503030403020204" pitchFamily="34" charset="0"/>
              </a:rPr>
              <a:t> since </a:t>
            </a:r>
            <a:r>
              <a:rPr lang="en-US" baseline="0" dirty="0">
                <a:latin typeface="Source Sans Pro" panose="020B0503030403020204" pitchFamily="34" charset="0"/>
                <a:ea typeface="Source Sans Pro" panose="020B0503030403020204" pitchFamily="34" charset="0"/>
              </a:rPr>
              <a:t>such data is not numerical, </a:t>
            </a:r>
            <a:r>
              <a:rPr lang="en-US" dirty="0">
                <a:latin typeface="Source Sans Pro" panose="020B0503030403020204" pitchFamily="34" charset="0"/>
                <a:ea typeface="Source Sans Pro" panose="020B0503030403020204" pitchFamily="34" charset="0"/>
              </a:rPr>
              <a:t>we would need to develop</a:t>
            </a:r>
            <a:r>
              <a:rPr lang="en-US" baseline="0" dirty="0">
                <a:latin typeface="Source Sans Pro" panose="020B0503030403020204" pitchFamily="34" charset="0"/>
                <a:ea typeface="Source Sans Pro" panose="020B0503030403020204" pitchFamily="34" charset="0"/>
              </a:rPr>
              <a:t> </a:t>
            </a:r>
            <a:r>
              <a:rPr lang="en-US" dirty="0">
                <a:latin typeface="Source Sans Pro" panose="020B0503030403020204" pitchFamily="34" charset="0"/>
                <a:ea typeface="Source Sans Pro" panose="020B0503030403020204" pitchFamily="34" charset="0"/>
              </a:rPr>
              <a:t>new tools to convert that data into a big data structure.</a:t>
            </a:r>
            <a:endParaRPr lang="en-AT" dirty="0">
              <a:latin typeface="Source Sans Pro" panose="020B0503030403020204" pitchFamily="34" charset="0"/>
              <a:ea typeface="Source Sans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ource Sans Pro" panose="020B0503030403020204" pitchFamily="34" charset="0"/>
                <a:ea typeface="Source Sans Pro" panose="020B0503030403020204" pitchFamily="34" charset="0"/>
              </a:rPr>
              <a:t>We have been developing </a:t>
            </a:r>
            <a:r>
              <a:rPr lang="en-AT" dirty="0">
                <a:latin typeface="Source Sans Pro" panose="020B0503030403020204" pitchFamily="34" charset="0"/>
                <a:ea typeface="Source Sans Pro" panose="020B0503030403020204" pitchFamily="34" charset="0"/>
              </a:rPr>
              <a:t>statistical </a:t>
            </a:r>
            <a:r>
              <a:rPr lang="en-US" dirty="0">
                <a:latin typeface="Source Sans Pro" panose="020B0503030403020204" pitchFamily="34" charset="0"/>
                <a:ea typeface="Source Sans Pro" panose="020B0503030403020204" pitchFamily="34" charset="0"/>
              </a:rPr>
              <a:t>methods and AI tools to structure such big data and decipher society’s intelligence</a:t>
            </a:r>
            <a:r>
              <a:rPr lang="en-AT" dirty="0">
                <a:latin typeface="Source Sans Pro" panose="020B0503030403020204" pitchFamily="34" charset="0"/>
                <a:ea typeface="Source Sans Pro" panose="020B0503030403020204" pitchFamily="34" charset="0"/>
              </a:rPr>
              <a:t>.</a:t>
            </a:r>
            <a:endParaRPr lang="en-US"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4E0CF0A4-79B2-4EE9-913C-1FFECAB53051}" type="slidenum">
              <a:rPr lang="en-US" smtClean="0"/>
              <a:t>7</a:t>
            </a:fld>
            <a:endParaRPr lang="en-US"/>
          </a:p>
        </p:txBody>
      </p:sp>
    </p:spTree>
    <p:extLst>
      <p:ext uri="{BB962C8B-B14F-4D97-AF65-F5344CB8AC3E}">
        <p14:creationId xmlns:p14="http://schemas.microsoft.com/office/powerpoint/2010/main" val="1843306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We</a:t>
            </a:r>
            <a:r>
              <a:rPr lang="en-AT" dirty="0">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developed different indicators to convert non-numerical data into quantitative big data structures.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The </a:t>
            </a:r>
            <a:r>
              <a:rPr lang="en-US" baseline="0" dirty="0">
                <a:latin typeface="Calibri" panose="020F0502020204030204" pitchFamily="34" charset="0"/>
                <a:cs typeface="Calibri" panose="020F0502020204030204" pitchFamily="34" charset="0"/>
              </a:rPr>
              <a:t>data</a:t>
            </a:r>
            <a:r>
              <a:rPr lang="en-US" dirty="0">
                <a:latin typeface="Calibri" panose="020F0502020204030204" pitchFamily="34" charset="0"/>
                <a:cs typeface="Calibri" panose="020F0502020204030204" pitchFamily="34" charset="0"/>
              </a:rPr>
              <a:t> comes from online resources: social media platforms, news outlets, and even search queries.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Using</a:t>
            </a:r>
            <a:r>
              <a:rPr lang="en-US" baseline="0" dirty="0">
                <a:latin typeface="Calibri" panose="020F0502020204030204" pitchFamily="34" charset="0"/>
                <a:cs typeface="Calibri" panose="020F0502020204030204" pitchFamily="34" charset="0"/>
              </a:rPr>
              <a:t> this data, w</a:t>
            </a:r>
            <a:r>
              <a:rPr lang="en-US" dirty="0">
                <a:latin typeface="Calibri" panose="020F0502020204030204" pitchFamily="34" charset="0"/>
                <a:cs typeface="Calibri" panose="020F0502020204030204" pitchFamily="34" charset="0"/>
              </a:rPr>
              <a:t>e are building</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contextual models, extracting social patterns, and capturing public perception.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We are integrating wavelets, network and distribution analysis with machine learning and natural language processing</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to get these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our recent paper, we integrated network analysis with LLM to extract structure of public discussion about “Misinformation”, “Disinformation” and “Democracy”. We introduced a Popularity Index and used wavelet</a:t>
            </a:r>
            <a:r>
              <a:rPr lang="en-US" baseline="0" dirty="0"/>
              <a:t> to </a:t>
            </a:r>
            <a:r>
              <a:rPr lang="en-US" dirty="0"/>
              <a:t>analyze its periodic behavior.</a:t>
            </a:r>
          </a:p>
        </p:txBody>
      </p:sp>
      <p:sp>
        <p:nvSpPr>
          <p:cNvPr id="4" name="Slide Number Placeholder 3"/>
          <p:cNvSpPr>
            <a:spLocks noGrp="1"/>
          </p:cNvSpPr>
          <p:nvPr>
            <p:ph type="sldNum" sz="quarter" idx="5"/>
          </p:nvPr>
        </p:nvSpPr>
        <p:spPr/>
        <p:txBody>
          <a:bodyPr/>
          <a:lstStyle/>
          <a:p>
            <a:fld id="{4E0CF0A4-79B2-4EE9-913C-1FFECAB53051}" type="slidenum">
              <a:rPr lang="en-US" smtClean="0"/>
              <a:t>8</a:t>
            </a:fld>
            <a:endParaRPr lang="en-US"/>
          </a:p>
        </p:txBody>
      </p:sp>
    </p:spTree>
    <p:extLst>
      <p:ext uri="{BB962C8B-B14F-4D97-AF65-F5344CB8AC3E}">
        <p14:creationId xmlns:p14="http://schemas.microsoft.com/office/powerpoint/2010/main" val="4058083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36" lvl="0" indent="-173736">
              <a:buFont typeface="Arial" panose="020B0604020202020204" pitchFamily="34" charset="0"/>
              <a:buChar char="•"/>
            </a:pPr>
            <a:r>
              <a:rPr lang="en-US" sz="2000" kern="1200" dirty="0">
                <a:solidFill>
                  <a:schemeClr val="tx1"/>
                </a:solidFill>
                <a:latin typeface="Source Sans Pro" panose="020B0503030403020204" pitchFamily="34" charset="0"/>
                <a:ea typeface="Source Sans Pro" panose="020B0503030403020204" pitchFamily="34" charset="0"/>
                <a:cs typeface="+mn-cs"/>
              </a:rPr>
              <a:t>We are devoted to expanding boundaries in the use of systems-analytical approaches for finding sustainable solutions to pressing global challenges.</a:t>
            </a:r>
          </a:p>
          <a:p>
            <a:pPr marL="173736" indent="-173736">
              <a:buFont typeface="Arial" panose="020B0604020202020204" pitchFamily="34" charset="0"/>
              <a:buChar char="•"/>
            </a:pPr>
            <a:r>
              <a:rPr lang="en-US" sz="2000" kern="1200" dirty="0">
                <a:solidFill>
                  <a:schemeClr val="tx1"/>
                </a:solidFill>
                <a:latin typeface="Source Sans Pro" panose="020B0503030403020204" pitchFamily="34" charset="0"/>
                <a:ea typeface="Source Sans Pro" panose="020B0503030403020204" pitchFamily="34" charset="0"/>
                <a:cs typeface="+mn-cs"/>
              </a:rPr>
              <a:t>This includes creating novel methods for system identification and control, building structured big data, and incorporating </a:t>
            </a:r>
            <a:r>
              <a:rPr lang="en-US" sz="2000" dirty="0"/>
              <a:t>systems thinking into policy crafting.</a:t>
            </a:r>
            <a:endParaRPr lang="en-US" sz="2000" kern="1200" dirty="0">
              <a:solidFill>
                <a:schemeClr val="tx1"/>
              </a:solidFill>
              <a:latin typeface="Source Sans Pro" panose="020B0503030403020204" pitchFamily="34" charset="0"/>
              <a:ea typeface="Source Sans Pro" panose="020B0503030403020204" pitchFamily="34" charset="0"/>
              <a:cs typeface="+mn-cs"/>
            </a:endParaRPr>
          </a:p>
          <a:p>
            <a:pPr marL="171450" indent="-171450">
              <a:buFont typeface="Arial" panose="020B0604020202020204" pitchFamily="34" charset="0"/>
              <a:buChar char="•"/>
            </a:pPr>
            <a:r>
              <a:rPr lang="en-US" sz="2000" kern="1200" dirty="0">
                <a:solidFill>
                  <a:schemeClr val="tx1"/>
                </a:solidFill>
                <a:latin typeface="Source Sans Pro" panose="020B0503030403020204" pitchFamily="34" charset="0"/>
                <a:ea typeface="Source Sans Pro" panose="020B0503030403020204" pitchFamily="34" charset="0"/>
                <a:cs typeface="+mn-cs"/>
              </a:rPr>
              <a:t>Beginning in 2021, </a:t>
            </a:r>
            <a:r>
              <a:rPr lang="en-AT" sz="2000" kern="1200" dirty="0">
                <a:solidFill>
                  <a:schemeClr val="tx1"/>
                </a:solidFill>
                <a:latin typeface="Source Sans Pro" panose="020B0503030403020204" pitchFamily="34" charset="0"/>
                <a:ea typeface="Source Sans Pro" panose="020B0503030403020204" pitchFamily="34" charset="0"/>
                <a:cs typeface="+mn-cs"/>
              </a:rPr>
              <a:t>we </a:t>
            </a:r>
            <a:r>
              <a:rPr lang="en-US" sz="2000" kern="1200" dirty="0">
                <a:solidFill>
                  <a:schemeClr val="tx1"/>
                </a:solidFill>
                <a:latin typeface="Source Sans Pro" panose="020B0503030403020204" pitchFamily="34" charset="0"/>
                <a:ea typeface="Source Sans Pro" panose="020B0503030403020204" pitchFamily="34" charset="0"/>
                <a:cs typeface="+mn-cs"/>
              </a:rPr>
              <a:t>are working</a:t>
            </a:r>
            <a:r>
              <a:rPr lang="en-US" sz="2000" kern="1200" baseline="0" dirty="0">
                <a:solidFill>
                  <a:schemeClr val="tx1"/>
                </a:solidFill>
                <a:latin typeface="Source Sans Pro" panose="020B0503030403020204" pitchFamily="34" charset="0"/>
                <a:ea typeface="Source Sans Pro" panose="020B0503030403020204" pitchFamily="34" charset="0"/>
                <a:cs typeface="+mn-cs"/>
              </a:rPr>
              <a:t> to</a:t>
            </a:r>
            <a:r>
              <a:rPr lang="en-US" sz="2000" kern="1200" dirty="0">
                <a:solidFill>
                  <a:schemeClr val="tx1"/>
                </a:solidFill>
                <a:latin typeface="Source Sans Pro" panose="020B0503030403020204" pitchFamily="34" charset="0"/>
                <a:ea typeface="Source Sans Pro" panose="020B0503030403020204" pitchFamily="34" charset="0"/>
                <a:cs typeface="+mn-cs"/>
              </a:rPr>
              <a:t> unravel the image of public opinion for policymakers. From </a:t>
            </a:r>
            <a:r>
              <a:rPr lang="en-US" sz="2000" dirty="0"/>
              <a:t>the past year we’ve moved to developing novel AI tools and analytical methods for that</a:t>
            </a:r>
            <a:r>
              <a:rPr lang="en-US" sz="2000" baseline="0" dirty="0"/>
              <a:t> cause</a:t>
            </a:r>
            <a:r>
              <a:rPr lang="en-US" sz="2000" dirty="0"/>
              <a:t>.</a:t>
            </a:r>
            <a:endParaRPr lang="en-US" sz="2000" kern="1200" dirty="0">
              <a:solidFill>
                <a:schemeClr val="tx1"/>
              </a:solidFill>
              <a:latin typeface="Source Sans Pro" panose="020B0503030403020204" pitchFamily="34" charset="0"/>
              <a:ea typeface="Source Sans Pro" panose="020B0503030403020204" pitchFamily="34" charset="0"/>
              <a:cs typeface="+mn-cs"/>
            </a:endParaRPr>
          </a:p>
          <a:p>
            <a:pPr marL="171450" indent="-171450">
              <a:buFont typeface="Arial" panose="020B0604020202020204" pitchFamily="34" charset="0"/>
              <a:buChar char="•"/>
            </a:pPr>
            <a:r>
              <a:rPr lang="en-US" sz="2000" kern="1200" dirty="0">
                <a:solidFill>
                  <a:schemeClr val="tx1"/>
                </a:solidFill>
                <a:latin typeface="Source Sans Pro" panose="020B0503030403020204" pitchFamily="34" charset="0"/>
                <a:ea typeface="Source Sans Pro" panose="020B0503030403020204" pitchFamily="34" charset="0"/>
                <a:cs typeface="+mn-cs"/>
              </a:rPr>
              <a:t>Social intelligence mining research contributes to identifying social systems and offers a clearer understanding of public concerns and opinion.</a:t>
            </a:r>
          </a:p>
          <a:p>
            <a:pPr marL="171450" indent="-171450">
              <a:buFont typeface="Arial" panose="020B0604020202020204" pitchFamily="34" charset="0"/>
              <a:buChar char="•"/>
            </a:pPr>
            <a:r>
              <a:rPr lang="en-US" sz="2000" kern="1200" dirty="0">
                <a:solidFill>
                  <a:schemeClr val="tx1"/>
                </a:solidFill>
                <a:latin typeface="Source Sans Pro" panose="020B0503030403020204" pitchFamily="34" charset="0"/>
                <a:ea typeface="Source Sans Pro" panose="020B0503030403020204" pitchFamily="34" charset="0"/>
                <a:cs typeface="+mn-cs"/>
              </a:rPr>
              <a:t>This resonates with the ASA’s core</a:t>
            </a:r>
            <a:r>
              <a:rPr lang="en-US" sz="2000" kern="1200" baseline="0" dirty="0">
                <a:solidFill>
                  <a:schemeClr val="tx1"/>
                </a:solidFill>
                <a:latin typeface="Source Sans Pro" panose="020B0503030403020204" pitchFamily="34" charset="0"/>
                <a:ea typeface="Source Sans Pro" panose="020B0503030403020204" pitchFamily="34" charset="0"/>
                <a:cs typeface="+mn-cs"/>
              </a:rPr>
              <a:t> </a:t>
            </a:r>
            <a:r>
              <a:rPr lang="en-US" sz="2000" kern="1200" dirty="0">
                <a:solidFill>
                  <a:schemeClr val="tx1"/>
                </a:solidFill>
                <a:latin typeface="Source Sans Pro" panose="020B0503030403020204" pitchFamily="34" charset="0"/>
                <a:ea typeface="Source Sans Pro" panose="020B0503030403020204" pitchFamily="34" charset="0"/>
                <a:cs typeface="+mn-cs"/>
              </a:rPr>
              <a:t>agenda to push methodological boundaries in analyzing social systems, identify and address social dilemmas, and support policymakers in promoting more sustainable policymaking.</a:t>
            </a:r>
          </a:p>
        </p:txBody>
      </p:sp>
      <p:sp>
        <p:nvSpPr>
          <p:cNvPr id="4" name="Slide Number Placeholder 3"/>
          <p:cNvSpPr>
            <a:spLocks noGrp="1"/>
          </p:cNvSpPr>
          <p:nvPr>
            <p:ph type="sldNum" sz="quarter" idx="10"/>
          </p:nvPr>
        </p:nvSpPr>
        <p:spPr/>
        <p:txBody>
          <a:bodyPr/>
          <a:lstStyle/>
          <a:p>
            <a:fld id="{4E0CF0A4-79B2-4EE9-913C-1FFECAB53051}" type="slidenum">
              <a:rPr lang="en-US" smtClean="0"/>
              <a:t>9</a:t>
            </a:fld>
            <a:endParaRPr lang="en-US"/>
          </a:p>
        </p:txBody>
      </p:sp>
    </p:spTree>
    <p:extLst>
      <p:ext uri="{BB962C8B-B14F-4D97-AF65-F5344CB8AC3E}">
        <p14:creationId xmlns:p14="http://schemas.microsoft.com/office/powerpoint/2010/main" val="3835942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10" Type="http://schemas.openxmlformats.org/officeDocument/2006/relationships/image" Target="../media/image2.emf"/><Relationship Id="rId4" Type="http://schemas.openxmlformats.org/officeDocument/2006/relationships/image" Target="../media/image6.emf"/><Relationship Id="rId9" Type="http://schemas.openxmlformats.org/officeDocument/2006/relationships/image" Target="../media/image11.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blue and purple background with circles and dots&#10;&#10;Description automatically generated">
            <a:extLst>
              <a:ext uri="{FF2B5EF4-FFF2-40B4-BE49-F238E27FC236}">
                <a16:creationId xmlns:a16="http://schemas.microsoft.com/office/drawing/2014/main" id="{7B1716C1-8020-3612-A7B8-9A745C6920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1D49FB89-A2B5-EE5D-BF40-03B2BC86D525}"/>
              </a:ext>
            </a:extLst>
          </p:cNvPr>
          <p:cNvPicPr>
            <a:picLocks noChangeAspect="1"/>
          </p:cNvPicPr>
          <p:nvPr userDrawn="1"/>
        </p:nvPicPr>
        <p:blipFill>
          <a:blip r:embed="rId3"/>
          <a:stretch>
            <a:fillRect/>
          </a:stretch>
        </p:blipFill>
        <p:spPr>
          <a:xfrm>
            <a:off x="625313" y="531551"/>
            <a:ext cx="2662678" cy="743631"/>
          </a:xfrm>
          <a:prstGeom prst="rect">
            <a:avLst/>
          </a:prstGeom>
        </p:spPr>
      </p:pic>
    </p:spTree>
    <p:extLst>
      <p:ext uri="{BB962C8B-B14F-4D97-AF65-F5344CB8AC3E}">
        <p14:creationId xmlns:p14="http://schemas.microsoft.com/office/powerpoint/2010/main" val="13191160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6" name="Picture 5" descr="A blue and purple background with circles and dots&#10;&#10;Description automatically generated">
            <a:extLst>
              <a:ext uri="{FF2B5EF4-FFF2-40B4-BE49-F238E27FC236}">
                <a16:creationId xmlns:a16="http://schemas.microsoft.com/office/drawing/2014/main" id="{3020E44F-3822-0BAC-B6A6-48459F23F3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1394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6" name="Picture 5" descr="A blue and purple background with circles and dots&#10;&#10;Description automatically generated">
            <a:extLst>
              <a:ext uri="{FF2B5EF4-FFF2-40B4-BE49-F238E27FC236}">
                <a16:creationId xmlns:a16="http://schemas.microsoft.com/office/drawing/2014/main" id="{3020E44F-3822-0BAC-B6A6-48459F23F3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descr="A blue and purple background with circles and dots&#10;&#10;Description automatically generated">
            <a:extLst>
              <a:ext uri="{FF2B5EF4-FFF2-40B4-BE49-F238E27FC236}">
                <a16:creationId xmlns:a16="http://schemas.microsoft.com/office/drawing/2014/main" id="{FEE7E3F5-3A81-8DA8-57DA-C34113CF67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906C20D-6226-7B03-61D6-828ECD90FF5C}"/>
              </a:ext>
            </a:extLst>
          </p:cNvPr>
          <p:cNvSpPr txBox="1"/>
          <p:nvPr userDrawn="1"/>
        </p:nvSpPr>
        <p:spPr>
          <a:xfrm>
            <a:off x="625313" y="4393914"/>
            <a:ext cx="6823276" cy="523220"/>
          </a:xfrm>
          <a:prstGeom prst="rect">
            <a:avLst/>
          </a:prstGeom>
          <a:noFill/>
        </p:spPr>
        <p:txBody>
          <a:bodyPr wrap="square">
            <a:spAutoFit/>
          </a:bodyPr>
          <a:lstStyle/>
          <a:p>
            <a:r>
              <a:rPr lang="en-GB" sz="1400" b="1" dirty="0">
                <a:solidFill>
                  <a:schemeClr val="bg1"/>
                </a:solidFill>
                <a:effectLst/>
                <a:latin typeface="Source Sans Pro" panose="020B0503030403020204" pitchFamily="34" charset="0"/>
                <a:ea typeface="Source Sans Pro" panose="020B0503030403020204" pitchFamily="34" charset="0"/>
              </a:rPr>
              <a:t>International Institute for Applied Systems Analysis (IIASA) </a:t>
            </a:r>
            <a:br>
              <a:rPr lang="en-GB" sz="1400" b="1" dirty="0">
                <a:solidFill>
                  <a:schemeClr val="bg1"/>
                </a:solidFill>
                <a:effectLst/>
                <a:latin typeface="Source Sans Pro" panose="020B0503030403020204" pitchFamily="34" charset="0"/>
                <a:ea typeface="Source Sans Pro" panose="020B0503030403020204" pitchFamily="34" charset="0"/>
              </a:rPr>
            </a:br>
            <a:r>
              <a:rPr lang="en-GB" sz="1400" dirty="0" err="1">
                <a:solidFill>
                  <a:schemeClr val="bg1"/>
                </a:solidFill>
                <a:effectLst/>
                <a:latin typeface="Source Sans Pro" panose="020B0503030403020204" pitchFamily="34" charset="0"/>
                <a:ea typeface="Source Sans Pro" panose="020B0503030403020204" pitchFamily="34" charset="0"/>
              </a:rPr>
              <a:t>Schlossplatz</a:t>
            </a:r>
            <a:r>
              <a:rPr lang="en-GB" sz="1400" dirty="0">
                <a:solidFill>
                  <a:schemeClr val="bg1"/>
                </a:solidFill>
                <a:effectLst/>
                <a:latin typeface="Source Sans Pro" panose="020B0503030403020204" pitchFamily="34" charset="0"/>
                <a:ea typeface="Source Sans Pro" panose="020B0503030403020204" pitchFamily="34" charset="0"/>
              </a:rPr>
              <a:t> 1, A‑2361 </a:t>
            </a:r>
            <a:r>
              <a:rPr lang="en-GB" sz="1400" dirty="0" err="1">
                <a:solidFill>
                  <a:schemeClr val="bg1"/>
                </a:solidFill>
                <a:effectLst/>
                <a:latin typeface="Source Sans Pro" panose="020B0503030403020204" pitchFamily="34" charset="0"/>
                <a:ea typeface="Source Sans Pro" panose="020B0503030403020204" pitchFamily="34" charset="0"/>
              </a:rPr>
              <a:t>Laxenburg</a:t>
            </a:r>
            <a:r>
              <a:rPr lang="en-GB" sz="1400" dirty="0">
                <a:solidFill>
                  <a:schemeClr val="bg1"/>
                </a:solidFill>
                <a:effectLst/>
                <a:latin typeface="Source Sans Pro" panose="020B0503030403020204" pitchFamily="34" charset="0"/>
                <a:ea typeface="Source Sans Pro" panose="020B0503030403020204" pitchFamily="34" charset="0"/>
              </a:rPr>
              <a:t>, Austria</a:t>
            </a:r>
          </a:p>
        </p:txBody>
      </p:sp>
      <p:graphicFrame>
        <p:nvGraphicFramePr>
          <p:cNvPr id="4" name="Table 8">
            <a:extLst>
              <a:ext uri="{FF2B5EF4-FFF2-40B4-BE49-F238E27FC236}">
                <a16:creationId xmlns:a16="http://schemas.microsoft.com/office/drawing/2014/main" id="{6D51DDC6-C3A3-9912-8BE9-8CD317E375B8}"/>
              </a:ext>
            </a:extLst>
          </p:cNvPr>
          <p:cNvGraphicFramePr>
            <a:graphicFrameLocks noGrp="1"/>
          </p:cNvGraphicFramePr>
          <p:nvPr userDrawn="1">
            <p:extLst>
              <p:ext uri="{D42A27DB-BD31-4B8C-83A1-F6EECF244321}">
                <p14:modId xmlns:p14="http://schemas.microsoft.com/office/powerpoint/2010/main" val="788422736"/>
              </p:ext>
            </p:extLst>
          </p:nvPr>
        </p:nvGraphicFramePr>
        <p:xfrm>
          <a:off x="625313" y="5074276"/>
          <a:ext cx="4536996" cy="1320584"/>
        </p:xfrm>
        <a:graphic>
          <a:graphicData uri="http://schemas.openxmlformats.org/drawingml/2006/table">
            <a:tbl>
              <a:tblPr firstRow="1" bandRow="1">
                <a:tableStyleId>{5FD0F851-EC5A-4D38-B0AD-8093EC10F338}</a:tableStyleId>
              </a:tblPr>
              <a:tblGrid>
                <a:gridCol w="370110">
                  <a:extLst>
                    <a:ext uri="{9D8B030D-6E8A-4147-A177-3AD203B41FA5}">
                      <a16:colId xmlns:a16="http://schemas.microsoft.com/office/drawing/2014/main" val="1764525320"/>
                    </a:ext>
                  </a:extLst>
                </a:gridCol>
                <a:gridCol w="1439019">
                  <a:extLst>
                    <a:ext uri="{9D8B030D-6E8A-4147-A177-3AD203B41FA5}">
                      <a16:colId xmlns:a16="http://schemas.microsoft.com/office/drawing/2014/main" val="2052431680"/>
                    </a:ext>
                  </a:extLst>
                </a:gridCol>
                <a:gridCol w="415636">
                  <a:extLst>
                    <a:ext uri="{9D8B030D-6E8A-4147-A177-3AD203B41FA5}">
                      <a16:colId xmlns:a16="http://schemas.microsoft.com/office/drawing/2014/main" val="1376892571"/>
                    </a:ext>
                  </a:extLst>
                </a:gridCol>
                <a:gridCol w="2312231">
                  <a:extLst>
                    <a:ext uri="{9D8B030D-6E8A-4147-A177-3AD203B41FA5}">
                      <a16:colId xmlns:a16="http://schemas.microsoft.com/office/drawing/2014/main" val="3904172649"/>
                    </a:ext>
                  </a:extLst>
                </a:gridCol>
              </a:tblGrid>
              <a:tr h="330146">
                <a:tc>
                  <a:txBody>
                    <a:bodyPr/>
                    <a:lstStyle/>
                    <a:p>
                      <a:endParaRPr lang="en-AT" sz="1000" dirty="0">
                        <a:latin typeface="Source Sans Pro" panose="020B0503030403020204" pitchFamily="34" charset="0"/>
                        <a:ea typeface="Source Sans Pro" panose="020B0503030403020204" pitchFamily="34" charset="0"/>
                      </a:endParaRPr>
                    </a:p>
                  </a:txBody>
                  <a:tcPr marL="45720" marR="4572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err="1">
                          <a:solidFill>
                            <a:srgbClr val="FFFFFF"/>
                          </a:solidFill>
                          <a:effectLst/>
                          <a:latin typeface="Source Sans Pro" panose="020B0503030403020204" pitchFamily="34" charset="0"/>
                          <a:ea typeface="Source Sans Pro" panose="020B0503030403020204" pitchFamily="34" charset="0"/>
                        </a:rPr>
                        <a:t>iiasa.ac.at</a:t>
                      </a:r>
                      <a:endParaRPr lang="en-GB" sz="900" b="0" dirty="0">
                        <a:solidFill>
                          <a:srgbClr val="FFFFFF"/>
                        </a:solidFill>
                        <a:effectLst/>
                        <a:latin typeface="Source Sans Pro" panose="020B0503030403020204" pitchFamily="34" charset="0"/>
                        <a:ea typeface="Source Sans Pro" panose="020B0503030403020204" pitchFamily="34" charset="0"/>
                      </a:endParaRPr>
                    </a:p>
                  </a:txBody>
                  <a:tcPr marL="45720" marR="4572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endParaRPr lang="en-AT" sz="900" b="0" dirty="0">
                        <a:latin typeface="Source Sans Pro" panose="020B0503030403020204" pitchFamily="34" charset="0"/>
                        <a:ea typeface="Source Sans Pro" panose="020B0503030403020204" pitchFamily="34" charset="0"/>
                      </a:endParaRPr>
                    </a:p>
                  </a:txBody>
                  <a:tcPr marL="45720" marR="4572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solidFill>
                            <a:srgbClr val="FFFFFF"/>
                          </a:solidFill>
                          <a:effectLst/>
                          <a:latin typeface="Source Sans Pro" panose="020B0503030403020204" pitchFamily="34" charset="0"/>
                          <a:ea typeface="Source Sans Pro" panose="020B0503030403020204" pitchFamily="34" charset="0"/>
                        </a:rPr>
                        <a:t>@</a:t>
                      </a:r>
                      <a:r>
                        <a:rPr lang="en-GB" sz="900" b="0" dirty="0" err="1">
                          <a:solidFill>
                            <a:srgbClr val="FFFFFF"/>
                          </a:solidFill>
                          <a:effectLst/>
                          <a:latin typeface="Source Sans Pro" panose="020B0503030403020204" pitchFamily="34" charset="0"/>
                          <a:ea typeface="Source Sans Pro" panose="020B0503030403020204" pitchFamily="34" charset="0"/>
                        </a:rPr>
                        <a:t>IIASAVienna</a:t>
                      </a:r>
                      <a:endParaRPr lang="en-GB" sz="900" b="0" dirty="0">
                        <a:solidFill>
                          <a:srgbClr val="FFFFFF"/>
                        </a:solidFill>
                        <a:effectLst/>
                        <a:latin typeface="Source Sans Pro" panose="020B0503030403020204" pitchFamily="34" charset="0"/>
                        <a:ea typeface="Source Sans Pro" panose="020B0503030403020204" pitchFamily="34" charset="0"/>
                      </a:endParaRPr>
                    </a:p>
                  </a:txBody>
                  <a:tcPr marL="45720" marR="45720" anchor="ct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1377140"/>
                  </a:ext>
                </a:extLst>
              </a:tr>
              <a:tr h="330146">
                <a:tc>
                  <a:txBody>
                    <a:bodyPr/>
                    <a:lstStyle/>
                    <a:p>
                      <a:endParaRPr lang="en-AT" sz="1000">
                        <a:latin typeface="Source Sans Pro" panose="020B0503030403020204" pitchFamily="34" charset="0"/>
                        <a:ea typeface="Source Sans Pro" panose="020B0503030403020204" pitchFamily="34" charset="0"/>
                      </a:endParaRPr>
                    </a:p>
                  </a:txBody>
                  <a:tcPr marL="45720" marR="45720" anchor="ctr">
                    <a:lnL>
                      <a:noFill/>
                    </a:lnL>
                    <a:lnR>
                      <a:noFill/>
                    </a:lnR>
                    <a:lnT w="12700" cmpd="sng">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err="1">
                          <a:solidFill>
                            <a:srgbClr val="FFFFFF"/>
                          </a:solidFill>
                          <a:effectLst/>
                          <a:latin typeface="Source Sans Pro" panose="020B0503030403020204" pitchFamily="34" charset="0"/>
                          <a:ea typeface="Source Sans Pro" panose="020B0503030403020204" pitchFamily="34" charset="0"/>
                        </a:rPr>
                        <a:t>iiasa.ac.at</a:t>
                      </a:r>
                      <a:r>
                        <a:rPr lang="en-GB" sz="900" b="0" dirty="0">
                          <a:solidFill>
                            <a:srgbClr val="FFFFFF"/>
                          </a:solidFill>
                          <a:effectLst/>
                          <a:latin typeface="Source Sans Pro" panose="020B0503030403020204" pitchFamily="34" charset="0"/>
                          <a:ea typeface="Source Sans Pro" panose="020B0503030403020204" pitchFamily="34" charset="0"/>
                        </a:rPr>
                        <a:t>/contact</a:t>
                      </a:r>
                    </a:p>
                  </a:txBody>
                  <a:tcPr marL="45720" marR="45720" anchor="ctr">
                    <a:lnL>
                      <a:noFill/>
                    </a:lnL>
                    <a:lnR>
                      <a:noFill/>
                    </a:lnR>
                    <a:lnT w="12700" cmpd="sng">
                      <a:noFill/>
                    </a:lnT>
                    <a:lnB>
                      <a:noFill/>
                    </a:lnB>
                    <a:lnTlToBr w="12700" cmpd="sng">
                      <a:noFill/>
                      <a:prstDash val="solid"/>
                    </a:lnTlToBr>
                    <a:lnBlToTr w="12700" cmpd="sng">
                      <a:noFill/>
                      <a:prstDash val="solid"/>
                    </a:lnBlToTr>
                    <a:noFill/>
                  </a:tcPr>
                </a:tc>
                <a:tc>
                  <a:txBody>
                    <a:bodyPr/>
                    <a:lstStyle/>
                    <a:p>
                      <a:endParaRPr lang="en-AT" sz="900" b="0" dirty="0">
                        <a:latin typeface="Source Sans Pro" panose="020B0503030403020204" pitchFamily="34" charset="0"/>
                        <a:ea typeface="Source Sans Pro" panose="020B0503030403020204" pitchFamily="34" charset="0"/>
                      </a:endParaRPr>
                    </a:p>
                  </a:txBody>
                  <a:tcPr marL="45720" marR="45720" anchor="ctr">
                    <a:lnL>
                      <a:noFill/>
                    </a:lnL>
                    <a:lnR>
                      <a:noFill/>
                    </a:lnR>
                    <a:lnT w="12700" cmpd="sng">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solidFill>
                            <a:srgbClr val="FFFFFF"/>
                          </a:solidFill>
                          <a:effectLst/>
                          <a:latin typeface="Source Sans Pro" panose="020B0503030403020204" pitchFamily="34" charset="0"/>
                          <a:ea typeface="Source Sans Pro" panose="020B0503030403020204" pitchFamily="34" charset="0"/>
                        </a:rPr>
                        <a:t>@</a:t>
                      </a:r>
                      <a:r>
                        <a:rPr lang="en-GB" sz="900" b="0" dirty="0" err="1">
                          <a:solidFill>
                            <a:srgbClr val="FFFFFF"/>
                          </a:solidFill>
                          <a:effectLst/>
                          <a:latin typeface="Source Sans Pro" panose="020B0503030403020204" pitchFamily="34" charset="0"/>
                          <a:ea typeface="Source Sans Pro" panose="020B0503030403020204" pitchFamily="34" charset="0"/>
                        </a:rPr>
                        <a:t>IIASALive</a:t>
                      </a:r>
                      <a:endParaRPr lang="en-GB" sz="900" b="0" dirty="0">
                        <a:solidFill>
                          <a:srgbClr val="FFFFFF"/>
                        </a:solidFill>
                        <a:effectLst/>
                        <a:latin typeface="Source Sans Pro" panose="020B0503030403020204" pitchFamily="34" charset="0"/>
                        <a:ea typeface="Source Sans Pro" panose="020B0503030403020204" pitchFamily="34" charset="0"/>
                      </a:endParaRPr>
                    </a:p>
                  </a:txBody>
                  <a:tcPr marL="45720" marR="4572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80741090"/>
                  </a:ext>
                </a:extLst>
              </a:tr>
              <a:tr h="330146">
                <a:tc>
                  <a:txBody>
                    <a:bodyPr/>
                    <a:lstStyle/>
                    <a:p>
                      <a:endParaRPr lang="en-AT" sz="1000" dirty="0">
                        <a:latin typeface="Source Sans Pro" panose="020B0503030403020204" pitchFamily="34" charset="0"/>
                        <a:ea typeface="Source Sans Pro" panose="020B0503030403020204"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p>
                      <a:r>
                        <a:rPr lang="en-GB" sz="900" b="0" dirty="0">
                          <a:solidFill>
                            <a:srgbClr val="FFFFFF"/>
                          </a:solidFill>
                          <a:effectLst/>
                          <a:latin typeface="Source Sans Pro" panose="020B0503030403020204" pitchFamily="34" charset="0"/>
                          <a:ea typeface="Source Sans Pro" panose="020B0503030403020204" pitchFamily="34" charset="0"/>
                        </a:rPr>
                        <a:t>IIASA</a:t>
                      </a:r>
                      <a:endParaRPr lang="en-AT" sz="900" b="0" dirty="0">
                        <a:latin typeface="Source Sans Pro" panose="020B0503030403020204" pitchFamily="34" charset="0"/>
                        <a:ea typeface="Source Sans Pro" panose="020B0503030403020204"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p>
                      <a:endParaRPr lang="en-AT" sz="900" b="0" dirty="0">
                        <a:latin typeface="Source Sans Pro" panose="020B0503030403020204" pitchFamily="34" charset="0"/>
                        <a:ea typeface="Source Sans Pro" panose="020B0503030403020204"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solidFill>
                            <a:srgbClr val="FFFFFF"/>
                          </a:solidFill>
                          <a:effectLst/>
                          <a:latin typeface="Source Sans Pro" panose="020B0503030403020204" pitchFamily="34" charset="0"/>
                          <a:ea typeface="Source Sans Pro" panose="020B0503030403020204" pitchFamily="34" charset="0"/>
                        </a:rPr>
                        <a:t>@</a:t>
                      </a:r>
                      <a:r>
                        <a:rPr lang="en-GB" sz="900" b="0" dirty="0" err="1">
                          <a:solidFill>
                            <a:srgbClr val="FFFFFF"/>
                          </a:solidFill>
                          <a:effectLst/>
                          <a:latin typeface="Source Sans Pro" panose="020B0503030403020204" pitchFamily="34" charset="0"/>
                          <a:ea typeface="Source Sans Pro" panose="020B0503030403020204" pitchFamily="34" charset="0"/>
                        </a:rPr>
                        <a:t>iiasavienna</a:t>
                      </a:r>
                      <a:endParaRPr lang="en-GB" sz="900" b="0" dirty="0">
                        <a:solidFill>
                          <a:srgbClr val="FFFFFF"/>
                        </a:solidFill>
                        <a:effectLst/>
                        <a:latin typeface="Source Sans Pro" panose="020B0503030403020204" pitchFamily="34" charset="0"/>
                        <a:ea typeface="Source Sans Pro" panose="020B0503030403020204"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90576483"/>
                  </a:ext>
                </a:extLst>
              </a:tr>
              <a:tr h="330146">
                <a:tc>
                  <a:txBody>
                    <a:bodyPr/>
                    <a:lstStyle/>
                    <a:p>
                      <a:endParaRPr lang="en-AT" sz="1000" dirty="0">
                        <a:latin typeface="Source Sans Pro" panose="020B0503030403020204" pitchFamily="34" charset="0"/>
                        <a:ea typeface="Source Sans Pro" panose="020B0503030403020204" pitchFamily="34" charset="0"/>
                      </a:endParaRPr>
                    </a:p>
                  </a:txBody>
                  <a:tcPr marL="45720" marR="45720" anchor="ct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err="1">
                          <a:solidFill>
                            <a:srgbClr val="FFFFFF"/>
                          </a:solidFill>
                          <a:effectLst/>
                          <a:latin typeface="Source Sans Pro" panose="020B0503030403020204" pitchFamily="34" charset="0"/>
                          <a:ea typeface="Source Sans Pro" panose="020B0503030403020204" pitchFamily="34" charset="0"/>
                        </a:rPr>
                        <a:t>iiasa-vienna</a:t>
                      </a:r>
                      <a:endParaRPr lang="en-GB" sz="900" b="0" dirty="0">
                        <a:solidFill>
                          <a:srgbClr val="FFFFFF"/>
                        </a:solidFill>
                        <a:effectLst/>
                        <a:latin typeface="Source Sans Pro" panose="020B0503030403020204" pitchFamily="34" charset="0"/>
                        <a:ea typeface="Source Sans Pro" panose="020B0503030403020204" pitchFamily="34" charset="0"/>
                      </a:endParaRPr>
                    </a:p>
                  </a:txBody>
                  <a:tcPr marL="45720" marR="45720" anchor="ctr">
                    <a:lnL>
                      <a:noFill/>
                    </a:lnL>
                    <a:lnR>
                      <a:noFill/>
                    </a:lnR>
                    <a:lnT>
                      <a:noFill/>
                    </a:lnT>
                    <a:lnB w="12700" cmpd="sng">
                      <a:noFill/>
                    </a:lnB>
                    <a:lnTlToBr w="12700" cmpd="sng">
                      <a:noFill/>
                      <a:prstDash val="solid"/>
                    </a:lnTlToBr>
                    <a:lnBlToTr w="12700" cmpd="sng">
                      <a:noFill/>
                      <a:prstDash val="solid"/>
                    </a:lnBlToTr>
                    <a:noFill/>
                  </a:tcPr>
                </a:tc>
                <a:tc>
                  <a:txBody>
                    <a:bodyPr/>
                    <a:lstStyle/>
                    <a:p>
                      <a:endParaRPr lang="en-AT" sz="900" b="0" dirty="0">
                        <a:latin typeface="Source Sans Pro" panose="020B0503030403020204" pitchFamily="34" charset="0"/>
                        <a:ea typeface="Source Sans Pro" panose="020B0503030403020204" pitchFamily="34" charset="0"/>
                      </a:endParaRPr>
                    </a:p>
                  </a:txBody>
                  <a:tcPr marL="45720" marR="45720" anchor="ctr">
                    <a:lnL>
                      <a:noFill/>
                    </a:lnL>
                    <a:lnR>
                      <a:noFill/>
                    </a:lnR>
                    <a:lnT>
                      <a:noFill/>
                    </a:lnT>
                    <a:lnB w="12700" cmpd="sng">
                      <a:noFill/>
                    </a:lnB>
                    <a:lnTlToBr w="12700" cmpd="sng">
                      <a:noFill/>
                      <a:prstDash val="solid"/>
                    </a:lnTlToBr>
                    <a:lnBlToTr w="12700" cmpd="sng">
                      <a:noFill/>
                      <a:prstDash val="solid"/>
                    </a:lnBlToTr>
                    <a:noFill/>
                  </a:tcPr>
                </a:tc>
                <a:tc>
                  <a:txBody>
                    <a:bodyPr/>
                    <a:lstStyle/>
                    <a:p>
                      <a:endParaRPr lang="en-AT" sz="900" b="0" dirty="0">
                        <a:latin typeface="Source Sans Pro" panose="020B0503030403020204" pitchFamily="34" charset="0"/>
                        <a:ea typeface="Source Sans Pro" panose="020B0503030403020204" pitchFamily="34" charset="0"/>
                      </a:endParaRPr>
                    </a:p>
                  </a:txBody>
                  <a:tcPr marL="45720" marR="45720"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1919575"/>
                  </a:ext>
                </a:extLst>
              </a:tr>
            </a:tbl>
          </a:graphicData>
        </a:graphic>
      </p:graphicFrame>
      <p:pic>
        <p:nvPicPr>
          <p:cNvPr id="5" name="Picture 4">
            <a:extLst>
              <a:ext uri="{FF2B5EF4-FFF2-40B4-BE49-F238E27FC236}">
                <a16:creationId xmlns:a16="http://schemas.microsoft.com/office/drawing/2014/main" id="{42D04B0E-2298-F5BF-F477-77702A3D727E}"/>
              </a:ext>
            </a:extLst>
          </p:cNvPr>
          <p:cNvPicPr>
            <a:picLocks noChangeAspect="1"/>
          </p:cNvPicPr>
          <p:nvPr userDrawn="1"/>
        </p:nvPicPr>
        <p:blipFill>
          <a:blip r:embed="rId3"/>
          <a:stretch>
            <a:fillRect/>
          </a:stretch>
        </p:blipFill>
        <p:spPr>
          <a:xfrm>
            <a:off x="717469" y="5140607"/>
            <a:ext cx="177800" cy="177800"/>
          </a:xfrm>
          <a:prstGeom prst="rect">
            <a:avLst/>
          </a:prstGeom>
        </p:spPr>
      </p:pic>
      <p:pic>
        <p:nvPicPr>
          <p:cNvPr id="7" name="Picture 6">
            <a:extLst>
              <a:ext uri="{FF2B5EF4-FFF2-40B4-BE49-F238E27FC236}">
                <a16:creationId xmlns:a16="http://schemas.microsoft.com/office/drawing/2014/main" id="{84407D58-7C4E-F570-1061-A31E50BCB6F9}"/>
              </a:ext>
            </a:extLst>
          </p:cNvPr>
          <p:cNvPicPr>
            <a:picLocks noChangeAspect="1"/>
          </p:cNvPicPr>
          <p:nvPr userDrawn="1"/>
        </p:nvPicPr>
        <p:blipFill>
          <a:blip r:embed="rId4"/>
          <a:stretch>
            <a:fillRect/>
          </a:stretch>
        </p:blipFill>
        <p:spPr>
          <a:xfrm>
            <a:off x="717469" y="5449263"/>
            <a:ext cx="177800" cy="177800"/>
          </a:xfrm>
          <a:prstGeom prst="rect">
            <a:avLst/>
          </a:prstGeom>
        </p:spPr>
      </p:pic>
      <p:pic>
        <p:nvPicPr>
          <p:cNvPr id="8" name="Picture 7">
            <a:extLst>
              <a:ext uri="{FF2B5EF4-FFF2-40B4-BE49-F238E27FC236}">
                <a16:creationId xmlns:a16="http://schemas.microsoft.com/office/drawing/2014/main" id="{58691145-048E-7651-0379-894FB8DE268C}"/>
              </a:ext>
            </a:extLst>
          </p:cNvPr>
          <p:cNvPicPr>
            <a:picLocks noChangeAspect="1"/>
          </p:cNvPicPr>
          <p:nvPr userDrawn="1"/>
        </p:nvPicPr>
        <p:blipFill>
          <a:blip r:embed="rId5"/>
          <a:stretch>
            <a:fillRect/>
          </a:stretch>
        </p:blipFill>
        <p:spPr>
          <a:xfrm>
            <a:off x="709592" y="5824842"/>
            <a:ext cx="177800" cy="177800"/>
          </a:xfrm>
          <a:prstGeom prst="rect">
            <a:avLst/>
          </a:prstGeom>
        </p:spPr>
      </p:pic>
      <p:pic>
        <p:nvPicPr>
          <p:cNvPr id="9" name="Picture 8">
            <a:extLst>
              <a:ext uri="{FF2B5EF4-FFF2-40B4-BE49-F238E27FC236}">
                <a16:creationId xmlns:a16="http://schemas.microsoft.com/office/drawing/2014/main" id="{36E9328A-F7A1-0864-48EF-ED12E84ACA7E}"/>
              </a:ext>
            </a:extLst>
          </p:cNvPr>
          <p:cNvPicPr>
            <a:picLocks noChangeAspect="1"/>
          </p:cNvPicPr>
          <p:nvPr userDrawn="1"/>
        </p:nvPicPr>
        <p:blipFill>
          <a:blip r:embed="rId6"/>
          <a:stretch>
            <a:fillRect/>
          </a:stretch>
        </p:blipFill>
        <p:spPr>
          <a:xfrm>
            <a:off x="709592" y="6139482"/>
            <a:ext cx="177800" cy="177800"/>
          </a:xfrm>
          <a:prstGeom prst="rect">
            <a:avLst/>
          </a:prstGeom>
        </p:spPr>
      </p:pic>
      <p:pic>
        <p:nvPicPr>
          <p:cNvPr id="10" name="Picture 9">
            <a:extLst>
              <a:ext uri="{FF2B5EF4-FFF2-40B4-BE49-F238E27FC236}">
                <a16:creationId xmlns:a16="http://schemas.microsoft.com/office/drawing/2014/main" id="{DC7BB4F8-CC71-9ED4-44E8-975587EBEDE4}"/>
              </a:ext>
            </a:extLst>
          </p:cNvPr>
          <p:cNvPicPr>
            <a:picLocks noChangeAspect="1"/>
          </p:cNvPicPr>
          <p:nvPr userDrawn="1"/>
        </p:nvPicPr>
        <p:blipFill>
          <a:blip r:embed="rId7"/>
          <a:stretch>
            <a:fillRect/>
          </a:stretch>
        </p:blipFill>
        <p:spPr>
          <a:xfrm>
            <a:off x="2563928" y="5140607"/>
            <a:ext cx="177800" cy="177800"/>
          </a:xfrm>
          <a:prstGeom prst="rect">
            <a:avLst/>
          </a:prstGeom>
        </p:spPr>
      </p:pic>
      <p:pic>
        <p:nvPicPr>
          <p:cNvPr id="11" name="Picture 10">
            <a:extLst>
              <a:ext uri="{FF2B5EF4-FFF2-40B4-BE49-F238E27FC236}">
                <a16:creationId xmlns:a16="http://schemas.microsoft.com/office/drawing/2014/main" id="{C475A152-DF50-8651-53A7-1E9A1186D42A}"/>
              </a:ext>
            </a:extLst>
          </p:cNvPr>
          <p:cNvPicPr>
            <a:picLocks noChangeAspect="1"/>
          </p:cNvPicPr>
          <p:nvPr userDrawn="1"/>
        </p:nvPicPr>
        <p:blipFill>
          <a:blip r:embed="rId8"/>
          <a:stretch>
            <a:fillRect/>
          </a:stretch>
        </p:blipFill>
        <p:spPr>
          <a:xfrm>
            <a:off x="2563928" y="5449263"/>
            <a:ext cx="177800" cy="177800"/>
          </a:xfrm>
          <a:prstGeom prst="rect">
            <a:avLst/>
          </a:prstGeom>
        </p:spPr>
      </p:pic>
      <p:pic>
        <p:nvPicPr>
          <p:cNvPr id="12" name="Picture 11">
            <a:extLst>
              <a:ext uri="{FF2B5EF4-FFF2-40B4-BE49-F238E27FC236}">
                <a16:creationId xmlns:a16="http://schemas.microsoft.com/office/drawing/2014/main" id="{65ED6AD6-65C8-8843-1E6A-BBE0D2F7C9B8}"/>
              </a:ext>
            </a:extLst>
          </p:cNvPr>
          <p:cNvPicPr>
            <a:picLocks noChangeAspect="1"/>
          </p:cNvPicPr>
          <p:nvPr userDrawn="1"/>
        </p:nvPicPr>
        <p:blipFill>
          <a:blip r:embed="rId9"/>
          <a:stretch>
            <a:fillRect/>
          </a:stretch>
        </p:blipFill>
        <p:spPr>
          <a:xfrm>
            <a:off x="2563928" y="5824842"/>
            <a:ext cx="177800" cy="177800"/>
          </a:xfrm>
          <a:prstGeom prst="rect">
            <a:avLst/>
          </a:prstGeom>
        </p:spPr>
      </p:pic>
      <p:pic>
        <p:nvPicPr>
          <p:cNvPr id="13" name="Picture 12">
            <a:extLst>
              <a:ext uri="{FF2B5EF4-FFF2-40B4-BE49-F238E27FC236}">
                <a16:creationId xmlns:a16="http://schemas.microsoft.com/office/drawing/2014/main" id="{036823DE-0E84-0326-DB41-1925E269895C}"/>
              </a:ext>
            </a:extLst>
          </p:cNvPr>
          <p:cNvPicPr>
            <a:picLocks noChangeAspect="1"/>
          </p:cNvPicPr>
          <p:nvPr userDrawn="1"/>
        </p:nvPicPr>
        <p:blipFill>
          <a:blip r:embed="rId10"/>
          <a:stretch>
            <a:fillRect/>
          </a:stretch>
        </p:blipFill>
        <p:spPr>
          <a:xfrm>
            <a:off x="625313" y="531551"/>
            <a:ext cx="2662678" cy="743631"/>
          </a:xfrm>
          <a:prstGeom prst="rect">
            <a:avLst/>
          </a:prstGeom>
        </p:spPr>
      </p:pic>
    </p:spTree>
    <p:extLst>
      <p:ext uri="{BB962C8B-B14F-4D97-AF65-F5344CB8AC3E}">
        <p14:creationId xmlns:p14="http://schemas.microsoft.com/office/powerpoint/2010/main" val="40757061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71FEB-5B70-627E-0B56-E113C777D815}"/>
              </a:ext>
            </a:extLst>
          </p:cNvPr>
          <p:cNvPicPr>
            <a:picLocks noChangeAspect="1"/>
          </p:cNvPicPr>
          <p:nvPr userDrawn="1"/>
        </p:nvPicPr>
        <p:blipFill>
          <a:blip r:embed="rId2"/>
          <a:stretch>
            <a:fillRect/>
          </a:stretch>
        </p:blipFill>
        <p:spPr>
          <a:xfrm>
            <a:off x="625313" y="531551"/>
            <a:ext cx="2662678" cy="743631"/>
          </a:xfrm>
          <a:prstGeom prst="rect">
            <a:avLst/>
          </a:prstGeom>
        </p:spPr>
      </p:pic>
    </p:spTree>
    <p:extLst>
      <p:ext uri="{BB962C8B-B14F-4D97-AF65-F5344CB8AC3E}">
        <p14:creationId xmlns:p14="http://schemas.microsoft.com/office/powerpoint/2010/main" val="2653609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descr="A black and purple background&#10;&#10;Description automatically generated">
            <a:extLst>
              <a:ext uri="{FF2B5EF4-FFF2-40B4-BE49-F238E27FC236}">
                <a16:creationId xmlns:a16="http://schemas.microsoft.com/office/drawing/2014/main" id="{452BD550-7BE3-892B-7F8C-B4832A48B1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2AAFC962-CB26-202C-39B3-D2F26F1F0ECD}"/>
              </a:ext>
            </a:extLst>
          </p:cNvPr>
          <p:cNvSpPr>
            <a:spLocks noGrp="1"/>
          </p:cNvSpPr>
          <p:nvPr>
            <p:ph type="title"/>
          </p:nvPr>
        </p:nvSpPr>
        <p:spPr>
          <a:xfrm>
            <a:off x="838200" y="365125"/>
            <a:ext cx="10515600" cy="1325563"/>
          </a:xfrm>
          <a:prstGeom prst="rect">
            <a:avLst/>
          </a:prstGeom>
        </p:spPr>
        <p:txBody>
          <a:bodyPr/>
          <a:lstStyle>
            <a:lvl1pPr>
              <a:defRPr b="0">
                <a:latin typeface="Source Sans Pro" panose="020B0503030403020204" pitchFamily="34" charset="0"/>
                <a:ea typeface="Source Sans Pro" panose="020B0503030403020204" pitchFamily="34" charset="0"/>
              </a:defRPr>
            </a:lvl1pPr>
          </a:lstStyle>
          <a:p>
            <a:r>
              <a:rPr lang="en-GB"/>
              <a:t>Click to edit Master title style</a:t>
            </a:r>
            <a:endParaRPr lang="en-US" dirty="0"/>
          </a:p>
        </p:txBody>
      </p:sp>
      <p:sp>
        <p:nvSpPr>
          <p:cNvPr id="7" name="Content Placeholder 2">
            <a:extLst>
              <a:ext uri="{FF2B5EF4-FFF2-40B4-BE49-F238E27FC236}">
                <a16:creationId xmlns:a16="http://schemas.microsoft.com/office/drawing/2014/main" id="{FCF42766-DB88-CE05-0D24-F842F80C76D3}"/>
              </a:ext>
            </a:extLst>
          </p:cNvPr>
          <p:cNvSpPr>
            <a:spLocks noGrp="1"/>
          </p:cNvSpPr>
          <p:nvPr>
            <p:ph idx="1"/>
          </p:nvPr>
        </p:nvSpPr>
        <p:spPr>
          <a:xfrm>
            <a:off x="838200" y="1825625"/>
            <a:ext cx="10515600" cy="4351338"/>
          </a:xfrm>
          <a:prstGeom prst="rect">
            <a:avLst/>
          </a:prstGeom>
        </p:spPr>
        <p:txBody>
          <a:bodyPr/>
          <a:lstStyle>
            <a:lvl1pPr marL="0" indent="0">
              <a:buNone/>
              <a:defRPr sz="1600">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GB"/>
              <a:t>Click to edit Master text styles</a:t>
            </a:r>
          </a:p>
        </p:txBody>
      </p:sp>
      <p:pic>
        <p:nvPicPr>
          <p:cNvPr id="8" name="Picture 7">
            <a:extLst>
              <a:ext uri="{FF2B5EF4-FFF2-40B4-BE49-F238E27FC236}">
                <a16:creationId xmlns:a16="http://schemas.microsoft.com/office/drawing/2014/main" id="{398A7AB4-4B20-07CB-8DF0-4BF5C0873D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0131" y="6368740"/>
            <a:ext cx="1173669" cy="327782"/>
          </a:xfrm>
          <a:prstGeom prst="rect">
            <a:avLst/>
          </a:prstGeom>
        </p:spPr>
      </p:pic>
      <p:sp>
        <p:nvSpPr>
          <p:cNvPr id="4" name="TextBox 3">
            <a:extLst>
              <a:ext uri="{FF2B5EF4-FFF2-40B4-BE49-F238E27FC236}">
                <a16:creationId xmlns:a16="http://schemas.microsoft.com/office/drawing/2014/main" id="{A6112F51-E3FF-0F43-09A4-3613E79F68E9}"/>
              </a:ext>
            </a:extLst>
          </p:cNvPr>
          <p:cNvSpPr txBox="1"/>
          <p:nvPr userDrawn="1"/>
        </p:nvSpPr>
        <p:spPr>
          <a:xfrm>
            <a:off x="838199" y="6417309"/>
            <a:ext cx="350521" cy="253916"/>
          </a:xfrm>
          <a:prstGeom prst="rect">
            <a:avLst/>
          </a:prstGeom>
          <a:noFill/>
        </p:spPr>
        <p:txBody>
          <a:bodyPr wrap="square">
            <a:spAutoFit/>
          </a:bodyPr>
          <a:lstStyle/>
          <a:p>
            <a:fld id="{65F656FD-0992-6344-B80C-ADDB2BF3EFA0}" type="slidenum">
              <a:rPr lang="en-US" sz="1050" b="0" i="0" kern="1200" smtClean="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pPr/>
              <a:t>‹#›</a:t>
            </a:fld>
            <a:endParaRPr lang="en-AT" sz="1050" dirty="0"/>
          </a:p>
        </p:txBody>
      </p:sp>
    </p:spTree>
    <p:extLst>
      <p:ext uri="{BB962C8B-B14F-4D97-AF65-F5344CB8AC3E}">
        <p14:creationId xmlns:p14="http://schemas.microsoft.com/office/powerpoint/2010/main" val="21126702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3" name="Picture 2" descr="A black and purple background&#10;&#10;Description automatically generated">
            <a:extLst>
              <a:ext uri="{FF2B5EF4-FFF2-40B4-BE49-F238E27FC236}">
                <a16:creationId xmlns:a16="http://schemas.microsoft.com/office/drawing/2014/main" id="{64A1FAC8-62C7-8E31-5369-2308B6BC91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2AAFC962-CB26-202C-39B3-D2F26F1F0ECD}"/>
              </a:ext>
            </a:extLst>
          </p:cNvPr>
          <p:cNvSpPr>
            <a:spLocks noGrp="1"/>
          </p:cNvSpPr>
          <p:nvPr>
            <p:ph type="title"/>
          </p:nvPr>
        </p:nvSpPr>
        <p:spPr>
          <a:xfrm>
            <a:off x="838200" y="365125"/>
            <a:ext cx="10515600" cy="948635"/>
          </a:xfrm>
          <a:prstGeom prst="rect">
            <a:avLst/>
          </a:prstGeom>
        </p:spPr>
        <p:txBody>
          <a:bodyPr/>
          <a:lstStyle>
            <a:lvl1pPr>
              <a:defRPr b="0">
                <a:latin typeface="Source Sans Pro" panose="020B0503030403020204" pitchFamily="34" charset="0"/>
                <a:ea typeface="Source Sans Pro" panose="020B0503030403020204" pitchFamily="34" charset="0"/>
              </a:defRPr>
            </a:lvl1pPr>
          </a:lstStyle>
          <a:p>
            <a:r>
              <a:rPr lang="en-GB"/>
              <a:t>Click to edit Master title style</a:t>
            </a:r>
            <a:endParaRPr lang="en-US" dirty="0"/>
          </a:p>
        </p:txBody>
      </p:sp>
      <p:sp>
        <p:nvSpPr>
          <p:cNvPr id="7" name="Content Placeholder 2">
            <a:extLst>
              <a:ext uri="{FF2B5EF4-FFF2-40B4-BE49-F238E27FC236}">
                <a16:creationId xmlns:a16="http://schemas.microsoft.com/office/drawing/2014/main" id="{FCF42766-DB88-CE05-0D24-F842F80C76D3}"/>
              </a:ext>
            </a:extLst>
          </p:cNvPr>
          <p:cNvSpPr>
            <a:spLocks noGrp="1"/>
          </p:cNvSpPr>
          <p:nvPr>
            <p:ph idx="1"/>
          </p:nvPr>
        </p:nvSpPr>
        <p:spPr>
          <a:xfrm>
            <a:off x="838200" y="2241755"/>
            <a:ext cx="10515600" cy="3935207"/>
          </a:xfrm>
          <a:prstGeom prst="rect">
            <a:avLst/>
          </a:prstGeom>
        </p:spPr>
        <p:txBody>
          <a:bodyPr/>
          <a:lstStyle>
            <a:lvl1pPr marL="0" indent="0">
              <a:buNone/>
              <a:defRPr sz="1600">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GB"/>
              <a:t>Click to edit Master text styles</a:t>
            </a:r>
          </a:p>
        </p:txBody>
      </p:sp>
      <p:pic>
        <p:nvPicPr>
          <p:cNvPr id="8" name="Picture 7">
            <a:extLst>
              <a:ext uri="{FF2B5EF4-FFF2-40B4-BE49-F238E27FC236}">
                <a16:creationId xmlns:a16="http://schemas.microsoft.com/office/drawing/2014/main" id="{398A7AB4-4B20-07CB-8DF0-4BF5C0873D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0131" y="6368740"/>
            <a:ext cx="1173669" cy="327782"/>
          </a:xfrm>
          <a:prstGeom prst="rect">
            <a:avLst/>
          </a:prstGeom>
        </p:spPr>
      </p:pic>
      <p:sp>
        <p:nvSpPr>
          <p:cNvPr id="2" name="Text Placeholder 2">
            <a:extLst>
              <a:ext uri="{FF2B5EF4-FFF2-40B4-BE49-F238E27FC236}">
                <a16:creationId xmlns:a16="http://schemas.microsoft.com/office/drawing/2014/main" id="{61F4961E-9BF8-32F4-A45A-9319F363343E}"/>
              </a:ext>
            </a:extLst>
          </p:cNvPr>
          <p:cNvSpPr>
            <a:spLocks noGrp="1"/>
          </p:cNvSpPr>
          <p:nvPr>
            <p:ph type="body" idx="10"/>
          </p:nvPr>
        </p:nvSpPr>
        <p:spPr>
          <a:xfrm>
            <a:off x="838199" y="1509712"/>
            <a:ext cx="10515599" cy="536091"/>
          </a:xfrm>
          <a:prstGeom prst="rect">
            <a:avLst/>
          </a:prstGeom>
        </p:spPr>
        <p:txBody>
          <a:bodyPr anchor="b">
            <a:normAutofit/>
          </a:bodyPr>
          <a:lstStyle>
            <a:lvl1pPr marL="0" indent="0">
              <a:buNone/>
              <a:defRPr sz="2400" b="0">
                <a:latin typeface="Source Sans Pro" panose="020B0503030403020204" pitchFamily="34" charset="0"/>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graphicFrame>
        <p:nvGraphicFramePr>
          <p:cNvPr id="4" name="Table 3">
            <a:extLst>
              <a:ext uri="{FF2B5EF4-FFF2-40B4-BE49-F238E27FC236}">
                <a16:creationId xmlns:a16="http://schemas.microsoft.com/office/drawing/2014/main" id="{64BF066D-0E05-311A-1AA5-29830FF8086B}"/>
              </a:ext>
            </a:extLst>
          </p:cNvPr>
          <p:cNvGraphicFramePr>
            <a:graphicFrameLocks noGrp="1"/>
          </p:cNvGraphicFramePr>
          <p:nvPr userDrawn="1">
            <p:extLst>
              <p:ext uri="{D42A27DB-BD31-4B8C-83A1-F6EECF244321}">
                <p14:modId xmlns:p14="http://schemas.microsoft.com/office/powerpoint/2010/main" val="821621845"/>
              </p:ext>
            </p:extLst>
          </p:nvPr>
        </p:nvGraphicFramePr>
        <p:xfrm>
          <a:off x="1072342" y="6360604"/>
          <a:ext cx="10662458" cy="377762"/>
        </p:xfrm>
        <a:graphic>
          <a:graphicData uri="http://schemas.openxmlformats.org/drawingml/2006/table">
            <a:tbl>
              <a:tblPr firstRow="1">
                <a:tableStyleId>{2D5ABB26-0587-4C30-8999-92F81FD0307C}</a:tableStyleId>
              </a:tblPr>
              <a:tblGrid>
                <a:gridCol w="5331229">
                  <a:extLst>
                    <a:ext uri="{9D8B030D-6E8A-4147-A177-3AD203B41FA5}">
                      <a16:colId xmlns:a16="http://schemas.microsoft.com/office/drawing/2014/main" val="1063476286"/>
                    </a:ext>
                  </a:extLst>
                </a:gridCol>
                <a:gridCol w="5331229">
                  <a:extLst>
                    <a:ext uri="{9D8B030D-6E8A-4147-A177-3AD203B41FA5}">
                      <a16:colId xmlns:a16="http://schemas.microsoft.com/office/drawing/2014/main" val="399418297"/>
                    </a:ext>
                  </a:extLst>
                </a:gridCol>
              </a:tblGrid>
              <a:tr h="3081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50" b="0" i="0" kern="1200" dirty="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t>|  </a:t>
                      </a:r>
                      <a:r>
                        <a:rPr lang="en-US" sz="1050" b="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Presentation title</a:t>
                      </a: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5" name="TextBox 4">
            <a:extLst>
              <a:ext uri="{FF2B5EF4-FFF2-40B4-BE49-F238E27FC236}">
                <a16:creationId xmlns:a16="http://schemas.microsoft.com/office/drawing/2014/main" id="{690B0DED-2F29-F346-E2CD-F6489BFA7D5D}"/>
              </a:ext>
            </a:extLst>
          </p:cNvPr>
          <p:cNvSpPr txBox="1"/>
          <p:nvPr userDrawn="1"/>
        </p:nvSpPr>
        <p:spPr>
          <a:xfrm>
            <a:off x="838199" y="6417309"/>
            <a:ext cx="350521" cy="253916"/>
          </a:xfrm>
          <a:prstGeom prst="rect">
            <a:avLst/>
          </a:prstGeom>
          <a:noFill/>
        </p:spPr>
        <p:txBody>
          <a:bodyPr wrap="square">
            <a:spAutoFit/>
          </a:bodyPr>
          <a:lstStyle/>
          <a:p>
            <a:fld id="{65F656FD-0992-6344-B80C-ADDB2BF3EFA0}" type="slidenum">
              <a:rPr lang="en-US" sz="1050" b="0" i="0" kern="1200" smtClean="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pPr/>
              <a:t>‹#›</a:t>
            </a:fld>
            <a:endParaRPr lang="en-AT" sz="1050" dirty="0"/>
          </a:p>
        </p:txBody>
      </p:sp>
    </p:spTree>
    <p:extLst>
      <p:ext uri="{BB962C8B-B14F-4D97-AF65-F5344CB8AC3E}">
        <p14:creationId xmlns:p14="http://schemas.microsoft.com/office/powerpoint/2010/main" val="23695290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4" name="Picture 3" descr="A black and purple background&#10;&#10;Description automatically generated">
            <a:extLst>
              <a:ext uri="{FF2B5EF4-FFF2-40B4-BE49-F238E27FC236}">
                <a16:creationId xmlns:a16="http://schemas.microsoft.com/office/drawing/2014/main" id="{1C148E9F-58CA-9951-5221-86BE024024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2AAFC962-CB26-202C-39B3-D2F26F1F0ECD}"/>
              </a:ext>
            </a:extLst>
          </p:cNvPr>
          <p:cNvSpPr>
            <a:spLocks noGrp="1"/>
          </p:cNvSpPr>
          <p:nvPr>
            <p:ph type="title"/>
          </p:nvPr>
        </p:nvSpPr>
        <p:spPr>
          <a:xfrm>
            <a:off x="838200" y="365125"/>
            <a:ext cx="10515600" cy="948635"/>
          </a:xfrm>
          <a:prstGeom prst="rect">
            <a:avLst/>
          </a:prstGeom>
        </p:spPr>
        <p:txBody>
          <a:bodyPr/>
          <a:lstStyle>
            <a:lvl1pPr>
              <a:defRPr b="0">
                <a:latin typeface="Source Sans Pro" panose="020B0503030403020204" pitchFamily="34" charset="0"/>
                <a:ea typeface="Source Sans Pro" panose="020B0503030403020204" pitchFamily="34" charset="0"/>
              </a:defRPr>
            </a:lvl1pPr>
          </a:lstStyle>
          <a:p>
            <a:r>
              <a:rPr lang="en-GB"/>
              <a:t>Click to edit Master title style</a:t>
            </a:r>
            <a:endParaRPr lang="en-US" dirty="0"/>
          </a:p>
        </p:txBody>
      </p:sp>
      <p:sp>
        <p:nvSpPr>
          <p:cNvPr id="7" name="Content Placeholder 2">
            <a:extLst>
              <a:ext uri="{FF2B5EF4-FFF2-40B4-BE49-F238E27FC236}">
                <a16:creationId xmlns:a16="http://schemas.microsoft.com/office/drawing/2014/main" id="{FCF42766-DB88-CE05-0D24-F842F80C76D3}"/>
              </a:ext>
            </a:extLst>
          </p:cNvPr>
          <p:cNvSpPr>
            <a:spLocks noGrp="1"/>
          </p:cNvSpPr>
          <p:nvPr>
            <p:ph idx="1"/>
          </p:nvPr>
        </p:nvSpPr>
        <p:spPr>
          <a:xfrm>
            <a:off x="838200" y="2241755"/>
            <a:ext cx="5134897" cy="3935207"/>
          </a:xfrm>
          <a:prstGeom prst="rect">
            <a:avLst/>
          </a:prstGeom>
        </p:spPr>
        <p:txBody>
          <a:bodyPr/>
          <a:lstStyle>
            <a:lvl1pPr marL="0" indent="0">
              <a:buNone/>
              <a:defRPr sz="1600">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GB"/>
              <a:t>Click to edit Master text styles</a:t>
            </a:r>
          </a:p>
        </p:txBody>
      </p:sp>
      <p:pic>
        <p:nvPicPr>
          <p:cNvPr id="8" name="Picture 7">
            <a:extLst>
              <a:ext uri="{FF2B5EF4-FFF2-40B4-BE49-F238E27FC236}">
                <a16:creationId xmlns:a16="http://schemas.microsoft.com/office/drawing/2014/main" id="{398A7AB4-4B20-07CB-8DF0-4BF5C0873D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0131" y="6368740"/>
            <a:ext cx="1173669" cy="327782"/>
          </a:xfrm>
          <a:prstGeom prst="rect">
            <a:avLst/>
          </a:prstGeom>
        </p:spPr>
      </p:pic>
      <p:sp>
        <p:nvSpPr>
          <p:cNvPr id="2" name="Text Placeholder 2">
            <a:extLst>
              <a:ext uri="{FF2B5EF4-FFF2-40B4-BE49-F238E27FC236}">
                <a16:creationId xmlns:a16="http://schemas.microsoft.com/office/drawing/2014/main" id="{61F4961E-9BF8-32F4-A45A-9319F363343E}"/>
              </a:ext>
            </a:extLst>
          </p:cNvPr>
          <p:cNvSpPr>
            <a:spLocks noGrp="1"/>
          </p:cNvSpPr>
          <p:nvPr>
            <p:ph type="body" idx="10"/>
          </p:nvPr>
        </p:nvSpPr>
        <p:spPr>
          <a:xfrm>
            <a:off x="838199" y="1509712"/>
            <a:ext cx="10515599" cy="536091"/>
          </a:xfrm>
          <a:prstGeom prst="rect">
            <a:avLst/>
          </a:prstGeom>
        </p:spPr>
        <p:txBody>
          <a:bodyPr anchor="b">
            <a:normAutofit/>
          </a:bodyPr>
          <a:lstStyle>
            <a:lvl1pPr marL="0" indent="0">
              <a:buNone/>
              <a:defRPr sz="2400" b="0">
                <a:latin typeface="Source Sans Pro" panose="020B0503030403020204" pitchFamily="34" charset="0"/>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 name="Content Placeholder 2">
            <a:extLst>
              <a:ext uri="{FF2B5EF4-FFF2-40B4-BE49-F238E27FC236}">
                <a16:creationId xmlns:a16="http://schemas.microsoft.com/office/drawing/2014/main" id="{B73F398A-72FE-2C28-DFCE-89C77047CFF8}"/>
              </a:ext>
            </a:extLst>
          </p:cNvPr>
          <p:cNvSpPr>
            <a:spLocks noGrp="1"/>
          </p:cNvSpPr>
          <p:nvPr>
            <p:ph idx="11"/>
          </p:nvPr>
        </p:nvSpPr>
        <p:spPr>
          <a:xfrm>
            <a:off x="6206613" y="2241755"/>
            <a:ext cx="5134897" cy="3935207"/>
          </a:xfrm>
          <a:prstGeom prst="rect">
            <a:avLst/>
          </a:prstGeom>
        </p:spPr>
        <p:txBody>
          <a:bodyPr/>
          <a:lstStyle>
            <a:lvl1pPr marL="0" indent="0">
              <a:buNone/>
              <a:defRPr sz="1600">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GB"/>
              <a:t>Click to edit Master text styles</a:t>
            </a:r>
          </a:p>
        </p:txBody>
      </p:sp>
      <p:graphicFrame>
        <p:nvGraphicFramePr>
          <p:cNvPr id="5" name="Table 4">
            <a:extLst>
              <a:ext uri="{FF2B5EF4-FFF2-40B4-BE49-F238E27FC236}">
                <a16:creationId xmlns:a16="http://schemas.microsoft.com/office/drawing/2014/main" id="{3396E0A4-59F6-DCF2-CB2B-C5FCD42095BC}"/>
              </a:ext>
            </a:extLst>
          </p:cNvPr>
          <p:cNvGraphicFramePr>
            <a:graphicFrameLocks noGrp="1"/>
          </p:cNvGraphicFramePr>
          <p:nvPr userDrawn="1">
            <p:extLst>
              <p:ext uri="{D42A27DB-BD31-4B8C-83A1-F6EECF244321}">
                <p14:modId xmlns:p14="http://schemas.microsoft.com/office/powerpoint/2010/main" val="2853305539"/>
              </p:ext>
            </p:extLst>
          </p:nvPr>
        </p:nvGraphicFramePr>
        <p:xfrm>
          <a:off x="1072342" y="6360604"/>
          <a:ext cx="10662458" cy="377762"/>
        </p:xfrm>
        <a:graphic>
          <a:graphicData uri="http://schemas.openxmlformats.org/drawingml/2006/table">
            <a:tbl>
              <a:tblPr firstRow="1">
                <a:tableStyleId>{2D5ABB26-0587-4C30-8999-92F81FD0307C}</a:tableStyleId>
              </a:tblPr>
              <a:tblGrid>
                <a:gridCol w="5331229">
                  <a:extLst>
                    <a:ext uri="{9D8B030D-6E8A-4147-A177-3AD203B41FA5}">
                      <a16:colId xmlns:a16="http://schemas.microsoft.com/office/drawing/2014/main" val="1063476286"/>
                    </a:ext>
                  </a:extLst>
                </a:gridCol>
                <a:gridCol w="5331229">
                  <a:extLst>
                    <a:ext uri="{9D8B030D-6E8A-4147-A177-3AD203B41FA5}">
                      <a16:colId xmlns:a16="http://schemas.microsoft.com/office/drawing/2014/main" val="399418297"/>
                    </a:ext>
                  </a:extLst>
                </a:gridCol>
              </a:tblGrid>
              <a:tr h="3081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50" b="0" i="0" kern="1200" dirty="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t>|  </a:t>
                      </a:r>
                      <a:r>
                        <a:rPr lang="en-US" sz="1050" b="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Brief update on IIASA </a:t>
                      </a: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9" name="TextBox 8">
            <a:extLst>
              <a:ext uri="{FF2B5EF4-FFF2-40B4-BE49-F238E27FC236}">
                <a16:creationId xmlns:a16="http://schemas.microsoft.com/office/drawing/2014/main" id="{9510B8B4-F8C5-0A3F-26F0-97030D340216}"/>
              </a:ext>
            </a:extLst>
          </p:cNvPr>
          <p:cNvSpPr txBox="1"/>
          <p:nvPr userDrawn="1"/>
        </p:nvSpPr>
        <p:spPr>
          <a:xfrm>
            <a:off x="838199" y="6417309"/>
            <a:ext cx="350521" cy="253916"/>
          </a:xfrm>
          <a:prstGeom prst="rect">
            <a:avLst/>
          </a:prstGeom>
          <a:noFill/>
        </p:spPr>
        <p:txBody>
          <a:bodyPr wrap="square">
            <a:spAutoFit/>
          </a:bodyPr>
          <a:lstStyle/>
          <a:p>
            <a:fld id="{65F656FD-0992-6344-B80C-ADDB2BF3EFA0}" type="slidenum">
              <a:rPr lang="en-US" sz="1050" b="0" i="0" kern="1200" smtClean="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pPr/>
              <a:t>‹#›</a:t>
            </a:fld>
            <a:endParaRPr lang="en-AT" sz="1050" dirty="0"/>
          </a:p>
        </p:txBody>
      </p:sp>
    </p:spTree>
    <p:extLst>
      <p:ext uri="{BB962C8B-B14F-4D97-AF65-F5344CB8AC3E}">
        <p14:creationId xmlns:p14="http://schemas.microsoft.com/office/powerpoint/2010/main" val="4704656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descr="A black and purple background&#10;&#10;Description automatically generated">
            <a:extLst>
              <a:ext uri="{FF2B5EF4-FFF2-40B4-BE49-F238E27FC236}">
                <a16:creationId xmlns:a16="http://schemas.microsoft.com/office/drawing/2014/main" id="{AA4593D1-FD7B-991A-3689-77DB758E6C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98A7AB4-4B20-07CB-8DF0-4BF5C0873D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0131" y="6368740"/>
            <a:ext cx="1173669" cy="327782"/>
          </a:xfrm>
          <a:prstGeom prst="rect">
            <a:avLst/>
          </a:prstGeom>
        </p:spPr>
      </p:pic>
      <p:sp>
        <p:nvSpPr>
          <p:cNvPr id="2" name="Title 1">
            <a:extLst>
              <a:ext uri="{FF2B5EF4-FFF2-40B4-BE49-F238E27FC236}">
                <a16:creationId xmlns:a16="http://schemas.microsoft.com/office/drawing/2014/main" id="{63C58C09-8704-B9E5-DFCA-5A0C8B80EB64}"/>
              </a:ext>
            </a:extLst>
          </p:cNvPr>
          <p:cNvSpPr>
            <a:spLocks noGrp="1"/>
          </p:cNvSpPr>
          <p:nvPr>
            <p:ph type="title"/>
          </p:nvPr>
        </p:nvSpPr>
        <p:spPr>
          <a:xfrm>
            <a:off x="838200" y="365125"/>
            <a:ext cx="10515600" cy="1325563"/>
          </a:xfrm>
          <a:prstGeom prst="rect">
            <a:avLst/>
          </a:prstGeom>
        </p:spPr>
        <p:txBody>
          <a:bodyPr/>
          <a:lstStyle>
            <a:lvl1pPr>
              <a:defRPr>
                <a:latin typeface="Source Sans Pro" panose="020B0503030403020204" pitchFamily="34" charset="0"/>
                <a:ea typeface="Source Sans Pro" panose="020B0503030403020204" pitchFamily="34" charset="0"/>
              </a:defRPr>
            </a:lvl1pPr>
          </a:lstStyle>
          <a:p>
            <a:r>
              <a:rPr lang="en-GB"/>
              <a:t>Click to edit Master title style</a:t>
            </a:r>
            <a:endParaRPr lang="en-AT" dirty="0"/>
          </a:p>
        </p:txBody>
      </p:sp>
      <p:sp>
        <p:nvSpPr>
          <p:cNvPr id="3" name="Content Placeholder 2">
            <a:extLst>
              <a:ext uri="{FF2B5EF4-FFF2-40B4-BE49-F238E27FC236}">
                <a16:creationId xmlns:a16="http://schemas.microsoft.com/office/drawing/2014/main" id="{3F7F6AC2-237A-0240-A167-07566D3865B6}"/>
              </a:ext>
            </a:extLst>
          </p:cNvPr>
          <p:cNvSpPr>
            <a:spLocks noGrp="1"/>
          </p:cNvSpPr>
          <p:nvPr>
            <p:ph sz="half" idx="1"/>
          </p:nvPr>
        </p:nvSpPr>
        <p:spPr>
          <a:xfrm>
            <a:off x="838200" y="1825625"/>
            <a:ext cx="5181600" cy="4351338"/>
          </a:xfrm>
          <a:prstGeom prst="rect">
            <a:avLst/>
          </a:prstGeom>
        </p:spPr>
        <p:txBody>
          <a:bodyPr/>
          <a:lstStyle>
            <a:lvl1pPr marL="0" indent="0">
              <a:buNone/>
              <a:defRPr sz="1600">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BD289921-11A3-26EB-1286-91DAA2AD993C}"/>
              </a:ext>
            </a:extLst>
          </p:cNvPr>
          <p:cNvSpPr>
            <a:spLocks noGrp="1"/>
          </p:cNvSpPr>
          <p:nvPr>
            <p:ph sz="half" idx="2"/>
          </p:nvPr>
        </p:nvSpPr>
        <p:spPr>
          <a:xfrm>
            <a:off x="6172200" y="1825625"/>
            <a:ext cx="5181600" cy="4351338"/>
          </a:xfrm>
          <a:prstGeom prst="rect">
            <a:avLst/>
          </a:prstGeom>
        </p:spPr>
        <p:txBody>
          <a:bodyPr/>
          <a:lstStyle>
            <a:lvl1pPr marL="0" indent="0">
              <a:buNone/>
              <a:defRPr sz="1600">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GB"/>
              <a:t>Click to edit Master text styles</a:t>
            </a:r>
          </a:p>
        </p:txBody>
      </p:sp>
      <p:graphicFrame>
        <p:nvGraphicFramePr>
          <p:cNvPr id="9" name="Table 8">
            <a:extLst>
              <a:ext uri="{FF2B5EF4-FFF2-40B4-BE49-F238E27FC236}">
                <a16:creationId xmlns:a16="http://schemas.microsoft.com/office/drawing/2014/main" id="{F5F44B9A-A6A5-3466-3456-C6DC061240AC}"/>
              </a:ext>
            </a:extLst>
          </p:cNvPr>
          <p:cNvGraphicFramePr>
            <a:graphicFrameLocks noGrp="1"/>
          </p:cNvGraphicFramePr>
          <p:nvPr userDrawn="1">
            <p:extLst>
              <p:ext uri="{D42A27DB-BD31-4B8C-83A1-F6EECF244321}">
                <p14:modId xmlns:p14="http://schemas.microsoft.com/office/powerpoint/2010/main" val="2141986191"/>
              </p:ext>
            </p:extLst>
          </p:nvPr>
        </p:nvGraphicFramePr>
        <p:xfrm>
          <a:off x="1072342" y="6360604"/>
          <a:ext cx="10662458" cy="377762"/>
        </p:xfrm>
        <a:graphic>
          <a:graphicData uri="http://schemas.openxmlformats.org/drawingml/2006/table">
            <a:tbl>
              <a:tblPr firstRow="1">
                <a:tableStyleId>{2D5ABB26-0587-4C30-8999-92F81FD0307C}</a:tableStyleId>
              </a:tblPr>
              <a:tblGrid>
                <a:gridCol w="5331229">
                  <a:extLst>
                    <a:ext uri="{9D8B030D-6E8A-4147-A177-3AD203B41FA5}">
                      <a16:colId xmlns:a16="http://schemas.microsoft.com/office/drawing/2014/main" val="1063476286"/>
                    </a:ext>
                  </a:extLst>
                </a:gridCol>
                <a:gridCol w="5331229">
                  <a:extLst>
                    <a:ext uri="{9D8B030D-6E8A-4147-A177-3AD203B41FA5}">
                      <a16:colId xmlns:a16="http://schemas.microsoft.com/office/drawing/2014/main" val="399418297"/>
                    </a:ext>
                  </a:extLst>
                </a:gridCol>
              </a:tblGrid>
              <a:tr h="3081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50" b="0" i="0" kern="1200" dirty="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t>|  </a:t>
                      </a:r>
                      <a:r>
                        <a:rPr lang="en-US" sz="1050" b="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Presentation title</a:t>
                      </a: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10" name="TextBox 9">
            <a:extLst>
              <a:ext uri="{FF2B5EF4-FFF2-40B4-BE49-F238E27FC236}">
                <a16:creationId xmlns:a16="http://schemas.microsoft.com/office/drawing/2014/main" id="{3FCA3192-27DF-7EFE-64A0-AC71EA169607}"/>
              </a:ext>
            </a:extLst>
          </p:cNvPr>
          <p:cNvSpPr txBox="1"/>
          <p:nvPr userDrawn="1"/>
        </p:nvSpPr>
        <p:spPr>
          <a:xfrm>
            <a:off x="838199" y="6417309"/>
            <a:ext cx="350521" cy="253916"/>
          </a:xfrm>
          <a:prstGeom prst="rect">
            <a:avLst/>
          </a:prstGeom>
          <a:noFill/>
        </p:spPr>
        <p:txBody>
          <a:bodyPr wrap="square">
            <a:spAutoFit/>
          </a:bodyPr>
          <a:lstStyle/>
          <a:p>
            <a:fld id="{65F656FD-0992-6344-B80C-ADDB2BF3EFA0}" type="slidenum">
              <a:rPr lang="en-US" sz="1050" b="0" i="0" kern="1200" smtClean="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pPr/>
              <a:t>‹#›</a:t>
            </a:fld>
            <a:endParaRPr lang="en-AT" sz="1050" dirty="0"/>
          </a:p>
        </p:txBody>
      </p:sp>
    </p:spTree>
    <p:extLst>
      <p:ext uri="{BB962C8B-B14F-4D97-AF65-F5344CB8AC3E}">
        <p14:creationId xmlns:p14="http://schemas.microsoft.com/office/powerpoint/2010/main" val="3864144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descr="A black and purple background&#10;&#10;Description automatically generated">
            <a:extLst>
              <a:ext uri="{FF2B5EF4-FFF2-40B4-BE49-F238E27FC236}">
                <a16:creationId xmlns:a16="http://schemas.microsoft.com/office/drawing/2014/main" id="{ECAD0DDE-C709-87EC-890E-628175C28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98A7AB4-4B20-07CB-8DF0-4BF5C0873D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0131" y="6368740"/>
            <a:ext cx="1173669" cy="327782"/>
          </a:xfrm>
          <a:prstGeom prst="rect">
            <a:avLst/>
          </a:prstGeom>
        </p:spPr>
      </p:pic>
      <p:sp>
        <p:nvSpPr>
          <p:cNvPr id="2" name="Title 1">
            <a:extLst>
              <a:ext uri="{FF2B5EF4-FFF2-40B4-BE49-F238E27FC236}">
                <a16:creationId xmlns:a16="http://schemas.microsoft.com/office/drawing/2014/main" id="{63C58C09-8704-B9E5-DFCA-5A0C8B80EB64}"/>
              </a:ext>
            </a:extLst>
          </p:cNvPr>
          <p:cNvSpPr>
            <a:spLocks noGrp="1"/>
          </p:cNvSpPr>
          <p:nvPr>
            <p:ph type="title"/>
          </p:nvPr>
        </p:nvSpPr>
        <p:spPr>
          <a:xfrm>
            <a:off x="838200" y="365125"/>
            <a:ext cx="10515600" cy="1325563"/>
          </a:xfrm>
          <a:prstGeom prst="rect">
            <a:avLst/>
          </a:prstGeom>
        </p:spPr>
        <p:txBody>
          <a:bodyPr/>
          <a:lstStyle>
            <a:lvl1pPr>
              <a:defRPr>
                <a:latin typeface="Source Sans Pro" panose="020B0503030403020204" pitchFamily="34" charset="0"/>
                <a:ea typeface="Source Sans Pro" panose="020B0503030403020204" pitchFamily="34" charset="0"/>
              </a:defRPr>
            </a:lvl1pPr>
          </a:lstStyle>
          <a:p>
            <a:r>
              <a:rPr lang="en-GB"/>
              <a:t>Click to edit Master title style</a:t>
            </a:r>
            <a:endParaRPr lang="en-AT" dirty="0"/>
          </a:p>
        </p:txBody>
      </p:sp>
      <p:sp>
        <p:nvSpPr>
          <p:cNvPr id="3" name="Content Placeholder 2">
            <a:extLst>
              <a:ext uri="{FF2B5EF4-FFF2-40B4-BE49-F238E27FC236}">
                <a16:creationId xmlns:a16="http://schemas.microsoft.com/office/drawing/2014/main" id="{3F7F6AC2-237A-0240-A167-07566D3865B6}"/>
              </a:ext>
            </a:extLst>
          </p:cNvPr>
          <p:cNvSpPr>
            <a:spLocks noGrp="1"/>
          </p:cNvSpPr>
          <p:nvPr>
            <p:ph sz="half" idx="1"/>
          </p:nvPr>
        </p:nvSpPr>
        <p:spPr>
          <a:xfrm>
            <a:off x="838200" y="1781380"/>
            <a:ext cx="3409335" cy="4351338"/>
          </a:xfrm>
          <a:prstGeom prst="rect">
            <a:avLst/>
          </a:prstGeom>
        </p:spPr>
        <p:txBody>
          <a:bodyPr/>
          <a:lstStyle>
            <a:lvl1pPr marL="0" indent="0">
              <a:buNone/>
              <a:defRPr sz="1600">
                <a:latin typeface="Source Sans Pro" panose="020B0503030403020204" pitchFamily="34" charset="0"/>
                <a:ea typeface="Source Sans Pro" panose="020B0503030403020204" pitchFamily="34" charset="0"/>
              </a:defRPr>
            </a:lvl1pPr>
            <a:lvl2pPr marL="457200" indent="0">
              <a:buNone/>
              <a:defRPr>
                <a:latin typeface="Source Sans Pro" panose="020B0503030403020204" pitchFamily="34" charset="0"/>
                <a:ea typeface="Source Sans Pro" panose="020B0503030403020204" pitchFamily="34" charset="0"/>
              </a:defRPr>
            </a:lvl2pPr>
            <a:lvl3pPr marL="914400" indent="0">
              <a:buNone/>
              <a:defRPr>
                <a:latin typeface="Source Sans Pro" panose="020B0503030403020204" pitchFamily="34" charset="0"/>
                <a:ea typeface="Source Sans Pro" panose="020B0503030403020204" pitchFamily="34" charset="0"/>
              </a:defRPr>
            </a:lvl3pPr>
            <a:lvl4pPr marL="1371600" indent="0">
              <a:buNone/>
              <a:defRPr>
                <a:latin typeface="Source Sans Pro" panose="020B0503030403020204" pitchFamily="34" charset="0"/>
                <a:ea typeface="Source Sans Pro" panose="020B0503030403020204" pitchFamily="34" charset="0"/>
              </a:defRPr>
            </a:lvl4pPr>
            <a:lvl5pPr marL="1828800" indent="0">
              <a:buNone/>
              <a:defRPr>
                <a:latin typeface="Source Sans Pro" panose="020B0503030403020204" pitchFamily="34" charset="0"/>
                <a:ea typeface="Source Sans Pro" panose="020B0503030403020204" pitchFamily="34" charset="0"/>
              </a:defRPr>
            </a:lvl5pPr>
          </a:lstStyle>
          <a:p>
            <a:pPr lvl="0"/>
            <a:r>
              <a:rPr lang="en-GB"/>
              <a:t>Click to edit Master text styles</a:t>
            </a:r>
          </a:p>
        </p:txBody>
      </p:sp>
      <p:sp>
        <p:nvSpPr>
          <p:cNvPr id="7" name="Content Placeholder 2">
            <a:extLst>
              <a:ext uri="{FF2B5EF4-FFF2-40B4-BE49-F238E27FC236}">
                <a16:creationId xmlns:a16="http://schemas.microsoft.com/office/drawing/2014/main" id="{FB8DBE4C-890B-E861-63A6-3C0B53B23F60}"/>
              </a:ext>
            </a:extLst>
          </p:cNvPr>
          <p:cNvSpPr>
            <a:spLocks noGrp="1"/>
          </p:cNvSpPr>
          <p:nvPr>
            <p:ph sz="half" idx="10"/>
          </p:nvPr>
        </p:nvSpPr>
        <p:spPr>
          <a:xfrm>
            <a:off x="4399936" y="1781380"/>
            <a:ext cx="3409335" cy="4351338"/>
          </a:xfrm>
          <a:prstGeom prst="rect">
            <a:avLst/>
          </a:prstGeom>
        </p:spPr>
        <p:txBody>
          <a:bodyPr/>
          <a:lstStyle>
            <a:lvl1pPr marL="0" indent="0">
              <a:buNone/>
              <a:defRPr sz="1600">
                <a:latin typeface="Source Sans Pro" panose="020B0503030403020204" pitchFamily="34" charset="0"/>
                <a:ea typeface="Source Sans Pro" panose="020B0503030403020204" pitchFamily="34" charset="0"/>
              </a:defRPr>
            </a:lvl1pPr>
            <a:lvl2pPr marL="457200" indent="0">
              <a:buNone/>
              <a:defRPr>
                <a:latin typeface="Source Sans Pro" panose="020B0503030403020204" pitchFamily="34" charset="0"/>
                <a:ea typeface="Source Sans Pro" panose="020B0503030403020204" pitchFamily="34" charset="0"/>
              </a:defRPr>
            </a:lvl2pPr>
            <a:lvl3pPr marL="914400" indent="0">
              <a:buNone/>
              <a:defRPr>
                <a:latin typeface="Source Sans Pro" panose="020B0503030403020204" pitchFamily="34" charset="0"/>
                <a:ea typeface="Source Sans Pro" panose="020B0503030403020204" pitchFamily="34" charset="0"/>
              </a:defRPr>
            </a:lvl3pPr>
            <a:lvl4pPr marL="1371600" indent="0">
              <a:buNone/>
              <a:defRPr>
                <a:latin typeface="Source Sans Pro" panose="020B0503030403020204" pitchFamily="34" charset="0"/>
                <a:ea typeface="Source Sans Pro" panose="020B0503030403020204" pitchFamily="34" charset="0"/>
              </a:defRPr>
            </a:lvl4pPr>
            <a:lvl5pPr marL="1828800" indent="0">
              <a:buNone/>
              <a:defRPr>
                <a:latin typeface="Source Sans Pro" panose="020B0503030403020204" pitchFamily="34" charset="0"/>
                <a:ea typeface="Source Sans Pro" panose="020B0503030403020204" pitchFamily="34" charset="0"/>
              </a:defRPr>
            </a:lvl5pPr>
          </a:lstStyle>
          <a:p>
            <a:pPr lvl="0"/>
            <a:r>
              <a:rPr lang="en-GB"/>
              <a:t>Click to edit Master text styles</a:t>
            </a:r>
          </a:p>
        </p:txBody>
      </p:sp>
      <p:sp>
        <p:nvSpPr>
          <p:cNvPr id="9" name="Content Placeholder 2">
            <a:extLst>
              <a:ext uri="{FF2B5EF4-FFF2-40B4-BE49-F238E27FC236}">
                <a16:creationId xmlns:a16="http://schemas.microsoft.com/office/drawing/2014/main" id="{8E95E464-F0EA-5AE3-9246-D64ACC01B5CF}"/>
              </a:ext>
            </a:extLst>
          </p:cNvPr>
          <p:cNvSpPr>
            <a:spLocks noGrp="1"/>
          </p:cNvSpPr>
          <p:nvPr>
            <p:ph sz="half" idx="11"/>
          </p:nvPr>
        </p:nvSpPr>
        <p:spPr>
          <a:xfrm>
            <a:off x="7961671" y="1781380"/>
            <a:ext cx="3409335" cy="4351338"/>
          </a:xfrm>
          <a:prstGeom prst="rect">
            <a:avLst/>
          </a:prstGeom>
        </p:spPr>
        <p:txBody>
          <a:bodyPr/>
          <a:lstStyle>
            <a:lvl1pPr marL="0" indent="0">
              <a:buNone/>
              <a:defRPr sz="1600">
                <a:latin typeface="Source Sans Pro" panose="020B0503030403020204" pitchFamily="34" charset="0"/>
                <a:ea typeface="Source Sans Pro" panose="020B0503030403020204" pitchFamily="34" charset="0"/>
              </a:defRPr>
            </a:lvl1pPr>
            <a:lvl2pPr marL="457200" indent="0">
              <a:buNone/>
              <a:defRPr>
                <a:latin typeface="Source Sans Pro" panose="020B0503030403020204" pitchFamily="34" charset="0"/>
                <a:ea typeface="Source Sans Pro" panose="020B0503030403020204" pitchFamily="34" charset="0"/>
              </a:defRPr>
            </a:lvl2pPr>
            <a:lvl3pPr marL="914400" indent="0">
              <a:buNone/>
              <a:defRPr>
                <a:latin typeface="Source Sans Pro" panose="020B0503030403020204" pitchFamily="34" charset="0"/>
                <a:ea typeface="Source Sans Pro" panose="020B0503030403020204" pitchFamily="34" charset="0"/>
              </a:defRPr>
            </a:lvl3pPr>
            <a:lvl4pPr marL="1371600" indent="0">
              <a:buNone/>
              <a:defRPr>
                <a:latin typeface="Source Sans Pro" panose="020B0503030403020204" pitchFamily="34" charset="0"/>
                <a:ea typeface="Source Sans Pro" panose="020B0503030403020204" pitchFamily="34" charset="0"/>
              </a:defRPr>
            </a:lvl4pPr>
            <a:lvl5pPr marL="1828800" indent="0">
              <a:buNone/>
              <a:defRPr>
                <a:latin typeface="Source Sans Pro" panose="020B0503030403020204" pitchFamily="34" charset="0"/>
                <a:ea typeface="Source Sans Pro" panose="020B0503030403020204" pitchFamily="34" charset="0"/>
              </a:defRPr>
            </a:lvl5pPr>
          </a:lstStyle>
          <a:p>
            <a:pPr lvl="0"/>
            <a:r>
              <a:rPr lang="en-GB"/>
              <a:t>Click to edit Master text styles</a:t>
            </a:r>
          </a:p>
        </p:txBody>
      </p:sp>
      <p:graphicFrame>
        <p:nvGraphicFramePr>
          <p:cNvPr id="5" name="Table 4">
            <a:extLst>
              <a:ext uri="{FF2B5EF4-FFF2-40B4-BE49-F238E27FC236}">
                <a16:creationId xmlns:a16="http://schemas.microsoft.com/office/drawing/2014/main" id="{37D253BD-A3B2-E86B-7759-EA1F34860F53}"/>
              </a:ext>
            </a:extLst>
          </p:cNvPr>
          <p:cNvGraphicFramePr>
            <a:graphicFrameLocks noGrp="1"/>
          </p:cNvGraphicFramePr>
          <p:nvPr userDrawn="1">
            <p:extLst>
              <p:ext uri="{D42A27DB-BD31-4B8C-83A1-F6EECF244321}">
                <p14:modId xmlns:p14="http://schemas.microsoft.com/office/powerpoint/2010/main" val="2913292958"/>
              </p:ext>
            </p:extLst>
          </p:nvPr>
        </p:nvGraphicFramePr>
        <p:xfrm>
          <a:off x="1072342" y="6360604"/>
          <a:ext cx="10662458" cy="377762"/>
        </p:xfrm>
        <a:graphic>
          <a:graphicData uri="http://schemas.openxmlformats.org/drawingml/2006/table">
            <a:tbl>
              <a:tblPr firstRow="1">
                <a:tableStyleId>{2D5ABB26-0587-4C30-8999-92F81FD0307C}</a:tableStyleId>
              </a:tblPr>
              <a:tblGrid>
                <a:gridCol w="5331229">
                  <a:extLst>
                    <a:ext uri="{9D8B030D-6E8A-4147-A177-3AD203B41FA5}">
                      <a16:colId xmlns:a16="http://schemas.microsoft.com/office/drawing/2014/main" val="1063476286"/>
                    </a:ext>
                  </a:extLst>
                </a:gridCol>
                <a:gridCol w="5331229">
                  <a:extLst>
                    <a:ext uri="{9D8B030D-6E8A-4147-A177-3AD203B41FA5}">
                      <a16:colId xmlns:a16="http://schemas.microsoft.com/office/drawing/2014/main" val="399418297"/>
                    </a:ext>
                  </a:extLst>
                </a:gridCol>
              </a:tblGrid>
              <a:tr h="3081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50" b="0" i="0" kern="1200" dirty="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t>|  </a:t>
                      </a:r>
                      <a:r>
                        <a:rPr lang="en-US" sz="1050" b="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Presentation title</a:t>
                      </a: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6" name="TextBox 5">
            <a:extLst>
              <a:ext uri="{FF2B5EF4-FFF2-40B4-BE49-F238E27FC236}">
                <a16:creationId xmlns:a16="http://schemas.microsoft.com/office/drawing/2014/main" id="{A38F5CEC-4C8A-E15B-60C3-F849FBC7822E}"/>
              </a:ext>
            </a:extLst>
          </p:cNvPr>
          <p:cNvSpPr txBox="1"/>
          <p:nvPr userDrawn="1"/>
        </p:nvSpPr>
        <p:spPr>
          <a:xfrm>
            <a:off x="838199" y="6417309"/>
            <a:ext cx="350521" cy="253916"/>
          </a:xfrm>
          <a:prstGeom prst="rect">
            <a:avLst/>
          </a:prstGeom>
          <a:noFill/>
        </p:spPr>
        <p:txBody>
          <a:bodyPr wrap="square">
            <a:spAutoFit/>
          </a:bodyPr>
          <a:lstStyle/>
          <a:p>
            <a:fld id="{65F656FD-0992-6344-B80C-ADDB2BF3EFA0}" type="slidenum">
              <a:rPr lang="en-US" sz="1050" b="0" i="0" kern="1200" smtClean="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pPr/>
              <a:t>‹#›</a:t>
            </a:fld>
            <a:endParaRPr lang="en-AT" sz="1050" dirty="0"/>
          </a:p>
        </p:txBody>
      </p:sp>
    </p:spTree>
    <p:extLst>
      <p:ext uri="{BB962C8B-B14F-4D97-AF65-F5344CB8AC3E}">
        <p14:creationId xmlns:p14="http://schemas.microsoft.com/office/powerpoint/2010/main" val="27872850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A blue and purple background with circles and dots&#10;&#10;Description automatically generated">
            <a:extLst>
              <a:ext uri="{FF2B5EF4-FFF2-40B4-BE49-F238E27FC236}">
                <a16:creationId xmlns:a16="http://schemas.microsoft.com/office/drawing/2014/main" id="{C2807845-F552-B99E-D310-80A43B73A8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FA52D74-0272-01E7-C1CE-031E50C7711D}"/>
              </a:ext>
            </a:extLst>
          </p:cNvPr>
          <p:cNvPicPr>
            <a:picLocks noChangeAspect="1"/>
          </p:cNvPicPr>
          <p:nvPr userDrawn="1"/>
        </p:nvPicPr>
        <p:blipFill>
          <a:blip r:embed="rId3"/>
          <a:stretch>
            <a:fillRect/>
          </a:stretch>
        </p:blipFill>
        <p:spPr>
          <a:xfrm>
            <a:off x="625313" y="531551"/>
            <a:ext cx="2662678" cy="743631"/>
          </a:xfrm>
          <a:prstGeom prst="rect">
            <a:avLst/>
          </a:prstGeom>
        </p:spPr>
      </p:pic>
      <p:sp>
        <p:nvSpPr>
          <p:cNvPr id="4" name="Rectangle 3">
            <a:extLst>
              <a:ext uri="{FF2B5EF4-FFF2-40B4-BE49-F238E27FC236}">
                <a16:creationId xmlns:a16="http://schemas.microsoft.com/office/drawing/2014/main" id="{522CB341-702A-5C7A-C422-DFED4425BDB7}"/>
              </a:ext>
            </a:extLst>
          </p:cNvPr>
          <p:cNvSpPr/>
          <p:nvPr userDrawn="1"/>
        </p:nvSpPr>
        <p:spPr>
          <a:xfrm>
            <a:off x="0" y="1695889"/>
            <a:ext cx="12192000" cy="4571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FE15A11-62BD-474A-0F85-D2ACDC999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0131" y="6368740"/>
            <a:ext cx="1173669" cy="327782"/>
          </a:xfrm>
          <a:prstGeom prst="rect">
            <a:avLst/>
          </a:prstGeom>
        </p:spPr>
      </p:pic>
      <p:sp>
        <p:nvSpPr>
          <p:cNvPr id="11" name="Content Placeholder 2">
            <a:extLst>
              <a:ext uri="{FF2B5EF4-FFF2-40B4-BE49-F238E27FC236}">
                <a16:creationId xmlns:a16="http://schemas.microsoft.com/office/drawing/2014/main" id="{B2A7A733-F9BE-EE16-8662-918A468A5137}"/>
              </a:ext>
            </a:extLst>
          </p:cNvPr>
          <p:cNvSpPr>
            <a:spLocks noGrp="1"/>
          </p:cNvSpPr>
          <p:nvPr>
            <p:ph idx="1"/>
          </p:nvPr>
        </p:nvSpPr>
        <p:spPr>
          <a:xfrm>
            <a:off x="838200" y="1825625"/>
            <a:ext cx="10515600" cy="4351338"/>
          </a:xfrm>
          <a:prstGeom prst="rect">
            <a:avLst/>
          </a:prstGeom>
        </p:spPr>
        <p:txBody>
          <a:bodyPr/>
          <a:lstStyle>
            <a:lvl1pPr marL="0" indent="0">
              <a:buNone/>
              <a:defRPr sz="1600">
                <a:latin typeface="Source Sans Pro" panose="020B0503030403020204" pitchFamily="34" charset="0"/>
                <a:ea typeface="Source Sans Pro" panose="020B0503030403020204" pitchFamily="34" charset="0"/>
              </a:defRPr>
            </a:lvl1pPr>
            <a:lvl2pPr marL="457200" indent="0">
              <a:buNone/>
              <a:defRPr>
                <a:latin typeface="Source Sans Pro" panose="020B0503030403020204" pitchFamily="34" charset="0"/>
                <a:ea typeface="Source Sans Pro" panose="020B0503030403020204" pitchFamily="34" charset="0"/>
              </a:defRPr>
            </a:lvl2pPr>
            <a:lvl3pPr marL="914400" indent="0">
              <a:buNone/>
              <a:defRPr>
                <a:latin typeface="Source Sans Pro" panose="020B0503030403020204" pitchFamily="34" charset="0"/>
                <a:ea typeface="Source Sans Pro" panose="020B0503030403020204" pitchFamily="34" charset="0"/>
              </a:defRPr>
            </a:lvl3pPr>
            <a:lvl4pPr marL="1371600" indent="0">
              <a:buNone/>
              <a:defRPr>
                <a:latin typeface="Source Sans Pro" panose="020B0503030403020204" pitchFamily="34" charset="0"/>
                <a:ea typeface="Source Sans Pro" panose="020B0503030403020204" pitchFamily="34" charset="0"/>
              </a:defRPr>
            </a:lvl4pPr>
            <a:lvl5pPr marL="1828800" indent="0">
              <a:buNone/>
              <a:defRPr>
                <a:latin typeface="Source Sans Pro" panose="020B0503030403020204" pitchFamily="34" charset="0"/>
                <a:ea typeface="Source Sans Pro" panose="020B0503030403020204" pitchFamily="34" charset="0"/>
              </a:defRPr>
            </a:lvl5pPr>
          </a:lstStyle>
          <a:p>
            <a:pPr lvl="0"/>
            <a:r>
              <a:rPr lang="en-GB"/>
              <a:t>Click to edit Master text styles</a:t>
            </a:r>
          </a:p>
        </p:txBody>
      </p:sp>
      <p:graphicFrame>
        <p:nvGraphicFramePr>
          <p:cNvPr id="6" name="Table 5">
            <a:extLst>
              <a:ext uri="{FF2B5EF4-FFF2-40B4-BE49-F238E27FC236}">
                <a16:creationId xmlns:a16="http://schemas.microsoft.com/office/drawing/2014/main" id="{C64F0F51-5FB2-148E-8E45-7997FD13506B}"/>
              </a:ext>
            </a:extLst>
          </p:cNvPr>
          <p:cNvGraphicFramePr>
            <a:graphicFrameLocks noGrp="1"/>
          </p:cNvGraphicFramePr>
          <p:nvPr userDrawn="1">
            <p:extLst>
              <p:ext uri="{D42A27DB-BD31-4B8C-83A1-F6EECF244321}">
                <p14:modId xmlns:p14="http://schemas.microsoft.com/office/powerpoint/2010/main" val="922425089"/>
              </p:ext>
            </p:extLst>
          </p:nvPr>
        </p:nvGraphicFramePr>
        <p:xfrm>
          <a:off x="1072342" y="6360604"/>
          <a:ext cx="10662458" cy="377762"/>
        </p:xfrm>
        <a:graphic>
          <a:graphicData uri="http://schemas.openxmlformats.org/drawingml/2006/table">
            <a:tbl>
              <a:tblPr firstRow="1">
                <a:tableStyleId>{2D5ABB26-0587-4C30-8999-92F81FD0307C}</a:tableStyleId>
              </a:tblPr>
              <a:tblGrid>
                <a:gridCol w="5331229">
                  <a:extLst>
                    <a:ext uri="{9D8B030D-6E8A-4147-A177-3AD203B41FA5}">
                      <a16:colId xmlns:a16="http://schemas.microsoft.com/office/drawing/2014/main" val="1063476286"/>
                    </a:ext>
                  </a:extLst>
                </a:gridCol>
                <a:gridCol w="5331229">
                  <a:extLst>
                    <a:ext uri="{9D8B030D-6E8A-4147-A177-3AD203B41FA5}">
                      <a16:colId xmlns:a16="http://schemas.microsoft.com/office/drawing/2014/main" val="399418297"/>
                    </a:ext>
                  </a:extLst>
                </a:gridCol>
              </a:tblGrid>
              <a:tr h="3081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50" b="0" i="0" kern="1200" dirty="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t>|  </a:t>
                      </a:r>
                      <a:r>
                        <a:rPr lang="en-US" sz="1050" b="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Presentation title</a:t>
                      </a: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7" name="TextBox 6">
            <a:extLst>
              <a:ext uri="{FF2B5EF4-FFF2-40B4-BE49-F238E27FC236}">
                <a16:creationId xmlns:a16="http://schemas.microsoft.com/office/drawing/2014/main" id="{89D34B64-56D5-3683-1E0C-B03025525FC6}"/>
              </a:ext>
            </a:extLst>
          </p:cNvPr>
          <p:cNvSpPr txBox="1"/>
          <p:nvPr userDrawn="1"/>
        </p:nvSpPr>
        <p:spPr>
          <a:xfrm>
            <a:off x="838199" y="6417309"/>
            <a:ext cx="350521" cy="253916"/>
          </a:xfrm>
          <a:prstGeom prst="rect">
            <a:avLst/>
          </a:prstGeom>
          <a:noFill/>
        </p:spPr>
        <p:txBody>
          <a:bodyPr wrap="square">
            <a:spAutoFit/>
          </a:bodyPr>
          <a:lstStyle/>
          <a:p>
            <a:fld id="{65F656FD-0992-6344-B80C-ADDB2BF3EFA0}" type="slidenum">
              <a:rPr lang="en-US" sz="1050" b="0" i="0" kern="1200" smtClean="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pPr/>
              <a:t>‹#›</a:t>
            </a:fld>
            <a:endParaRPr lang="en-AT" sz="1050" dirty="0"/>
          </a:p>
        </p:txBody>
      </p:sp>
    </p:spTree>
    <p:extLst>
      <p:ext uri="{BB962C8B-B14F-4D97-AF65-F5344CB8AC3E}">
        <p14:creationId xmlns:p14="http://schemas.microsoft.com/office/powerpoint/2010/main" val="5390789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5" name="Picture 4" descr="A black and purple background&#10;&#10;Description automatically generated">
            <a:extLst>
              <a:ext uri="{FF2B5EF4-FFF2-40B4-BE49-F238E27FC236}">
                <a16:creationId xmlns:a16="http://schemas.microsoft.com/office/drawing/2014/main" id="{30B49D31-15EA-2576-9772-55EE9801C7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98A7AB4-4B20-07CB-8DF0-4BF5C0873D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0131" y="6368740"/>
            <a:ext cx="1173669" cy="327782"/>
          </a:xfrm>
          <a:prstGeom prst="rect">
            <a:avLst/>
          </a:prstGeom>
        </p:spPr>
      </p:pic>
      <p:sp>
        <p:nvSpPr>
          <p:cNvPr id="2" name="Title 1">
            <a:extLst>
              <a:ext uri="{FF2B5EF4-FFF2-40B4-BE49-F238E27FC236}">
                <a16:creationId xmlns:a16="http://schemas.microsoft.com/office/drawing/2014/main" id="{0498D7B1-B740-D9F4-D51A-D35AE13848C2}"/>
              </a:ext>
            </a:extLst>
          </p:cNvPr>
          <p:cNvSpPr>
            <a:spLocks noGrp="1"/>
          </p:cNvSpPr>
          <p:nvPr>
            <p:ph type="title"/>
          </p:nvPr>
        </p:nvSpPr>
        <p:spPr>
          <a:xfrm>
            <a:off x="839788" y="457200"/>
            <a:ext cx="3932237" cy="1600200"/>
          </a:xfrm>
          <a:prstGeom prst="rect">
            <a:avLst/>
          </a:prstGeom>
        </p:spPr>
        <p:txBody>
          <a:bodyPr anchor="b"/>
          <a:lstStyle>
            <a:lvl1pPr>
              <a:defRPr sz="3200">
                <a:latin typeface="Source Sans Pro" panose="020B0503030403020204" pitchFamily="34" charset="0"/>
                <a:ea typeface="Source Sans Pro" panose="020B0503030403020204" pitchFamily="34" charset="0"/>
              </a:defRPr>
            </a:lvl1pPr>
          </a:lstStyle>
          <a:p>
            <a:r>
              <a:rPr lang="en-GB"/>
              <a:t>Click to edit Master title style</a:t>
            </a:r>
            <a:endParaRPr lang="en-AT" dirty="0"/>
          </a:p>
        </p:txBody>
      </p:sp>
      <p:sp>
        <p:nvSpPr>
          <p:cNvPr id="3" name="Picture Placeholder 2">
            <a:extLst>
              <a:ext uri="{FF2B5EF4-FFF2-40B4-BE49-F238E27FC236}">
                <a16:creationId xmlns:a16="http://schemas.microsoft.com/office/drawing/2014/main" id="{9E6EB765-74B9-7F1A-214D-AA353904D59A}"/>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Source Sans Pro" panose="020B0503030403020204" pitchFamily="34" charset="0"/>
                <a:ea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T" dirty="0"/>
          </a:p>
        </p:txBody>
      </p:sp>
      <p:sp>
        <p:nvSpPr>
          <p:cNvPr id="4" name="Text Placeholder 3">
            <a:extLst>
              <a:ext uri="{FF2B5EF4-FFF2-40B4-BE49-F238E27FC236}">
                <a16:creationId xmlns:a16="http://schemas.microsoft.com/office/drawing/2014/main" id="{C5A4E5ED-2D1E-DA38-EB45-720A3BF8CB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Source Sans Pro" panose="020B0503030403020204" pitchFamily="34" charset="0"/>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graphicFrame>
        <p:nvGraphicFramePr>
          <p:cNvPr id="6" name="Table 5">
            <a:extLst>
              <a:ext uri="{FF2B5EF4-FFF2-40B4-BE49-F238E27FC236}">
                <a16:creationId xmlns:a16="http://schemas.microsoft.com/office/drawing/2014/main" id="{24470040-160B-2607-A857-A93B59AFE140}"/>
              </a:ext>
            </a:extLst>
          </p:cNvPr>
          <p:cNvGraphicFramePr>
            <a:graphicFrameLocks noGrp="1"/>
          </p:cNvGraphicFramePr>
          <p:nvPr userDrawn="1">
            <p:extLst>
              <p:ext uri="{D42A27DB-BD31-4B8C-83A1-F6EECF244321}">
                <p14:modId xmlns:p14="http://schemas.microsoft.com/office/powerpoint/2010/main" val="1517592268"/>
              </p:ext>
            </p:extLst>
          </p:nvPr>
        </p:nvGraphicFramePr>
        <p:xfrm>
          <a:off x="1072342" y="6360604"/>
          <a:ext cx="10662458" cy="377762"/>
        </p:xfrm>
        <a:graphic>
          <a:graphicData uri="http://schemas.openxmlformats.org/drawingml/2006/table">
            <a:tbl>
              <a:tblPr firstRow="1">
                <a:tableStyleId>{2D5ABB26-0587-4C30-8999-92F81FD0307C}</a:tableStyleId>
              </a:tblPr>
              <a:tblGrid>
                <a:gridCol w="5331229">
                  <a:extLst>
                    <a:ext uri="{9D8B030D-6E8A-4147-A177-3AD203B41FA5}">
                      <a16:colId xmlns:a16="http://schemas.microsoft.com/office/drawing/2014/main" val="1063476286"/>
                    </a:ext>
                  </a:extLst>
                </a:gridCol>
                <a:gridCol w="5331229">
                  <a:extLst>
                    <a:ext uri="{9D8B030D-6E8A-4147-A177-3AD203B41FA5}">
                      <a16:colId xmlns:a16="http://schemas.microsoft.com/office/drawing/2014/main" val="399418297"/>
                    </a:ext>
                  </a:extLst>
                </a:gridCol>
              </a:tblGrid>
              <a:tr h="3081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50" b="0" i="0" kern="1200" dirty="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t>|  </a:t>
                      </a:r>
                      <a:r>
                        <a:rPr lang="en-US" sz="1050" b="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Presentation title</a:t>
                      </a: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7" name="TextBox 6">
            <a:extLst>
              <a:ext uri="{FF2B5EF4-FFF2-40B4-BE49-F238E27FC236}">
                <a16:creationId xmlns:a16="http://schemas.microsoft.com/office/drawing/2014/main" id="{3FCC2D84-FE2B-D2EE-CB30-DD870022C9FD}"/>
              </a:ext>
            </a:extLst>
          </p:cNvPr>
          <p:cNvSpPr txBox="1"/>
          <p:nvPr userDrawn="1"/>
        </p:nvSpPr>
        <p:spPr>
          <a:xfrm>
            <a:off x="838199" y="6417309"/>
            <a:ext cx="350521" cy="253916"/>
          </a:xfrm>
          <a:prstGeom prst="rect">
            <a:avLst/>
          </a:prstGeom>
          <a:noFill/>
        </p:spPr>
        <p:txBody>
          <a:bodyPr wrap="square">
            <a:spAutoFit/>
          </a:bodyPr>
          <a:lstStyle/>
          <a:p>
            <a:fld id="{65F656FD-0992-6344-B80C-ADDB2BF3EFA0}" type="slidenum">
              <a:rPr lang="en-US" sz="1050" b="0" i="0" kern="1200" smtClean="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pPr/>
              <a:t>‹#›</a:t>
            </a:fld>
            <a:endParaRPr lang="en-AT" sz="1050" dirty="0"/>
          </a:p>
        </p:txBody>
      </p:sp>
    </p:spTree>
    <p:extLst>
      <p:ext uri="{BB962C8B-B14F-4D97-AF65-F5344CB8AC3E}">
        <p14:creationId xmlns:p14="http://schemas.microsoft.com/office/powerpoint/2010/main" val="418803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05555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9" r:id="rId4"/>
    <p:sldLayoutId id="2147483670" r:id="rId5"/>
    <p:sldLayoutId id="2147483666" r:id="rId6"/>
    <p:sldLayoutId id="2147483667" r:id="rId7"/>
    <p:sldLayoutId id="2147483663" r:id="rId8"/>
    <p:sldLayoutId id="2147483668" r:id="rId9"/>
    <p:sldLayoutId id="2147483664" r:id="rId10"/>
    <p:sldLayoutId id="21474836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hyperlink" Target="mailto:rovenska@iiasa.ac.at"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8789D42-9161-88FF-704D-3881731A3E5A}"/>
              </a:ext>
            </a:extLst>
          </p:cNvPr>
          <p:cNvGraphicFramePr>
            <a:graphicFrameLocks noGrp="1"/>
          </p:cNvGraphicFramePr>
          <p:nvPr>
            <p:extLst>
              <p:ext uri="{D42A27DB-BD31-4B8C-83A1-F6EECF244321}">
                <p14:modId xmlns:p14="http://schemas.microsoft.com/office/powerpoint/2010/main" val="2588973696"/>
              </p:ext>
            </p:extLst>
          </p:nvPr>
        </p:nvGraphicFramePr>
        <p:xfrm>
          <a:off x="600237" y="2387010"/>
          <a:ext cx="10991525" cy="1658983"/>
        </p:xfrm>
        <a:graphic>
          <a:graphicData uri="http://schemas.openxmlformats.org/drawingml/2006/table">
            <a:tbl>
              <a:tblPr firstRow="1">
                <a:tableStyleId>{9D7B26C5-4107-4FEC-AEDC-1716B250A1EF}</a:tableStyleId>
              </a:tblPr>
              <a:tblGrid>
                <a:gridCol w="6475125">
                  <a:extLst>
                    <a:ext uri="{9D8B030D-6E8A-4147-A177-3AD203B41FA5}">
                      <a16:colId xmlns:a16="http://schemas.microsoft.com/office/drawing/2014/main" val="1922222833"/>
                    </a:ext>
                  </a:extLst>
                </a:gridCol>
                <a:gridCol w="4516400">
                  <a:extLst>
                    <a:ext uri="{9D8B030D-6E8A-4147-A177-3AD203B41FA5}">
                      <a16:colId xmlns:a16="http://schemas.microsoft.com/office/drawing/2014/main" val="2974881730"/>
                    </a:ext>
                  </a:extLst>
                </a:gridCol>
              </a:tblGrid>
              <a:tr h="129322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Advancing Systems Analysis Program </a:t>
                      </a:r>
                      <a:endParaRPr lang="en-US" sz="2400" b="0" i="0" dirty="0">
                        <a:solidFill>
                          <a:schemeClr val="bg1"/>
                        </a:solidFill>
                        <a:latin typeface="Source Sans Pro" panose="020B0503030403020204" pitchFamily="34" charset="0"/>
                        <a:ea typeface="Source Sans Pro" panose="020B050303040302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dirty="0">
                        <a:solidFill>
                          <a:schemeClr val="bg1"/>
                        </a:solidFill>
                        <a:latin typeface="Source Sans Pro" panose="020B0503030403020204" pitchFamily="34" charset="0"/>
                        <a:ea typeface="Source Sans Pro" panose="020B0503030403020204" pitchFamily="34" charset="0"/>
                        <a:cs typeface="Tahoma" panose="020B0604030504040204" pitchFamily="34" charset="0"/>
                      </a:endParaRPr>
                    </a:p>
                  </a:txBody>
                  <a:tcPr marL="45720" marR="45720">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0116532"/>
                  </a:ext>
                </a:extLst>
              </a:tr>
              <a:tr h="352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IIASA Interaction Festival, 20 June 2024</a:t>
                      </a:r>
                    </a:p>
                  </a:txBody>
                  <a:tcPr marL="45720" marR="45720">
                    <a:lnL>
                      <a:noFill/>
                    </a:lnL>
                    <a:lnR>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txBody>
                  <a:tcPr marL="45720" marR="45720">
                    <a:lnL>
                      <a:noFill/>
                    </a:lnL>
                    <a:lnR>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8646447"/>
                  </a:ext>
                </a:extLst>
              </a:tr>
            </a:tbl>
          </a:graphicData>
        </a:graphic>
      </p:graphicFrame>
    </p:spTree>
    <p:extLst>
      <p:ext uri="{BB962C8B-B14F-4D97-AF65-F5344CB8AC3E}">
        <p14:creationId xmlns:p14="http://schemas.microsoft.com/office/powerpoint/2010/main" val="2539579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8789D42-9161-88FF-704D-3881731A3E5A}"/>
              </a:ext>
            </a:extLst>
          </p:cNvPr>
          <p:cNvGraphicFramePr>
            <a:graphicFrameLocks noGrp="1"/>
          </p:cNvGraphicFramePr>
          <p:nvPr>
            <p:extLst>
              <p:ext uri="{D42A27DB-BD31-4B8C-83A1-F6EECF244321}">
                <p14:modId xmlns:p14="http://schemas.microsoft.com/office/powerpoint/2010/main" val="18273902"/>
              </p:ext>
            </p:extLst>
          </p:nvPr>
        </p:nvGraphicFramePr>
        <p:xfrm>
          <a:off x="600235" y="1601949"/>
          <a:ext cx="10991525" cy="3413760"/>
        </p:xfrm>
        <a:graphic>
          <a:graphicData uri="http://schemas.openxmlformats.org/drawingml/2006/table">
            <a:tbl>
              <a:tblPr firstRow="1">
                <a:tableStyleId>{9D7B26C5-4107-4FEC-AEDC-1716B250A1EF}</a:tableStyleId>
              </a:tblPr>
              <a:tblGrid>
                <a:gridCol w="6475125">
                  <a:extLst>
                    <a:ext uri="{9D8B030D-6E8A-4147-A177-3AD203B41FA5}">
                      <a16:colId xmlns:a16="http://schemas.microsoft.com/office/drawing/2014/main" val="1922222833"/>
                    </a:ext>
                  </a:extLst>
                </a:gridCol>
                <a:gridCol w="4516400">
                  <a:extLst>
                    <a:ext uri="{9D8B030D-6E8A-4147-A177-3AD203B41FA5}">
                      <a16:colId xmlns:a16="http://schemas.microsoft.com/office/drawing/2014/main" val="2974881730"/>
                    </a:ext>
                  </a:extLst>
                </a:gridCol>
              </a:tblGrid>
              <a:tr h="129322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Measuring and modifying disaster resilience. Using soft and hard systems analysis for supporting resilience action for more than 2 million vulnerable households across 500 communities across the globe</a:t>
                      </a:r>
                      <a:br>
                        <a:rPr lang="en-US" sz="4800" b="1"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br>
                      <a:endParaRPr lang="en-US" sz="2400" b="0" i="0" dirty="0">
                        <a:solidFill>
                          <a:schemeClr val="bg1"/>
                        </a:solidFill>
                        <a:latin typeface="Source Sans Pro" panose="020B0503030403020204" pitchFamily="34" charset="0"/>
                        <a:ea typeface="Source Sans Pro" panose="020B0503030403020204" pitchFamily="34" charset="0"/>
                        <a:cs typeface="Tahoma" panose="020B0604030504040204" pitchFamily="34" charset="0"/>
                      </a:endParaRPr>
                    </a:p>
                  </a:txBody>
                  <a:tcPr marL="45720" marR="45720">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0116532"/>
                  </a:ext>
                </a:extLst>
              </a:tr>
              <a:tr h="352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Stefan </a:t>
                      </a:r>
                      <a:r>
                        <a:rPr lang="en-US" sz="2000" dirty="0" err="1">
                          <a:solidFill>
                            <a:schemeClr val="bg1"/>
                          </a:solidFill>
                          <a:latin typeface="Source Sans Pro" panose="020B0503030403020204" pitchFamily="34" charset="0"/>
                          <a:ea typeface="Source Sans Pro" panose="020B0503030403020204" pitchFamily="34" charset="0"/>
                          <a:cs typeface="Tahoma" panose="020B0604030504040204" pitchFamily="34" charset="0"/>
                        </a:rPr>
                        <a:t>Velev</a:t>
                      </a:r>
                      <a:endParaRPr lang="en-US" sz="2000" dirty="0">
                        <a:solidFill>
                          <a:schemeClr val="bg1"/>
                        </a:solidFill>
                        <a:latin typeface="Source Sans Pro" panose="020B0503030403020204" pitchFamily="34" charset="0"/>
                        <a:ea typeface="Source Sans Pro" panose="020B050303040302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Systemic Risk and Resilience (SYRR)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Advancing Systems Analysis (ASA)</a:t>
                      </a:r>
                    </a:p>
                  </a:txBody>
                  <a:tcPr marL="45720" marR="45720">
                    <a:lnL>
                      <a:noFill/>
                    </a:lnL>
                    <a:lnR>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txBody>
                  <a:tcPr marL="45720" marR="45720">
                    <a:lnL>
                      <a:noFill/>
                    </a:lnL>
                    <a:lnR>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8646447"/>
                  </a:ext>
                </a:extLst>
              </a:tr>
            </a:tbl>
          </a:graphicData>
        </a:graphic>
      </p:graphicFrame>
      <p:pic>
        <p:nvPicPr>
          <p:cNvPr id="3" name="Picture 6">
            <a:extLst>
              <a:ext uri="{FF2B5EF4-FFF2-40B4-BE49-F238E27FC236}">
                <a16:creationId xmlns:a16="http://schemas.microsoft.com/office/drawing/2014/main" id="{BC68F134-1249-4392-9AC7-C2023D134C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22562"/>
          <a:stretch>
            <a:fillRect/>
          </a:stretch>
        </p:blipFill>
        <p:spPr bwMode="auto">
          <a:xfrm>
            <a:off x="5703569" y="4352479"/>
            <a:ext cx="5970315" cy="206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662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0E556-3483-4930-845A-EEE0BA3D285D}"/>
              </a:ext>
            </a:extLst>
          </p:cNvPr>
          <p:cNvSpPr>
            <a:spLocks noGrp="1"/>
          </p:cNvSpPr>
          <p:nvPr>
            <p:ph type="title"/>
          </p:nvPr>
        </p:nvSpPr>
        <p:spPr>
          <a:xfrm>
            <a:off x="259466" y="106282"/>
            <a:ext cx="11268920" cy="1325563"/>
          </a:xfrm>
        </p:spPr>
        <p:txBody>
          <a:bodyPr/>
          <a:lstStyle/>
          <a:p>
            <a:r>
              <a:rPr lang="en-US" sz="3200" dirty="0"/>
              <a:t>The imperative: Understanding and acting on disaster resilience. A development centric approach</a:t>
            </a:r>
          </a:p>
        </p:txBody>
      </p:sp>
      <p:sp>
        <p:nvSpPr>
          <p:cNvPr id="5" name="TextBox 4">
            <a:extLst>
              <a:ext uri="{FF2B5EF4-FFF2-40B4-BE49-F238E27FC236}">
                <a16:creationId xmlns:a16="http://schemas.microsoft.com/office/drawing/2014/main" id="{3CAC6879-32D2-4E07-BAAE-B50DFCCBD99F}"/>
              </a:ext>
            </a:extLst>
          </p:cNvPr>
          <p:cNvSpPr txBox="1"/>
          <p:nvPr/>
        </p:nvSpPr>
        <p:spPr>
          <a:xfrm>
            <a:off x="7059561" y="1209368"/>
            <a:ext cx="4294239" cy="2246769"/>
          </a:xfrm>
          <a:prstGeom prst="rect">
            <a:avLst/>
          </a:prstGeom>
          <a:noFill/>
        </p:spPr>
        <p:txBody>
          <a:bodyPr wrap="square" rtlCol="0">
            <a:spAutoFit/>
          </a:bodyPr>
          <a:lstStyle/>
          <a:p>
            <a:pPr algn="ctr"/>
            <a:r>
              <a:rPr lang="en-US" dirty="0"/>
              <a:t>Resilience as bouncing forward</a:t>
            </a:r>
          </a:p>
          <a:p>
            <a:pPr algn="ctr"/>
            <a:r>
              <a:rPr lang="en-US" dirty="0"/>
              <a:t>“the ability of a system, community, or society to pursue its social, ecological, and economic development and growth objectives, while managing its disaster risk over time in a mutually reinforcing way.”(Keating et al. 2014; 2017)</a:t>
            </a:r>
          </a:p>
          <a:p>
            <a:pPr algn="ctr"/>
            <a:endParaRPr lang="en-US" sz="1400" dirty="0"/>
          </a:p>
        </p:txBody>
      </p:sp>
      <p:pic>
        <p:nvPicPr>
          <p:cNvPr id="6" name="Picture 5">
            <a:extLst>
              <a:ext uri="{FF2B5EF4-FFF2-40B4-BE49-F238E27FC236}">
                <a16:creationId xmlns:a16="http://schemas.microsoft.com/office/drawing/2014/main" id="{5B008114-9005-4264-93C0-4074A333AD07}"/>
              </a:ext>
            </a:extLst>
          </p:cNvPr>
          <p:cNvPicPr>
            <a:picLocks noChangeAspect="1"/>
          </p:cNvPicPr>
          <p:nvPr/>
        </p:nvPicPr>
        <p:blipFill>
          <a:blip r:embed="rId3"/>
          <a:stretch>
            <a:fillRect/>
          </a:stretch>
        </p:blipFill>
        <p:spPr>
          <a:xfrm>
            <a:off x="7902002" y="3421932"/>
            <a:ext cx="3082374" cy="3361267"/>
          </a:xfrm>
          <a:prstGeom prst="rect">
            <a:avLst/>
          </a:prstGeom>
        </p:spPr>
      </p:pic>
      <p:pic>
        <p:nvPicPr>
          <p:cNvPr id="7" name="Content Placeholder 14">
            <a:extLst>
              <a:ext uri="{FF2B5EF4-FFF2-40B4-BE49-F238E27FC236}">
                <a16:creationId xmlns:a16="http://schemas.microsoft.com/office/drawing/2014/main" id="{8220F4F4-AF30-49DF-9370-4EE92E93EE50}"/>
              </a:ext>
            </a:extLst>
          </p:cNvPr>
          <p:cNvPicPr>
            <a:picLocks noChangeAspect="1"/>
          </p:cNvPicPr>
          <p:nvPr/>
        </p:nvPicPr>
        <p:blipFill>
          <a:blip r:embed="rId4"/>
          <a:stretch>
            <a:fillRect/>
          </a:stretch>
        </p:blipFill>
        <p:spPr>
          <a:xfrm>
            <a:off x="1083379" y="1270992"/>
            <a:ext cx="5012621" cy="2246769"/>
          </a:xfrm>
          <a:prstGeom prst="rect">
            <a:avLst/>
          </a:prstGeom>
        </p:spPr>
      </p:pic>
      <p:sp>
        <p:nvSpPr>
          <p:cNvPr id="8" name="TextBox 7">
            <a:extLst>
              <a:ext uri="{FF2B5EF4-FFF2-40B4-BE49-F238E27FC236}">
                <a16:creationId xmlns:a16="http://schemas.microsoft.com/office/drawing/2014/main" id="{FF1DF364-309C-43A2-9404-F3B7270492CA}"/>
              </a:ext>
            </a:extLst>
          </p:cNvPr>
          <p:cNvSpPr txBox="1"/>
          <p:nvPr/>
        </p:nvSpPr>
        <p:spPr>
          <a:xfrm>
            <a:off x="908395" y="3528657"/>
            <a:ext cx="4460017" cy="307777"/>
          </a:xfrm>
          <a:prstGeom prst="rect">
            <a:avLst/>
          </a:prstGeom>
          <a:noFill/>
        </p:spPr>
        <p:txBody>
          <a:bodyPr wrap="square" rtlCol="0">
            <a:spAutoFit/>
          </a:bodyPr>
          <a:lstStyle/>
          <a:p>
            <a:pPr algn="l"/>
            <a:r>
              <a:rPr lang="en-US" sz="1400" dirty="0"/>
              <a:t>Structure of the FRMC – Stefan </a:t>
            </a:r>
            <a:r>
              <a:rPr lang="en-US" sz="1400" dirty="0" err="1"/>
              <a:t>Velev</a:t>
            </a:r>
            <a:r>
              <a:rPr lang="en-US" sz="1400" dirty="0"/>
              <a:t> IIASA 2022</a:t>
            </a:r>
          </a:p>
        </p:txBody>
      </p:sp>
      <p:pic>
        <p:nvPicPr>
          <p:cNvPr id="9" name="Picture 8">
            <a:extLst>
              <a:ext uri="{FF2B5EF4-FFF2-40B4-BE49-F238E27FC236}">
                <a16:creationId xmlns:a16="http://schemas.microsoft.com/office/drawing/2014/main" id="{0F9534D9-D247-4D06-AC7D-E651EBD4C3F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9930" y="3847330"/>
            <a:ext cx="4719517" cy="2656441"/>
          </a:xfrm>
          <a:prstGeom prst="rect">
            <a:avLst/>
          </a:prstGeom>
          <a:noFill/>
          <a:ln>
            <a:noFill/>
          </a:ln>
        </p:spPr>
      </p:pic>
      <p:sp>
        <p:nvSpPr>
          <p:cNvPr id="10" name="TextBox 9">
            <a:extLst>
              <a:ext uri="{FF2B5EF4-FFF2-40B4-BE49-F238E27FC236}">
                <a16:creationId xmlns:a16="http://schemas.microsoft.com/office/drawing/2014/main" id="{259C2B1B-9B36-4160-9AD4-B4A51B443AF7}"/>
              </a:ext>
            </a:extLst>
          </p:cNvPr>
          <p:cNvSpPr txBox="1"/>
          <p:nvPr/>
        </p:nvSpPr>
        <p:spPr>
          <a:xfrm>
            <a:off x="5716318" y="5283817"/>
            <a:ext cx="759363" cy="1026820"/>
          </a:xfrm>
          <a:prstGeom prst="rect">
            <a:avLst/>
          </a:prstGeom>
          <a:noFill/>
        </p:spPr>
        <p:txBody>
          <a:bodyPr wrap="square" rtlCol="0">
            <a:spAutoFit/>
          </a:bodyPr>
          <a:lstStyle/>
          <a:p>
            <a:pPr algn="l"/>
            <a:r>
              <a:rPr lang="en-US" sz="1012" dirty="0"/>
              <a:t>Chart by Colin </a:t>
            </a:r>
            <a:r>
              <a:rPr lang="en-US" sz="1012" dirty="0" err="1"/>
              <a:t>McQuistan</a:t>
            </a:r>
            <a:r>
              <a:rPr lang="en-US" sz="1012" dirty="0"/>
              <a:t>, Practical Action, 2014</a:t>
            </a:r>
          </a:p>
        </p:txBody>
      </p:sp>
    </p:spTree>
    <p:extLst>
      <p:ext uri="{BB962C8B-B14F-4D97-AF65-F5344CB8AC3E}">
        <p14:creationId xmlns:p14="http://schemas.microsoft.com/office/powerpoint/2010/main" val="3482702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9EBD-5D15-4D33-86F0-D931F515D7F5}"/>
              </a:ext>
            </a:extLst>
          </p:cNvPr>
          <p:cNvSpPr>
            <a:spLocks noGrp="1"/>
          </p:cNvSpPr>
          <p:nvPr>
            <p:ph type="title"/>
          </p:nvPr>
        </p:nvSpPr>
        <p:spPr>
          <a:xfrm>
            <a:off x="259466" y="104854"/>
            <a:ext cx="10515600" cy="1325563"/>
          </a:xfrm>
        </p:spPr>
        <p:txBody>
          <a:bodyPr/>
          <a:lstStyle/>
          <a:p>
            <a:r>
              <a:rPr lang="en-US" dirty="0"/>
              <a:t>Methodology: Empirical Disaster resilience measurement using ML</a:t>
            </a:r>
          </a:p>
        </p:txBody>
      </p:sp>
      <p:pic>
        <p:nvPicPr>
          <p:cNvPr id="4" name="Picture 2" descr="Flood resilience measurement for communities (FRMC) | Zurich Insurance">
            <a:extLst>
              <a:ext uri="{FF2B5EF4-FFF2-40B4-BE49-F238E27FC236}">
                <a16:creationId xmlns:a16="http://schemas.microsoft.com/office/drawing/2014/main" id="{0E13BEB4-0644-49CF-8E2B-9BA1E0316D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947" y="1634249"/>
            <a:ext cx="3855284" cy="2780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E6F57F6-75A4-4B16-AA7E-FD426902E2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4608" y="1212149"/>
            <a:ext cx="4214445" cy="3168516"/>
          </a:xfrm>
          <a:prstGeom prst="rect">
            <a:avLst/>
          </a:prstGeom>
        </p:spPr>
      </p:pic>
      <p:pic>
        <p:nvPicPr>
          <p:cNvPr id="6" name="Picture 5">
            <a:extLst>
              <a:ext uri="{FF2B5EF4-FFF2-40B4-BE49-F238E27FC236}">
                <a16:creationId xmlns:a16="http://schemas.microsoft.com/office/drawing/2014/main" id="{F765E2C9-A06E-4F85-8F71-B2FA68F8C1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8281" y="4822573"/>
            <a:ext cx="9670772" cy="2059603"/>
          </a:xfrm>
          <a:prstGeom prst="rect">
            <a:avLst/>
          </a:prstGeom>
        </p:spPr>
      </p:pic>
      <p:sp>
        <p:nvSpPr>
          <p:cNvPr id="7" name="TextBox 6">
            <a:extLst>
              <a:ext uri="{FF2B5EF4-FFF2-40B4-BE49-F238E27FC236}">
                <a16:creationId xmlns:a16="http://schemas.microsoft.com/office/drawing/2014/main" id="{C2CE01EB-BD41-4CCA-A656-DCE3B3E02B80}"/>
              </a:ext>
            </a:extLst>
          </p:cNvPr>
          <p:cNvSpPr txBox="1"/>
          <p:nvPr/>
        </p:nvSpPr>
        <p:spPr>
          <a:xfrm>
            <a:off x="1122947" y="4471360"/>
            <a:ext cx="3422868" cy="315471"/>
          </a:xfrm>
          <a:prstGeom prst="rect">
            <a:avLst/>
          </a:prstGeom>
          <a:noFill/>
        </p:spPr>
        <p:txBody>
          <a:bodyPr wrap="square" lIns="68580" tIns="34290" rIns="68580" bIns="34290" rtlCol="0" anchor="t">
            <a:spAutoFit/>
          </a:bodyPr>
          <a:lstStyle/>
          <a:p>
            <a:r>
              <a:rPr lang="en-US" sz="1600" dirty="0" err="1"/>
              <a:t>Laurien</a:t>
            </a:r>
            <a:r>
              <a:rPr lang="en-US" sz="1600" dirty="0"/>
              <a:t> et al., </a:t>
            </a:r>
            <a:r>
              <a:rPr lang="en-US" sz="1600" i="1" dirty="0"/>
              <a:t>REC</a:t>
            </a:r>
            <a:r>
              <a:rPr lang="en-US" sz="1600" dirty="0"/>
              <a:t> 2020 </a:t>
            </a:r>
            <a:endParaRPr lang="en-US" sz="1600" dirty="0">
              <a:cs typeface="Arial"/>
            </a:endParaRPr>
          </a:p>
        </p:txBody>
      </p:sp>
      <p:sp>
        <p:nvSpPr>
          <p:cNvPr id="8" name="TextBox 7">
            <a:extLst>
              <a:ext uri="{FF2B5EF4-FFF2-40B4-BE49-F238E27FC236}">
                <a16:creationId xmlns:a16="http://schemas.microsoft.com/office/drawing/2014/main" id="{C0C599E4-0EFB-450E-8444-D385EB3F7074}"/>
              </a:ext>
            </a:extLst>
          </p:cNvPr>
          <p:cNvSpPr txBox="1"/>
          <p:nvPr/>
        </p:nvSpPr>
        <p:spPr>
          <a:xfrm>
            <a:off x="7034188" y="4414909"/>
            <a:ext cx="3855284" cy="338554"/>
          </a:xfrm>
          <a:prstGeom prst="rect">
            <a:avLst/>
          </a:prstGeom>
          <a:noFill/>
        </p:spPr>
        <p:txBody>
          <a:bodyPr wrap="square" rtlCol="0">
            <a:spAutoFit/>
          </a:bodyPr>
          <a:lstStyle/>
          <a:p>
            <a:r>
              <a:rPr lang="en-US" sz="1600" dirty="0"/>
              <a:t>Connectedness vs Capacity of Communities</a:t>
            </a:r>
          </a:p>
        </p:txBody>
      </p:sp>
      <p:sp>
        <p:nvSpPr>
          <p:cNvPr id="9" name="TextBox 8">
            <a:extLst>
              <a:ext uri="{FF2B5EF4-FFF2-40B4-BE49-F238E27FC236}">
                <a16:creationId xmlns:a16="http://schemas.microsoft.com/office/drawing/2014/main" id="{AD046A24-BC61-44A8-B704-CE2EADAE9F3E}"/>
              </a:ext>
            </a:extLst>
          </p:cNvPr>
          <p:cNvSpPr txBox="1"/>
          <p:nvPr/>
        </p:nvSpPr>
        <p:spPr>
          <a:xfrm>
            <a:off x="11213432" y="4753463"/>
            <a:ext cx="978568" cy="1323439"/>
          </a:xfrm>
          <a:prstGeom prst="rect">
            <a:avLst/>
          </a:prstGeom>
          <a:noFill/>
        </p:spPr>
        <p:txBody>
          <a:bodyPr wrap="square" rtlCol="0">
            <a:spAutoFit/>
          </a:bodyPr>
          <a:lstStyle/>
          <a:p>
            <a:r>
              <a:rPr lang="en-US" sz="1600" dirty="0"/>
              <a:t>Gradient Boosted Machines Diagram</a:t>
            </a:r>
          </a:p>
          <a:p>
            <a:r>
              <a:rPr lang="en-US" sz="1600" dirty="0"/>
              <a:t>\w Trees</a:t>
            </a:r>
          </a:p>
        </p:txBody>
      </p:sp>
    </p:spTree>
    <p:extLst>
      <p:ext uri="{BB962C8B-B14F-4D97-AF65-F5344CB8AC3E}">
        <p14:creationId xmlns:p14="http://schemas.microsoft.com/office/powerpoint/2010/main" val="2701598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E1C03-0B11-4D2E-8FE6-3D06BB26A19F}"/>
              </a:ext>
            </a:extLst>
          </p:cNvPr>
          <p:cNvSpPr>
            <a:spLocks noGrp="1"/>
          </p:cNvSpPr>
          <p:nvPr>
            <p:ph type="title"/>
          </p:nvPr>
        </p:nvSpPr>
        <p:spPr>
          <a:xfrm>
            <a:off x="180185" y="186813"/>
            <a:ext cx="10515600" cy="1119546"/>
          </a:xfrm>
        </p:spPr>
        <p:txBody>
          <a:bodyPr/>
          <a:lstStyle/>
          <a:p>
            <a:r>
              <a:rPr lang="en-US" dirty="0"/>
              <a:t>How it contributes to the ASA mission</a:t>
            </a:r>
          </a:p>
        </p:txBody>
      </p:sp>
      <p:sp>
        <p:nvSpPr>
          <p:cNvPr id="3" name="Content Placeholder 2">
            <a:extLst>
              <a:ext uri="{FF2B5EF4-FFF2-40B4-BE49-F238E27FC236}">
                <a16:creationId xmlns:a16="http://schemas.microsoft.com/office/drawing/2014/main" id="{8303162D-FCB7-4572-897B-E540054EAA9A}"/>
              </a:ext>
            </a:extLst>
          </p:cNvPr>
          <p:cNvSpPr>
            <a:spLocks noGrp="1"/>
          </p:cNvSpPr>
          <p:nvPr>
            <p:ph idx="1"/>
          </p:nvPr>
        </p:nvSpPr>
        <p:spPr>
          <a:xfrm>
            <a:off x="-363825" y="1122124"/>
            <a:ext cx="8026266" cy="4119716"/>
          </a:xfrm>
        </p:spPr>
        <p:txBody>
          <a:bodyPr/>
          <a:lstStyle/>
          <a:p>
            <a:pPr marL="971550" lvl="1" indent="-285750"/>
            <a:r>
              <a:rPr lang="en-US" sz="2800" dirty="0"/>
              <a:t>Acting on a development centric resilience definition</a:t>
            </a:r>
          </a:p>
          <a:p>
            <a:pPr marL="971550" lvl="1" indent="-285750"/>
            <a:r>
              <a:rPr lang="en-US" sz="2800" dirty="0"/>
              <a:t>Only validated resilience measurement tool</a:t>
            </a:r>
          </a:p>
          <a:p>
            <a:pPr marL="971550" lvl="1" indent="-285750"/>
            <a:r>
              <a:rPr lang="en-US" sz="2800" dirty="0"/>
              <a:t>Big data &amp; community engagement for big impact</a:t>
            </a:r>
          </a:p>
          <a:p>
            <a:pPr marL="971550" lvl="1" indent="-285750"/>
            <a:r>
              <a:rPr lang="en-US" sz="2800" dirty="0"/>
              <a:t>Systems science for action research with long term perspective (10+12 years)</a:t>
            </a:r>
          </a:p>
          <a:p>
            <a:pPr marL="971550" lvl="1" indent="-285750"/>
            <a:r>
              <a:rPr lang="en-US" sz="2800" dirty="0"/>
              <a:t>Work being extended to multiple climate-related hazards</a:t>
            </a:r>
          </a:p>
          <a:p>
            <a:pPr marL="1428750" lvl="2" indent="-285750"/>
            <a:r>
              <a:rPr lang="en-US" sz="2800" dirty="0"/>
              <a:t>Wildfire, Heatwaves, Drought</a:t>
            </a:r>
          </a:p>
          <a:p>
            <a:pPr marL="971550" lvl="1" indent="-285750"/>
            <a:endParaRPr lang="en-US" sz="2800" dirty="0"/>
          </a:p>
        </p:txBody>
      </p:sp>
      <p:pic>
        <p:nvPicPr>
          <p:cNvPr id="5" name="Picture 4" descr="A screenshot of a map&#10;&#10;Description automatically generated">
            <a:extLst>
              <a:ext uri="{FF2B5EF4-FFF2-40B4-BE49-F238E27FC236}">
                <a16:creationId xmlns:a16="http://schemas.microsoft.com/office/drawing/2014/main" id="{03C66FED-477A-4AC4-AC0F-B3C9C250E8DA}"/>
              </a:ext>
            </a:extLst>
          </p:cNvPr>
          <p:cNvPicPr>
            <a:picLocks noChangeAspect="1"/>
          </p:cNvPicPr>
          <p:nvPr/>
        </p:nvPicPr>
        <p:blipFill>
          <a:blip r:embed="rId2"/>
          <a:stretch>
            <a:fillRect/>
          </a:stretch>
        </p:blipFill>
        <p:spPr>
          <a:xfrm>
            <a:off x="8511390" y="1081632"/>
            <a:ext cx="3449351" cy="2426206"/>
          </a:xfrm>
          <a:prstGeom prst="rect">
            <a:avLst/>
          </a:prstGeom>
        </p:spPr>
      </p:pic>
      <p:sp>
        <p:nvSpPr>
          <p:cNvPr id="6" name="TextBox 5">
            <a:extLst>
              <a:ext uri="{FF2B5EF4-FFF2-40B4-BE49-F238E27FC236}">
                <a16:creationId xmlns:a16="http://schemas.microsoft.com/office/drawing/2014/main" id="{339C62DA-E048-4EAB-A4A9-80A729C5C1D0}"/>
              </a:ext>
            </a:extLst>
          </p:cNvPr>
          <p:cNvSpPr txBox="1"/>
          <p:nvPr/>
        </p:nvSpPr>
        <p:spPr>
          <a:xfrm>
            <a:off x="8511390" y="3817882"/>
            <a:ext cx="3449351" cy="400110"/>
          </a:xfrm>
          <a:prstGeom prst="rect">
            <a:avLst/>
          </a:prstGeom>
          <a:noFill/>
        </p:spPr>
        <p:txBody>
          <a:bodyPr wrap="square" rtlCol="0">
            <a:spAutoFit/>
          </a:bodyPr>
          <a:lstStyle/>
          <a:p>
            <a:pPr algn="ctr"/>
            <a:r>
              <a:rPr lang="en-US" sz="2000" dirty="0"/>
              <a:t>FRMC resilience dashboard</a:t>
            </a:r>
          </a:p>
        </p:txBody>
      </p:sp>
    </p:spTree>
    <p:extLst>
      <p:ext uri="{BB962C8B-B14F-4D97-AF65-F5344CB8AC3E}">
        <p14:creationId xmlns:p14="http://schemas.microsoft.com/office/powerpoint/2010/main" val="737228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8789D42-9161-88FF-704D-3881731A3E5A}"/>
              </a:ext>
            </a:extLst>
          </p:cNvPr>
          <p:cNvGraphicFramePr>
            <a:graphicFrameLocks noGrp="1"/>
          </p:cNvGraphicFramePr>
          <p:nvPr>
            <p:extLst>
              <p:ext uri="{D42A27DB-BD31-4B8C-83A1-F6EECF244321}">
                <p14:modId xmlns:p14="http://schemas.microsoft.com/office/powerpoint/2010/main" val="2430571814"/>
              </p:ext>
            </p:extLst>
          </p:nvPr>
        </p:nvGraphicFramePr>
        <p:xfrm>
          <a:off x="600237" y="1947172"/>
          <a:ext cx="10991525" cy="2651760"/>
        </p:xfrm>
        <a:graphic>
          <a:graphicData uri="http://schemas.openxmlformats.org/drawingml/2006/table">
            <a:tbl>
              <a:tblPr firstRow="1">
                <a:tableStyleId>{9D7B26C5-4107-4FEC-AEDC-1716B250A1EF}</a:tableStyleId>
              </a:tblPr>
              <a:tblGrid>
                <a:gridCol w="6475125">
                  <a:extLst>
                    <a:ext uri="{9D8B030D-6E8A-4147-A177-3AD203B41FA5}">
                      <a16:colId xmlns:a16="http://schemas.microsoft.com/office/drawing/2014/main" val="1922222833"/>
                    </a:ext>
                  </a:extLst>
                </a:gridCol>
                <a:gridCol w="4516400">
                  <a:extLst>
                    <a:ext uri="{9D8B030D-6E8A-4147-A177-3AD203B41FA5}">
                      <a16:colId xmlns:a16="http://schemas.microsoft.com/office/drawing/2014/main" val="2974881730"/>
                    </a:ext>
                  </a:extLst>
                </a:gridCol>
              </a:tblGrid>
              <a:tr h="129322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Citizen-powered data ecosystems for inclusive and green urban transitions</a:t>
                      </a:r>
                      <a:endParaRPr lang="en-US" sz="4800" b="1" u="none" dirty="0">
                        <a:solidFill>
                          <a:schemeClr val="bg1"/>
                        </a:solidFill>
                        <a:latin typeface="Source Sans Pro" panose="020B0503030403020204" pitchFamily="34" charset="0"/>
                        <a:ea typeface="Source Sans Pro" panose="020B050303040302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dirty="0">
                        <a:solidFill>
                          <a:schemeClr val="bg1"/>
                        </a:solidFill>
                        <a:latin typeface="Source Sans Pro" panose="020B0503030403020204" pitchFamily="34" charset="0"/>
                        <a:ea typeface="Source Sans Pro" panose="020B050303040302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dirty="0">
                        <a:solidFill>
                          <a:schemeClr val="bg1"/>
                        </a:solidFill>
                        <a:latin typeface="Source Sans Pro" panose="020B0503030403020204" pitchFamily="34" charset="0"/>
                        <a:ea typeface="Source Sans Pro" panose="020B0503030403020204" pitchFamily="34" charset="0"/>
                        <a:cs typeface="Tahoma" panose="020B0604030504040204" pitchFamily="34" charset="0"/>
                      </a:endParaRPr>
                    </a:p>
                  </a:txBody>
                  <a:tcPr marL="45720" marR="45720">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0116532"/>
                  </a:ext>
                </a:extLst>
              </a:tr>
              <a:tr h="352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bg1"/>
                        </a:solidFill>
                        <a:latin typeface="Source Sans Pro" panose="020B0503030403020204" pitchFamily="34" charset="0"/>
                        <a:ea typeface="Source Sans Pro" panose="020B0503030403020204" pitchFamily="34" charset="0"/>
                        <a:cs typeface="Tahoma" panose="020B0604030504040204" pitchFamily="34" charset="0"/>
                      </a:endParaRPr>
                    </a:p>
                  </a:txBody>
                  <a:tcPr marL="45720" marR="45720">
                    <a:lnL>
                      <a:noFill/>
                    </a:lnL>
                    <a:lnR>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txBody>
                  <a:tcPr marL="45720" marR="45720">
                    <a:lnL>
                      <a:noFill/>
                    </a:lnL>
                    <a:lnR>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8646447"/>
                  </a:ext>
                </a:extLst>
              </a:tr>
            </a:tbl>
          </a:graphicData>
        </a:graphic>
      </p:graphicFrame>
      <p:sp>
        <p:nvSpPr>
          <p:cNvPr id="5" name="Title 1">
            <a:extLst>
              <a:ext uri="{FF2B5EF4-FFF2-40B4-BE49-F238E27FC236}">
                <a16:creationId xmlns:a16="http://schemas.microsoft.com/office/drawing/2014/main" id="{22D80E82-4956-4569-8505-15A7F926A3B6}"/>
              </a:ext>
            </a:extLst>
          </p:cNvPr>
          <p:cNvSpPr txBox="1">
            <a:spLocks/>
          </p:cNvSpPr>
          <p:nvPr/>
        </p:nvSpPr>
        <p:spPr>
          <a:xfrm>
            <a:off x="600237" y="4907404"/>
            <a:ext cx="10515600" cy="1325563"/>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Source Sans Pro" panose="020B0503030403020204" pitchFamily="34" charset="0"/>
                <a:ea typeface="Source Sans Pro" panose="020B0503030403020204" pitchFamily="34" charset="0"/>
                <a:cs typeface="+mj-cs"/>
              </a:defRPr>
            </a:lvl1pPr>
          </a:lstStyle>
          <a:p>
            <a:r>
              <a:rPr lang="en-US" sz="2000" dirty="0" err="1">
                <a:solidFill>
                  <a:schemeClr val="bg1"/>
                </a:solidFill>
              </a:rPr>
              <a:t>Inian</a:t>
            </a:r>
            <a:r>
              <a:rPr lang="en-US" sz="2000" dirty="0">
                <a:solidFill>
                  <a:schemeClr val="bg1"/>
                </a:solidFill>
              </a:rPr>
              <a:t> Moorthy</a:t>
            </a:r>
            <a:br>
              <a:rPr lang="en-US" sz="2000" dirty="0">
                <a:solidFill>
                  <a:schemeClr val="bg1"/>
                </a:solidFill>
              </a:rPr>
            </a:br>
            <a:r>
              <a:rPr lang="en-US" sz="2000" dirty="0">
                <a:solidFill>
                  <a:schemeClr val="bg1"/>
                </a:solidFill>
              </a:rPr>
              <a:t>Novel Data Ecosystems for Sustainability (NODES)</a:t>
            </a:r>
            <a:br>
              <a:rPr lang="en-US" sz="2000" dirty="0">
                <a:solidFill>
                  <a:schemeClr val="bg1"/>
                </a:solidFill>
              </a:rPr>
            </a:br>
            <a:r>
              <a:rPr lang="en-US" sz="2000" dirty="0">
                <a:solidFill>
                  <a:schemeClr val="bg1"/>
                </a:solidFill>
              </a:rPr>
              <a:t>Advancing Systems Analysis (ASA)</a:t>
            </a:r>
            <a:endParaRPr lang="en-AT" sz="2000" dirty="0">
              <a:solidFill>
                <a:schemeClr val="bg1"/>
              </a:solidFill>
            </a:endParaRPr>
          </a:p>
        </p:txBody>
      </p:sp>
    </p:spTree>
    <p:extLst>
      <p:ext uri="{BB962C8B-B14F-4D97-AF65-F5344CB8AC3E}">
        <p14:creationId xmlns:p14="http://schemas.microsoft.com/office/powerpoint/2010/main" val="3761771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F21B12-4795-2BE8-1DB6-A012B87DDB22}"/>
              </a:ext>
            </a:extLst>
          </p:cNvPr>
          <p:cNvSpPr txBox="1"/>
          <p:nvPr/>
        </p:nvSpPr>
        <p:spPr>
          <a:xfrm>
            <a:off x="838199" y="6417309"/>
            <a:ext cx="350521" cy="253916"/>
          </a:xfrm>
          <a:prstGeom prst="rect">
            <a:avLst/>
          </a:prstGeom>
          <a:noFill/>
        </p:spPr>
        <p:txBody>
          <a:bodyPr wrap="square">
            <a:spAutoFit/>
          </a:bodyPr>
          <a:lstStyle/>
          <a:p>
            <a:fld id="{65F656FD-0992-6344-B80C-ADDB2BF3EFA0}" type="slidenum">
              <a:rPr lang="en-US" sz="1050" b="0" i="0" kern="1200" smtClean="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pPr/>
              <a:t>15</a:t>
            </a:fld>
            <a:endParaRPr lang="en-AT" sz="1050" dirty="0"/>
          </a:p>
        </p:txBody>
      </p:sp>
      <p:grpSp>
        <p:nvGrpSpPr>
          <p:cNvPr id="6" name="Group 5">
            <a:extLst>
              <a:ext uri="{FF2B5EF4-FFF2-40B4-BE49-F238E27FC236}">
                <a16:creationId xmlns:a16="http://schemas.microsoft.com/office/drawing/2014/main" id="{A939720B-7698-444F-9833-F5162715C331}"/>
              </a:ext>
            </a:extLst>
          </p:cNvPr>
          <p:cNvGrpSpPr/>
          <p:nvPr/>
        </p:nvGrpSpPr>
        <p:grpSpPr>
          <a:xfrm>
            <a:off x="1100841" y="408959"/>
            <a:ext cx="9983971" cy="5636044"/>
            <a:chOff x="1584791" y="1360825"/>
            <a:chExt cx="6167091" cy="3131173"/>
          </a:xfrm>
        </p:grpSpPr>
        <p:pic>
          <p:nvPicPr>
            <p:cNvPr id="7" name="Picture 6">
              <a:extLst>
                <a:ext uri="{FF2B5EF4-FFF2-40B4-BE49-F238E27FC236}">
                  <a16:creationId xmlns:a16="http://schemas.microsoft.com/office/drawing/2014/main" id="{8BF7E25D-E188-41C1-897B-39B72022DA1E}"/>
                </a:ext>
              </a:extLst>
            </p:cNvPr>
            <p:cNvPicPr>
              <a:picLocks noChangeAspect="1"/>
            </p:cNvPicPr>
            <p:nvPr/>
          </p:nvPicPr>
          <p:blipFill rotWithShape="1">
            <a:blip r:embed="rId2"/>
            <a:srcRect t="40972"/>
            <a:stretch/>
          </p:blipFill>
          <p:spPr>
            <a:xfrm>
              <a:off x="1584791" y="1360825"/>
              <a:ext cx="6167091" cy="1210924"/>
            </a:xfrm>
            <a:prstGeom prst="rect">
              <a:avLst/>
            </a:prstGeom>
          </p:spPr>
        </p:pic>
        <p:sp>
          <p:nvSpPr>
            <p:cNvPr id="8" name="Rectangle: Rounded Corners 7">
              <a:extLst>
                <a:ext uri="{FF2B5EF4-FFF2-40B4-BE49-F238E27FC236}">
                  <a16:creationId xmlns:a16="http://schemas.microsoft.com/office/drawing/2014/main" id="{AB8263DA-F595-4F55-A549-80E370A42F73}"/>
                </a:ext>
              </a:extLst>
            </p:cNvPr>
            <p:cNvSpPr/>
            <p:nvPr/>
          </p:nvSpPr>
          <p:spPr>
            <a:xfrm>
              <a:off x="1750945" y="2392814"/>
              <a:ext cx="5885725" cy="2099184"/>
            </a:xfrm>
            <a:prstGeom prst="roundRect">
              <a:avLst>
                <a:gd name="adj" fmla="val 8692"/>
              </a:avLst>
            </a:prstGeom>
            <a:solidFill>
              <a:srgbClr val="EEE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EFE5"/>
                </a:solidFill>
                <a:latin typeface="+mj-lt"/>
              </a:endParaRPr>
            </a:p>
          </p:txBody>
        </p:sp>
      </p:grpSp>
      <p:sp>
        <p:nvSpPr>
          <p:cNvPr id="9" name="Text Placeholder 2">
            <a:extLst>
              <a:ext uri="{FF2B5EF4-FFF2-40B4-BE49-F238E27FC236}">
                <a16:creationId xmlns:a16="http://schemas.microsoft.com/office/drawing/2014/main" id="{E8FFD40A-E4AD-43A4-A829-7C3B1FCF63FC}"/>
              </a:ext>
            </a:extLst>
          </p:cNvPr>
          <p:cNvSpPr txBox="1">
            <a:spLocks/>
          </p:cNvSpPr>
          <p:nvPr/>
        </p:nvSpPr>
        <p:spPr>
          <a:xfrm>
            <a:off x="2069416" y="2370131"/>
            <a:ext cx="9196150" cy="2117737"/>
          </a:xfrm>
          <a:prstGeom prst="rect">
            <a:avLst/>
          </a:prstGeom>
        </p:spPr>
        <p:txBody>
          <a:bodyPr spcFirstLastPara="1" wrap="square" lIns="0" tIns="0" rIns="0" bIns="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a:spcAft>
                <a:spcPts val="600"/>
              </a:spcAft>
            </a:pPr>
            <a:r>
              <a:rPr lang="en-US" sz="2800" b="1" dirty="0">
                <a:solidFill>
                  <a:schemeClr val="bg1"/>
                </a:solidFill>
                <a:highlight>
                  <a:srgbClr val="003624"/>
                </a:highlight>
              </a:rPr>
              <a:t>Increasing environmental stresses</a:t>
            </a:r>
            <a:r>
              <a:rPr lang="en-US" sz="2800" b="1" dirty="0">
                <a:solidFill>
                  <a:schemeClr val="bg1"/>
                </a:solidFill>
              </a:rPr>
              <a:t> </a:t>
            </a:r>
            <a:r>
              <a:rPr lang="en-US" sz="2800" dirty="0">
                <a:solidFill>
                  <a:srgbClr val="003333"/>
                </a:solidFill>
              </a:rPr>
              <a:t>in urban areas.</a:t>
            </a:r>
          </a:p>
          <a:p>
            <a:pPr marL="114300">
              <a:spcAft>
                <a:spcPts val="600"/>
              </a:spcAft>
            </a:pPr>
            <a:r>
              <a:rPr lang="en-US" sz="2800" b="1" dirty="0">
                <a:solidFill>
                  <a:srgbClr val="003333"/>
                </a:solidFill>
                <a:highlight>
                  <a:srgbClr val="CCFF33"/>
                </a:highlight>
              </a:rPr>
              <a:t>Accentuated inequalities</a:t>
            </a:r>
            <a:r>
              <a:rPr lang="en-US" sz="2800" b="1" dirty="0">
                <a:solidFill>
                  <a:srgbClr val="003333"/>
                </a:solidFill>
              </a:rPr>
              <a:t> </a:t>
            </a:r>
            <a:r>
              <a:rPr lang="en-US" sz="2800" dirty="0">
                <a:solidFill>
                  <a:srgbClr val="003333"/>
                </a:solidFill>
              </a:rPr>
              <a:t>in access to greenspace, ecosystem services and health-related benefits.</a:t>
            </a:r>
          </a:p>
          <a:p>
            <a:pPr marL="114300">
              <a:spcAft>
                <a:spcPts val="600"/>
              </a:spcAft>
            </a:pPr>
            <a:r>
              <a:rPr lang="en-US" sz="2800" b="1" dirty="0">
                <a:solidFill>
                  <a:srgbClr val="003333"/>
                </a:solidFill>
                <a:highlight>
                  <a:srgbClr val="FF99FF"/>
                </a:highlight>
              </a:rPr>
              <a:t>Important data gaps</a:t>
            </a:r>
            <a:r>
              <a:rPr lang="en-US" sz="2800" b="1" dirty="0">
                <a:solidFill>
                  <a:srgbClr val="003333"/>
                </a:solidFill>
              </a:rPr>
              <a:t> </a:t>
            </a:r>
            <a:r>
              <a:rPr lang="en-US" sz="2800" dirty="0">
                <a:solidFill>
                  <a:srgbClr val="003333"/>
                </a:solidFill>
              </a:rPr>
              <a:t>to support policy for just and sustainable cities.</a:t>
            </a:r>
          </a:p>
          <a:p>
            <a:pPr marL="114300">
              <a:spcAft>
                <a:spcPts val="600"/>
              </a:spcAft>
            </a:pPr>
            <a:r>
              <a:rPr lang="en-US" sz="2800" b="1" dirty="0">
                <a:solidFill>
                  <a:srgbClr val="003333"/>
                </a:solidFill>
                <a:highlight>
                  <a:srgbClr val="54C3A9"/>
                </a:highlight>
              </a:rPr>
              <a:t>Public participation</a:t>
            </a:r>
            <a:r>
              <a:rPr lang="en-US" sz="2800" dirty="0">
                <a:solidFill>
                  <a:srgbClr val="003333"/>
                </a:solidFill>
              </a:rPr>
              <a:t> developing slowly and variably.</a:t>
            </a:r>
          </a:p>
        </p:txBody>
      </p:sp>
      <p:pic>
        <p:nvPicPr>
          <p:cNvPr id="15" name="Google Shape;34;p6">
            <a:extLst>
              <a:ext uri="{FF2B5EF4-FFF2-40B4-BE49-F238E27FC236}">
                <a16:creationId xmlns:a16="http://schemas.microsoft.com/office/drawing/2014/main" id="{C89B0FB0-7E9F-4FE4-B2E0-6F5EF5C72425}"/>
              </a:ext>
            </a:extLst>
          </p:cNvPr>
          <p:cNvPicPr preferRelativeResize="0"/>
          <p:nvPr/>
        </p:nvPicPr>
        <p:blipFill>
          <a:blip r:embed="rId3">
            <a:alphaModFix/>
          </a:blip>
          <a:stretch>
            <a:fillRect/>
          </a:stretch>
        </p:blipFill>
        <p:spPr>
          <a:xfrm>
            <a:off x="417600" y="370800"/>
            <a:ext cx="720000" cy="354240"/>
          </a:xfrm>
          <a:prstGeom prst="rect">
            <a:avLst/>
          </a:prstGeom>
          <a:noFill/>
          <a:ln>
            <a:noFill/>
          </a:ln>
        </p:spPr>
      </p:pic>
    </p:spTree>
    <p:extLst>
      <p:ext uri="{BB962C8B-B14F-4D97-AF65-F5344CB8AC3E}">
        <p14:creationId xmlns:p14="http://schemas.microsoft.com/office/powerpoint/2010/main" val="2710216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F21B12-4795-2BE8-1DB6-A012B87DDB22}"/>
              </a:ext>
            </a:extLst>
          </p:cNvPr>
          <p:cNvSpPr txBox="1"/>
          <p:nvPr/>
        </p:nvSpPr>
        <p:spPr>
          <a:xfrm>
            <a:off x="838199" y="6417309"/>
            <a:ext cx="350521" cy="253916"/>
          </a:xfrm>
          <a:prstGeom prst="rect">
            <a:avLst/>
          </a:prstGeom>
          <a:noFill/>
        </p:spPr>
        <p:txBody>
          <a:bodyPr wrap="square">
            <a:spAutoFit/>
          </a:bodyPr>
          <a:lstStyle/>
          <a:p>
            <a:fld id="{65F656FD-0992-6344-B80C-ADDB2BF3EFA0}" type="slidenum">
              <a:rPr lang="en-US" sz="1050" b="0" i="0" kern="1200" smtClean="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pPr/>
              <a:t>16</a:t>
            </a:fld>
            <a:endParaRPr lang="en-AT" sz="1050" dirty="0"/>
          </a:p>
        </p:txBody>
      </p:sp>
      <p:sp>
        <p:nvSpPr>
          <p:cNvPr id="10" name="Text Placeholder 2">
            <a:extLst>
              <a:ext uri="{FF2B5EF4-FFF2-40B4-BE49-F238E27FC236}">
                <a16:creationId xmlns:a16="http://schemas.microsoft.com/office/drawing/2014/main" id="{17ADF2B7-F8AE-4692-8585-7C4E569E76C9}"/>
              </a:ext>
            </a:extLst>
          </p:cNvPr>
          <p:cNvSpPr txBox="1">
            <a:spLocks/>
          </p:cNvSpPr>
          <p:nvPr/>
        </p:nvSpPr>
        <p:spPr>
          <a:xfrm>
            <a:off x="1208532" y="1783056"/>
            <a:ext cx="1715946" cy="706728"/>
          </a:xfrm>
          <a:prstGeom prst="rect">
            <a:avLst/>
          </a:prstGeom>
        </p:spPr>
        <p:txBody>
          <a:bodyPr spcFirstLastPara="1" wrap="square" lIns="0" tIns="0" rIns="0" bIns="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a:spcAft>
                <a:spcPts val="600"/>
              </a:spcAft>
            </a:pPr>
            <a:r>
              <a:rPr lang="en-US" b="1" dirty="0">
                <a:solidFill>
                  <a:srgbClr val="003333"/>
                </a:solidFill>
              </a:rPr>
              <a:t>Greenspace </a:t>
            </a:r>
            <a:br>
              <a:rPr lang="en-US" b="1" dirty="0">
                <a:solidFill>
                  <a:srgbClr val="003333"/>
                </a:solidFill>
              </a:rPr>
            </a:br>
            <a:r>
              <a:rPr lang="en-US" b="1" dirty="0">
                <a:solidFill>
                  <a:srgbClr val="003333"/>
                </a:solidFill>
              </a:rPr>
              <a:t>perception</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260D5DE3-766C-447D-B39E-D05F89772722}"/>
              </a:ext>
            </a:extLst>
          </p:cNvPr>
          <p:cNvPicPr>
            <a:picLocks noChangeAspect="1"/>
          </p:cNvPicPr>
          <p:nvPr/>
        </p:nvPicPr>
        <p:blipFill>
          <a:blip r:embed="rId2"/>
          <a:stretch>
            <a:fillRect/>
          </a:stretch>
        </p:blipFill>
        <p:spPr>
          <a:xfrm>
            <a:off x="4504794" y="1936386"/>
            <a:ext cx="489358" cy="400066"/>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97B6CD72-92A5-45AD-9D19-EFCC331CFBD7}"/>
              </a:ext>
            </a:extLst>
          </p:cNvPr>
          <p:cNvPicPr>
            <a:picLocks noChangeAspect="1"/>
          </p:cNvPicPr>
          <p:nvPr/>
        </p:nvPicPr>
        <p:blipFill>
          <a:blip r:embed="rId3"/>
          <a:stretch>
            <a:fillRect/>
          </a:stretch>
        </p:blipFill>
        <p:spPr>
          <a:xfrm>
            <a:off x="634545" y="1894875"/>
            <a:ext cx="705689" cy="540336"/>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372AF8C3-F5A2-4D92-A7A8-850C6A2E98DA}"/>
              </a:ext>
            </a:extLst>
          </p:cNvPr>
          <p:cNvPicPr>
            <a:picLocks noChangeAspect="1"/>
          </p:cNvPicPr>
          <p:nvPr/>
        </p:nvPicPr>
        <p:blipFill>
          <a:blip r:embed="rId4"/>
          <a:stretch>
            <a:fillRect/>
          </a:stretch>
        </p:blipFill>
        <p:spPr>
          <a:xfrm>
            <a:off x="6431819" y="1902191"/>
            <a:ext cx="320825" cy="493788"/>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3B432119-2E85-42D5-A639-7D955BA21215}"/>
              </a:ext>
            </a:extLst>
          </p:cNvPr>
          <p:cNvPicPr>
            <a:picLocks noChangeAspect="1"/>
          </p:cNvPicPr>
          <p:nvPr/>
        </p:nvPicPr>
        <p:blipFill>
          <a:blip r:embed="rId5"/>
          <a:stretch>
            <a:fillRect/>
          </a:stretch>
        </p:blipFill>
        <p:spPr>
          <a:xfrm>
            <a:off x="2556957" y="1866252"/>
            <a:ext cx="479665" cy="540336"/>
          </a:xfrm>
          <a:prstGeom prst="rect">
            <a:avLst/>
          </a:prstGeom>
        </p:spPr>
      </p:pic>
      <p:sp>
        <p:nvSpPr>
          <p:cNvPr id="19" name="Title 1">
            <a:extLst>
              <a:ext uri="{FF2B5EF4-FFF2-40B4-BE49-F238E27FC236}">
                <a16:creationId xmlns:a16="http://schemas.microsoft.com/office/drawing/2014/main" id="{43E4B24E-FE4A-40B0-AC44-7C21AC8E08D5}"/>
              </a:ext>
            </a:extLst>
          </p:cNvPr>
          <p:cNvSpPr>
            <a:spLocks noGrp="1"/>
          </p:cNvSpPr>
          <p:nvPr>
            <p:ph type="title"/>
          </p:nvPr>
        </p:nvSpPr>
        <p:spPr>
          <a:xfrm>
            <a:off x="359361" y="331345"/>
            <a:ext cx="10515600" cy="1325563"/>
          </a:xfrm>
        </p:spPr>
        <p:txBody>
          <a:bodyPr/>
          <a:lstStyle/>
          <a:p>
            <a:r>
              <a:rPr lang="en-US" b="1" dirty="0"/>
              <a:t>Novel data sources/methods coupled with civic engagement</a:t>
            </a:r>
            <a:endParaRPr lang="en-AT" b="1" dirty="0"/>
          </a:p>
        </p:txBody>
      </p:sp>
      <p:pic>
        <p:nvPicPr>
          <p:cNvPr id="22" name="Google Shape;81;p15" descr="shape1.png">
            <a:extLst>
              <a:ext uri="{FF2B5EF4-FFF2-40B4-BE49-F238E27FC236}">
                <a16:creationId xmlns:a16="http://schemas.microsoft.com/office/drawing/2014/main" id="{182FF8DB-F817-4F36-BBA9-CD044276B930}"/>
              </a:ext>
            </a:extLst>
          </p:cNvPr>
          <p:cNvPicPr preferRelativeResize="0"/>
          <p:nvPr/>
        </p:nvPicPr>
        <p:blipFill rotWithShape="1">
          <a:blip r:embed="rId6">
            <a:alphaModFix/>
          </a:blip>
          <a:srcRect/>
          <a:stretch/>
        </p:blipFill>
        <p:spPr>
          <a:xfrm>
            <a:off x="8638244" y="1224296"/>
            <a:ext cx="1201539" cy="1325563"/>
          </a:xfrm>
          <a:prstGeom prst="rect">
            <a:avLst/>
          </a:prstGeom>
          <a:noFill/>
          <a:ln>
            <a:noFill/>
          </a:ln>
        </p:spPr>
      </p:pic>
      <p:sp>
        <p:nvSpPr>
          <p:cNvPr id="24" name="Title 1">
            <a:extLst>
              <a:ext uri="{FF2B5EF4-FFF2-40B4-BE49-F238E27FC236}">
                <a16:creationId xmlns:a16="http://schemas.microsoft.com/office/drawing/2014/main" id="{7146312A-2854-4DC4-BD3D-DAF8922E055F}"/>
              </a:ext>
            </a:extLst>
          </p:cNvPr>
          <p:cNvSpPr txBox="1">
            <a:spLocks/>
          </p:cNvSpPr>
          <p:nvPr/>
        </p:nvSpPr>
        <p:spPr>
          <a:xfrm>
            <a:off x="8928513" y="1403753"/>
            <a:ext cx="1545210" cy="1325563"/>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Source Sans Pro" panose="020B0503030403020204" pitchFamily="34" charset="0"/>
                <a:ea typeface="Source Sans Pro" panose="020B0503030403020204" pitchFamily="34" charset="0"/>
                <a:cs typeface="+mj-cs"/>
              </a:defRPr>
            </a:lvl1pPr>
          </a:lstStyle>
          <a:p>
            <a:r>
              <a:rPr lang="en-US" sz="5400" b="1" dirty="0"/>
              <a:t>6</a:t>
            </a:r>
            <a:br>
              <a:rPr lang="en-US" b="1" dirty="0"/>
            </a:br>
            <a:r>
              <a:rPr lang="en-US" sz="2000" i="1" dirty="0"/>
              <a:t>Pilot cities</a:t>
            </a:r>
            <a:endParaRPr lang="en-AT" i="1" dirty="0"/>
          </a:p>
        </p:txBody>
      </p:sp>
      <p:sp>
        <p:nvSpPr>
          <p:cNvPr id="28" name="Text Placeholder 2">
            <a:extLst>
              <a:ext uri="{FF2B5EF4-FFF2-40B4-BE49-F238E27FC236}">
                <a16:creationId xmlns:a16="http://schemas.microsoft.com/office/drawing/2014/main" id="{4DEDDDB5-E645-4416-A951-68ACDD52940B}"/>
              </a:ext>
            </a:extLst>
          </p:cNvPr>
          <p:cNvSpPr txBox="1">
            <a:spLocks/>
          </p:cNvSpPr>
          <p:nvPr/>
        </p:nvSpPr>
        <p:spPr>
          <a:xfrm>
            <a:off x="359361" y="3004758"/>
            <a:ext cx="4925020" cy="3209384"/>
          </a:xfrm>
          <a:prstGeom prst="rect">
            <a:avLst/>
          </a:prstGeom>
        </p:spPr>
        <p:txBody>
          <a:bodyPr spcFirstLastPara="1" wrap="square" lIns="0" tIns="0" rIns="0" bIns="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spcAft>
                <a:spcPts val="600"/>
              </a:spcAft>
              <a:buFont typeface="Arial" panose="020B0604020202020204" pitchFamily="34" charset="0"/>
              <a:buChar char="•"/>
            </a:pPr>
            <a:r>
              <a:rPr lang="en-US" sz="2000" b="1" dirty="0">
                <a:highlight>
                  <a:srgbClr val="CCFF33"/>
                </a:highlight>
              </a:rPr>
              <a:t>Mobile apps and web-based surveys </a:t>
            </a:r>
            <a:r>
              <a:rPr lang="en-US" sz="2000" b="1" dirty="0"/>
              <a:t>to collect insights on greenspace observations &amp; perceptions</a:t>
            </a:r>
          </a:p>
          <a:p>
            <a:pPr marL="457200" indent="-342900">
              <a:spcAft>
                <a:spcPts val="600"/>
              </a:spcAft>
              <a:buFont typeface="Arial" panose="020B0604020202020204" pitchFamily="34" charset="0"/>
              <a:buChar char="•"/>
            </a:pPr>
            <a:r>
              <a:rPr lang="en-US" sz="2000" b="1" dirty="0"/>
              <a:t>Deploying </a:t>
            </a:r>
            <a:r>
              <a:rPr lang="en-US" sz="2000" b="1" dirty="0">
                <a:highlight>
                  <a:srgbClr val="CCFF33"/>
                </a:highlight>
              </a:rPr>
              <a:t>low-cost air quality monitors </a:t>
            </a:r>
            <a:r>
              <a:rPr lang="en-US" sz="2000" b="1" dirty="0"/>
              <a:t>for localized mapping of air pollution (PM</a:t>
            </a:r>
            <a:r>
              <a:rPr lang="en-US" sz="1400" b="1" dirty="0"/>
              <a:t>2.5</a:t>
            </a:r>
            <a:r>
              <a:rPr lang="en-US" sz="2000" b="1" dirty="0"/>
              <a:t>)</a:t>
            </a:r>
          </a:p>
          <a:p>
            <a:pPr marL="457200" indent="-342900">
              <a:spcAft>
                <a:spcPts val="600"/>
              </a:spcAft>
              <a:buFont typeface="Arial" panose="020B0604020202020204" pitchFamily="34" charset="0"/>
              <a:buChar char="•"/>
            </a:pPr>
            <a:r>
              <a:rPr lang="en-US" sz="2000" b="1" dirty="0">
                <a:highlight>
                  <a:srgbClr val="CCFF33"/>
                </a:highlight>
              </a:rPr>
              <a:t>Wearables</a:t>
            </a:r>
            <a:r>
              <a:rPr lang="en-US" sz="2000" b="1" dirty="0"/>
              <a:t> for measuring temperature and relative humidity</a:t>
            </a:r>
            <a:endParaRPr lang="en-US" sz="2000" dirty="0"/>
          </a:p>
        </p:txBody>
      </p:sp>
      <p:sp>
        <p:nvSpPr>
          <p:cNvPr id="32" name="Text Placeholder 2">
            <a:extLst>
              <a:ext uri="{FF2B5EF4-FFF2-40B4-BE49-F238E27FC236}">
                <a16:creationId xmlns:a16="http://schemas.microsoft.com/office/drawing/2014/main" id="{BB10D5C3-8CAE-4E01-B7B7-3C4813F1CC34}"/>
              </a:ext>
            </a:extLst>
          </p:cNvPr>
          <p:cNvSpPr txBox="1">
            <a:spLocks/>
          </p:cNvSpPr>
          <p:nvPr/>
        </p:nvSpPr>
        <p:spPr>
          <a:xfrm>
            <a:off x="3069619" y="1906703"/>
            <a:ext cx="1332100" cy="459433"/>
          </a:xfrm>
          <a:prstGeom prst="rect">
            <a:avLst/>
          </a:prstGeom>
        </p:spPr>
        <p:txBody>
          <a:bodyPr spcFirstLastPara="1" wrap="square" lIns="0" tIns="0" rIns="0" bIns="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a:spcAft>
                <a:spcPts val="600"/>
              </a:spcAft>
            </a:pPr>
            <a:r>
              <a:rPr lang="en-US" b="1" dirty="0">
                <a:solidFill>
                  <a:srgbClr val="003333"/>
                </a:solidFill>
              </a:rPr>
              <a:t>Urban Trees</a:t>
            </a:r>
          </a:p>
        </p:txBody>
      </p:sp>
      <p:sp>
        <p:nvSpPr>
          <p:cNvPr id="33" name="Text Placeholder 2">
            <a:extLst>
              <a:ext uri="{FF2B5EF4-FFF2-40B4-BE49-F238E27FC236}">
                <a16:creationId xmlns:a16="http://schemas.microsoft.com/office/drawing/2014/main" id="{C098B4D8-C62B-4BF0-852C-454A378C104D}"/>
              </a:ext>
            </a:extLst>
          </p:cNvPr>
          <p:cNvSpPr txBox="1">
            <a:spLocks/>
          </p:cNvSpPr>
          <p:nvPr/>
        </p:nvSpPr>
        <p:spPr>
          <a:xfrm>
            <a:off x="5021423" y="1895277"/>
            <a:ext cx="1273373" cy="482284"/>
          </a:xfrm>
          <a:prstGeom prst="rect">
            <a:avLst/>
          </a:prstGeom>
        </p:spPr>
        <p:txBody>
          <a:bodyPr spcFirstLastPara="1" wrap="square" lIns="0" tIns="0" rIns="0" bIns="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a:spcAft>
                <a:spcPts val="600"/>
              </a:spcAft>
            </a:pPr>
            <a:r>
              <a:rPr lang="en-US" b="1" dirty="0">
                <a:solidFill>
                  <a:srgbClr val="003333"/>
                </a:solidFill>
              </a:rPr>
              <a:t>Air quality</a:t>
            </a:r>
          </a:p>
        </p:txBody>
      </p:sp>
      <p:sp>
        <p:nvSpPr>
          <p:cNvPr id="34" name="Text Placeholder 2">
            <a:extLst>
              <a:ext uri="{FF2B5EF4-FFF2-40B4-BE49-F238E27FC236}">
                <a16:creationId xmlns:a16="http://schemas.microsoft.com/office/drawing/2014/main" id="{8EDB8C38-669A-4192-8048-0E80F0BD805E}"/>
              </a:ext>
            </a:extLst>
          </p:cNvPr>
          <p:cNvSpPr txBox="1">
            <a:spLocks/>
          </p:cNvSpPr>
          <p:nvPr/>
        </p:nvSpPr>
        <p:spPr>
          <a:xfrm>
            <a:off x="6794620" y="1916466"/>
            <a:ext cx="1313956" cy="459433"/>
          </a:xfrm>
          <a:prstGeom prst="rect">
            <a:avLst/>
          </a:prstGeom>
        </p:spPr>
        <p:txBody>
          <a:bodyPr spcFirstLastPara="1" wrap="square" lIns="0" tIns="0" rIns="0" bIns="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a:spcAft>
                <a:spcPts val="600"/>
              </a:spcAft>
            </a:pPr>
            <a:r>
              <a:rPr lang="en-US" b="1" dirty="0">
                <a:solidFill>
                  <a:srgbClr val="003333"/>
                </a:solidFill>
              </a:rPr>
              <a:t>Heat Stress</a:t>
            </a:r>
            <a:endParaRPr lang="en-US" dirty="0">
              <a:solidFill>
                <a:srgbClr val="003333"/>
              </a:solidFill>
            </a:endParaRPr>
          </a:p>
        </p:txBody>
      </p:sp>
      <p:pic>
        <p:nvPicPr>
          <p:cNvPr id="29" name="Picture 28" descr="A white square object with a red carabiner&#10;&#10;Description automatically generated">
            <a:extLst>
              <a:ext uri="{FF2B5EF4-FFF2-40B4-BE49-F238E27FC236}">
                <a16:creationId xmlns:a16="http://schemas.microsoft.com/office/drawing/2014/main" id="{8995ADF5-5A93-41DC-9EF6-92665ACA8256}"/>
              </a:ext>
            </a:extLst>
          </p:cNvPr>
          <p:cNvPicPr>
            <a:picLocks noChangeAspect="1"/>
          </p:cNvPicPr>
          <p:nvPr/>
        </p:nvPicPr>
        <p:blipFill rotWithShape="1">
          <a:blip r:embed="rId7"/>
          <a:srcRect l="25247" r="19440"/>
          <a:stretch/>
        </p:blipFill>
        <p:spPr>
          <a:xfrm>
            <a:off x="8446089" y="2775718"/>
            <a:ext cx="2667786" cy="3209384"/>
          </a:xfrm>
          <a:prstGeom prst="rect">
            <a:avLst/>
          </a:prstGeom>
        </p:spPr>
      </p:pic>
      <p:pic>
        <p:nvPicPr>
          <p:cNvPr id="39" name="Picture 38">
            <a:extLst>
              <a:ext uri="{FF2B5EF4-FFF2-40B4-BE49-F238E27FC236}">
                <a16:creationId xmlns:a16="http://schemas.microsoft.com/office/drawing/2014/main" id="{0DBE6333-9CA0-4198-A3D6-310763258854}"/>
              </a:ext>
            </a:extLst>
          </p:cNvPr>
          <p:cNvPicPr>
            <a:picLocks noChangeAspect="1"/>
          </p:cNvPicPr>
          <p:nvPr/>
        </p:nvPicPr>
        <p:blipFill>
          <a:blip r:embed="rId8"/>
          <a:stretch>
            <a:fillRect/>
          </a:stretch>
        </p:blipFill>
        <p:spPr>
          <a:xfrm>
            <a:off x="5704744" y="2775718"/>
            <a:ext cx="2446649" cy="3265222"/>
          </a:xfrm>
          <a:prstGeom prst="rect">
            <a:avLst/>
          </a:prstGeom>
        </p:spPr>
      </p:pic>
      <p:sp>
        <p:nvSpPr>
          <p:cNvPr id="40" name="Rectangle: Rounded Corners 39">
            <a:extLst>
              <a:ext uri="{FF2B5EF4-FFF2-40B4-BE49-F238E27FC236}">
                <a16:creationId xmlns:a16="http://schemas.microsoft.com/office/drawing/2014/main" id="{16E406D7-C044-4F3F-B214-49A015B4DF32}"/>
              </a:ext>
            </a:extLst>
          </p:cNvPr>
          <p:cNvSpPr/>
          <p:nvPr/>
        </p:nvSpPr>
        <p:spPr>
          <a:xfrm>
            <a:off x="514192" y="1761737"/>
            <a:ext cx="7634462" cy="768893"/>
          </a:xfrm>
          <a:prstGeom prst="roundRect">
            <a:avLst/>
          </a:prstGeom>
          <a:noFill/>
          <a:ln w="38100">
            <a:solidFill>
              <a:srgbClr val="54C3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qr code with black squares&#10;&#10;Description automatically generated">
            <a:extLst>
              <a:ext uri="{FF2B5EF4-FFF2-40B4-BE49-F238E27FC236}">
                <a16:creationId xmlns:a16="http://schemas.microsoft.com/office/drawing/2014/main" id="{F07B5BF7-3331-497E-BA89-DCBED5E3B6F3}"/>
              </a:ext>
            </a:extLst>
          </p:cNvPr>
          <p:cNvPicPr>
            <a:picLocks noChangeAspect="1"/>
          </p:cNvPicPr>
          <p:nvPr/>
        </p:nvPicPr>
        <p:blipFill>
          <a:blip r:embed="rId9"/>
          <a:stretch>
            <a:fillRect/>
          </a:stretch>
        </p:blipFill>
        <p:spPr>
          <a:xfrm>
            <a:off x="10615702" y="1295624"/>
            <a:ext cx="1174285" cy="1174285"/>
          </a:xfrm>
          <a:prstGeom prst="rect">
            <a:avLst/>
          </a:prstGeom>
        </p:spPr>
      </p:pic>
    </p:spTree>
    <p:extLst>
      <p:ext uri="{BB962C8B-B14F-4D97-AF65-F5344CB8AC3E}">
        <p14:creationId xmlns:p14="http://schemas.microsoft.com/office/powerpoint/2010/main" val="1308601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F21B12-4795-2BE8-1DB6-A012B87DDB22}"/>
              </a:ext>
            </a:extLst>
          </p:cNvPr>
          <p:cNvSpPr txBox="1"/>
          <p:nvPr/>
        </p:nvSpPr>
        <p:spPr>
          <a:xfrm>
            <a:off x="838199" y="6417309"/>
            <a:ext cx="350521" cy="253916"/>
          </a:xfrm>
          <a:prstGeom prst="rect">
            <a:avLst/>
          </a:prstGeom>
          <a:noFill/>
        </p:spPr>
        <p:txBody>
          <a:bodyPr wrap="square">
            <a:spAutoFit/>
          </a:bodyPr>
          <a:lstStyle/>
          <a:p>
            <a:fld id="{65F656FD-0992-6344-B80C-ADDB2BF3EFA0}" type="slidenum">
              <a:rPr lang="en-US" sz="1050" b="0" i="0" kern="1200" smtClean="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pPr/>
              <a:t>17</a:t>
            </a:fld>
            <a:endParaRPr lang="en-AT" sz="1050" dirty="0"/>
          </a:p>
        </p:txBody>
      </p:sp>
      <p:sp>
        <p:nvSpPr>
          <p:cNvPr id="6" name="Title 1">
            <a:extLst>
              <a:ext uri="{FF2B5EF4-FFF2-40B4-BE49-F238E27FC236}">
                <a16:creationId xmlns:a16="http://schemas.microsoft.com/office/drawing/2014/main" id="{BC13F8E7-DE41-46AA-A2FE-23BD4C3834D9}"/>
              </a:ext>
            </a:extLst>
          </p:cNvPr>
          <p:cNvSpPr txBox="1">
            <a:spLocks/>
          </p:cNvSpPr>
          <p:nvPr/>
        </p:nvSpPr>
        <p:spPr>
          <a:xfrm>
            <a:off x="359361" y="331345"/>
            <a:ext cx="10515600" cy="1325563"/>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Source Sans Pro" panose="020B0503030403020204" pitchFamily="34" charset="0"/>
                <a:ea typeface="Source Sans Pro" panose="020B0503030403020204" pitchFamily="34" charset="0"/>
                <a:cs typeface="+mj-cs"/>
              </a:defRPr>
            </a:lvl1pPr>
          </a:lstStyle>
          <a:p>
            <a:r>
              <a:rPr lang="en-US" b="1" dirty="0"/>
              <a:t>Combining multiple data ecosystems into the (local) policy landscapes</a:t>
            </a:r>
            <a:endParaRPr lang="en-AT" b="1" dirty="0"/>
          </a:p>
        </p:txBody>
      </p:sp>
      <p:sp>
        <p:nvSpPr>
          <p:cNvPr id="10" name="Text Placeholder 2">
            <a:extLst>
              <a:ext uri="{FF2B5EF4-FFF2-40B4-BE49-F238E27FC236}">
                <a16:creationId xmlns:a16="http://schemas.microsoft.com/office/drawing/2014/main" id="{295AD23D-76C6-4BCE-B636-637403089B59}"/>
              </a:ext>
            </a:extLst>
          </p:cNvPr>
          <p:cNvSpPr txBox="1">
            <a:spLocks/>
          </p:cNvSpPr>
          <p:nvPr/>
        </p:nvSpPr>
        <p:spPr>
          <a:xfrm>
            <a:off x="444204" y="2705682"/>
            <a:ext cx="5973113" cy="3209384"/>
          </a:xfrm>
          <a:prstGeom prst="rect">
            <a:avLst/>
          </a:prstGeom>
        </p:spPr>
        <p:txBody>
          <a:bodyPr spcFirstLastPara="1" wrap="square" lIns="0" tIns="0" rIns="0" bIns="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spcAft>
                <a:spcPts val="600"/>
              </a:spcAft>
              <a:buFont typeface="Arial" panose="020B0604020202020204" pitchFamily="34" charset="0"/>
              <a:buChar char="•"/>
            </a:pPr>
            <a:r>
              <a:rPr lang="en-US" sz="2000" b="1" dirty="0">
                <a:highlight>
                  <a:srgbClr val="CCFF33"/>
                </a:highlight>
              </a:rPr>
              <a:t>Demand-driven and scalable digital tools</a:t>
            </a:r>
            <a:r>
              <a:rPr lang="en-US" sz="2000" b="1" dirty="0"/>
              <a:t> to enhance existing data ecosystems and open science practices </a:t>
            </a:r>
            <a:endParaRPr lang="en-US" b="1" dirty="0"/>
          </a:p>
          <a:p>
            <a:pPr marL="1257300" lvl="1" indent="-457200">
              <a:spcAft>
                <a:spcPts val="600"/>
              </a:spcAft>
              <a:buFont typeface="Courier New" panose="02070309020205020404" pitchFamily="49" charset="0"/>
              <a:buChar char="o"/>
            </a:pPr>
            <a:r>
              <a:rPr lang="en-US" sz="1600" dirty="0"/>
              <a:t>Understanding policy-specific data needs and identifying opportunities for citizen science</a:t>
            </a:r>
          </a:p>
          <a:p>
            <a:pPr marL="114300">
              <a:spcAft>
                <a:spcPts val="600"/>
              </a:spcAft>
            </a:pPr>
            <a:endParaRPr lang="en-US" sz="2000" b="1" dirty="0"/>
          </a:p>
          <a:p>
            <a:pPr marL="457200" indent="-342900">
              <a:spcAft>
                <a:spcPts val="600"/>
              </a:spcAft>
              <a:buFont typeface="Arial" panose="020B0604020202020204" pitchFamily="34" charset="0"/>
              <a:buChar char="•"/>
            </a:pPr>
            <a:r>
              <a:rPr lang="en-US" sz="2000" b="1" dirty="0"/>
              <a:t>Advancing </a:t>
            </a:r>
            <a:r>
              <a:rPr lang="en-US" sz="2000" b="1" dirty="0">
                <a:highlight>
                  <a:srgbClr val="CCFF33"/>
                </a:highlight>
              </a:rPr>
              <a:t>engagement opportunities </a:t>
            </a:r>
            <a:r>
              <a:rPr lang="en-US" sz="2000" b="1" dirty="0"/>
              <a:t>with civic society and decision makers</a:t>
            </a:r>
          </a:p>
          <a:p>
            <a:pPr marL="1257300" lvl="1" indent="-457200">
              <a:spcAft>
                <a:spcPts val="600"/>
              </a:spcAft>
              <a:buFont typeface="Courier New" panose="02070309020205020404" pitchFamily="49" charset="0"/>
              <a:buChar char="o"/>
            </a:pPr>
            <a:r>
              <a:rPr lang="en-US" sz="1600" dirty="0"/>
              <a:t>Using participatory processes and building many-to-many relationships for urban resilience</a:t>
            </a:r>
          </a:p>
        </p:txBody>
      </p:sp>
      <p:pic>
        <p:nvPicPr>
          <p:cNvPr id="14" name="Google Shape;82;p15">
            <a:extLst>
              <a:ext uri="{FF2B5EF4-FFF2-40B4-BE49-F238E27FC236}">
                <a16:creationId xmlns:a16="http://schemas.microsoft.com/office/drawing/2014/main" id="{9D4DD0D3-342B-49F4-9A10-33F10D322964}"/>
              </a:ext>
            </a:extLst>
          </p:cNvPr>
          <p:cNvPicPr preferRelativeResize="0"/>
          <p:nvPr/>
        </p:nvPicPr>
        <p:blipFill rotWithShape="1">
          <a:blip r:embed="rId2"/>
          <a:srcRect l="-104" t="-102" r="39768" b="102"/>
          <a:stretch/>
        </p:blipFill>
        <p:spPr>
          <a:xfrm>
            <a:off x="7219508" y="1185697"/>
            <a:ext cx="4778722" cy="4859061"/>
          </a:xfrm>
          <a:custGeom>
            <a:avLst/>
            <a:gdLst/>
            <a:ahLst/>
            <a:cxnLst/>
            <a:rect l="l" t="t" r="r" b="b"/>
            <a:pathLst>
              <a:path w="21485" h="21524" extrusionOk="0">
                <a:moveTo>
                  <a:pt x="11973" y="5"/>
                </a:moveTo>
                <a:cubicBezTo>
                  <a:pt x="11286" y="45"/>
                  <a:pt x="10626" y="294"/>
                  <a:pt x="10088" y="718"/>
                </a:cubicBezTo>
                <a:cubicBezTo>
                  <a:pt x="6789" y="2824"/>
                  <a:pt x="3767" y="5321"/>
                  <a:pt x="1087" y="8155"/>
                </a:cubicBezTo>
                <a:cubicBezTo>
                  <a:pt x="732" y="8532"/>
                  <a:pt x="377" y="8923"/>
                  <a:pt x="182" y="9400"/>
                </a:cubicBezTo>
                <a:cubicBezTo>
                  <a:pt x="-69" y="10016"/>
                  <a:pt x="-29" y="10696"/>
                  <a:pt x="114" y="11347"/>
                </a:cubicBezTo>
                <a:cubicBezTo>
                  <a:pt x="502" y="13103"/>
                  <a:pt x="1561" y="14588"/>
                  <a:pt x="2610" y="16017"/>
                </a:cubicBezTo>
                <a:cubicBezTo>
                  <a:pt x="3614" y="17386"/>
                  <a:pt x="4642" y="18750"/>
                  <a:pt x="5694" y="20115"/>
                </a:cubicBezTo>
                <a:cubicBezTo>
                  <a:pt x="6168" y="20535"/>
                  <a:pt x="6711" y="20872"/>
                  <a:pt x="7301" y="21111"/>
                </a:cubicBezTo>
                <a:cubicBezTo>
                  <a:pt x="8088" y="21430"/>
                  <a:pt x="8940" y="21567"/>
                  <a:pt x="9789" y="21512"/>
                </a:cubicBezTo>
                <a:lnTo>
                  <a:pt x="14907" y="21483"/>
                </a:lnTo>
                <a:cubicBezTo>
                  <a:pt x="15580" y="21449"/>
                  <a:pt x="16226" y="21213"/>
                  <a:pt x="16759" y="20808"/>
                </a:cubicBezTo>
                <a:cubicBezTo>
                  <a:pt x="17104" y="20546"/>
                  <a:pt x="17388" y="20223"/>
                  <a:pt x="17624" y="19870"/>
                </a:cubicBezTo>
                <a:cubicBezTo>
                  <a:pt x="17859" y="19520"/>
                  <a:pt x="18046" y="19139"/>
                  <a:pt x="18180" y="18734"/>
                </a:cubicBezTo>
                <a:cubicBezTo>
                  <a:pt x="18716" y="17357"/>
                  <a:pt x="19221" y="15967"/>
                  <a:pt x="19693" y="14567"/>
                </a:cubicBezTo>
                <a:cubicBezTo>
                  <a:pt x="20197" y="13077"/>
                  <a:pt x="20664" y="11574"/>
                  <a:pt x="21095" y="10062"/>
                </a:cubicBezTo>
                <a:cubicBezTo>
                  <a:pt x="21404" y="9332"/>
                  <a:pt x="21531" y="8545"/>
                  <a:pt x="21470" y="7767"/>
                </a:cubicBezTo>
                <a:cubicBezTo>
                  <a:pt x="21436" y="7343"/>
                  <a:pt x="21348" y="6924"/>
                  <a:pt x="21201" y="6518"/>
                </a:cubicBezTo>
                <a:cubicBezTo>
                  <a:pt x="20956" y="5843"/>
                  <a:pt x="20558" y="5233"/>
                  <a:pt x="20037" y="4734"/>
                </a:cubicBezTo>
                <a:cubicBezTo>
                  <a:pt x="19079" y="3936"/>
                  <a:pt x="18085" y="3179"/>
                  <a:pt x="17058" y="2468"/>
                </a:cubicBezTo>
                <a:cubicBezTo>
                  <a:pt x="16027" y="1753"/>
                  <a:pt x="14964" y="1084"/>
                  <a:pt x="13872" y="463"/>
                </a:cubicBezTo>
                <a:cubicBezTo>
                  <a:pt x="13300" y="125"/>
                  <a:pt x="12639" y="-33"/>
                  <a:pt x="11973" y="5"/>
                </a:cubicBezTo>
                <a:close/>
              </a:path>
            </a:pathLst>
          </a:custGeom>
          <a:noFill/>
          <a:ln>
            <a:noFill/>
          </a:ln>
        </p:spPr>
      </p:pic>
      <p:sp>
        <p:nvSpPr>
          <p:cNvPr id="7" name="Text Placeholder 2">
            <a:extLst>
              <a:ext uri="{FF2B5EF4-FFF2-40B4-BE49-F238E27FC236}">
                <a16:creationId xmlns:a16="http://schemas.microsoft.com/office/drawing/2014/main" id="{13168325-F2D3-47B3-9FCC-3CDCE1561015}"/>
              </a:ext>
            </a:extLst>
          </p:cNvPr>
          <p:cNvSpPr txBox="1">
            <a:spLocks/>
          </p:cNvSpPr>
          <p:nvPr/>
        </p:nvSpPr>
        <p:spPr>
          <a:xfrm>
            <a:off x="444204" y="1824308"/>
            <a:ext cx="5973113" cy="3209384"/>
          </a:xfrm>
          <a:prstGeom prst="rect">
            <a:avLst/>
          </a:prstGeom>
        </p:spPr>
        <p:txBody>
          <a:bodyPr spcFirstLastPara="1" wrap="square" lIns="0" tIns="0" rIns="0" bIns="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a:spcAft>
                <a:spcPts val="600"/>
              </a:spcAft>
            </a:pPr>
            <a:r>
              <a:rPr lang="en-US" sz="2800" b="1" u="sng" dirty="0">
                <a:solidFill>
                  <a:srgbClr val="54C3A9"/>
                </a:solidFill>
              </a:rPr>
              <a:t>Contributions to ASA’s objectives</a:t>
            </a:r>
          </a:p>
        </p:txBody>
      </p:sp>
    </p:spTree>
    <p:extLst>
      <p:ext uri="{BB962C8B-B14F-4D97-AF65-F5344CB8AC3E}">
        <p14:creationId xmlns:p14="http://schemas.microsoft.com/office/powerpoint/2010/main" val="4224084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AC1F9186-8326-76DF-FA3C-BCF916B724E5}"/>
              </a:ext>
            </a:extLst>
          </p:cNvPr>
          <p:cNvGraphicFramePr>
            <a:graphicFrameLocks noGrp="1"/>
          </p:cNvGraphicFramePr>
          <p:nvPr>
            <p:extLst>
              <p:ext uri="{D42A27DB-BD31-4B8C-83A1-F6EECF244321}">
                <p14:modId xmlns:p14="http://schemas.microsoft.com/office/powerpoint/2010/main" val="1768848585"/>
              </p:ext>
            </p:extLst>
          </p:nvPr>
        </p:nvGraphicFramePr>
        <p:xfrm>
          <a:off x="652448" y="1722120"/>
          <a:ext cx="10985370" cy="4175760"/>
        </p:xfrm>
        <a:graphic>
          <a:graphicData uri="http://schemas.openxmlformats.org/drawingml/2006/table">
            <a:tbl>
              <a:tblPr firstRow="1">
                <a:effectLst/>
                <a:tableStyleId>{9D7B26C5-4107-4FEC-AEDC-1716B250A1EF}</a:tableStyleId>
              </a:tblPr>
              <a:tblGrid>
                <a:gridCol w="6471492">
                  <a:extLst>
                    <a:ext uri="{9D8B030D-6E8A-4147-A177-3AD203B41FA5}">
                      <a16:colId xmlns:a16="http://schemas.microsoft.com/office/drawing/2014/main" val="2864495757"/>
                    </a:ext>
                  </a:extLst>
                </a:gridCol>
                <a:gridCol w="4513878">
                  <a:extLst>
                    <a:ext uri="{9D8B030D-6E8A-4147-A177-3AD203B41FA5}">
                      <a16:colId xmlns:a16="http://schemas.microsoft.com/office/drawing/2014/main" val="258281019"/>
                    </a:ext>
                  </a:extLst>
                </a:gridCol>
              </a:tblGrid>
              <a:tr h="1293226">
                <a:tc gridSpan="2">
                  <a:txBody>
                    <a:bodyPr/>
                    <a:lstStyle/>
                    <a:p>
                      <a:pPr marL="0" marR="0" lvl="0" indent="0" algn="l" defTabSz="914400" rtl="0" fontAlgn="auto" hangingPunct="1">
                        <a:lnSpc>
                          <a:spcPct val="100000"/>
                        </a:lnSpc>
                        <a:spcBef>
                          <a:spcPts val="0"/>
                        </a:spcBef>
                        <a:spcAft>
                          <a:spcPts val="0"/>
                        </a:spcAft>
                        <a:buNone/>
                        <a:tabLst/>
                      </a:pPr>
                      <a:r>
                        <a:rPr lang="en-US" sz="4800" b="0" dirty="0">
                          <a:solidFill>
                            <a:srgbClr val="FFFFFF"/>
                          </a:solidFill>
                          <a:latin typeface="Source Sans Pro" pitchFamily="34"/>
                          <a:ea typeface="Source Sans Pro" pitchFamily="34"/>
                          <a:cs typeface="Tahoma" pitchFamily="34"/>
                        </a:rPr>
                        <a:t>The </a:t>
                      </a:r>
                      <a:r>
                        <a:rPr lang="en-US" sz="4800" b="0" dirty="0" err="1">
                          <a:solidFill>
                            <a:srgbClr val="FFFFFF"/>
                          </a:solidFill>
                          <a:latin typeface="Source Sans Pro" pitchFamily="34"/>
                          <a:ea typeface="Source Sans Pro" pitchFamily="34"/>
                          <a:cs typeface="Tahoma" pitchFamily="34"/>
                        </a:rPr>
                        <a:t>SmartLinker</a:t>
                      </a:r>
                      <a:r>
                        <a:rPr lang="en-US" sz="4800" b="0" dirty="0">
                          <a:solidFill>
                            <a:srgbClr val="FFFFFF"/>
                          </a:solidFill>
                          <a:latin typeface="Source Sans Pro" pitchFamily="34"/>
                          <a:ea typeface="Source Sans Pro" pitchFamily="34"/>
                          <a:cs typeface="Tahoma" pitchFamily="34"/>
                        </a:rPr>
                        <a:t> Platform </a:t>
                      </a:r>
                    </a:p>
                    <a:p>
                      <a:pPr marL="0" marR="0" lvl="0" indent="0" algn="l" defTabSz="914400" rtl="0" fontAlgn="auto" hangingPunct="1">
                        <a:lnSpc>
                          <a:spcPct val="100000"/>
                        </a:lnSpc>
                        <a:spcBef>
                          <a:spcPts val="0"/>
                        </a:spcBef>
                        <a:spcAft>
                          <a:spcPts val="0"/>
                        </a:spcAft>
                        <a:buNone/>
                        <a:tabLst/>
                      </a:pPr>
                      <a:r>
                        <a:rPr lang="en-US" sz="4800" b="0" dirty="0">
                          <a:solidFill>
                            <a:srgbClr val="FFFFFF"/>
                          </a:solidFill>
                          <a:latin typeface="Source Sans Pro" pitchFamily="34"/>
                          <a:ea typeface="Source Sans Pro" pitchFamily="34"/>
                          <a:cs typeface="Tahoma" pitchFamily="34"/>
                        </a:rPr>
                        <a:t>as a cooperative AI tool</a:t>
                      </a:r>
                    </a:p>
                    <a:p>
                      <a:pPr marL="0" marR="0" lvl="0" indent="0" algn="l" defTabSz="914400" rtl="0" fontAlgn="auto" hangingPunct="1">
                        <a:lnSpc>
                          <a:spcPct val="100000"/>
                        </a:lnSpc>
                        <a:spcBef>
                          <a:spcPts val="600"/>
                        </a:spcBef>
                        <a:spcAft>
                          <a:spcPts val="600"/>
                        </a:spcAft>
                        <a:buNone/>
                        <a:tabLst/>
                      </a:pPr>
                      <a:r>
                        <a:rPr lang="en-US" sz="2400" b="0" dirty="0">
                          <a:solidFill>
                            <a:srgbClr val="FFFFFF"/>
                          </a:solidFill>
                          <a:latin typeface="Source Sans Pro" pitchFamily="34"/>
                          <a:ea typeface="Source Sans Pro" pitchFamily="34"/>
                          <a:cs typeface="Tahoma" pitchFamily="34"/>
                        </a:rPr>
                        <a:t>Learning from a distributed models data highway </a:t>
                      </a:r>
                    </a:p>
                    <a:p>
                      <a:pPr marL="0" marR="0" lvl="0" indent="0" algn="l" defTabSz="914400" rtl="0" fontAlgn="auto" hangingPunct="1">
                        <a:lnSpc>
                          <a:spcPct val="100000"/>
                        </a:lnSpc>
                        <a:spcBef>
                          <a:spcPts val="0"/>
                        </a:spcBef>
                        <a:spcAft>
                          <a:spcPts val="0"/>
                        </a:spcAft>
                        <a:buNone/>
                        <a:tabLst/>
                      </a:pPr>
                      <a:endParaRPr lang="en-US" sz="2400" b="0" i="0" dirty="0">
                        <a:solidFill>
                          <a:srgbClr val="FFFFFF"/>
                        </a:solidFill>
                        <a:latin typeface="Source Sans Pro" pitchFamily="34"/>
                        <a:ea typeface="Source Sans Pro" pitchFamily="34"/>
                        <a:cs typeface="Tahoma" pitchFamily="34"/>
                      </a:endParaRPr>
                    </a:p>
                    <a:p>
                      <a:pPr marL="0" marR="0" lvl="0" indent="0" algn="l" defTabSz="914400" rtl="0" fontAlgn="auto" hangingPunct="1">
                        <a:lnSpc>
                          <a:spcPct val="100000"/>
                        </a:lnSpc>
                        <a:spcBef>
                          <a:spcPts val="0"/>
                        </a:spcBef>
                        <a:spcAft>
                          <a:spcPts val="0"/>
                        </a:spcAft>
                        <a:buNone/>
                        <a:tabLst/>
                      </a:pPr>
                      <a:endParaRPr lang="en-US" sz="1200" b="0" i="0" dirty="0">
                        <a:solidFill>
                          <a:srgbClr val="FFFFFF"/>
                        </a:solidFill>
                        <a:latin typeface="Source Sans Pro" pitchFamily="34"/>
                        <a:ea typeface="Source Sans Pro" pitchFamily="34"/>
                        <a:cs typeface="Tahoma" pitchFamily="34"/>
                      </a:endParaRPr>
                    </a:p>
                  </a:txBody>
                  <a:tcPr marL="45720" marR="45720">
                    <a:lnB w="12701" cap="flat" cmpd="sng" algn="ctr">
                      <a:solidFill>
                        <a:srgbClr val="FFFFFF"/>
                      </a:solidFill>
                      <a:prstDash val="solid"/>
                      <a:round/>
                      <a:headEnd type="none" w="med" len="med"/>
                      <a:tailEnd type="none" w="med" len="med"/>
                    </a:lnB>
                  </a:tcPr>
                </a:tc>
                <a:tc hMerge="1">
                  <a:txBody>
                    <a:bodyPr/>
                    <a:lstStyle/>
                    <a:p>
                      <a:endParaRPr lang="en-AT"/>
                    </a:p>
                  </a:txBody>
                  <a:tcPr/>
                </a:tc>
                <a:extLst>
                  <a:ext uri="{0D108BD9-81ED-4DB2-BD59-A6C34878D82A}">
                    <a16:rowId xmlns:a16="http://schemas.microsoft.com/office/drawing/2014/main" val="1831288896"/>
                  </a:ext>
                </a:extLst>
              </a:tr>
              <a:tr h="352693">
                <a:tc>
                  <a:txBody>
                    <a:bodyPr/>
                    <a:lstStyle/>
                    <a:p>
                      <a:pPr marL="0" marR="0" lvl="0" indent="0" algn="l" defTabSz="914400" rtl="0" fontAlgn="auto" hangingPunct="1">
                        <a:lnSpc>
                          <a:spcPct val="100000"/>
                        </a:lnSpc>
                        <a:spcBef>
                          <a:spcPts val="0"/>
                        </a:spcBef>
                        <a:spcAft>
                          <a:spcPts val="0"/>
                        </a:spcAft>
                        <a:buNone/>
                        <a:tabLst/>
                      </a:pPr>
                      <a:endParaRPr lang="en-US" sz="1600" dirty="0">
                        <a:solidFill>
                          <a:srgbClr val="FFFFFF"/>
                        </a:solidFill>
                        <a:latin typeface="Source Sans Pro" pitchFamily="34"/>
                        <a:ea typeface="Source Sans Pro" pitchFamily="34"/>
                        <a:cs typeface="Tahoma" pitchFamily="34"/>
                      </a:endParaRPr>
                    </a:p>
                    <a:p>
                      <a:pPr marL="0" marR="0" lvl="0" indent="0" algn="l" defTabSz="914400" rtl="0" fontAlgn="auto" hangingPunct="1">
                        <a:lnSpc>
                          <a:spcPct val="100000"/>
                        </a:lnSpc>
                        <a:spcBef>
                          <a:spcPts val="0"/>
                        </a:spcBef>
                        <a:spcAft>
                          <a:spcPts val="0"/>
                        </a:spcAft>
                        <a:buNone/>
                        <a:tabLst/>
                      </a:pPr>
                      <a:r>
                        <a:rPr lang="en-US" sz="2000" dirty="0">
                          <a:solidFill>
                            <a:srgbClr val="FFFFFF"/>
                          </a:solidFill>
                          <a:latin typeface="Source Sans Pro" pitchFamily="34"/>
                          <a:ea typeface="Source Sans Pro" pitchFamily="34"/>
                          <a:cs typeface="Arial" pitchFamily="34"/>
                        </a:rPr>
                        <a:t>Valeria </a:t>
                      </a:r>
                      <a:r>
                        <a:rPr lang="en-US" sz="2000" dirty="0" err="1">
                          <a:solidFill>
                            <a:srgbClr val="FFFFFF"/>
                          </a:solidFill>
                          <a:latin typeface="Source Sans Pro" pitchFamily="34"/>
                          <a:ea typeface="Source Sans Pro" pitchFamily="34"/>
                          <a:cs typeface="Arial" pitchFamily="34"/>
                        </a:rPr>
                        <a:t>Javalera</a:t>
                      </a:r>
                      <a:r>
                        <a:rPr lang="en-US" sz="2000" dirty="0">
                          <a:solidFill>
                            <a:srgbClr val="FFFFFF"/>
                          </a:solidFill>
                          <a:latin typeface="Source Sans Pro" pitchFamily="34"/>
                          <a:ea typeface="Source Sans Pro" pitchFamily="34"/>
                          <a:cs typeface="Arial" pitchFamily="34"/>
                        </a:rPr>
                        <a:t>-Rincon</a:t>
                      </a:r>
                    </a:p>
                    <a:p>
                      <a:pPr marL="0" marR="0" lvl="0" indent="0" algn="l" defTabSz="914400" rtl="0" fontAlgn="auto" hangingPunct="1">
                        <a:lnSpc>
                          <a:spcPct val="100000"/>
                        </a:lnSpc>
                        <a:spcBef>
                          <a:spcPts val="0"/>
                        </a:spcBef>
                        <a:spcAft>
                          <a:spcPts val="0"/>
                        </a:spcAft>
                        <a:buNone/>
                        <a:tabLst/>
                      </a:pPr>
                      <a:r>
                        <a:rPr lang="en-US" sz="2000" dirty="0">
                          <a:solidFill>
                            <a:srgbClr val="FFFFFF"/>
                          </a:solidFill>
                          <a:latin typeface="Source Sans Pro" pitchFamily="34"/>
                          <a:ea typeface="Source Sans Pro" pitchFamily="34"/>
                          <a:cs typeface="Tahoma" pitchFamily="34"/>
                        </a:rPr>
                        <a:t>Exploratory Modeling of Human-natural Systems (EM)</a:t>
                      </a:r>
                    </a:p>
                    <a:p>
                      <a:pPr marL="0" marR="0" lvl="0" indent="0" algn="l" defTabSz="914400" rtl="0" fontAlgn="auto" hangingPunct="1">
                        <a:lnSpc>
                          <a:spcPct val="100000"/>
                        </a:lnSpc>
                        <a:spcBef>
                          <a:spcPts val="0"/>
                        </a:spcBef>
                        <a:spcAft>
                          <a:spcPts val="0"/>
                        </a:spcAft>
                        <a:buNone/>
                        <a:tabLst/>
                      </a:pPr>
                      <a:r>
                        <a:rPr lang="en-US" sz="2000" dirty="0">
                          <a:solidFill>
                            <a:srgbClr val="FFFFFF"/>
                          </a:solidFill>
                          <a:latin typeface="Source Sans Pro" pitchFamily="34"/>
                          <a:ea typeface="Source Sans Pro" pitchFamily="34"/>
                          <a:cs typeface="Tahoma" pitchFamily="34"/>
                        </a:rPr>
                        <a:t>Advancing Systems Analysis (ASA)</a:t>
                      </a:r>
                    </a:p>
                  </a:txBody>
                  <a:tcPr marL="45720" marR="45720">
                    <a:lnT w="12701" cap="flat" cmpd="sng" algn="ctr">
                      <a:solidFill>
                        <a:srgbClr val="FFFFFF"/>
                      </a:solidFill>
                      <a:prstDash val="solid"/>
                      <a:round/>
                      <a:headEnd type="none" w="med" len="med"/>
                      <a:tailEnd type="none" w="med" len="med"/>
                    </a:lnT>
                  </a:tcPr>
                </a:tc>
                <a:tc>
                  <a:txBody>
                    <a:bodyPr/>
                    <a:lstStyle/>
                    <a:p>
                      <a:pPr marL="0" marR="0" lvl="0" indent="0" algn="r" defTabSz="914400" rtl="0" fontAlgn="auto" hangingPunct="1">
                        <a:lnSpc>
                          <a:spcPct val="100000"/>
                        </a:lnSpc>
                        <a:spcBef>
                          <a:spcPts val="0"/>
                        </a:spcBef>
                        <a:spcAft>
                          <a:spcPts val="0"/>
                        </a:spcAft>
                        <a:buNone/>
                        <a:tabLst/>
                      </a:pPr>
                      <a:endParaRPr lang="en-US" dirty="0">
                        <a:solidFill>
                          <a:srgbClr val="FFFFFF"/>
                        </a:solidFill>
                        <a:latin typeface="Source Sans Pro" pitchFamily="34"/>
                        <a:ea typeface="Source Sans Pro" pitchFamily="34"/>
                        <a:cs typeface="Arial" pitchFamily="34"/>
                      </a:endParaRPr>
                    </a:p>
                    <a:p>
                      <a:pPr marL="0" marR="0" lvl="0" indent="0" algn="r" defTabSz="914400" rtl="0" fontAlgn="auto" hangingPunct="1">
                        <a:lnSpc>
                          <a:spcPct val="100000"/>
                        </a:lnSpc>
                        <a:spcBef>
                          <a:spcPts val="0"/>
                        </a:spcBef>
                        <a:spcAft>
                          <a:spcPts val="0"/>
                        </a:spcAft>
                        <a:buNone/>
                        <a:tabLst/>
                      </a:pPr>
                      <a:r>
                        <a:rPr lang="en-US" sz="2000" dirty="0">
                          <a:solidFill>
                            <a:srgbClr val="FFFFFF"/>
                          </a:solidFill>
                          <a:latin typeface="Source Sans Pro" pitchFamily="34"/>
                          <a:ea typeface="Source Sans Pro" pitchFamily="34"/>
                          <a:cs typeface="Arial" pitchFamily="34"/>
                        </a:rPr>
                        <a:t>Fernando </a:t>
                      </a:r>
                      <a:r>
                        <a:rPr lang="en-US" sz="2000" dirty="0" err="1">
                          <a:solidFill>
                            <a:srgbClr val="FFFFFF"/>
                          </a:solidFill>
                          <a:latin typeface="Source Sans Pro" pitchFamily="34"/>
                          <a:ea typeface="Source Sans Pro" pitchFamily="34"/>
                          <a:cs typeface="Arial" pitchFamily="34"/>
                        </a:rPr>
                        <a:t>Orduna</a:t>
                      </a:r>
                      <a:r>
                        <a:rPr lang="en-US" sz="2000" dirty="0">
                          <a:solidFill>
                            <a:srgbClr val="FFFFFF"/>
                          </a:solidFill>
                          <a:latin typeface="Source Sans Pro" pitchFamily="34"/>
                          <a:ea typeface="Source Sans Pro" pitchFamily="34"/>
                          <a:cs typeface="Arial" pitchFamily="34"/>
                        </a:rPr>
                        <a:t>-Cabrera</a:t>
                      </a:r>
                    </a:p>
                    <a:p>
                      <a:pPr marL="0" marR="0" lvl="0" indent="0" algn="r" defTabSz="914400" rtl="0" fontAlgn="auto" hangingPunct="1">
                        <a:lnSpc>
                          <a:spcPct val="100000"/>
                        </a:lnSpc>
                        <a:spcBef>
                          <a:spcPts val="0"/>
                        </a:spcBef>
                        <a:spcAft>
                          <a:spcPts val="0"/>
                        </a:spcAft>
                        <a:buNone/>
                        <a:tabLst/>
                      </a:pPr>
                      <a:r>
                        <a:rPr lang="en-US" sz="2000" dirty="0" err="1">
                          <a:solidFill>
                            <a:srgbClr val="FFFFFF"/>
                          </a:solidFill>
                          <a:latin typeface="Source Sans Pro" pitchFamily="34"/>
                          <a:ea typeface="Source Sans Pro" pitchFamily="34"/>
                          <a:cs typeface="Arial" pitchFamily="34"/>
                        </a:rPr>
                        <a:t>Marcial</a:t>
                      </a:r>
                      <a:r>
                        <a:rPr lang="en-US" sz="2000" dirty="0">
                          <a:solidFill>
                            <a:srgbClr val="FFFFFF"/>
                          </a:solidFill>
                          <a:latin typeface="Source Sans Pro" pitchFamily="34"/>
                          <a:ea typeface="Source Sans Pro" pitchFamily="34"/>
                          <a:cs typeface="Arial" pitchFamily="34"/>
                        </a:rPr>
                        <a:t> Sandoval</a:t>
                      </a:r>
                    </a:p>
                    <a:p>
                      <a:pPr marL="0" marR="0" lvl="0" indent="0" algn="r" defTabSz="914400" rtl="0" fontAlgn="auto" hangingPunct="1">
                        <a:lnSpc>
                          <a:spcPct val="100000"/>
                        </a:lnSpc>
                        <a:spcBef>
                          <a:spcPts val="0"/>
                        </a:spcBef>
                        <a:spcAft>
                          <a:spcPts val="0"/>
                        </a:spcAft>
                        <a:buNone/>
                        <a:tabLst/>
                      </a:pPr>
                      <a:r>
                        <a:rPr lang="en-US" sz="2000" dirty="0">
                          <a:solidFill>
                            <a:srgbClr val="FFFFFF"/>
                          </a:solidFill>
                          <a:latin typeface="Source Sans Pro" pitchFamily="34"/>
                          <a:ea typeface="Source Sans Pro" pitchFamily="34"/>
                          <a:cs typeface="Arial" pitchFamily="34"/>
                        </a:rPr>
                        <a:t>Alejandro Rios</a:t>
                      </a:r>
                    </a:p>
                    <a:p>
                      <a:pPr marL="0" marR="0" lvl="0" indent="0" algn="r" defTabSz="914400" rtl="0" fontAlgn="auto" hangingPunct="1">
                        <a:lnSpc>
                          <a:spcPct val="100000"/>
                        </a:lnSpc>
                        <a:spcBef>
                          <a:spcPts val="0"/>
                        </a:spcBef>
                        <a:spcAft>
                          <a:spcPts val="0"/>
                        </a:spcAft>
                        <a:buNone/>
                        <a:tabLst/>
                      </a:pPr>
                      <a:endParaRPr lang="en-US" dirty="0">
                        <a:solidFill>
                          <a:srgbClr val="FFFFFF"/>
                        </a:solidFill>
                        <a:latin typeface="Source Sans Pro" pitchFamily="34"/>
                        <a:ea typeface="Source Sans Pro" pitchFamily="34"/>
                        <a:cs typeface="Arial" pitchFamily="34"/>
                      </a:endParaRPr>
                    </a:p>
                  </a:txBody>
                  <a:tcPr marL="45720" marR="45720">
                    <a:lnT w="12701"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2338814163"/>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D45D789-0E06-6E51-FC54-9F60BCEE0D1D}"/>
              </a:ext>
            </a:extLst>
          </p:cNvPr>
          <p:cNvSpPr txBox="1">
            <a:spLocks noGrp="1"/>
          </p:cNvSpPr>
          <p:nvPr>
            <p:ph type="title"/>
          </p:nvPr>
        </p:nvSpPr>
        <p:spPr>
          <a:xfrm>
            <a:off x="371589" y="171162"/>
            <a:ext cx="10515600" cy="1325563"/>
          </a:xfrm>
        </p:spPr>
        <p:txBody>
          <a:bodyPr/>
          <a:lstStyle/>
          <a:p>
            <a:pPr lvl="0"/>
            <a:r>
              <a:rPr lang="en-US" dirty="0"/>
              <a:t>FABLE </a:t>
            </a:r>
            <a:r>
              <a:rPr lang="en-US" dirty="0" err="1"/>
              <a:t>Scenathons</a:t>
            </a:r>
            <a:r>
              <a:rPr lang="en-US" dirty="0"/>
              <a:t>: </a:t>
            </a:r>
            <a:r>
              <a:rPr lang="en-US" i="1" dirty="0"/>
              <a:t>A distributed system of integrated models</a:t>
            </a:r>
            <a:endParaRPr lang="en-US" dirty="0"/>
          </a:p>
        </p:txBody>
      </p:sp>
      <p:sp>
        <p:nvSpPr>
          <p:cNvPr id="3" name="Content Placeholder 5">
            <a:extLst>
              <a:ext uri="{FF2B5EF4-FFF2-40B4-BE49-F238E27FC236}">
                <a16:creationId xmlns:a16="http://schemas.microsoft.com/office/drawing/2014/main" id="{11D96C04-8A40-71F1-14AB-160161D09420}"/>
              </a:ext>
            </a:extLst>
          </p:cNvPr>
          <p:cNvSpPr txBox="1">
            <a:spLocks noGrp="1"/>
          </p:cNvSpPr>
          <p:nvPr>
            <p:ph type="body" sz="quarter" idx="4294967295"/>
          </p:nvPr>
        </p:nvSpPr>
        <p:spPr>
          <a:xfrm>
            <a:off x="838203" y="1825627"/>
            <a:ext cx="5257800" cy="4351336"/>
          </a:xfrm>
          <a:prstGeom prst="rect">
            <a:avLst/>
          </a:prstGeom>
          <a:noFill/>
          <a:ln>
            <a:noFill/>
          </a:ln>
        </p:spPr>
        <p:txBody>
          <a:bodyPr vert="horz" wrap="square" lIns="91440" tIns="45720" rIns="91440" bIns="45720" anchor="t" anchorCtr="0" compatLnSpc="1">
            <a:noAutofit/>
          </a:bodyPr>
          <a:lstStyle/>
          <a:p>
            <a:pPr marL="0" lvl="1" indent="0">
              <a:buNone/>
            </a:pPr>
            <a:r>
              <a:rPr lang="en-US">
                <a:solidFill>
                  <a:srgbClr val="000000"/>
                </a:solidFill>
                <a:latin typeface="Source Sans Pro" pitchFamily="34"/>
                <a:ea typeface="Source Sans Pro" pitchFamily="34"/>
                <a:cs typeface="Tahoma" pitchFamily="34"/>
              </a:rPr>
              <a:t>Scenathon are participatory decision-making exercises to Integrate models and stakeholders to solve complex problems.</a:t>
            </a:r>
          </a:p>
          <a:p>
            <a:pPr marL="0" lvl="1" indent="0">
              <a:buNone/>
            </a:pPr>
            <a:endParaRPr lang="en-US">
              <a:solidFill>
                <a:srgbClr val="000000"/>
              </a:solidFill>
              <a:latin typeface="Source Sans Pro" pitchFamily="34"/>
              <a:ea typeface="Source Sans Pro" pitchFamily="34"/>
            </a:endParaRPr>
          </a:p>
          <a:p>
            <a:pPr marL="342900" lvl="1" indent="-342900">
              <a:buSzPct val="100000"/>
              <a:buFont typeface="Arial" pitchFamily="34"/>
            </a:pPr>
            <a:r>
              <a:rPr lang="en-US">
                <a:solidFill>
                  <a:srgbClr val="000000"/>
                </a:solidFill>
                <a:latin typeface="Source Sans Pro" pitchFamily="34"/>
                <a:ea typeface="Source Sans Pro" pitchFamily="34"/>
                <a:cs typeface="Tahoma" pitchFamily="34"/>
              </a:rPr>
              <a:t>Bottom-up and iterative.</a:t>
            </a:r>
          </a:p>
          <a:p>
            <a:pPr marL="342900" lvl="1" indent="-342900">
              <a:buSzPct val="100000"/>
              <a:buFont typeface="Arial" pitchFamily="34"/>
            </a:pPr>
            <a:r>
              <a:rPr lang="en-US">
                <a:solidFill>
                  <a:srgbClr val="000000"/>
                </a:solidFill>
                <a:latin typeface="Source Sans Pro" pitchFamily="34"/>
                <a:ea typeface="Source Sans Pro" pitchFamily="34"/>
              </a:rPr>
              <a:t>Balances trade inconsistencies using a proportional trade adjustment</a:t>
            </a:r>
          </a:p>
          <a:p>
            <a:pPr marL="0" lvl="0" indent="0">
              <a:buNone/>
            </a:pPr>
            <a:endParaRPr lang="en-US" sz="1600">
              <a:solidFill>
                <a:srgbClr val="000000"/>
              </a:solidFill>
              <a:latin typeface="Source Sans Pro" pitchFamily="34"/>
              <a:ea typeface="Source Sans Pro" pitchFamily="34"/>
            </a:endParaRPr>
          </a:p>
        </p:txBody>
      </p:sp>
      <p:graphicFrame>
        <p:nvGraphicFramePr>
          <p:cNvPr id="4" name="Object 6" descr="A computer screen shot of a computer&#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Description automatically generated">
            <a:extLst>
              <a:ext uri="{FF2B5EF4-FFF2-40B4-BE49-F238E27FC236}">
                <a16:creationId xmlns:a16="http://schemas.microsoft.com/office/drawing/2014/main" id="{67955C6A-DDD1-E7C2-1A2E-E463980DD6DE}"/>
              </a:ext>
            </a:extLst>
          </p:cNvPr>
          <p:cNvGraphicFramePr/>
          <p:nvPr/>
        </p:nvGraphicFramePr>
        <p:xfrm>
          <a:off x="6562612" y="952100"/>
          <a:ext cx="4513880" cy="5219066"/>
        </p:xfrm>
        <a:graphic>
          <a:graphicData uri="http://schemas.openxmlformats.org/presentationml/2006/ole">
            <mc:AlternateContent xmlns:mc="http://schemas.openxmlformats.org/markup-compatibility/2006">
              <mc:Choice xmlns:v="urn:schemas-microsoft-com:vml" Requires="v">
                <p:oleObj r:id="rId2" imgW="16192500" imgH="20510500" progId="">
                  <p:embed/>
                </p:oleObj>
              </mc:Choice>
              <mc:Fallback>
                <p:oleObj r:id="rId2" imgW="16192500" imgH="20510500" progId="">
                  <p:embed/>
                  <p:pic>
                    <p:nvPicPr>
                      <p:cNvPr id="4" name="Object 6" descr="A computer screen shot of a computer&#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Description automatically generated">
                        <a:extLst>
                          <a:ext uri="{FF2B5EF4-FFF2-40B4-BE49-F238E27FC236}">
                            <a16:creationId xmlns:a16="http://schemas.microsoft.com/office/drawing/2014/main" id="{67955C6A-DDD1-E7C2-1A2E-E463980DD6DE}"/>
                          </a:ext>
                        </a:extLst>
                      </p:cNvPr>
                      <p:cNvPicPr/>
                      <p:nvPr/>
                    </p:nvPicPr>
                    <p:blipFill>
                      <a:blip r:embed="rId3"/>
                      <a:stretch>
                        <a:fillRect/>
                      </a:stretch>
                    </p:blipFill>
                    <p:spPr>
                      <a:xfrm>
                        <a:off x="6562612" y="952100"/>
                        <a:ext cx="4513880" cy="5219066"/>
                      </a:xfrm>
                      <a:prstGeom prst="rect">
                        <a:avLst/>
                      </a:prstGeom>
                      <a:solidFill>
                        <a:srgbClr val="FFFFFF"/>
                      </a:solidFill>
                      <a:ln cap="flat">
                        <a:noFill/>
                      </a:ln>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FE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F21B12-4795-2BE8-1DB6-A012B87DDB22}"/>
              </a:ext>
            </a:extLst>
          </p:cNvPr>
          <p:cNvSpPr txBox="1"/>
          <p:nvPr/>
        </p:nvSpPr>
        <p:spPr>
          <a:xfrm>
            <a:off x="838199" y="6417309"/>
            <a:ext cx="350521" cy="253916"/>
          </a:xfrm>
          <a:prstGeom prst="rect">
            <a:avLst/>
          </a:prstGeom>
          <a:noFill/>
        </p:spPr>
        <p:txBody>
          <a:bodyPr wrap="square">
            <a:spAutoFit/>
          </a:bodyPr>
          <a:lstStyle/>
          <a:p>
            <a:fld id="{65F656FD-0992-6344-B80C-ADDB2BF3EFA0}" type="slidenum">
              <a:rPr lang="en-US" sz="1050" b="0" i="0" kern="1200" smtClean="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pPr/>
              <a:t>2</a:t>
            </a:fld>
            <a:endParaRPr lang="en-AT" sz="1050" dirty="0"/>
          </a:p>
        </p:txBody>
      </p:sp>
      <p:sp>
        <p:nvSpPr>
          <p:cNvPr id="19" name="Title 1">
            <a:extLst>
              <a:ext uri="{FF2B5EF4-FFF2-40B4-BE49-F238E27FC236}">
                <a16:creationId xmlns:a16="http://schemas.microsoft.com/office/drawing/2014/main" id="{43E4B24E-FE4A-40B0-AC44-7C21AC8E08D5}"/>
              </a:ext>
            </a:extLst>
          </p:cNvPr>
          <p:cNvSpPr>
            <a:spLocks noGrp="1"/>
          </p:cNvSpPr>
          <p:nvPr>
            <p:ph type="title"/>
          </p:nvPr>
        </p:nvSpPr>
        <p:spPr>
          <a:xfrm>
            <a:off x="359361" y="331345"/>
            <a:ext cx="10515600" cy="1325563"/>
          </a:xfrm>
        </p:spPr>
        <p:txBody>
          <a:bodyPr/>
          <a:lstStyle/>
          <a:p>
            <a:r>
              <a:rPr lang="en-US" b="1" dirty="0"/>
              <a:t>What is ASA? </a:t>
            </a:r>
            <a:endParaRPr lang="en-AT" b="1" dirty="0"/>
          </a:p>
        </p:txBody>
      </p:sp>
      <p:pic>
        <p:nvPicPr>
          <p:cNvPr id="8" name="Picture 7" descr="Cartoon of people standing next to an elephant&#10;&#10;Description automatically generated">
            <a:extLst>
              <a:ext uri="{FF2B5EF4-FFF2-40B4-BE49-F238E27FC236}">
                <a16:creationId xmlns:a16="http://schemas.microsoft.com/office/drawing/2014/main" id="{C811BE63-8B14-4B30-7666-9D6608F0D557}"/>
              </a:ext>
            </a:extLst>
          </p:cNvPr>
          <p:cNvPicPr>
            <a:picLocks noChangeAspect="1"/>
          </p:cNvPicPr>
          <p:nvPr/>
        </p:nvPicPr>
        <p:blipFill>
          <a:blip r:embed="rId3"/>
          <a:stretch>
            <a:fillRect/>
          </a:stretch>
        </p:blipFill>
        <p:spPr>
          <a:xfrm>
            <a:off x="1579921" y="1056904"/>
            <a:ext cx="9120249" cy="5130140"/>
          </a:xfrm>
          <a:prstGeom prst="rect">
            <a:avLst/>
          </a:prstGeom>
        </p:spPr>
      </p:pic>
      <p:sp>
        <p:nvSpPr>
          <p:cNvPr id="10" name="Oval Callout 9">
            <a:extLst>
              <a:ext uri="{FF2B5EF4-FFF2-40B4-BE49-F238E27FC236}">
                <a16:creationId xmlns:a16="http://schemas.microsoft.com/office/drawing/2014/main" id="{8DEBB148-C7A3-E628-736D-A4DF22D3A19B}"/>
              </a:ext>
            </a:extLst>
          </p:cNvPr>
          <p:cNvSpPr/>
          <p:nvPr/>
        </p:nvSpPr>
        <p:spPr>
          <a:xfrm>
            <a:off x="2646381" y="1742215"/>
            <a:ext cx="1688951" cy="1234626"/>
          </a:xfrm>
          <a:prstGeom prst="wedgeEllipse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a:t>
            </a:r>
            <a:r>
              <a:rPr lang="en-AT" dirty="0">
                <a:solidFill>
                  <a:schemeClr val="tx1"/>
                </a:solidFill>
              </a:rPr>
              <a:t>gent-based modelling</a:t>
            </a:r>
          </a:p>
        </p:txBody>
      </p:sp>
      <p:sp>
        <p:nvSpPr>
          <p:cNvPr id="12" name="Oval Callout 11">
            <a:extLst>
              <a:ext uri="{FF2B5EF4-FFF2-40B4-BE49-F238E27FC236}">
                <a16:creationId xmlns:a16="http://schemas.microsoft.com/office/drawing/2014/main" id="{F811CF58-FF4E-7B6A-5B53-9ECEE80DA010}"/>
              </a:ext>
            </a:extLst>
          </p:cNvPr>
          <p:cNvSpPr/>
          <p:nvPr/>
        </p:nvSpPr>
        <p:spPr>
          <a:xfrm>
            <a:off x="8379759" y="2597752"/>
            <a:ext cx="1925619" cy="839097"/>
          </a:xfrm>
          <a:prstGeom prst="wedgeEllipse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Risk perception</a:t>
            </a:r>
            <a:r>
              <a:rPr lang="en-AT" dirty="0">
                <a:solidFill>
                  <a:schemeClr val="tx1"/>
                </a:solidFill>
              </a:rPr>
              <a:t>s</a:t>
            </a:r>
          </a:p>
        </p:txBody>
      </p:sp>
      <p:sp>
        <p:nvSpPr>
          <p:cNvPr id="13" name="Oval Callout 12">
            <a:extLst>
              <a:ext uri="{FF2B5EF4-FFF2-40B4-BE49-F238E27FC236}">
                <a16:creationId xmlns:a16="http://schemas.microsoft.com/office/drawing/2014/main" id="{F09F9B13-3F21-DC14-4B2A-9F6856B1DA1F}"/>
              </a:ext>
            </a:extLst>
          </p:cNvPr>
          <p:cNvSpPr/>
          <p:nvPr/>
        </p:nvSpPr>
        <p:spPr>
          <a:xfrm>
            <a:off x="5214999" y="2359528"/>
            <a:ext cx="1357923" cy="839097"/>
          </a:xfrm>
          <a:prstGeom prst="wedgeEllipse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Optimal control</a:t>
            </a:r>
            <a:endParaRPr lang="en-AT" dirty="0">
              <a:solidFill>
                <a:schemeClr val="tx1"/>
              </a:solidFill>
            </a:endParaRPr>
          </a:p>
        </p:txBody>
      </p:sp>
      <p:sp>
        <p:nvSpPr>
          <p:cNvPr id="11" name="Oval Callout 10">
            <a:extLst>
              <a:ext uri="{FF2B5EF4-FFF2-40B4-BE49-F238E27FC236}">
                <a16:creationId xmlns:a16="http://schemas.microsoft.com/office/drawing/2014/main" id="{AE636746-4978-28FC-7F10-C7B1210AC4A3}"/>
              </a:ext>
            </a:extLst>
          </p:cNvPr>
          <p:cNvSpPr/>
          <p:nvPr/>
        </p:nvSpPr>
        <p:spPr>
          <a:xfrm>
            <a:off x="7395434" y="3036236"/>
            <a:ext cx="1925619" cy="839097"/>
          </a:xfrm>
          <a:prstGeom prst="wedgeEllipse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Remote sensing</a:t>
            </a:r>
            <a:endParaRPr lang="en-AT" dirty="0">
              <a:solidFill>
                <a:schemeClr val="tx1"/>
              </a:solidFill>
            </a:endParaRPr>
          </a:p>
        </p:txBody>
      </p:sp>
      <p:sp>
        <p:nvSpPr>
          <p:cNvPr id="14" name="Oval Callout 13">
            <a:extLst>
              <a:ext uri="{FF2B5EF4-FFF2-40B4-BE49-F238E27FC236}">
                <a16:creationId xmlns:a16="http://schemas.microsoft.com/office/drawing/2014/main" id="{3924A26E-914D-A594-3DC0-1B9C8F8C4065}"/>
              </a:ext>
            </a:extLst>
          </p:cNvPr>
          <p:cNvSpPr/>
          <p:nvPr/>
        </p:nvSpPr>
        <p:spPr>
          <a:xfrm>
            <a:off x="4279084" y="3036236"/>
            <a:ext cx="1688952" cy="569057"/>
          </a:xfrm>
          <a:prstGeom prst="wedgeEllipse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Resilience </a:t>
            </a:r>
            <a:endParaRPr lang="en-AT" dirty="0">
              <a:solidFill>
                <a:schemeClr val="tx1"/>
              </a:solidFill>
            </a:endParaRPr>
          </a:p>
        </p:txBody>
      </p:sp>
      <p:sp>
        <p:nvSpPr>
          <p:cNvPr id="15" name="Oval Callout 14">
            <a:extLst>
              <a:ext uri="{FF2B5EF4-FFF2-40B4-BE49-F238E27FC236}">
                <a16:creationId xmlns:a16="http://schemas.microsoft.com/office/drawing/2014/main" id="{E964BA9C-E887-6026-0F89-1A12349E8482}"/>
              </a:ext>
            </a:extLst>
          </p:cNvPr>
          <p:cNvSpPr/>
          <p:nvPr/>
        </p:nvSpPr>
        <p:spPr>
          <a:xfrm>
            <a:off x="6325396" y="2397446"/>
            <a:ext cx="1925619" cy="839097"/>
          </a:xfrm>
          <a:prstGeom prst="wedgeEllipse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Evolutionary games</a:t>
            </a:r>
            <a:endParaRPr lang="en-AT" dirty="0">
              <a:solidFill>
                <a:schemeClr val="tx1"/>
              </a:solidFill>
            </a:endParaRPr>
          </a:p>
        </p:txBody>
      </p:sp>
    </p:spTree>
    <p:extLst>
      <p:ext uri="{BB962C8B-B14F-4D97-AF65-F5344CB8AC3E}">
        <p14:creationId xmlns:p14="http://schemas.microsoft.com/office/powerpoint/2010/main" val="381687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1"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38A5-4291-0047-A3E7-7B2D2A39E5C8}"/>
              </a:ext>
            </a:extLst>
          </p:cNvPr>
          <p:cNvSpPr txBox="1">
            <a:spLocks noGrp="1"/>
          </p:cNvSpPr>
          <p:nvPr>
            <p:ph type="title"/>
          </p:nvPr>
        </p:nvSpPr>
        <p:spPr>
          <a:xfrm>
            <a:off x="284018" y="185016"/>
            <a:ext cx="10515600" cy="1325563"/>
          </a:xfrm>
        </p:spPr>
        <p:txBody>
          <a:bodyPr/>
          <a:lstStyle/>
          <a:p>
            <a:pPr lvl="0"/>
            <a:r>
              <a:rPr lang="en-US" dirty="0"/>
              <a:t>FABLE </a:t>
            </a:r>
            <a:r>
              <a:rPr lang="en-US" dirty="0" err="1"/>
              <a:t>Scenathon</a:t>
            </a:r>
            <a:r>
              <a:rPr lang="en-US" dirty="0"/>
              <a:t> 2023 on the Sustainable Development Report 2024</a:t>
            </a:r>
          </a:p>
        </p:txBody>
      </p:sp>
      <p:sp>
        <p:nvSpPr>
          <p:cNvPr id="3" name="Content Placeholder 2">
            <a:extLst>
              <a:ext uri="{FF2B5EF4-FFF2-40B4-BE49-F238E27FC236}">
                <a16:creationId xmlns:a16="http://schemas.microsoft.com/office/drawing/2014/main" id="{323117FA-3BD3-125B-999C-9B24158703DB}"/>
              </a:ext>
            </a:extLst>
          </p:cNvPr>
          <p:cNvSpPr txBox="1">
            <a:spLocks noGrp="1"/>
          </p:cNvSpPr>
          <p:nvPr>
            <p:ph type="body" sz="quarter" idx="4294967295"/>
          </p:nvPr>
        </p:nvSpPr>
        <p:spPr>
          <a:xfrm>
            <a:off x="838203" y="1825627"/>
            <a:ext cx="5873684" cy="4351336"/>
          </a:xfrm>
          <a:prstGeom prst="rect">
            <a:avLst/>
          </a:prstGeom>
          <a:noFill/>
          <a:ln>
            <a:noFill/>
          </a:ln>
        </p:spPr>
        <p:txBody>
          <a:bodyPr vert="horz" wrap="square" lIns="91440" tIns="45720" rIns="91440" bIns="45720" anchor="t" anchorCtr="0" compatLnSpc="1">
            <a:noAutofit/>
          </a:bodyPr>
          <a:lstStyle/>
          <a:p>
            <a:pPr marL="342900" lvl="0" indent="-342900">
              <a:buSzPct val="100000"/>
              <a:buFont typeface="Arial" pitchFamily="34"/>
            </a:pPr>
            <a:r>
              <a:rPr lang="fr-FR" sz="2400">
                <a:solidFill>
                  <a:srgbClr val="000000"/>
                </a:solidFill>
                <a:latin typeface="Source Sans Pro" pitchFamily="34"/>
                <a:ea typeface="Source Sans Pro" pitchFamily="34"/>
              </a:rPr>
              <a:t>22 countries and 6 rest of the world regions represented = 28 single models (FABLE Calculator)</a:t>
            </a:r>
          </a:p>
          <a:p>
            <a:pPr marL="342900" lvl="0" indent="-342900">
              <a:buSzPct val="100000"/>
              <a:buFont typeface="Arial" pitchFamily="34"/>
            </a:pPr>
            <a:r>
              <a:rPr lang="fr-FR" sz="2400">
                <a:solidFill>
                  <a:srgbClr val="000000"/>
                </a:solidFill>
                <a:latin typeface="Source Sans Pro" pitchFamily="34"/>
                <a:ea typeface="Source Sans Pro" pitchFamily="34"/>
              </a:rPr>
              <a:t>83 commodities</a:t>
            </a:r>
          </a:p>
          <a:p>
            <a:pPr marL="342900" lvl="1" indent="-342900">
              <a:buSzPct val="100000"/>
              <a:buFont typeface="Arial" pitchFamily="34"/>
            </a:pPr>
            <a:r>
              <a:rPr lang="fr-FR">
                <a:solidFill>
                  <a:srgbClr val="000000"/>
                </a:solidFill>
                <a:latin typeface="Source Sans Pro" pitchFamily="34"/>
                <a:ea typeface="Source Sans Pro" pitchFamily="34"/>
              </a:rPr>
              <a:t>The objective of this Scenathon was to collectively achieve 16 sustainability targets</a:t>
            </a:r>
          </a:p>
          <a:p>
            <a:pPr marL="0" lvl="0" indent="0">
              <a:buNone/>
            </a:pPr>
            <a:endParaRPr lang="en-US" sz="1600">
              <a:solidFill>
                <a:srgbClr val="000000"/>
              </a:solidFill>
              <a:latin typeface="Source Sans Pro" pitchFamily="34"/>
              <a:ea typeface="Source Sans Pro" pitchFamily="34"/>
            </a:endParaRPr>
          </a:p>
        </p:txBody>
      </p:sp>
      <p:pic>
        <p:nvPicPr>
          <p:cNvPr id="4" name="Picture 4">
            <a:extLst>
              <a:ext uri="{FF2B5EF4-FFF2-40B4-BE49-F238E27FC236}">
                <a16:creationId xmlns:a16="http://schemas.microsoft.com/office/drawing/2014/main" id="{A447CD65-F162-7113-8738-E82F35A829C7}"/>
              </a:ext>
            </a:extLst>
          </p:cNvPr>
          <p:cNvPicPr>
            <a:picLocks noChangeAspect="1"/>
          </p:cNvPicPr>
          <p:nvPr/>
        </p:nvPicPr>
        <p:blipFill>
          <a:blip r:embed="rId2"/>
          <a:srcRect l="12765" r="14830"/>
          <a:stretch>
            <a:fillRect/>
          </a:stretch>
        </p:blipFill>
        <p:spPr>
          <a:xfrm>
            <a:off x="7808308" y="1085401"/>
            <a:ext cx="3440786" cy="4687205"/>
          </a:xfrm>
          <a:prstGeom prst="rect">
            <a:avLst/>
          </a:prstGeom>
          <a:noFill/>
          <a:ln cap="flat">
            <a:noFill/>
          </a:ln>
        </p:spPr>
      </p:pic>
      <p:sp>
        <p:nvSpPr>
          <p:cNvPr id="5" name="TextBox 5">
            <a:extLst>
              <a:ext uri="{FF2B5EF4-FFF2-40B4-BE49-F238E27FC236}">
                <a16:creationId xmlns:a16="http://schemas.microsoft.com/office/drawing/2014/main" id="{071F48E7-9F2D-6BD3-C9D3-866514FD2C72}"/>
              </a:ext>
            </a:extLst>
          </p:cNvPr>
          <p:cNvSpPr txBox="1"/>
          <p:nvPr/>
        </p:nvSpPr>
        <p:spPr>
          <a:xfrm>
            <a:off x="942910" y="4675692"/>
            <a:ext cx="5981849"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1200" cap="none" spc="0" baseline="0">
                <a:solidFill>
                  <a:srgbClr val="000000"/>
                </a:solidFill>
                <a:uFillTx/>
                <a:latin typeface="Calibri" pitchFamily="34"/>
                <a:ea typeface="Calibri" pitchFamily="34"/>
              </a:rPr>
              <a:t>FABLE (2024) Transforming food and land systems to achieve the SDGs. In Sachs et al. (2024) The Sustainable Development Report 2024. SDSN, New York and Paris.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3D68D-FAD3-401C-F7C7-6E323ABA8429}"/>
              </a:ext>
            </a:extLst>
          </p:cNvPr>
          <p:cNvSpPr txBox="1">
            <a:spLocks noGrp="1"/>
          </p:cNvSpPr>
          <p:nvPr>
            <p:ph type="title"/>
          </p:nvPr>
        </p:nvSpPr>
        <p:spPr>
          <a:xfrm>
            <a:off x="367145" y="196197"/>
            <a:ext cx="10515600" cy="1325563"/>
          </a:xfrm>
        </p:spPr>
        <p:txBody>
          <a:bodyPr/>
          <a:lstStyle/>
          <a:p>
            <a:pPr lvl="0"/>
            <a:r>
              <a:rPr lang="en-US" dirty="0"/>
              <a:t>The </a:t>
            </a:r>
            <a:r>
              <a:rPr lang="en-US" dirty="0" err="1"/>
              <a:t>SmartLinker</a:t>
            </a:r>
            <a:r>
              <a:rPr lang="en-US" dirty="0"/>
              <a:t> platform (SLP) as a cooperative AI tool </a:t>
            </a:r>
          </a:p>
        </p:txBody>
      </p:sp>
      <p:sp>
        <p:nvSpPr>
          <p:cNvPr id="3" name="Content Placeholder 2">
            <a:extLst>
              <a:ext uri="{FF2B5EF4-FFF2-40B4-BE49-F238E27FC236}">
                <a16:creationId xmlns:a16="http://schemas.microsoft.com/office/drawing/2014/main" id="{62E918D9-1516-4F5D-9CC0-5265BEE07832}"/>
              </a:ext>
            </a:extLst>
          </p:cNvPr>
          <p:cNvSpPr txBox="1">
            <a:spLocks noGrp="1"/>
          </p:cNvSpPr>
          <p:nvPr>
            <p:ph type="body" sz="quarter" idx="4294967295"/>
          </p:nvPr>
        </p:nvSpPr>
        <p:spPr>
          <a:xfrm>
            <a:off x="367144" y="1647685"/>
            <a:ext cx="11630891" cy="4351336"/>
          </a:xfrm>
          <a:prstGeom prst="rect">
            <a:avLst/>
          </a:prstGeom>
          <a:noFill/>
          <a:ln>
            <a:noFill/>
          </a:ln>
        </p:spPr>
        <p:txBody>
          <a:bodyPr vert="horz" wrap="square" lIns="91440" tIns="45720" rIns="91440" bIns="45720" anchor="t" anchorCtr="0" compatLnSpc="1">
            <a:noAutofit/>
          </a:bodyPr>
          <a:lstStyle/>
          <a:p>
            <a:pPr marL="285750" lvl="0" indent="-285750">
              <a:lnSpc>
                <a:spcPct val="100000"/>
              </a:lnSpc>
              <a:spcAft>
                <a:spcPts val="800"/>
              </a:spcAft>
              <a:buSzPct val="100000"/>
              <a:buFont typeface="Arial" pitchFamily="34"/>
            </a:pPr>
            <a:r>
              <a:rPr lang="en-US" sz="1800" dirty="0">
                <a:solidFill>
                  <a:srgbClr val="000000"/>
                </a:solidFill>
                <a:latin typeface="Source Sans Pro" pitchFamily="34"/>
                <a:ea typeface="Source Sans Pro" pitchFamily="34"/>
                <a:cs typeface="Tahoma" pitchFamily="34"/>
              </a:rPr>
              <a:t>The </a:t>
            </a:r>
            <a:r>
              <a:rPr lang="en-US" sz="1800" dirty="0" err="1">
                <a:solidFill>
                  <a:srgbClr val="000000"/>
                </a:solidFill>
                <a:latin typeface="Source Sans Pro" pitchFamily="34"/>
                <a:ea typeface="Source Sans Pro" pitchFamily="34"/>
                <a:cs typeface="Tahoma" pitchFamily="34"/>
              </a:rPr>
              <a:t>SmartLinker</a:t>
            </a:r>
            <a:r>
              <a:rPr lang="en-US" sz="1800" dirty="0">
                <a:solidFill>
                  <a:srgbClr val="000000"/>
                </a:solidFill>
                <a:latin typeface="Source Sans Pro" pitchFamily="34"/>
                <a:ea typeface="Source Sans Pro" pitchFamily="34"/>
                <a:cs typeface="Tahoma" pitchFamily="34"/>
              </a:rPr>
              <a:t> framework is based on RL algorithms tailored to the Multi-Agent and Multi-Objective. </a:t>
            </a:r>
          </a:p>
          <a:p>
            <a:pPr marL="285750" lvl="0" indent="-285750">
              <a:lnSpc>
                <a:spcPct val="100000"/>
              </a:lnSpc>
              <a:buSzPct val="100000"/>
              <a:buFont typeface="Arial" pitchFamily="34"/>
            </a:pPr>
            <a:r>
              <a:rPr lang="en-US" sz="1800" dirty="0">
                <a:solidFill>
                  <a:srgbClr val="000000"/>
                </a:solidFill>
                <a:latin typeface="Source Sans Pro" pitchFamily="34"/>
                <a:ea typeface="Source Sans Pro" pitchFamily="34"/>
                <a:cs typeface="Tahoma" pitchFamily="34"/>
              </a:rPr>
              <a:t>It is a central coordinator/ optimizer capable of learning by interacting with independent agents (countries/regionals FABLE calculators) that integrate multiple goals. </a:t>
            </a:r>
          </a:p>
          <a:p>
            <a:pPr marL="285750" lvl="0" indent="-285750">
              <a:lnSpc>
                <a:spcPct val="100000"/>
              </a:lnSpc>
              <a:buSzPct val="100000"/>
              <a:buFont typeface="Arial" pitchFamily="34"/>
            </a:pPr>
            <a:r>
              <a:rPr lang="en-US" sz="1800" dirty="0">
                <a:solidFill>
                  <a:srgbClr val="000000"/>
                </a:solidFill>
                <a:latin typeface="Source Sans Pro" pitchFamily="34"/>
                <a:ea typeface="Source Sans Pro" pitchFamily="34"/>
                <a:cs typeface="Tahoma" pitchFamily="34"/>
              </a:rPr>
              <a:t>Agents are the single-country and regional FABLE Calculators used in the </a:t>
            </a:r>
            <a:r>
              <a:rPr lang="en-US" sz="1800" dirty="0" err="1">
                <a:solidFill>
                  <a:srgbClr val="000000"/>
                </a:solidFill>
                <a:latin typeface="Source Sans Pro" pitchFamily="34"/>
                <a:ea typeface="Source Sans Pro" pitchFamily="34"/>
                <a:cs typeface="Tahoma" pitchFamily="34"/>
              </a:rPr>
              <a:t>Scenathon</a:t>
            </a:r>
            <a:r>
              <a:rPr lang="en-US" sz="1800" dirty="0">
                <a:solidFill>
                  <a:srgbClr val="000000"/>
                </a:solidFill>
                <a:latin typeface="Source Sans Pro" pitchFamily="34"/>
                <a:ea typeface="Source Sans Pro" pitchFamily="34"/>
                <a:cs typeface="Tahoma" pitchFamily="34"/>
              </a:rPr>
              <a:t> 2023.</a:t>
            </a:r>
          </a:p>
          <a:p>
            <a:pPr marL="285750" lvl="0" indent="-285750">
              <a:lnSpc>
                <a:spcPct val="100000"/>
              </a:lnSpc>
              <a:buSzPct val="100000"/>
              <a:buFont typeface="Arial" pitchFamily="34"/>
            </a:pPr>
            <a:r>
              <a:rPr lang="en-US" sz="1800" dirty="0">
                <a:solidFill>
                  <a:srgbClr val="FF0000"/>
                </a:solidFill>
                <a:latin typeface="Source Sans Pro" pitchFamily="34"/>
                <a:ea typeface="Source Sans Pro" pitchFamily="34"/>
              </a:rPr>
              <a:t>The learning is fed by strategic data received by the country models</a:t>
            </a:r>
            <a:endParaRPr lang="en-AT" sz="1800" dirty="0">
              <a:solidFill>
                <a:srgbClr val="FF0000"/>
              </a:solidFill>
              <a:latin typeface="Source Sans Pro" pitchFamily="34"/>
              <a:ea typeface="Source Sans Pro" pitchFamily="34"/>
            </a:endParaRPr>
          </a:p>
          <a:p>
            <a:pPr marL="285750" lvl="0" indent="-285750">
              <a:lnSpc>
                <a:spcPct val="107000"/>
              </a:lnSpc>
              <a:buSzPct val="100000"/>
              <a:buFont typeface="Arial" pitchFamily="34"/>
            </a:pPr>
            <a:endParaRPr lang="en-US" sz="1800" dirty="0">
              <a:solidFill>
                <a:srgbClr val="000000"/>
              </a:solidFill>
              <a:latin typeface="Source Sans Pro" pitchFamily="34"/>
              <a:ea typeface="Source Sans Pro" pitchFamily="34"/>
              <a:cs typeface="Arial" pitchFamily="34"/>
            </a:endParaRPr>
          </a:p>
          <a:p>
            <a:pPr marL="0" lvl="0" indent="0">
              <a:buNone/>
            </a:pPr>
            <a:endParaRPr lang="en-US" sz="1800" dirty="0">
              <a:solidFill>
                <a:srgbClr val="000000"/>
              </a:solidFill>
              <a:latin typeface="Source Sans Pro" pitchFamily="34"/>
              <a:ea typeface="Source Sans Pro" pitchFamily="34"/>
            </a:endParaRPr>
          </a:p>
        </p:txBody>
      </p:sp>
      <p:pic>
        <p:nvPicPr>
          <p:cNvPr id="4" name="Picture 3" descr="A screenshot of a computer&#10;&#10;Description automatically generated">
            <a:extLst>
              <a:ext uri="{FF2B5EF4-FFF2-40B4-BE49-F238E27FC236}">
                <a16:creationId xmlns:a16="http://schemas.microsoft.com/office/drawing/2014/main" id="{1808D51D-D5C2-7F48-9AAC-AEFCD8E26B7B}"/>
              </a:ext>
            </a:extLst>
          </p:cNvPr>
          <p:cNvPicPr>
            <a:picLocks noChangeAspect="1"/>
          </p:cNvPicPr>
          <p:nvPr/>
        </p:nvPicPr>
        <p:blipFill>
          <a:blip r:embed="rId2"/>
          <a:srcRect l="5393" r="9686"/>
          <a:stretch>
            <a:fillRect/>
          </a:stretch>
        </p:blipFill>
        <p:spPr>
          <a:xfrm>
            <a:off x="2014050" y="3643292"/>
            <a:ext cx="7516514" cy="2481654"/>
          </a:xfrm>
          <a:prstGeom prst="rect">
            <a:avLst/>
          </a:prstGeom>
          <a:noFill/>
          <a:ln cap="flat">
            <a:noFill/>
          </a:ln>
        </p:spPr>
      </p:pic>
      <p:sp>
        <p:nvSpPr>
          <p:cNvPr id="5" name="Rectangle 3">
            <a:extLst>
              <a:ext uri="{FF2B5EF4-FFF2-40B4-BE49-F238E27FC236}">
                <a16:creationId xmlns:a16="http://schemas.microsoft.com/office/drawing/2014/main" id="{E6BFFBAE-CB87-4173-71D6-4994576164DF}"/>
              </a:ext>
            </a:extLst>
          </p:cNvPr>
          <p:cNvSpPr/>
          <p:nvPr/>
        </p:nvSpPr>
        <p:spPr>
          <a:xfrm>
            <a:off x="3185888" y="5999021"/>
            <a:ext cx="6029215" cy="261609"/>
          </a:xfrm>
          <a:prstGeom prst="rect">
            <a:avLst/>
          </a:prstGeom>
          <a:noFill/>
          <a:ln cap="flat">
            <a:noFill/>
            <a:prstDash val="solid"/>
          </a:ln>
        </p:spPr>
        <p:txBody>
          <a:bodyPr vert="horz" wrap="non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Source Sans Pro" pitchFamily="34"/>
                <a:ea typeface="Source Sans Pro" pitchFamily="34"/>
                <a:cs typeface="Arial" pitchFamily="34"/>
              </a:rPr>
              <a:t>Accumulated Q values obtained during exploration (blue) and exploitation (green) on 420 episodes.</a:t>
            </a:r>
            <a:endParaRPr lang="en-US" sz="1800" b="0" i="0" u="none" strike="noStrike" kern="1200" cap="none" spc="0" baseline="0">
              <a:solidFill>
                <a:srgbClr val="000000"/>
              </a:solidFill>
              <a:uFillTx/>
              <a:latin typeface="Source Sans Pro" pitchFamily="34"/>
              <a:ea typeface="Source Sans Pro" pitchFamily="3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198AA-AC80-3D5B-E298-5AA3D037F902}"/>
              </a:ext>
            </a:extLst>
          </p:cNvPr>
          <p:cNvSpPr txBox="1">
            <a:spLocks noGrp="1"/>
          </p:cNvSpPr>
          <p:nvPr>
            <p:ph type="title"/>
          </p:nvPr>
        </p:nvSpPr>
        <p:spPr>
          <a:xfrm>
            <a:off x="270163" y="197528"/>
            <a:ext cx="11589328" cy="1325563"/>
          </a:xfrm>
        </p:spPr>
        <p:txBody>
          <a:bodyPr/>
          <a:lstStyle/>
          <a:p>
            <a:pPr lvl="0"/>
            <a:r>
              <a:rPr lang="en-US" sz="4000" dirty="0"/>
              <a:t>The </a:t>
            </a:r>
            <a:r>
              <a:rPr lang="en-US" sz="4000" dirty="0" err="1"/>
              <a:t>SmartLinker</a:t>
            </a:r>
            <a:r>
              <a:rPr lang="en-US" sz="4000" dirty="0"/>
              <a:t> is capable of advice on optimal bilateral trade that maximizes Global targets </a:t>
            </a:r>
          </a:p>
        </p:txBody>
      </p:sp>
      <p:pic>
        <p:nvPicPr>
          <p:cNvPr id="3" name="Picture 3" descr="A graph showing the growth of a company&#10;&#10;Description automatically generated with medium confidence">
            <a:extLst>
              <a:ext uri="{FF2B5EF4-FFF2-40B4-BE49-F238E27FC236}">
                <a16:creationId xmlns:a16="http://schemas.microsoft.com/office/drawing/2014/main" id="{A55C0DCF-25C0-3029-2BAD-49496B69C74D}"/>
              </a:ext>
            </a:extLst>
          </p:cNvPr>
          <p:cNvPicPr>
            <a:picLocks noChangeAspect="1"/>
          </p:cNvPicPr>
          <p:nvPr/>
        </p:nvPicPr>
        <p:blipFill>
          <a:blip r:embed="rId2"/>
          <a:srcRect l="7906" r="9219" b="6407"/>
          <a:stretch>
            <a:fillRect/>
          </a:stretch>
        </p:blipFill>
        <p:spPr>
          <a:xfrm>
            <a:off x="699461" y="1940841"/>
            <a:ext cx="6289243" cy="3634173"/>
          </a:xfrm>
          <a:prstGeom prst="rect">
            <a:avLst/>
          </a:prstGeom>
          <a:noFill/>
          <a:ln cap="flat">
            <a:noFill/>
          </a:ln>
        </p:spPr>
      </p:pic>
      <p:pic>
        <p:nvPicPr>
          <p:cNvPr id="4" name="Picture 4">
            <a:extLst>
              <a:ext uri="{FF2B5EF4-FFF2-40B4-BE49-F238E27FC236}">
                <a16:creationId xmlns:a16="http://schemas.microsoft.com/office/drawing/2014/main" id="{1835D5B6-9522-E9AC-5809-EE1E711BB960}"/>
              </a:ext>
            </a:extLst>
          </p:cNvPr>
          <p:cNvPicPr>
            <a:picLocks noChangeAspect="1"/>
          </p:cNvPicPr>
          <p:nvPr/>
        </p:nvPicPr>
        <p:blipFill>
          <a:blip r:embed="rId3"/>
          <a:srcRect t="290" b="290"/>
          <a:stretch>
            <a:fillRect/>
          </a:stretch>
        </p:blipFill>
        <p:spPr>
          <a:xfrm>
            <a:off x="7261049" y="1405423"/>
            <a:ext cx="3796195" cy="4521378"/>
          </a:xfrm>
          <a:prstGeom prst="rect">
            <a:avLst/>
          </a:prstGeom>
          <a:noFill/>
          <a:ln cap="flat">
            <a:noFill/>
          </a:ln>
        </p:spPr>
      </p:pic>
      <p:sp>
        <p:nvSpPr>
          <p:cNvPr id="5" name="TextBox 5">
            <a:extLst>
              <a:ext uri="{FF2B5EF4-FFF2-40B4-BE49-F238E27FC236}">
                <a16:creationId xmlns:a16="http://schemas.microsoft.com/office/drawing/2014/main" id="{283F78B0-A038-616B-48D4-047453A9E82B}"/>
              </a:ext>
            </a:extLst>
          </p:cNvPr>
          <p:cNvSpPr txBox="1"/>
          <p:nvPr/>
        </p:nvSpPr>
        <p:spPr>
          <a:xfrm>
            <a:off x="6988704" y="1756150"/>
            <a:ext cx="6629738"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                2.39 GtCO2e </a:t>
            </a:r>
            <a:endParaRPr lang="en-AT" sz="1800" b="0" i="0" u="none" strike="noStrike" kern="1200" cap="none" spc="0" baseline="0">
              <a:solidFill>
                <a:srgbClr val="000000"/>
              </a:solidFill>
              <a:uFillTx/>
              <a:latin typeface="Calibri"/>
            </a:endParaRPr>
          </a:p>
        </p:txBody>
      </p:sp>
      <p:sp>
        <p:nvSpPr>
          <p:cNvPr id="6" name="TextBox 6">
            <a:extLst>
              <a:ext uri="{FF2B5EF4-FFF2-40B4-BE49-F238E27FC236}">
                <a16:creationId xmlns:a16="http://schemas.microsoft.com/office/drawing/2014/main" id="{E7B7FF3E-56F4-CA65-2D9B-1EB977515AFB}"/>
              </a:ext>
            </a:extLst>
          </p:cNvPr>
          <p:cNvSpPr txBox="1"/>
          <p:nvPr/>
        </p:nvSpPr>
        <p:spPr>
          <a:xfrm>
            <a:off x="9247692" y="2711506"/>
            <a:ext cx="1366890"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1.66 GtCO2e </a:t>
            </a:r>
            <a:endParaRPr lang="en-AT" sz="1800" b="0" i="0" u="none" strike="noStrike" kern="1200" cap="none" spc="0" baseline="0">
              <a:solidFill>
                <a:srgbClr val="000000"/>
              </a:solidFill>
              <a:uFillTx/>
              <a:latin typeface="Calibri"/>
            </a:endParaRPr>
          </a:p>
        </p:txBody>
      </p:sp>
      <p:sp>
        <p:nvSpPr>
          <p:cNvPr id="7" name="TextBox 7">
            <a:extLst>
              <a:ext uri="{FF2B5EF4-FFF2-40B4-BE49-F238E27FC236}">
                <a16:creationId xmlns:a16="http://schemas.microsoft.com/office/drawing/2014/main" id="{BB07BBEA-D364-49C6-EFD0-FB8BBAFB7517}"/>
              </a:ext>
            </a:extLst>
          </p:cNvPr>
          <p:cNvSpPr txBox="1"/>
          <p:nvPr/>
        </p:nvSpPr>
        <p:spPr>
          <a:xfrm>
            <a:off x="642594" y="5695788"/>
            <a:ext cx="10906807"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000000"/>
                </a:solidFill>
                <a:uFillTx/>
                <a:latin typeface="Verdana" pitchFamily="34"/>
              </a:rPr>
              <a:t>Javalera-Rincon, V., Orduña Cabrera, F., Mosnier, A., Sandoval- Gastelum, M., Rios- Ochoa, A., Frank, F., Douzal, C., Chemarin, C., Jones, S., &amp; Obersteiner, M. (2024). </a:t>
            </a:r>
            <a:r>
              <a:rPr lang="en-US" sz="800" b="0" i="1" u="none" strike="noStrike" kern="1200" cap="none" spc="0" baseline="0">
                <a:solidFill>
                  <a:srgbClr val="000000"/>
                </a:solidFill>
                <a:uFillTx/>
                <a:latin typeface="Verdana" pitchFamily="34"/>
              </a:rPr>
              <a:t>What if trade could enhance global sustainability? The SmartLinker Platform as a cooperative AI</a:t>
            </a:r>
            <a:r>
              <a:rPr lang="en-US" sz="800" b="0" i="0" u="none" strike="noStrike" kern="1200" cap="none" spc="0" baseline="0">
                <a:solidFill>
                  <a:srgbClr val="000000"/>
                </a:solidFill>
                <a:uFillTx/>
                <a:latin typeface="Verdana" pitchFamily="34"/>
              </a:rPr>
              <a:t> ( Presented during the 27th Annual Conference on Global Economic Analysis (Fort Collins, Colorado, USA)). Purdue University, West Lafayette, IN: Global Trade Analysis Project (GTAP).</a:t>
            </a:r>
            <a:endParaRPr lang="en-US" sz="800" b="0" i="0" u="none" strike="noStrike" kern="1200" cap="none" spc="0" baseline="0">
              <a:solidFill>
                <a:srgbClr val="000000"/>
              </a:solidFill>
              <a:uFillTx/>
              <a:latin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EA06-1B2D-8DF4-6A99-F61CF077088B}"/>
              </a:ext>
            </a:extLst>
          </p:cNvPr>
          <p:cNvSpPr txBox="1">
            <a:spLocks noGrp="1"/>
          </p:cNvSpPr>
          <p:nvPr>
            <p:ph type="title"/>
          </p:nvPr>
        </p:nvSpPr>
        <p:spPr/>
        <p:txBody>
          <a:bodyPr/>
          <a:lstStyle/>
          <a:p>
            <a:pPr lvl="0"/>
            <a:r>
              <a:rPr lang="en-US" dirty="0"/>
              <a:t>ASA, FABLE and the </a:t>
            </a:r>
            <a:r>
              <a:rPr lang="en-US" dirty="0" err="1"/>
              <a:t>SmartLinker</a:t>
            </a:r>
            <a:r>
              <a:rPr lang="en-US" dirty="0"/>
              <a:t> Platform</a:t>
            </a:r>
          </a:p>
        </p:txBody>
      </p:sp>
      <p:sp>
        <p:nvSpPr>
          <p:cNvPr id="3" name="Content Placeholder 2">
            <a:extLst>
              <a:ext uri="{FF2B5EF4-FFF2-40B4-BE49-F238E27FC236}">
                <a16:creationId xmlns:a16="http://schemas.microsoft.com/office/drawing/2014/main" id="{7875C6BC-F5ED-1C3F-E0BB-BC434677A844}"/>
              </a:ext>
            </a:extLst>
          </p:cNvPr>
          <p:cNvSpPr txBox="1">
            <a:spLocks noGrp="1"/>
          </p:cNvSpPr>
          <p:nvPr>
            <p:ph type="body" sz="quarter" idx="4294967295"/>
          </p:nvPr>
        </p:nvSpPr>
        <p:spPr>
          <a:xfrm>
            <a:off x="838200" y="1396137"/>
            <a:ext cx="10515600" cy="4351336"/>
          </a:xfrm>
          <a:prstGeom prst="rect">
            <a:avLst/>
          </a:prstGeom>
          <a:noFill/>
          <a:ln>
            <a:noFill/>
          </a:ln>
        </p:spPr>
        <p:txBody>
          <a:bodyPr vert="horz" wrap="square" lIns="91440" tIns="45720" rIns="91440" bIns="45720" anchor="t" anchorCtr="0" compatLnSpc="1">
            <a:noAutofit/>
          </a:bodyPr>
          <a:lstStyle/>
          <a:p>
            <a:pPr marL="285750" lvl="0" indent="-285750">
              <a:buSzPct val="100000"/>
              <a:buFont typeface="Arial" pitchFamily="34"/>
            </a:pPr>
            <a:r>
              <a:rPr lang="en-US" sz="2400" b="1" dirty="0">
                <a:solidFill>
                  <a:srgbClr val="000000"/>
                </a:solidFill>
                <a:latin typeface="Source Sans Pro" pitchFamily="34"/>
                <a:ea typeface="Source Sans Pro" pitchFamily="34"/>
              </a:rPr>
              <a:t>To advance Systems Analysis: </a:t>
            </a:r>
            <a:r>
              <a:rPr lang="en-US" sz="2400" dirty="0">
                <a:solidFill>
                  <a:srgbClr val="000000"/>
                </a:solidFill>
                <a:latin typeface="Source Sans Pro" pitchFamily="34"/>
                <a:ea typeface="Source Sans Pro" pitchFamily="34"/>
              </a:rPr>
              <a:t>The SLP focus is to optimize complex interactions between already complex sub-systems by the development of new Machine Learning algorithms with Multi-Objective and Multi-Agent capacities. </a:t>
            </a:r>
          </a:p>
          <a:p>
            <a:pPr marL="285750" lvl="0" indent="-285750">
              <a:buSzPct val="100000"/>
              <a:buFont typeface="Arial" pitchFamily="34"/>
            </a:pPr>
            <a:r>
              <a:rPr lang="en-US" sz="2400" b="1" dirty="0">
                <a:solidFill>
                  <a:srgbClr val="000000"/>
                </a:solidFill>
                <a:latin typeface="Source Sans Pro" pitchFamily="34"/>
                <a:ea typeface="Source Sans Pro" pitchFamily="34"/>
              </a:rPr>
              <a:t>To Enhance policy impact:</a:t>
            </a:r>
            <a:r>
              <a:rPr lang="en-US" sz="2400" dirty="0">
                <a:solidFill>
                  <a:srgbClr val="000000"/>
                </a:solidFill>
                <a:latin typeface="Source Sans Pro" pitchFamily="34"/>
                <a:ea typeface="Source Sans Pro" pitchFamily="34"/>
              </a:rPr>
              <a:t> With FABLE and the </a:t>
            </a:r>
            <a:r>
              <a:rPr lang="en-US" sz="2400" dirty="0" err="1">
                <a:solidFill>
                  <a:srgbClr val="000000"/>
                </a:solidFill>
                <a:latin typeface="Source Sans Pro" pitchFamily="34"/>
                <a:ea typeface="Source Sans Pro" pitchFamily="34"/>
              </a:rPr>
              <a:t>Scenathon</a:t>
            </a:r>
            <a:r>
              <a:rPr lang="en-US" sz="2400" dirty="0">
                <a:solidFill>
                  <a:srgbClr val="000000"/>
                </a:solidFill>
                <a:latin typeface="Source Sans Pro" pitchFamily="34"/>
                <a:ea typeface="Source Sans Pro" pitchFamily="34"/>
              </a:rPr>
              <a:t>.</a:t>
            </a:r>
          </a:p>
          <a:p>
            <a:pPr marL="285750" lvl="0" indent="-285750">
              <a:buSzPct val="100000"/>
              <a:buFont typeface="Arial" pitchFamily="34"/>
            </a:pPr>
            <a:r>
              <a:rPr lang="en-US" sz="2400" b="1" dirty="0">
                <a:solidFill>
                  <a:srgbClr val="000000"/>
                </a:solidFill>
                <a:latin typeface="Source Sans Pro" pitchFamily="34"/>
                <a:ea typeface="Source Sans Pro" pitchFamily="34"/>
              </a:rPr>
              <a:t>To Exploit the digital revolution: </a:t>
            </a:r>
            <a:r>
              <a:rPr lang="en-US" sz="2400" dirty="0">
                <a:solidFill>
                  <a:srgbClr val="000000"/>
                </a:solidFill>
                <a:latin typeface="Source Sans Pro" pitchFamily="34"/>
                <a:ea typeface="Source Sans Pro" pitchFamily="34"/>
              </a:rPr>
              <a:t>The SLP is the technological infrastructure that makes the </a:t>
            </a:r>
            <a:r>
              <a:rPr lang="en-US" sz="2400" dirty="0" err="1">
                <a:solidFill>
                  <a:srgbClr val="000000"/>
                </a:solidFill>
                <a:latin typeface="Source Sans Pro" pitchFamily="34"/>
                <a:ea typeface="Source Sans Pro" pitchFamily="34"/>
              </a:rPr>
              <a:t>Scenathon</a:t>
            </a:r>
            <a:r>
              <a:rPr lang="en-US" sz="2400" dirty="0">
                <a:solidFill>
                  <a:srgbClr val="000000"/>
                </a:solidFill>
                <a:latin typeface="Source Sans Pro" pitchFamily="34"/>
                <a:ea typeface="Source Sans Pro" pitchFamily="34"/>
              </a:rPr>
              <a:t> possible. So, we use Science and technology to connect models, experts and stakeholders in a Novel Distributed, Integrated Assessment Model.</a:t>
            </a:r>
          </a:p>
          <a:p>
            <a:pPr marL="285750" lvl="0" indent="-285750">
              <a:buSzPct val="100000"/>
              <a:buFont typeface="Arial" pitchFamily="34"/>
            </a:pPr>
            <a:r>
              <a:rPr lang="en-US" sz="2400" b="1" dirty="0">
                <a:solidFill>
                  <a:srgbClr val="000000"/>
                </a:solidFill>
                <a:latin typeface="Source Sans Pro" pitchFamily="34"/>
                <a:ea typeface="Source Sans Pro" pitchFamily="34"/>
              </a:rPr>
              <a:t>Our work is transdisciplinary</a:t>
            </a:r>
            <a:r>
              <a:rPr lang="en-US" sz="2400" dirty="0">
                <a:solidFill>
                  <a:srgbClr val="000000"/>
                </a:solidFill>
                <a:latin typeface="Source Sans Pro" pitchFamily="34"/>
                <a:ea typeface="Source Sans Pro" pitchFamily="34"/>
              </a:rPr>
              <a:t>, and methods can be applied to other contexts.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083938-B75F-B089-5AA6-71423B4FEDDF}"/>
              </a:ext>
            </a:extLst>
          </p:cNvPr>
          <p:cNvSpPr txBox="1"/>
          <p:nvPr/>
        </p:nvSpPr>
        <p:spPr>
          <a:xfrm>
            <a:off x="642094" y="1838188"/>
            <a:ext cx="11295905" cy="212365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dirty="0">
                <a:solidFill>
                  <a:srgbClr val="92D050"/>
                </a:solidFill>
                <a:uFillTx/>
                <a:latin typeface="Source Sans Pro" pitchFamily="34"/>
                <a:ea typeface="Source Sans Pro" pitchFamily="34"/>
              </a:rPr>
              <a:t>Thank you for your attention!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dirty="0">
                <a:solidFill>
                  <a:schemeClr val="accent4">
                    <a:lumMod val="60000"/>
                    <a:lumOff val="40000"/>
                  </a:schemeClr>
                </a:solidFill>
                <a:latin typeface="Source Sans Pro" pitchFamily="34"/>
                <a:ea typeface="Source Sans Pro" pitchFamily="34"/>
              </a:rPr>
              <a:t>We welcome ideas on how we could collaborate!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1" i="0" u="none" strike="noStrike" kern="1200" cap="none" spc="0" baseline="0" dirty="0">
              <a:solidFill>
                <a:schemeClr val="accent5">
                  <a:lumMod val="60000"/>
                  <a:lumOff val="40000"/>
                </a:schemeClr>
              </a:solidFill>
              <a:uFillTx/>
              <a:latin typeface="Source Sans Pro" pitchFamily="34"/>
              <a:ea typeface="Source Sans Pro"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dirty="0">
                <a:solidFill>
                  <a:srgbClr val="00B0F0"/>
                </a:solidFill>
                <a:latin typeface="Source Sans Pro" pitchFamily="34"/>
                <a:ea typeface="Source Sans Pro" pitchFamily="34"/>
              </a:rPr>
              <a:t>Elena Rovenskaya: </a:t>
            </a:r>
            <a:r>
              <a:rPr lang="en-US" sz="2400" dirty="0">
                <a:solidFill>
                  <a:srgbClr val="00B0F0"/>
                </a:solidFill>
                <a:latin typeface="Source Sans Pro" pitchFamily="34"/>
                <a:ea typeface="Source Sans Pro" pitchFamily="34"/>
                <a:hlinkClick r:id="rId2">
                  <a:extLst>
                    <a:ext uri="{A12FA001-AC4F-418D-AE19-62706E023703}">
                      <ahyp:hlinkClr xmlns:ahyp="http://schemas.microsoft.com/office/drawing/2018/hyperlinkcolor" val="tx"/>
                    </a:ext>
                  </a:extLst>
                </a:hlinkClick>
              </a:rPr>
              <a:t>rovenska@iiasa.ac.at</a:t>
            </a:r>
            <a:r>
              <a:rPr lang="en-US" sz="2400" dirty="0">
                <a:solidFill>
                  <a:srgbClr val="00B0F0"/>
                </a:solidFill>
                <a:latin typeface="Source Sans Pro" pitchFamily="34"/>
                <a:ea typeface="Source Sans Pro" pitchFamily="34"/>
              </a:rPr>
              <a:t> </a:t>
            </a:r>
            <a:endParaRPr lang="en-US" sz="2400" i="0" u="none" strike="noStrike" kern="1200" cap="none" spc="0" baseline="0" dirty="0">
              <a:solidFill>
                <a:srgbClr val="00B0F0"/>
              </a:solidFill>
              <a:uFillTx/>
              <a:latin typeface="Source Sans Pro" pitchFamily="34"/>
              <a:ea typeface="Source Sans Pro"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EFE5"/>
        </a:solidFill>
        <a:effectLst/>
      </p:bgPr>
    </p:bg>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9EC54DB9-EC08-1526-2A8B-F443CE69AB2B}"/>
              </a:ext>
            </a:extLst>
          </p:cNvPr>
          <p:cNvSpPr txBox="1">
            <a:spLocks/>
          </p:cNvSpPr>
          <p:nvPr/>
        </p:nvSpPr>
        <p:spPr>
          <a:xfrm>
            <a:off x="546100" y="2773720"/>
            <a:ext cx="11099800" cy="3063117"/>
          </a:xfrm>
          <a:prstGeom prst="rect">
            <a:avLst/>
          </a:prstGeom>
          <a:gradFill>
            <a:gsLst>
              <a:gs pos="51000">
                <a:schemeClr val="accent1">
                  <a:lumMod val="5000"/>
                  <a:lumOff val="95000"/>
                </a:schemeClr>
              </a:gs>
              <a:gs pos="0">
                <a:schemeClr val="accent1">
                  <a:lumMod val="45000"/>
                  <a:lumOff val="55000"/>
                </a:schemeClr>
              </a:gs>
              <a:gs pos="100000">
                <a:schemeClr val="accent1">
                  <a:lumMod val="30000"/>
                  <a:lumOff val="70000"/>
                </a:schemeClr>
              </a:gs>
            </a:gsLst>
            <a:lin ang="0" scaled="0"/>
          </a:gradFill>
          <a:ln w="25400">
            <a:solidFill>
              <a:schemeClr val="accent1">
                <a:lumMod val="60000"/>
                <a:lumOff val="40000"/>
              </a:schemeClr>
            </a:solidFill>
          </a:ln>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b="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Wingdings"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2000" b="1" dirty="0">
                <a:latin typeface="Source Sans Pro" panose="020B0503030403020204" pitchFamily="34" charset="0"/>
                <a:ea typeface="Source Sans Pro" panose="020B0503030403020204" pitchFamily="34" charset="0"/>
              </a:rPr>
              <a:t>What is systems analysis? </a:t>
            </a:r>
          </a:p>
          <a:p>
            <a:pPr marL="285750" indent="-285750">
              <a:spcBef>
                <a:spcPts val="600"/>
              </a:spcBef>
              <a:spcAft>
                <a:spcPts val="600"/>
              </a:spcAft>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Addresses global challenges that are crossing national and sectorial boundaries </a:t>
            </a:r>
          </a:p>
          <a:p>
            <a:pPr marL="285750" indent="-285750">
              <a:spcBef>
                <a:spcPts val="600"/>
              </a:spcBef>
              <a:spcAft>
                <a:spcPts val="600"/>
              </a:spcAft>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Focuses on analyzing and reducing tradeoffs, and maximizing synergies</a:t>
            </a:r>
          </a:p>
          <a:p>
            <a:pPr marL="285750" indent="-285750">
              <a:spcBef>
                <a:spcPts val="600"/>
              </a:spcBef>
              <a:spcAft>
                <a:spcPts val="600"/>
              </a:spcAft>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Utilizes mathematical/computer modelling </a:t>
            </a:r>
          </a:p>
          <a:p>
            <a:pPr marL="285750" indent="-285750">
              <a:spcBef>
                <a:spcPts val="600"/>
              </a:spcBef>
              <a:spcAft>
                <a:spcPts val="600"/>
              </a:spcAft>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Works in partnership with stakeholders</a:t>
            </a:r>
            <a:endParaRPr lang="en-GB" sz="2000" dirty="0">
              <a:latin typeface="Source Sans Pro" panose="020B0503030403020204" pitchFamily="34" charset="0"/>
              <a:ea typeface="Source Sans Pro" panose="020B0503030403020204" pitchFamily="34" charset="0"/>
            </a:endParaRPr>
          </a:p>
        </p:txBody>
      </p:sp>
      <p:sp>
        <p:nvSpPr>
          <p:cNvPr id="5" name="TextBox 4">
            <a:extLst>
              <a:ext uri="{FF2B5EF4-FFF2-40B4-BE49-F238E27FC236}">
                <a16:creationId xmlns:a16="http://schemas.microsoft.com/office/drawing/2014/main" id="{88F21B12-4795-2BE8-1DB6-A012B87DDB22}"/>
              </a:ext>
            </a:extLst>
          </p:cNvPr>
          <p:cNvSpPr txBox="1"/>
          <p:nvPr/>
        </p:nvSpPr>
        <p:spPr>
          <a:xfrm>
            <a:off x="838199" y="6417309"/>
            <a:ext cx="350521" cy="253916"/>
          </a:xfrm>
          <a:prstGeom prst="rect">
            <a:avLst/>
          </a:prstGeom>
          <a:noFill/>
        </p:spPr>
        <p:txBody>
          <a:bodyPr wrap="square">
            <a:spAutoFit/>
          </a:bodyPr>
          <a:lstStyle/>
          <a:p>
            <a:fld id="{65F656FD-0992-6344-B80C-ADDB2BF3EFA0}" type="slidenum">
              <a:rPr lang="en-US" sz="1050" b="0" i="0" kern="1200" smtClean="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pPr/>
              <a:t>3</a:t>
            </a:fld>
            <a:endParaRPr lang="en-AT" sz="1050" dirty="0"/>
          </a:p>
        </p:txBody>
      </p:sp>
      <p:sp>
        <p:nvSpPr>
          <p:cNvPr id="19" name="Title 1">
            <a:extLst>
              <a:ext uri="{FF2B5EF4-FFF2-40B4-BE49-F238E27FC236}">
                <a16:creationId xmlns:a16="http://schemas.microsoft.com/office/drawing/2014/main" id="{43E4B24E-FE4A-40B0-AC44-7C21AC8E08D5}"/>
              </a:ext>
            </a:extLst>
          </p:cNvPr>
          <p:cNvSpPr>
            <a:spLocks noGrp="1"/>
          </p:cNvSpPr>
          <p:nvPr>
            <p:ph type="title"/>
          </p:nvPr>
        </p:nvSpPr>
        <p:spPr>
          <a:xfrm>
            <a:off x="359361" y="331345"/>
            <a:ext cx="10515600" cy="1325563"/>
          </a:xfrm>
        </p:spPr>
        <p:txBody>
          <a:bodyPr/>
          <a:lstStyle/>
          <a:p>
            <a:r>
              <a:rPr lang="en-US" b="1" dirty="0"/>
              <a:t>What is ASA? </a:t>
            </a:r>
            <a:endParaRPr lang="en-AT" b="1" dirty="0"/>
          </a:p>
        </p:txBody>
      </p:sp>
      <p:sp>
        <p:nvSpPr>
          <p:cNvPr id="3" name="Rectangle 2">
            <a:extLst>
              <a:ext uri="{FF2B5EF4-FFF2-40B4-BE49-F238E27FC236}">
                <a16:creationId xmlns:a16="http://schemas.microsoft.com/office/drawing/2014/main" id="{96F2FD5D-11A8-5613-034C-FF6ED1DE7740}"/>
              </a:ext>
            </a:extLst>
          </p:cNvPr>
          <p:cNvSpPr/>
          <p:nvPr/>
        </p:nvSpPr>
        <p:spPr>
          <a:xfrm>
            <a:off x="0" y="1185232"/>
            <a:ext cx="11922827" cy="1367490"/>
          </a:xfrm>
          <a:prstGeom prst="rect">
            <a:avLst/>
          </a:prstGeom>
        </p:spPr>
        <p:txBody>
          <a:bodyPr wrap="square" lIns="91440" tIns="45720" rIns="91440" bIns="45720" anchor="t">
            <a:spAutoFit/>
          </a:bodyPr>
          <a:lstStyle/>
          <a:p>
            <a:pPr lvl="1">
              <a:lnSpc>
                <a:spcPct val="110000"/>
              </a:lnSpc>
              <a:spcBef>
                <a:spcPts val="300"/>
              </a:spcBef>
              <a:spcAft>
                <a:spcPts val="300"/>
              </a:spcAft>
            </a:pPr>
            <a:r>
              <a:rPr lang="en-US" sz="2400" dirty="0">
                <a:latin typeface="Source Sans Pro" panose="020B0503030403020204" pitchFamily="34" charset="0"/>
                <a:ea typeface="Source Sans Pro" panose="020B0503030403020204" pitchFamily="34" charset="0"/>
              </a:rPr>
              <a:t>ASA </a:t>
            </a:r>
            <a:r>
              <a:rPr lang="en-AT" sz="2400" dirty="0">
                <a:latin typeface="Source Sans Pro" panose="020B0503030403020204" pitchFamily="34" charset="0"/>
                <a:ea typeface="Source Sans Pro" panose="020B0503030403020204" pitchFamily="34" charset="0"/>
              </a:rPr>
              <a:t>advances systems analysis as a </a:t>
            </a:r>
            <a:r>
              <a:rPr lang="en-AT" sz="2400" b="1" dirty="0">
                <a:latin typeface="Source Sans Pro" panose="020B0503030403020204" pitchFamily="34" charset="0"/>
                <a:ea typeface="Source Sans Pro" panose="020B0503030403020204" pitchFamily="34" charset="0"/>
              </a:rPr>
              <a:t>meta-level approach </a:t>
            </a:r>
            <a:r>
              <a:rPr lang="en-AT" sz="2400" dirty="0">
                <a:latin typeface="Source Sans Pro" panose="020B0503030403020204" pitchFamily="34" charset="0"/>
                <a:ea typeface="Source Sans Pro" panose="020B0503030403020204" pitchFamily="34" charset="0"/>
              </a:rPr>
              <a:t>to understand and govern complex socio-environmental systems </a:t>
            </a:r>
          </a:p>
          <a:p>
            <a:pPr lvl="1">
              <a:lnSpc>
                <a:spcPct val="110000"/>
              </a:lnSpc>
              <a:spcBef>
                <a:spcPts val="300"/>
              </a:spcBef>
              <a:spcAft>
                <a:spcPts val="300"/>
              </a:spcAft>
            </a:pPr>
            <a:r>
              <a:rPr lang="en-AT" sz="2400" dirty="0">
                <a:latin typeface="Source Sans Pro" panose="020B0503030403020204" pitchFamily="34" charset="0"/>
                <a:ea typeface="Source Sans Pro" panose="020B0503030403020204" pitchFamily="34" charset="0"/>
              </a:rPr>
              <a:t>The overall objective is to increase </a:t>
            </a:r>
            <a:r>
              <a:rPr lang="en-US" sz="2400" b="1" dirty="0">
                <a:latin typeface="Source Sans Pro" panose="020B0503030403020204" pitchFamily="34" charset="0"/>
                <a:ea typeface="Source Sans Pro" panose="020B0503030403020204" pitchFamily="34" charset="0"/>
              </a:rPr>
              <a:t>realism</a:t>
            </a:r>
            <a:r>
              <a:rPr lang="en-US" sz="2400" dirty="0">
                <a:latin typeface="Source Sans Pro" panose="020B0503030403020204" pitchFamily="34" charset="0"/>
                <a:ea typeface="Source Sans Pro" panose="020B0503030403020204" pitchFamily="34" charset="0"/>
              </a:rPr>
              <a:t>, </a:t>
            </a:r>
            <a:r>
              <a:rPr lang="en-US" sz="2400" b="1" dirty="0">
                <a:latin typeface="Source Sans Pro" panose="020B0503030403020204" pitchFamily="34" charset="0"/>
                <a:ea typeface="Source Sans Pro" panose="020B0503030403020204" pitchFamily="34" charset="0"/>
              </a:rPr>
              <a:t>relevance,</a:t>
            </a:r>
            <a:r>
              <a:rPr lang="en-US" sz="2400" dirty="0">
                <a:latin typeface="Source Sans Pro" panose="020B0503030403020204" pitchFamily="34" charset="0"/>
                <a:ea typeface="Source Sans Pro" panose="020B0503030403020204" pitchFamily="34" charset="0"/>
              </a:rPr>
              <a:t> and </a:t>
            </a:r>
            <a:r>
              <a:rPr lang="en-US" sz="2400" b="1" dirty="0">
                <a:latin typeface="Source Sans Pro" panose="020B0503030403020204" pitchFamily="34" charset="0"/>
                <a:ea typeface="Source Sans Pro" panose="020B0503030403020204" pitchFamily="34" charset="0"/>
              </a:rPr>
              <a:t>agility of systems analysis </a:t>
            </a:r>
            <a:endParaRPr lang="en-GB" sz="2400" dirty="0">
              <a:latin typeface="Source Sans Pro" panose="020B0503030403020204" pitchFamily="34" charset="0"/>
              <a:ea typeface="Source Sans Pro" panose="020B050303040302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2D55F8CA-5E00-BD6B-740B-2289FEF02573}"/>
              </a:ext>
            </a:extLst>
          </p:cNvPr>
          <p:cNvPicPr>
            <a:picLocks noChangeAspect="1"/>
          </p:cNvPicPr>
          <p:nvPr/>
        </p:nvPicPr>
        <p:blipFill>
          <a:blip r:embed="rId3"/>
          <a:stretch>
            <a:fillRect/>
          </a:stretch>
        </p:blipFill>
        <p:spPr>
          <a:xfrm>
            <a:off x="8805881" y="2996818"/>
            <a:ext cx="2840019" cy="2840019"/>
          </a:xfrm>
          <a:prstGeom prst="rect">
            <a:avLst/>
          </a:prstGeom>
        </p:spPr>
      </p:pic>
    </p:spTree>
    <p:extLst>
      <p:ext uri="{BB962C8B-B14F-4D97-AF65-F5344CB8AC3E}">
        <p14:creationId xmlns:p14="http://schemas.microsoft.com/office/powerpoint/2010/main" val="3648941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EFE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F21B12-4795-2BE8-1DB6-A012B87DDB22}"/>
              </a:ext>
            </a:extLst>
          </p:cNvPr>
          <p:cNvSpPr txBox="1"/>
          <p:nvPr/>
        </p:nvSpPr>
        <p:spPr>
          <a:xfrm>
            <a:off x="838199" y="6417309"/>
            <a:ext cx="350521" cy="253916"/>
          </a:xfrm>
          <a:prstGeom prst="rect">
            <a:avLst/>
          </a:prstGeom>
          <a:noFill/>
        </p:spPr>
        <p:txBody>
          <a:bodyPr wrap="square">
            <a:spAutoFit/>
          </a:bodyPr>
          <a:lstStyle/>
          <a:p>
            <a:fld id="{65F656FD-0992-6344-B80C-ADDB2BF3EFA0}" type="slidenum">
              <a:rPr lang="en-US" sz="1050" b="0" i="0" kern="1200" smtClean="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pPr/>
              <a:t>4</a:t>
            </a:fld>
            <a:endParaRPr lang="en-AT" sz="1050" dirty="0"/>
          </a:p>
        </p:txBody>
      </p:sp>
      <p:sp>
        <p:nvSpPr>
          <p:cNvPr id="19" name="Title 1">
            <a:extLst>
              <a:ext uri="{FF2B5EF4-FFF2-40B4-BE49-F238E27FC236}">
                <a16:creationId xmlns:a16="http://schemas.microsoft.com/office/drawing/2014/main" id="{43E4B24E-FE4A-40B0-AC44-7C21AC8E08D5}"/>
              </a:ext>
            </a:extLst>
          </p:cNvPr>
          <p:cNvSpPr>
            <a:spLocks noGrp="1"/>
          </p:cNvSpPr>
          <p:nvPr>
            <p:ph type="title"/>
          </p:nvPr>
        </p:nvSpPr>
        <p:spPr>
          <a:xfrm>
            <a:off x="359361" y="331345"/>
            <a:ext cx="10515600" cy="1325563"/>
          </a:xfrm>
        </p:spPr>
        <p:txBody>
          <a:bodyPr/>
          <a:lstStyle/>
          <a:p>
            <a:r>
              <a:rPr lang="en-US" b="1" dirty="0"/>
              <a:t>How? </a:t>
            </a:r>
            <a:endParaRPr lang="en-AT" b="1" dirty="0"/>
          </a:p>
        </p:txBody>
      </p:sp>
      <p:sp>
        <p:nvSpPr>
          <p:cNvPr id="3" name="Rectangle 2">
            <a:extLst>
              <a:ext uri="{FF2B5EF4-FFF2-40B4-BE49-F238E27FC236}">
                <a16:creationId xmlns:a16="http://schemas.microsoft.com/office/drawing/2014/main" id="{96F2FD5D-11A8-5613-034C-FF6ED1DE7740}"/>
              </a:ext>
            </a:extLst>
          </p:cNvPr>
          <p:cNvSpPr/>
          <p:nvPr/>
        </p:nvSpPr>
        <p:spPr>
          <a:xfrm>
            <a:off x="-1" y="1420008"/>
            <a:ext cx="11922827" cy="4646528"/>
          </a:xfrm>
          <a:prstGeom prst="rect">
            <a:avLst/>
          </a:prstGeom>
        </p:spPr>
        <p:txBody>
          <a:bodyPr wrap="square" lIns="91440" tIns="45720" rIns="91440" bIns="45720" anchor="t">
            <a:spAutoFit/>
          </a:bodyPr>
          <a:lstStyle/>
          <a:p>
            <a:pPr lvl="1">
              <a:lnSpc>
                <a:spcPct val="110000"/>
              </a:lnSpc>
              <a:spcBef>
                <a:spcPts val="300"/>
              </a:spcBef>
              <a:spcAft>
                <a:spcPts val="300"/>
              </a:spcAft>
            </a:pPr>
            <a:r>
              <a:rPr lang="en-US" sz="2400" dirty="0">
                <a:latin typeface="Source Sans Pro" panose="020B0503030403020204" pitchFamily="34" charset="0"/>
                <a:ea typeface="Source Sans Pro" panose="020B0503030403020204" pitchFamily="34" charset="0"/>
              </a:rPr>
              <a:t>By harvesting </a:t>
            </a:r>
            <a:r>
              <a:rPr lang="en-GB" sz="2400" b="1" dirty="0">
                <a:latin typeface="Source Sans Pro" panose="020B0503030403020204" pitchFamily="34" charset="0"/>
                <a:ea typeface="Source Sans Pro" panose="020B0503030403020204" pitchFamily="34" charset="0"/>
                <a:cs typeface="Tahoma"/>
              </a:rPr>
              <a:t>new opportunities </a:t>
            </a:r>
            <a:r>
              <a:rPr lang="en-GB" sz="2400" dirty="0">
                <a:latin typeface="Source Sans Pro" panose="020B0503030403020204" pitchFamily="34" charset="0"/>
                <a:ea typeface="Source Sans Pro" panose="020B0503030403020204" pitchFamily="34" charset="0"/>
                <a:cs typeface="Tahoma"/>
              </a:rPr>
              <a:t>provided, in particular, by </a:t>
            </a:r>
            <a:endParaRPr lang="en-GB" sz="2400" dirty="0">
              <a:latin typeface="Source Sans Pro" panose="020B0503030403020204" pitchFamily="34" charset="0"/>
              <a:ea typeface="Source Sans Pro" panose="020B0503030403020204" pitchFamily="34" charset="0"/>
            </a:endParaRPr>
          </a:p>
          <a:p>
            <a:pPr marL="1200150" lvl="2" indent="-285750">
              <a:lnSpc>
                <a:spcPct val="110000"/>
              </a:lnSpc>
              <a:spcBef>
                <a:spcPts val="900"/>
              </a:spcBef>
              <a:spcAft>
                <a:spcPts val="300"/>
              </a:spcAft>
              <a:buFont typeface="Arial" panose="020B0604020202020204" pitchFamily="34" charset="0"/>
              <a:buChar char="•"/>
            </a:pPr>
            <a:r>
              <a:rPr lang="en-GB" sz="2400" b="1" dirty="0">
                <a:latin typeface="Source Sans Pro" panose="020B0503030403020204" pitchFamily="34" charset="0"/>
                <a:ea typeface="Source Sans Pro" panose="020B0503030403020204" pitchFamily="34" charset="0"/>
                <a:cs typeface="Tahoma"/>
              </a:rPr>
              <a:t>New sources of data </a:t>
            </a:r>
            <a:r>
              <a:rPr lang="en-GB" sz="2400" dirty="0">
                <a:latin typeface="Source Sans Pro" panose="020B0503030403020204" pitchFamily="34" charset="0"/>
                <a:ea typeface="Source Sans Pro" panose="020B0503030403020204" pitchFamily="34" charset="0"/>
                <a:cs typeface="Tahoma"/>
              </a:rPr>
              <a:t>and methods to convert data into knowledge </a:t>
            </a:r>
            <a:endParaRPr lang="en-GB" sz="2400" dirty="0">
              <a:latin typeface="Source Sans Pro" panose="020B0503030403020204" pitchFamily="34" charset="0"/>
              <a:ea typeface="Source Sans Pro" panose="020B0503030403020204" pitchFamily="34" charset="0"/>
              <a:cs typeface="Tahoma" panose="020B0604030504040204" pitchFamily="34" charset="0"/>
            </a:endParaRPr>
          </a:p>
          <a:p>
            <a:pPr marL="1200150" lvl="2" indent="-285750">
              <a:lnSpc>
                <a:spcPct val="110000"/>
              </a:lnSpc>
              <a:spcBef>
                <a:spcPts val="300"/>
              </a:spcBef>
              <a:spcAft>
                <a:spcPts val="300"/>
              </a:spcAft>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cs typeface="Tahoma"/>
              </a:rPr>
              <a:t>Novel modelling approaches and underlying theories </a:t>
            </a:r>
            <a:r>
              <a:rPr lang="en-GB" sz="2400" b="1" dirty="0">
                <a:latin typeface="Source Sans Pro" panose="020B0503030403020204" pitchFamily="34" charset="0"/>
                <a:ea typeface="Source Sans Pro" panose="020B0503030403020204" pitchFamily="34" charset="0"/>
                <a:cs typeface="Tahoma"/>
              </a:rPr>
              <a:t>enabled by increased computational capabilities  </a:t>
            </a:r>
            <a:endParaRPr lang="en-GB" sz="2400" b="1" dirty="0">
              <a:latin typeface="Source Sans Pro" panose="020B0503030403020204" pitchFamily="34" charset="0"/>
              <a:ea typeface="Source Sans Pro" panose="020B0503030403020204" pitchFamily="34" charset="0"/>
              <a:cs typeface="Tahoma" panose="020B0604030504040204" pitchFamily="34" charset="0"/>
            </a:endParaRPr>
          </a:p>
          <a:p>
            <a:pPr marL="1200150" lvl="2" indent="-285750">
              <a:lnSpc>
                <a:spcPct val="110000"/>
              </a:lnSpc>
              <a:spcBef>
                <a:spcPts val="300"/>
              </a:spcBef>
              <a:spcAft>
                <a:spcPts val="300"/>
              </a:spcAft>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cs typeface="Tahoma"/>
              </a:rPr>
              <a:t>Innovation through </a:t>
            </a:r>
            <a:r>
              <a:rPr lang="en-GB" sz="2400" b="1" dirty="0">
                <a:latin typeface="Source Sans Pro" panose="020B0503030403020204" pitchFamily="34" charset="0"/>
                <a:ea typeface="Source Sans Pro" panose="020B0503030403020204" pitchFamily="34" charset="0"/>
                <a:cs typeface="Tahoma"/>
              </a:rPr>
              <a:t>transfer of methods </a:t>
            </a:r>
            <a:r>
              <a:rPr lang="en-GB" sz="2400" dirty="0">
                <a:latin typeface="Source Sans Pro" panose="020B0503030403020204" pitchFamily="34" charset="0"/>
                <a:ea typeface="Source Sans Pro" panose="020B0503030403020204" pitchFamily="34" charset="0"/>
                <a:cs typeface="Tahoma"/>
              </a:rPr>
              <a:t>across disciplines and </a:t>
            </a:r>
            <a:r>
              <a:rPr lang="en-GB" sz="2400" b="1" dirty="0">
                <a:latin typeface="Source Sans Pro" panose="020B0503030403020204" pitchFamily="34" charset="0"/>
                <a:ea typeface="Source Sans Pro" panose="020B0503030403020204" pitchFamily="34" charset="0"/>
                <a:cs typeface="Tahoma"/>
              </a:rPr>
              <a:t>expansion of system boundaries </a:t>
            </a:r>
          </a:p>
          <a:p>
            <a:pPr marL="1200150" lvl="2" indent="-285750">
              <a:lnSpc>
                <a:spcPct val="110000"/>
              </a:lnSpc>
              <a:spcBef>
                <a:spcPts val="300"/>
              </a:spcBef>
              <a:spcAft>
                <a:spcPts val="300"/>
              </a:spcAft>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cs typeface="Tahoma"/>
              </a:rPr>
              <a:t>Continuous horizon scanning to identify </a:t>
            </a:r>
            <a:r>
              <a:rPr lang="en-GB" sz="2400" b="1" dirty="0">
                <a:latin typeface="Source Sans Pro" panose="020B0503030403020204" pitchFamily="34" charset="0"/>
                <a:ea typeface="Source Sans Pro" panose="020B0503030403020204" pitchFamily="34" charset="0"/>
                <a:cs typeface="Tahoma"/>
              </a:rPr>
              <a:t>novel matches between methodologies and applications</a:t>
            </a:r>
            <a:r>
              <a:rPr lang="en-GB" sz="2400" dirty="0">
                <a:latin typeface="Source Sans Pro" panose="020B0503030403020204" pitchFamily="34" charset="0"/>
                <a:ea typeface="Source Sans Pro" panose="020B0503030403020204" pitchFamily="34" charset="0"/>
                <a:cs typeface="Tahoma"/>
              </a:rPr>
              <a:t> across all thematic areas of IIASA </a:t>
            </a:r>
          </a:p>
          <a:p>
            <a:pPr marL="1200150" lvl="2" indent="-285750">
              <a:lnSpc>
                <a:spcPct val="110000"/>
              </a:lnSpc>
              <a:spcBef>
                <a:spcPts val="300"/>
              </a:spcBef>
              <a:spcAft>
                <a:spcPts val="300"/>
              </a:spcAft>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cs typeface="Tahoma"/>
              </a:rPr>
              <a:t>Enhanced </a:t>
            </a:r>
            <a:r>
              <a:rPr lang="en-GB" sz="2400" b="1" dirty="0">
                <a:latin typeface="Source Sans Pro" panose="020B0503030403020204" pitchFamily="34" charset="0"/>
                <a:ea typeface="Source Sans Pro" panose="020B0503030403020204" pitchFamily="34" charset="0"/>
                <a:cs typeface="Tahoma"/>
              </a:rPr>
              <a:t>transdisciplinary</a:t>
            </a:r>
            <a:r>
              <a:rPr lang="en-GB" sz="2400" dirty="0">
                <a:latin typeface="Source Sans Pro" panose="020B0503030403020204" pitchFamily="34" charset="0"/>
                <a:ea typeface="Source Sans Pro" panose="020B0503030403020204" pitchFamily="34" charset="0"/>
                <a:cs typeface="Tahoma"/>
              </a:rPr>
              <a:t> research</a:t>
            </a:r>
            <a:endParaRPr lang="en-GB" sz="2400" dirty="0">
              <a:latin typeface="Source Sans Pro" panose="020B0503030403020204" pitchFamily="34" charset="0"/>
              <a:ea typeface="Source Sans Pro" panose="020B0503030403020204" pitchFamily="34" charset="0"/>
              <a:cs typeface="Tahoma" panose="020B0604030504040204" pitchFamily="34" charset="0"/>
            </a:endParaRPr>
          </a:p>
          <a:p>
            <a:pPr marL="742950" lvl="1" indent="-285750">
              <a:lnSpc>
                <a:spcPct val="110000"/>
              </a:lnSpc>
              <a:spcBef>
                <a:spcPts val="600"/>
              </a:spcBef>
              <a:spcAft>
                <a:spcPts val="600"/>
              </a:spcAft>
              <a:buFont typeface="Arial" panose="020B0604020202020204" pitchFamily="34" charset="0"/>
              <a:buChar char="•"/>
            </a:pPr>
            <a:endParaRPr lang="en-GB" sz="2000" dirty="0">
              <a:latin typeface="Source Sans Pro" panose="020B0503030403020204" pitchFamily="34" charset="0"/>
              <a:ea typeface="Source Sans Pro" panose="020B050303040302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2D55F8CA-5E00-BD6B-740B-2289FEF02573}"/>
              </a:ext>
            </a:extLst>
          </p:cNvPr>
          <p:cNvPicPr>
            <a:picLocks noChangeAspect="1"/>
          </p:cNvPicPr>
          <p:nvPr/>
        </p:nvPicPr>
        <p:blipFill>
          <a:blip r:embed="rId3"/>
          <a:stretch>
            <a:fillRect/>
          </a:stretch>
        </p:blipFill>
        <p:spPr>
          <a:xfrm>
            <a:off x="9351981" y="-2"/>
            <a:ext cx="2840019" cy="2840019"/>
          </a:xfrm>
          <a:prstGeom prst="rect">
            <a:avLst/>
          </a:prstGeom>
        </p:spPr>
      </p:pic>
    </p:spTree>
    <p:extLst>
      <p:ext uri="{BB962C8B-B14F-4D97-AF65-F5344CB8AC3E}">
        <p14:creationId xmlns:p14="http://schemas.microsoft.com/office/powerpoint/2010/main" val="629603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EFE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F21B12-4795-2BE8-1DB6-A012B87DDB22}"/>
              </a:ext>
            </a:extLst>
          </p:cNvPr>
          <p:cNvSpPr txBox="1"/>
          <p:nvPr/>
        </p:nvSpPr>
        <p:spPr>
          <a:xfrm>
            <a:off x="838199" y="6417309"/>
            <a:ext cx="350521" cy="253916"/>
          </a:xfrm>
          <a:prstGeom prst="rect">
            <a:avLst/>
          </a:prstGeom>
          <a:noFill/>
        </p:spPr>
        <p:txBody>
          <a:bodyPr wrap="square">
            <a:spAutoFit/>
          </a:bodyPr>
          <a:lstStyle/>
          <a:p>
            <a:fld id="{65F656FD-0992-6344-B80C-ADDB2BF3EFA0}" type="slidenum">
              <a:rPr lang="en-US" sz="1050" b="0" i="0" kern="1200" smtClean="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pPr/>
              <a:t>5</a:t>
            </a:fld>
            <a:endParaRPr lang="en-AT" sz="1050" dirty="0"/>
          </a:p>
        </p:txBody>
      </p:sp>
      <p:sp>
        <p:nvSpPr>
          <p:cNvPr id="6" name="Title 1">
            <a:extLst>
              <a:ext uri="{FF2B5EF4-FFF2-40B4-BE49-F238E27FC236}">
                <a16:creationId xmlns:a16="http://schemas.microsoft.com/office/drawing/2014/main" id="{BC13F8E7-DE41-46AA-A2FE-23BD4C3834D9}"/>
              </a:ext>
            </a:extLst>
          </p:cNvPr>
          <p:cNvSpPr txBox="1">
            <a:spLocks/>
          </p:cNvSpPr>
          <p:nvPr/>
        </p:nvSpPr>
        <p:spPr>
          <a:xfrm>
            <a:off x="359360" y="331345"/>
            <a:ext cx="11705969" cy="1325563"/>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Source Sans Pro" panose="020B0503030403020204" pitchFamily="34" charset="0"/>
                <a:ea typeface="Source Sans Pro" panose="020B0503030403020204" pitchFamily="34" charset="0"/>
                <a:cs typeface="+mj-cs"/>
              </a:defRPr>
            </a:lvl1pPr>
          </a:lstStyle>
          <a:p>
            <a:r>
              <a:rPr lang="en-US" b="1" dirty="0"/>
              <a:t>Four examples of How </a:t>
            </a:r>
            <a:endParaRPr lang="en-AT" b="1" dirty="0"/>
          </a:p>
        </p:txBody>
      </p:sp>
      <p:sp>
        <p:nvSpPr>
          <p:cNvPr id="3" name="Rectangle 2">
            <a:extLst>
              <a:ext uri="{FF2B5EF4-FFF2-40B4-BE49-F238E27FC236}">
                <a16:creationId xmlns:a16="http://schemas.microsoft.com/office/drawing/2014/main" id="{75734426-026E-744F-CFA1-87BC05911A02}"/>
              </a:ext>
            </a:extLst>
          </p:cNvPr>
          <p:cNvSpPr/>
          <p:nvPr/>
        </p:nvSpPr>
        <p:spPr>
          <a:xfrm>
            <a:off x="11662" y="4634355"/>
            <a:ext cx="2625937" cy="1603131"/>
          </a:xfrm>
          <a:prstGeom prst="rect">
            <a:avLst/>
          </a:prstGeom>
        </p:spPr>
        <p:txBody>
          <a:bodyPr wrap="square" lIns="91440" tIns="45720" rIns="91440" bIns="45720" anchor="t">
            <a:spAutoFit/>
          </a:bodyPr>
          <a:lstStyle/>
          <a:p>
            <a:pPr algn="ctr">
              <a:spcBef>
                <a:spcPts val="300"/>
              </a:spcBef>
              <a:spcAft>
                <a:spcPts val="300"/>
              </a:spcAft>
            </a:pPr>
            <a:r>
              <a:rPr lang="en-GB" sz="1600" dirty="0">
                <a:latin typeface="Source Sans Pro" panose="020B0503030403020204" pitchFamily="34" charset="0"/>
                <a:ea typeface="Source Sans Pro" panose="020B0503030403020204" pitchFamily="34" charset="0"/>
                <a:cs typeface="Tahoma"/>
              </a:rPr>
              <a:t>social media data</a:t>
            </a:r>
          </a:p>
          <a:p>
            <a:pPr algn="ctr">
              <a:spcBef>
                <a:spcPts val="300"/>
              </a:spcBef>
              <a:spcAft>
                <a:spcPts val="300"/>
              </a:spcAft>
            </a:pPr>
            <a:r>
              <a:rPr lang="en-GB" sz="1600" dirty="0">
                <a:latin typeface="Source Sans Pro" panose="020B0503030403020204" pitchFamily="34" charset="0"/>
                <a:ea typeface="Source Sans Pro" panose="020B0503030403020204" pitchFamily="34" charset="0"/>
                <a:cs typeface="Tahoma"/>
              </a:rPr>
              <a:t>advanced statistics </a:t>
            </a:r>
          </a:p>
          <a:p>
            <a:pPr algn="ctr">
              <a:spcBef>
                <a:spcPts val="300"/>
              </a:spcBef>
              <a:spcAft>
                <a:spcPts val="300"/>
              </a:spcAft>
            </a:pPr>
            <a:r>
              <a:rPr lang="en-GB" sz="1600" dirty="0">
                <a:latin typeface="Source Sans Pro" panose="020B0503030403020204" pitchFamily="34" charset="0"/>
                <a:ea typeface="Source Sans Pro" panose="020B0503030403020204" pitchFamily="34" charset="0"/>
                <a:cs typeface="Tahoma"/>
              </a:rPr>
              <a:t>people’s views and perceptions  </a:t>
            </a:r>
            <a:endParaRPr lang="en-GB" sz="1600" dirty="0">
              <a:latin typeface="Source Sans Pro" panose="020B0503030403020204" pitchFamily="34" charset="0"/>
              <a:ea typeface="Source Sans Pro" panose="020B0503030403020204" pitchFamily="34" charset="0"/>
              <a:cs typeface="Tahoma" panose="020B0604030504040204" pitchFamily="34" charset="0"/>
            </a:endParaRPr>
          </a:p>
          <a:p>
            <a:pPr marL="742950" lvl="1" indent="-285750" algn="ctr">
              <a:lnSpc>
                <a:spcPct val="110000"/>
              </a:lnSpc>
              <a:spcBef>
                <a:spcPts val="600"/>
              </a:spcBef>
              <a:spcAft>
                <a:spcPts val="600"/>
              </a:spcAft>
              <a:buFont typeface="Arial" panose="020B0604020202020204" pitchFamily="34" charset="0"/>
              <a:buChar char="•"/>
            </a:pPr>
            <a:endParaRPr lang="en-GB" sz="1600" dirty="0">
              <a:latin typeface="Source Sans Pro" panose="020B0503030403020204" pitchFamily="34" charset="0"/>
              <a:ea typeface="Source Sans Pro" panose="020B0503030403020204" pitchFamily="34" charset="0"/>
              <a:cs typeface="Tahoma" panose="020B0604030504040204" pitchFamily="34" charset="0"/>
            </a:endParaRPr>
          </a:p>
        </p:txBody>
      </p:sp>
      <p:sp>
        <p:nvSpPr>
          <p:cNvPr id="7" name="TextBox 6">
            <a:extLst>
              <a:ext uri="{FF2B5EF4-FFF2-40B4-BE49-F238E27FC236}">
                <a16:creationId xmlns:a16="http://schemas.microsoft.com/office/drawing/2014/main" id="{19BCF776-5380-CB97-30E4-9D7D23DA5498}"/>
              </a:ext>
            </a:extLst>
          </p:cNvPr>
          <p:cNvSpPr txBox="1"/>
          <p:nvPr/>
        </p:nvSpPr>
        <p:spPr>
          <a:xfrm>
            <a:off x="898908" y="2416133"/>
            <a:ext cx="869867" cy="461665"/>
          </a:xfrm>
          <a:prstGeom prst="rect">
            <a:avLst/>
          </a:prstGeom>
          <a:noFill/>
        </p:spPr>
        <p:txBody>
          <a:bodyPr wrap="square">
            <a:spAutoFit/>
          </a:bodyPr>
          <a:lstStyle/>
          <a:p>
            <a:pPr algn="ctr"/>
            <a:r>
              <a:rPr lang="en-GB" sz="2400" b="1" dirty="0">
                <a:latin typeface="Source Sans Pro" panose="020B0503030403020204" pitchFamily="34" charset="0"/>
                <a:ea typeface="Source Sans Pro" panose="020B0503030403020204" pitchFamily="34" charset="0"/>
                <a:cs typeface="Tahoma"/>
              </a:rPr>
              <a:t>Reza</a:t>
            </a:r>
            <a:endParaRPr lang="en-AT" sz="2400" b="1" dirty="0"/>
          </a:p>
        </p:txBody>
      </p:sp>
      <p:sp>
        <p:nvSpPr>
          <p:cNvPr id="8" name="TextBox 7">
            <a:extLst>
              <a:ext uri="{FF2B5EF4-FFF2-40B4-BE49-F238E27FC236}">
                <a16:creationId xmlns:a16="http://schemas.microsoft.com/office/drawing/2014/main" id="{1547747A-C9E4-F1C4-7EA3-F23C9DB195A8}"/>
              </a:ext>
            </a:extLst>
          </p:cNvPr>
          <p:cNvSpPr txBox="1"/>
          <p:nvPr/>
        </p:nvSpPr>
        <p:spPr>
          <a:xfrm>
            <a:off x="6893005" y="2333838"/>
            <a:ext cx="869867" cy="461665"/>
          </a:xfrm>
          <a:prstGeom prst="rect">
            <a:avLst/>
          </a:prstGeom>
          <a:noFill/>
        </p:spPr>
        <p:txBody>
          <a:bodyPr wrap="square">
            <a:spAutoFit/>
          </a:bodyPr>
          <a:lstStyle/>
          <a:p>
            <a:pPr algn="ctr"/>
            <a:r>
              <a:rPr lang="en-GB" sz="2400" b="1" dirty="0" err="1">
                <a:latin typeface="Source Sans Pro" panose="020B0503030403020204" pitchFamily="34" charset="0"/>
                <a:ea typeface="Source Sans Pro" panose="020B0503030403020204" pitchFamily="34" charset="0"/>
                <a:cs typeface="Tahoma"/>
              </a:rPr>
              <a:t>Inian</a:t>
            </a:r>
            <a:endParaRPr lang="en-AT" sz="2400" b="1" dirty="0"/>
          </a:p>
        </p:txBody>
      </p:sp>
      <p:sp>
        <p:nvSpPr>
          <p:cNvPr id="9" name="Rectangle 8">
            <a:extLst>
              <a:ext uri="{FF2B5EF4-FFF2-40B4-BE49-F238E27FC236}">
                <a16:creationId xmlns:a16="http://schemas.microsoft.com/office/drawing/2014/main" id="{4A5FEC08-F7A8-B60A-E994-13F5CA1F1507}"/>
              </a:ext>
            </a:extLst>
          </p:cNvPr>
          <p:cNvSpPr/>
          <p:nvPr/>
        </p:nvSpPr>
        <p:spPr>
          <a:xfrm>
            <a:off x="6014971" y="4820367"/>
            <a:ext cx="2625937" cy="1231106"/>
          </a:xfrm>
          <a:prstGeom prst="rect">
            <a:avLst/>
          </a:prstGeom>
        </p:spPr>
        <p:txBody>
          <a:bodyPr wrap="square" lIns="91440" tIns="45720" rIns="91440" bIns="45720" anchor="t">
            <a:spAutoFit/>
          </a:bodyPr>
          <a:lstStyle/>
          <a:p>
            <a:pPr algn="ctr">
              <a:spcBef>
                <a:spcPts val="300"/>
              </a:spcBef>
              <a:spcAft>
                <a:spcPts val="300"/>
              </a:spcAft>
            </a:pPr>
            <a:r>
              <a:rPr lang="en-GB" sz="1600" dirty="0">
                <a:latin typeface="Source Sans Pro" panose="020B0503030403020204" pitchFamily="34" charset="0"/>
                <a:ea typeface="Source Sans Pro" panose="020B0503030403020204" pitchFamily="34" charset="0"/>
                <a:cs typeface="Tahoma"/>
              </a:rPr>
              <a:t>various low-cost devices </a:t>
            </a:r>
          </a:p>
          <a:p>
            <a:pPr algn="ctr">
              <a:spcBef>
                <a:spcPts val="300"/>
              </a:spcBef>
              <a:spcAft>
                <a:spcPts val="300"/>
              </a:spcAft>
            </a:pPr>
            <a:r>
              <a:rPr lang="en-GB" sz="1600" dirty="0">
                <a:latin typeface="Source Sans Pro" panose="020B0503030403020204" pitchFamily="34" charset="0"/>
                <a:ea typeface="Source Sans Pro" panose="020B0503030403020204" pitchFamily="34" charset="0"/>
                <a:cs typeface="Tahoma"/>
              </a:rPr>
              <a:t>civic engagement </a:t>
            </a:r>
          </a:p>
          <a:p>
            <a:pPr algn="ctr">
              <a:spcBef>
                <a:spcPts val="300"/>
              </a:spcBef>
              <a:spcAft>
                <a:spcPts val="300"/>
              </a:spcAft>
            </a:pPr>
            <a:r>
              <a:rPr lang="en-GB" sz="1600" dirty="0">
                <a:latin typeface="Source Sans Pro" panose="020B0503030403020204" pitchFamily="34" charset="0"/>
                <a:ea typeface="Source Sans Pro" panose="020B0503030403020204" pitchFamily="34" charset="0"/>
                <a:cs typeface="Tahoma"/>
              </a:rPr>
              <a:t>detailed environmental assessment </a:t>
            </a:r>
            <a:endParaRPr lang="en-GB" sz="1600" dirty="0">
              <a:latin typeface="Source Sans Pro" panose="020B0503030403020204" pitchFamily="34" charset="0"/>
              <a:ea typeface="Source Sans Pro" panose="020B050303040302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8D46273D-346A-DD83-0DA7-A476EF6535BC}"/>
              </a:ext>
            </a:extLst>
          </p:cNvPr>
          <p:cNvSpPr txBox="1"/>
          <p:nvPr/>
        </p:nvSpPr>
        <p:spPr>
          <a:xfrm>
            <a:off x="3555145" y="1108848"/>
            <a:ext cx="1331119" cy="461665"/>
          </a:xfrm>
          <a:prstGeom prst="rect">
            <a:avLst/>
          </a:prstGeom>
          <a:noFill/>
        </p:spPr>
        <p:txBody>
          <a:bodyPr wrap="square">
            <a:spAutoFit/>
          </a:bodyPr>
          <a:lstStyle/>
          <a:p>
            <a:pPr algn="ctr"/>
            <a:r>
              <a:rPr lang="en-GB" sz="2400" b="1" dirty="0">
                <a:latin typeface="Source Sans Pro" panose="020B0503030403020204" pitchFamily="34" charset="0"/>
                <a:ea typeface="Source Sans Pro" panose="020B0503030403020204" pitchFamily="34" charset="0"/>
                <a:cs typeface="Tahoma"/>
              </a:rPr>
              <a:t>Stefan</a:t>
            </a:r>
            <a:endParaRPr lang="en-AT" sz="2400" b="1" dirty="0"/>
          </a:p>
        </p:txBody>
      </p:sp>
      <p:sp>
        <p:nvSpPr>
          <p:cNvPr id="13" name="Rectangle 12">
            <a:extLst>
              <a:ext uri="{FF2B5EF4-FFF2-40B4-BE49-F238E27FC236}">
                <a16:creationId xmlns:a16="http://schemas.microsoft.com/office/drawing/2014/main" id="{592198E9-D97A-EAD6-B033-C7F9886F3BF8}"/>
              </a:ext>
            </a:extLst>
          </p:cNvPr>
          <p:cNvSpPr/>
          <p:nvPr/>
        </p:nvSpPr>
        <p:spPr>
          <a:xfrm>
            <a:off x="2801112" y="3431621"/>
            <a:ext cx="2784319" cy="1800493"/>
          </a:xfrm>
          <a:prstGeom prst="rect">
            <a:avLst/>
          </a:prstGeom>
        </p:spPr>
        <p:txBody>
          <a:bodyPr wrap="square" lIns="91440" tIns="45720" rIns="91440" bIns="45720" anchor="t">
            <a:spAutoFit/>
          </a:bodyPr>
          <a:lstStyle/>
          <a:p>
            <a:pPr algn="ctr">
              <a:spcBef>
                <a:spcPts val="300"/>
              </a:spcBef>
              <a:spcAft>
                <a:spcPts val="300"/>
              </a:spcAft>
            </a:pPr>
            <a:r>
              <a:rPr lang="en-GB" sz="1600" dirty="0">
                <a:latin typeface="Source Sans Pro" panose="020B0503030403020204" pitchFamily="34" charset="0"/>
                <a:ea typeface="Source Sans Pro" panose="020B0503030403020204" pitchFamily="34" charset="0"/>
                <a:cs typeface="Tahoma"/>
              </a:rPr>
              <a:t>massive data collection from communities </a:t>
            </a:r>
          </a:p>
          <a:p>
            <a:pPr algn="ctr">
              <a:spcBef>
                <a:spcPts val="300"/>
              </a:spcBef>
              <a:spcAft>
                <a:spcPts val="300"/>
              </a:spcAft>
            </a:pPr>
            <a:r>
              <a:rPr lang="en-GB" sz="1600" dirty="0">
                <a:latin typeface="Source Sans Pro" panose="020B0503030403020204" pitchFamily="34" charset="0"/>
                <a:ea typeface="Source Sans Pro" panose="020B0503030403020204" pitchFamily="34" charset="0"/>
                <a:cs typeface="Tahoma"/>
              </a:rPr>
              <a:t>machine learning </a:t>
            </a:r>
          </a:p>
          <a:p>
            <a:pPr algn="ctr">
              <a:spcBef>
                <a:spcPts val="300"/>
              </a:spcBef>
              <a:spcAft>
                <a:spcPts val="300"/>
              </a:spcAft>
            </a:pPr>
            <a:r>
              <a:rPr lang="en-GB" sz="1600" dirty="0">
                <a:latin typeface="Source Sans Pro" panose="020B0503030403020204" pitchFamily="34" charset="0"/>
                <a:ea typeface="Source Sans Pro" panose="020B0503030403020204" pitchFamily="34" charset="0"/>
                <a:cs typeface="Tahoma"/>
              </a:rPr>
              <a:t>vulnerabilities of communities to disasters</a:t>
            </a:r>
          </a:p>
          <a:p>
            <a:pPr algn="ctr">
              <a:spcBef>
                <a:spcPts val="300"/>
              </a:spcBef>
              <a:spcAft>
                <a:spcPts val="300"/>
              </a:spcAft>
            </a:pPr>
            <a:r>
              <a:rPr lang="en-GB" sz="1600" dirty="0">
                <a:latin typeface="Source Sans Pro" panose="020B0503030403020204" pitchFamily="34" charset="0"/>
                <a:ea typeface="Source Sans Pro" panose="020B0503030403020204" pitchFamily="34" charset="0"/>
                <a:cs typeface="Tahoma"/>
              </a:rPr>
              <a:t>resilience strategies </a:t>
            </a:r>
            <a:endParaRPr lang="en-GB" sz="1600" dirty="0">
              <a:latin typeface="Source Sans Pro" panose="020B0503030403020204" pitchFamily="34" charset="0"/>
              <a:ea typeface="Source Sans Pro" panose="020B050303040302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F317D137-54A2-EEEF-7DCB-2A02976E8A51}"/>
              </a:ext>
            </a:extLst>
          </p:cNvPr>
          <p:cNvSpPr/>
          <p:nvPr/>
        </p:nvSpPr>
        <p:spPr>
          <a:xfrm>
            <a:off x="9249774" y="3974408"/>
            <a:ext cx="2625937" cy="1231106"/>
          </a:xfrm>
          <a:prstGeom prst="rect">
            <a:avLst/>
          </a:prstGeom>
        </p:spPr>
        <p:txBody>
          <a:bodyPr wrap="square" lIns="91440" tIns="45720" rIns="91440" bIns="45720" anchor="t">
            <a:spAutoFit/>
          </a:bodyPr>
          <a:lstStyle/>
          <a:p>
            <a:pPr algn="ctr">
              <a:spcBef>
                <a:spcPts val="300"/>
              </a:spcBef>
              <a:spcAft>
                <a:spcPts val="300"/>
              </a:spcAft>
            </a:pPr>
            <a:r>
              <a:rPr lang="en-GB" sz="1600" dirty="0">
                <a:latin typeface="Source Sans Pro" panose="020B0503030403020204" pitchFamily="34" charset="0"/>
                <a:ea typeface="Source Sans Pro" panose="020B0503030403020204" pitchFamily="34" charset="0"/>
                <a:cs typeface="Tahoma"/>
              </a:rPr>
              <a:t>reinforcement learning</a:t>
            </a:r>
          </a:p>
          <a:p>
            <a:pPr algn="ctr">
              <a:spcBef>
                <a:spcPts val="300"/>
              </a:spcBef>
              <a:spcAft>
                <a:spcPts val="300"/>
              </a:spcAft>
            </a:pPr>
            <a:r>
              <a:rPr lang="en-GB" sz="1600" dirty="0">
                <a:latin typeface="Source Sans Pro" panose="020B0503030403020204" pitchFamily="34" charset="0"/>
                <a:ea typeface="Source Sans Pro" panose="020B0503030403020204" pitchFamily="34" charset="0"/>
                <a:cs typeface="Tahoma"/>
              </a:rPr>
              <a:t>multi-model linkage</a:t>
            </a:r>
          </a:p>
          <a:p>
            <a:pPr algn="ctr">
              <a:spcBef>
                <a:spcPts val="300"/>
              </a:spcBef>
              <a:spcAft>
                <a:spcPts val="300"/>
              </a:spcAft>
            </a:pPr>
            <a:r>
              <a:rPr lang="en-GB" sz="1600" dirty="0">
                <a:latin typeface="Source Sans Pro" panose="020B0503030403020204" pitchFamily="34" charset="0"/>
                <a:ea typeface="Source Sans Pro" panose="020B0503030403020204" pitchFamily="34" charset="0"/>
                <a:cs typeface="Tahoma" panose="020B0604030504040204" pitchFamily="34" charset="0"/>
              </a:rPr>
              <a:t>globally-consistent national policies </a:t>
            </a:r>
          </a:p>
        </p:txBody>
      </p:sp>
      <p:sp>
        <p:nvSpPr>
          <p:cNvPr id="16" name="TextBox 15">
            <a:extLst>
              <a:ext uri="{FF2B5EF4-FFF2-40B4-BE49-F238E27FC236}">
                <a16:creationId xmlns:a16="http://schemas.microsoft.com/office/drawing/2014/main" id="{C5F54173-994F-B264-B2B1-CA9CABF79AAE}"/>
              </a:ext>
            </a:extLst>
          </p:cNvPr>
          <p:cNvSpPr txBox="1"/>
          <p:nvPr/>
        </p:nvSpPr>
        <p:spPr>
          <a:xfrm>
            <a:off x="9520020" y="878015"/>
            <a:ext cx="1514682" cy="461665"/>
          </a:xfrm>
          <a:prstGeom prst="rect">
            <a:avLst/>
          </a:prstGeom>
          <a:noFill/>
        </p:spPr>
        <p:txBody>
          <a:bodyPr wrap="square">
            <a:spAutoFit/>
          </a:bodyPr>
          <a:lstStyle/>
          <a:p>
            <a:pPr algn="ctr"/>
            <a:r>
              <a:rPr lang="en-GB" sz="2400" b="1" dirty="0">
                <a:latin typeface="Source Sans Pro" panose="020B0503030403020204" pitchFamily="34" charset="0"/>
                <a:ea typeface="Source Sans Pro" panose="020B0503030403020204" pitchFamily="34" charset="0"/>
                <a:cs typeface="Tahoma"/>
              </a:rPr>
              <a:t>Valeria</a:t>
            </a:r>
            <a:endParaRPr lang="en-AT" sz="2400" b="1" dirty="0"/>
          </a:p>
        </p:txBody>
      </p:sp>
      <p:pic>
        <p:nvPicPr>
          <p:cNvPr id="10" name="Picture 9" descr="A person in a suit&#10;&#10;Description automatically generated">
            <a:extLst>
              <a:ext uri="{FF2B5EF4-FFF2-40B4-BE49-F238E27FC236}">
                <a16:creationId xmlns:a16="http://schemas.microsoft.com/office/drawing/2014/main" id="{E1C3E47C-D498-F1B4-5E7E-CBBEF17FE9F8}"/>
              </a:ext>
            </a:extLst>
          </p:cNvPr>
          <p:cNvPicPr>
            <a:picLocks noChangeAspect="1"/>
          </p:cNvPicPr>
          <p:nvPr/>
        </p:nvPicPr>
        <p:blipFill>
          <a:blip r:embed="rId3"/>
          <a:stretch>
            <a:fillRect/>
          </a:stretch>
        </p:blipFill>
        <p:spPr>
          <a:xfrm>
            <a:off x="504961" y="2914553"/>
            <a:ext cx="1687285" cy="1687285"/>
          </a:xfrm>
          <a:prstGeom prst="rect">
            <a:avLst/>
          </a:prstGeom>
        </p:spPr>
      </p:pic>
      <p:pic>
        <p:nvPicPr>
          <p:cNvPr id="17" name="Picture 16" descr="A person taking a selfie&#10;&#10;Description automatically generated">
            <a:extLst>
              <a:ext uri="{FF2B5EF4-FFF2-40B4-BE49-F238E27FC236}">
                <a16:creationId xmlns:a16="http://schemas.microsoft.com/office/drawing/2014/main" id="{896B51FF-9242-F8E5-C857-4B34A576315D}"/>
              </a:ext>
            </a:extLst>
          </p:cNvPr>
          <p:cNvPicPr>
            <a:picLocks noChangeAspect="1"/>
          </p:cNvPicPr>
          <p:nvPr/>
        </p:nvPicPr>
        <p:blipFill>
          <a:blip r:embed="rId4"/>
          <a:stretch>
            <a:fillRect/>
          </a:stretch>
        </p:blipFill>
        <p:spPr>
          <a:xfrm>
            <a:off x="3395132" y="1590561"/>
            <a:ext cx="1800492" cy="1800492"/>
          </a:xfrm>
          <a:prstGeom prst="rect">
            <a:avLst/>
          </a:prstGeom>
        </p:spPr>
      </p:pic>
      <p:pic>
        <p:nvPicPr>
          <p:cNvPr id="19" name="Picture 18" descr="A person wearing glasses and smiling&#10;&#10;Description automatically generated">
            <a:extLst>
              <a:ext uri="{FF2B5EF4-FFF2-40B4-BE49-F238E27FC236}">
                <a16:creationId xmlns:a16="http://schemas.microsoft.com/office/drawing/2014/main" id="{38D556A6-80C0-2AF0-8323-545225220AE1}"/>
              </a:ext>
            </a:extLst>
          </p:cNvPr>
          <p:cNvPicPr>
            <a:picLocks noChangeAspect="1"/>
          </p:cNvPicPr>
          <p:nvPr/>
        </p:nvPicPr>
        <p:blipFill>
          <a:blip r:embed="rId5"/>
          <a:stretch>
            <a:fillRect/>
          </a:stretch>
        </p:blipFill>
        <p:spPr>
          <a:xfrm>
            <a:off x="6348655" y="2860945"/>
            <a:ext cx="2086238" cy="1893980"/>
          </a:xfrm>
          <a:prstGeom prst="rect">
            <a:avLst/>
          </a:prstGeom>
        </p:spPr>
      </p:pic>
      <p:pic>
        <p:nvPicPr>
          <p:cNvPr id="21" name="Picture 20" descr="A person smiling at the camera&#10;&#10;Description automatically generated">
            <a:extLst>
              <a:ext uri="{FF2B5EF4-FFF2-40B4-BE49-F238E27FC236}">
                <a16:creationId xmlns:a16="http://schemas.microsoft.com/office/drawing/2014/main" id="{08DCF43B-6459-936E-78E3-9611A6B9FFCC}"/>
              </a:ext>
            </a:extLst>
          </p:cNvPr>
          <p:cNvPicPr>
            <a:picLocks noChangeAspect="1"/>
          </p:cNvPicPr>
          <p:nvPr/>
        </p:nvPicPr>
        <p:blipFill>
          <a:blip r:embed="rId6"/>
          <a:stretch>
            <a:fillRect/>
          </a:stretch>
        </p:blipFill>
        <p:spPr>
          <a:xfrm>
            <a:off x="9598750" y="1432895"/>
            <a:ext cx="1694341" cy="2541513"/>
          </a:xfrm>
          <a:prstGeom prst="rect">
            <a:avLst/>
          </a:prstGeom>
        </p:spPr>
      </p:pic>
    </p:spTree>
    <p:extLst>
      <p:ext uri="{BB962C8B-B14F-4D97-AF65-F5344CB8AC3E}">
        <p14:creationId xmlns:p14="http://schemas.microsoft.com/office/powerpoint/2010/main" val="2761694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8789D42-9161-88FF-704D-3881731A3E5A}"/>
              </a:ext>
            </a:extLst>
          </p:cNvPr>
          <p:cNvGraphicFramePr>
            <a:graphicFrameLocks noGrp="1"/>
          </p:cNvGraphicFramePr>
          <p:nvPr>
            <p:extLst>
              <p:ext uri="{D42A27DB-BD31-4B8C-83A1-F6EECF244321}">
                <p14:modId xmlns:p14="http://schemas.microsoft.com/office/powerpoint/2010/main" val="1444391194"/>
              </p:ext>
            </p:extLst>
          </p:nvPr>
        </p:nvGraphicFramePr>
        <p:xfrm>
          <a:off x="546241" y="1748790"/>
          <a:ext cx="11099517" cy="4389120"/>
        </p:xfrm>
        <a:graphic>
          <a:graphicData uri="http://schemas.openxmlformats.org/drawingml/2006/table">
            <a:tbl>
              <a:tblPr firstRow="1">
                <a:tableStyleId>{9D7B26C5-4107-4FEC-AEDC-1716B250A1EF}</a:tableStyleId>
              </a:tblPr>
              <a:tblGrid>
                <a:gridCol w="6538742">
                  <a:extLst>
                    <a:ext uri="{9D8B030D-6E8A-4147-A177-3AD203B41FA5}">
                      <a16:colId xmlns:a16="http://schemas.microsoft.com/office/drawing/2014/main" val="1922222833"/>
                    </a:ext>
                  </a:extLst>
                </a:gridCol>
                <a:gridCol w="4560775">
                  <a:extLst>
                    <a:ext uri="{9D8B030D-6E8A-4147-A177-3AD203B41FA5}">
                      <a16:colId xmlns:a16="http://schemas.microsoft.com/office/drawing/2014/main" val="2974881730"/>
                    </a:ext>
                  </a:extLst>
                </a:gridCol>
              </a:tblGrid>
              <a:tr h="129322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Deciphering the Pulse of Society through Data and Dialogue</a:t>
                      </a:r>
                      <a:endParaRPr lang="en-AT" sz="5400" b="0" dirty="0">
                        <a:solidFill>
                          <a:schemeClr val="bg1"/>
                        </a:solidFill>
                        <a:latin typeface="Source Sans Pro" panose="020B0503030403020204" pitchFamily="34" charset="0"/>
                        <a:ea typeface="Source Sans Pro" panose="020B050303040302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T" sz="3200" b="0" i="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Social Intelligence mining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0" i="0" dirty="0">
                        <a:solidFill>
                          <a:schemeClr val="bg1"/>
                        </a:solidFill>
                        <a:latin typeface="Source Sans Pro" panose="020B0503030403020204" pitchFamily="34" charset="0"/>
                        <a:ea typeface="Source Sans Pro" panose="020B0503030403020204" pitchFamily="34" charset="0"/>
                        <a:cs typeface="Tahoma" panose="020B0604030504040204" pitchFamily="34" charset="0"/>
                      </a:endParaRPr>
                    </a:p>
                  </a:txBody>
                  <a:tcPr marL="45720" marR="45720">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0116532"/>
                  </a:ext>
                </a:extLst>
              </a:tr>
              <a:tr h="352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Cooperation and Transformative Governance (CAT)</a:t>
                      </a:r>
                      <a:endParaRPr lang="en-AT" sz="1800" dirty="0">
                        <a:solidFill>
                          <a:schemeClr val="bg1"/>
                        </a:solidFill>
                        <a:latin typeface="Source Sans Pro" panose="020B0503030403020204" pitchFamily="34" charset="0"/>
                        <a:ea typeface="Source Sans Pro" panose="020B050303040302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Advancing Systems Analysis (ASA</a:t>
                      </a:r>
                      <a:r>
                        <a:rPr lang="en-US" sz="160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a:t>
                      </a:r>
                    </a:p>
                  </a:txBody>
                  <a:tcPr marL="45720" marR="45720">
                    <a:lnL>
                      <a:noFill/>
                    </a:lnL>
                    <a:lnR>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Hossein </a:t>
                      </a:r>
                      <a:r>
                        <a:rPr lang="en-US" sz="1800" dirty="0" err="1">
                          <a:solidFill>
                            <a:schemeClr val="bg1"/>
                          </a:solidFill>
                          <a:latin typeface="Source Sans Pro" panose="020B0503030403020204" pitchFamily="34" charset="0"/>
                          <a:ea typeface="Source Sans Pro" panose="020B0503030403020204" pitchFamily="34" charset="0"/>
                          <a:cs typeface="Arial" panose="020B0604020202020204" pitchFamily="34" charset="0"/>
                        </a:rPr>
                        <a:t>Hassani</a:t>
                      </a:r>
                      <a:endParaRPr lang="en-US" sz="18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 Nadejda </a:t>
                      </a:r>
                      <a:r>
                        <a:rPr lang="en-US" sz="1800" dirty="0" err="1">
                          <a:solidFill>
                            <a:schemeClr val="bg1"/>
                          </a:solidFill>
                          <a:latin typeface="Source Sans Pro" panose="020B0503030403020204" pitchFamily="34" charset="0"/>
                          <a:ea typeface="Source Sans Pro" panose="020B0503030403020204" pitchFamily="34" charset="0"/>
                          <a:cs typeface="Arial" panose="020B0604020202020204" pitchFamily="34" charset="0"/>
                        </a:rPr>
                        <a:t>Kamendantova</a:t>
                      </a:r>
                      <a:endParaRPr lang="en-AT" sz="18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AT" sz="18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Elena </a:t>
                      </a:r>
                      <a:r>
                        <a:rPr lang="en-AT" sz="1800" dirty="0" err="1">
                          <a:solidFill>
                            <a:schemeClr val="bg1"/>
                          </a:solidFill>
                          <a:latin typeface="Source Sans Pro" panose="020B0503030403020204" pitchFamily="34" charset="0"/>
                          <a:ea typeface="Source Sans Pro" panose="020B0503030403020204" pitchFamily="34" charset="0"/>
                          <a:cs typeface="Arial" panose="020B0604020202020204" pitchFamily="34" charset="0"/>
                        </a:rPr>
                        <a:t>Rovenskaya</a:t>
                      </a:r>
                      <a:endParaRPr lang="en-US" sz="18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 Mohammad Reza </a:t>
                      </a:r>
                      <a:r>
                        <a:rPr lang="en-US" sz="1800" dirty="0" err="1">
                          <a:solidFill>
                            <a:schemeClr val="bg1"/>
                          </a:solidFill>
                          <a:latin typeface="Source Sans Pro" panose="020B0503030403020204" pitchFamily="34" charset="0"/>
                          <a:ea typeface="Source Sans Pro" panose="020B0503030403020204" pitchFamily="34" charset="0"/>
                          <a:cs typeface="Arial" panose="020B0604020202020204" pitchFamily="34" charset="0"/>
                        </a:rPr>
                        <a:t>Yeganegi</a:t>
                      </a:r>
                      <a:endParaRPr lang="en-US" sz="18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txBody>
                  <a:tcPr marL="45720" marR="45720">
                    <a:lnL>
                      <a:noFill/>
                    </a:lnL>
                    <a:lnR>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8646447"/>
                  </a:ext>
                </a:extLst>
              </a:tr>
            </a:tbl>
          </a:graphicData>
        </a:graphic>
      </p:graphicFrame>
    </p:spTree>
    <p:extLst>
      <p:ext uri="{BB962C8B-B14F-4D97-AF65-F5344CB8AC3E}">
        <p14:creationId xmlns:p14="http://schemas.microsoft.com/office/powerpoint/2010/main" val="482632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9C2D-84D2-7BFE-A577-90B542850810}"/>
              </a:ext>
            </a:extLst>
          </p:cNvPr>
          <p:cNvSpPr>
            <a:spLocks noGrp="1"/>
          </p:cNvSpPr>
          <p:nvPr>
            <p:ph type="title"/>
          </p:nvPr>
        </p:nvSpPr>
        <p:spPr/>
        <p:txBody>
          <a:bodyPr/>
          <a:lstStyle/>
          <a:p>
            <a:r>
              <a:rPr lang="en-AT" dirty="0"/>
              <a:t>What motivates us</a:t>
            </a:r>
          </a:p>
        </p:txBody>
      </p:sp>
      <p:sp>
        <p:nvSpPr>
          <p:cNvPr id="3" name="Content Placeholder 2">
            <a:extLst>
              <a:ext uri="{FF2B5EF4-FFF2-40B4-BE49-F238E27FC236}">
                <a16:creationId xmlns:a16="http://schemas.microsoft.com/office/drawing/2014/main" id="{191F91AB-604A-B5D0-2442-9DB71C36ECAE}"/>
              </a:ext>
            </a:extLst>
          </p:cNvPr>
          <p:cNvSpPr>
            <a:spLocks noGrp="1"/>
          </p:cNvSpPr>
          <p:nvPr>
            <p:ph idx="1"/>
          </p:nvPr>
        </p:nvSpPr>
        <p:spPr>
          <a:xfrm>
            <a:off x="346417" y="1337309"/>
            <a:ext cx="7427076" cy="4673733"/>
          </a:xfrm>
        </p:spPr>
        <p:txBody>
          <a:bodyPr>
            <a:noAutofit/>
          </a:bodyPr>
          <a:lstStyle/>
          <a:p>
            <a:pPr marL="285750" indent="-285750">
              <a:lnSpc>
                <a:spcPct val="110000"/>
              </a:lnSpc>
              <a:buFont typeface="Arial" panose="020B0604020202020204" pitchFamily="34" charset="0"/>
              <a:buChar char="•"/>
            </a:pPr>
            <a:r>
              <a:rPr lang="en-US" sz="2000" dirty="0"/>
              <a:t>Finding a sustainable solution is impossible without understanding the intelligence that society expresses; e.g., public perception &amp; discussion.</a:t>
            </a:r>
          </a:p>
          <a:p>
            <a:pPr marL="285750" indent="-285750">
              <a:lnSpc>
                <a:spcPct val="110000"/>
              </a:lnSpc>
              <a:buFont typeface="Arial" panose="020B0604020202020204" pitchFamily="34" charset="0"/>
              <a:buChar char="•"/>
            </a:pPr>
            <a:r>
              <a:rPr lang="en-US" sz="2000" dirty="0"/>
              <a:t>People’s collective behavior, concerns, and perceptions are important factors in how the society would perceive a new policy.</a:t>
            </a:r>
          </a:p>
          <a:p>
            <a:pPr marL="285750" indent="-285750">
              <a:lnSpc>
                <a:spcPct val="110000"/>
              </a:lnSpc>
              <a:buFont typeface="Arial" panose="020B0604020202020204" pitchFamily="34" charset="0"/>
              <a:buChar char="•"/>
            </a:pPr>
            <a:r>
              <a:rPr lang="en-US" sz="2000" dirty="0"/>
              <a:t>The </a:t>
            </a:r>
            <a:r>
              <a:rPr lang="en-AT" sz="2000" dirty="0"/>
              <a:t>people’s </a:t>
            </a:r>
            <a:r>
              <a:rPr lang="en-US" sz="2000" dirty="0"/>
              <a:t>diversity and </a:t>
            </a:r>
            <a:r>
              <a:rPr lang="en-AT" sz="2000" dirty="0"/>
              <a:t>the </a:t>
            </a:r>
            <a:r>
              <a:rPr lang="en-US" sz="2000" dirty="0"/>
              <a:t>inclusive nature of public perception call for a large amount of data</a:t>
            </a:r>
            <a:r>
              <a:rPr lang="en-AT" sz="2000" dirty="0"/>
              <a:t> when it comes to capturing public perception</a:t>
            </a:r>
            <a:r>
              <a:rPr lang="en-US" sz="2000" dirty="0"/>
              <a:t>.</a:t>
            </a:r>
          </a:p>
          <a:p>
            <a:pPr marL="285750" indent="-285750">
              <a:lnSpc>
                <a:spcPct val="110000"/>
              </a:lnSpc>
              <a:buFont typeface="Arial" panose="020B0604020202020204" pitchFamily="34" charset="0"/>
              <a:buChar char="•"/>
            </a:pPr>
            <a:r>
              <a:rPr lang="en-US" sz="2000" dirty="0"/>
              <a:t>The popularity of social media opens a new avenue for accessing such data.</a:t>
            </a:r>
          </a:p>
          <a:p>
            <a:pPr marL="285750" indent="-285750">
              <a:lnSpc>
                <a:spcPct val="110000"/>
              </a:lnSpc>
              <a:buFont typeface="Arial" panose="020B0604020202020204" pitchFamily="34" charset="0"/>
              <a:buChar char="•"/>
            </a:pPr>
            <a:r>
              <a:rPr lang="en-US" sz="2000" dirty="0"/>
              <a:t>We have been developing statistical methods and AI tools for deciphering society’s intelligence through the social media lens.</a:t>
            </a:r>
          </a:p>
        </p:txBody>
      </p:sp>
      <p:sp>
        <p:nvSpPr>
          <p:cNvPr id="5" name="TextBox 4">
            <a:extLst>
              <a:ext uri="{FF2B5EF4-FFF2-40B4-BE49-F238E27FC236}">
                <a16:creationId xmlns:a16="http://schemas.microsoft.com/office/drawing/2014/main" id="{88F21B12-4795-2BE8-1DB6-A012B87DDB22}"/>
              </a:ext>
            </a:extLst>
          </p:cNvPr>
          <p:cNvSpPr txBox="1"/>
          <p:nvPr/>
        </p:nvSpPr>
        <p:spPr>
          <a:xfrm>
            <a:off x="838199" y="6417309"/>
            <a:ext cx="350521" cy="253916"/>
          </a:xfrm>
          <a:prstGeom prst="rect">
            <a:avLst/>
          </a:prstGeom>
          <a:noFill/>
        </p:spPr>
        <p:txBody>
          <a:bodyPr wrap="square">
            <a:spAutoFit/>
          </a:bodyPr>
          <a:lstStyle/>
          <a:p>
            <a:fld id="{65F656FD-0992-6344-B80C-ADDB2BF3EFA0}" type="slidenum">
              <a:rPr lang="en-US" sz="1050" b="0" i="0" kern="1200" smtClean="0">
                <a:solidFill>
                  <a:schemeClr val="bg1"/>
                </a:solidFill>
                <a:effectLst/>
                <a:latin typeface="Source Sans Pro" panose="020B0503030403020204" pitchFamily="34" charset="0"/>
                <a:ea typeface="Source Sans Pro" panose="020B0503030403020204" pitchFamily="34" charset="0"/>
                <a:cs typeface="Tahoma" panose="020B0604030504040204" pitchFamily="34" charset="0"/>
              </a:rPr>
              <a:pPr/>
              <a:t>7</a:t>
            </a:fld>
            <a:endParaRPr lang="en-AT" sz="1050" dirty="0"/>
          </a:p>
        </p:txBody>
      </p:sp>
      <p:grpSp>
        <p:nvGrpSpPr>
          <p:cNvPr id="25" name="Group 24">
            <a:extLst>
              <a:ext uri="{FF2B5EF4-FFF2-40B4-BE49-F238E27FC236}">
                <a16:creationId xmlns:a16="http://schemas.microsoft.com/office/drawing/2014/main" id="{C1064257-C8A0-5E6A-8588-16F043CAE72E}"/>
              </a:ext>
            </a:extLst>
          </p:cNvPr>
          <p:cNvGrpSpPr/>
          <p:nvPr/>
        </p:nvGrpSpPr>
        <p:grpSpPr>
          <a:xfrm>
            <a:off x="7773493" y="1152039"/>
            <a:ext cx="4072090" cy="4072090"/>
            <a:chOff x="7773493" y="1152039"/>
            <a:chExt cx="4072090" cy="4072090"/>
          </a:xfrm>
        </p:grpSpPr>
        <p:sp>
          <p:nvSpPr>
            <p:cNvPr id="43" name="Oval 42"/>
            <p:cNvSpPr/>
            <p:nvPr/>
          </p:nvSpPr>
          <p:spPr>
            <a:xfrm>
              <a:off x="7773493" y="1152039"/>
              <a:ext cx="4072090" cy="4072090"/>
            </a:xfrm>
            <a:prstGeom prst="ellipse">
              <a:avLst/>
            </a:prstGeom>
            <a:blipFill>
              <a:blip r:embed="rId3"/>
              <a:stretch>
                <a:fillRect/>
              </a:stretch>
            </a:blipFill>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A56DB38-5253-D2FC-9B08-0D99DC7C87C0}"/>
                </a:ext>
              </a:extLst>
            </p:cNvPr>
            <p:cNvSpPr/>
            <p:nvPr/>
          </p:nvSpPr>
          <p:spPr>
            <a:xfrm>
              <a:off x="9379486" y="1390694"/>
              <a:ext cx="259305" cy="259305"/>
            </a:xfrm>
            <a:prstGeom prst="ellipse">
              <a:avLst/>
            </a:prstGeom>
            <a:blipFill dpi="0" rotWithShape="1">
              <a:blip r:embed="rId4">
                <a:alphaModFix amt="7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FB1BCCD-4096-7FC0-9805-1C02CE18B243}"/>
                </a:ext>
              </a:extLst>
            </p:cNvPr>
            <p:cNvSpPr/>
            <p:nvPr/>
          </p:nvSpPr>
          <p:spPr>
            <a:xfrm>
              <a:off x="8831630" y="1806905"/>
              <a:ext cx="250008" cy="250008"/>
            </a:xfrm>
            <a:prstGeom prst="ellipse">
              <a:avLst/>
            </a:prstGeom>
            <a:blipFill dpi="0" rotWithShape="1">
              <a:blip r:embed="rId5">
                <a:alphaModFix amt="5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7DF7AC3-7A08-7FE9-69AA-CD462EEF1696}"/>
                </a:ext>
              </a:extLst>
            </p:cNvPr>
            <p:cNvSpPr/>
            <p:nvPr/>
          </p:nvSpPr>
          <p:spPr>
            <a:xfrm>
              <a:off x="9133152" y="1569919"/>
              <a:ext cx="296258" cy="296258"/>
            </a:xfrm>
            <a:prstGeom prst="ellipse">
              <a:avLst/>
            </a:prstGeom>
            <a:blipFill dpi="0" rotWithShape="1">
              <a:blip r:embed="rId6">
                <a:alphaModFix amt="5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33CC916-DABD-B8FE-A314-6B580A1A2EAA}"/>
                </a:ext>
              </a:extLst>
            </p:cNvPr>
            <p:cNvSpPr/>
            <p:nvPr/>
          </p:nvSpPr>
          <p:spPr>
            <a:xfrm>
              <a:off x="10299451" y="1781769"/>
              <a:ext cx="241044" cy="163466"/>
            </a:xfrm>
            <a:prstGeom prst="ellipse">
              <a:avLst/>
            </a:prstGeom>
            <a:blipFill dpi="0" rotWithShape="1">
              <a:blip r:embed="rId7">
                <a:alphaModFix amt="5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BE91933-07FB-4B98-3FDB-EB561936BF89}"/>
                </a:ext>
              </a:extLst>
            </p:cNvPr>
            <p:cNvSpPr/>
            <p:nvPr/>
          </p:nvSpPr>
          <p:spPr>
            <a:xfrm>
              <a:off x="10027498" y="1561419"/>
              <a:ext cx="180000" cy="180000"/>
            </a:xfrm>
            <a:prstGeom prst="ellipse">
              <a:avLst/>
            </a:prstGeom>
            <a:blipFill dpi="0" rotWithShape="1">
              <a:blip r:embed="rId8">
                <a:alphaModFix amt="5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6E25EA2-448C-434A-D748-9287AA425F7B}"/>
                </a:ext>
              </a:extLst>
            </p:cNvPr>
            <p:cNvSpPr/>
            <p:nvPr/>
          </p:nvSpPr>
          <p:spPr>
            <a:xfrm>
              <a:off x="9680569" y="1655122"/>
              <a:ext cx="312639" cy="259305"/>
            </a:xfrm>
            <a:prstGeom prst="rect">
              <a:avLst/>
            </a:prstGeom>
            <a:blipFill dpi="0" rotWithShape="1">
              <a:blip r:embed="rId9">
                <a:alphaModFix amt="5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F51C1BE4-5CA9-B43D-06B8-649754AFA78D}"/>
                </a:ext>
              </a:extLst>
            </p:cNvPr>
            <p:cNvSpPr/>
            <p:nvPr/>
          </p:nvSpPr>
          <p:spPr>
            <a:xfrm>
              <a:off x="10521562" y="1896069"/>
              <a:ext cx="250007" cy="169544"/>
            </a:xfrm>
            <a:prstGeom prst="ellipse">
              <a:avLst/>
            </a:prstGeom>
            <a:blipFill dpi="0" rotWithShape="1">
              <a:blip r:embed="rId10">
                <a:alphaModFix amt="5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86265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09DFCD8-783A-216E-E51C-EAB1E6B78B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9802" y="2883142"/>
            <a:ext cx="3463551" cy="1169695"/>
          </a:xfrm>
          <a:prstGeom prst="rect">
            <a:avLst/>
          </a:prstGeom>
          <a:effectLst>
            <a:softEdge rad="139700"/>
          </a:effectLst>
        </p:spPr>
      </p:pic>
      <p:sp>
        <p:nvSpPr>
          <p:cNvPr id="6" name="Text Placeholder 5">
            <a:extLst>
              <a:ext uri="{FF2B5EF4-FFF2-40B4-BE49-F238E27FC236}">
                <a16:creationId xmlns:a16="http://schemas.microsoft.com/office/drawing/2014/main" id="{6B8ABE7C-1FB2-E6C0-441F-B47936BA6D9F}"/>
              </a:ext>
            </a:extLst>
          </p:cNvPr>
          <p:cNvSpPr>
            <a:spLocks noGrp="1"/>
          </p:cNvSpPr>
          <p:nvPr>
            <p:ph type="body" sz="half" idx="2"/>
          </p:nvPr>
        </p:nvSpPr>
        <p:spPr>
          <a:xfrm>
            <a:off x="182880" y="1284752"/>
            <a:ext cx="5132070" cy="4933168"/>
          </a:xfrm>
        </p:spPr>
        <p:txBody>
          <a:bodyPr/>
          <a:lstStyle/>
          <a:p>
            <a:pPr marL="285750" indent="-285750">
              <a:buFont typeface="Arial" panose="020B0604020202020204" pitchFamily="34" charset="0"/>
              <a:buChar char="•"/>
            </a:pPr>
            <a:r>
              <a:rPr lang="en-US" sz="2000" dirty="0"/>
              <a:t>Data inquiry from online resources (e.g., X, Reddit, news outlets, and search queries).</a:t>
            </a:r>
          </a:p>
          <a:p>
            <a:pPr marL="285750" indent="-285750">
              <a:spcBef>
                <a:spcPts val="1200"/>
              </a:spcBef>
              <a:buFont typeface="Arial" panose="020B0604020202020204" pitchFamily="34" charset="0"/>
              <a:buChar char="•"/>
            </a:pPr>
            <a:r>
              <a:rPr lang="en-US" sz="2000" dirty="0">
                <a:solidFill>
                  <a:schemeClr val="accent1">
                    <a:lumMod val="75000"/>
                  </a:schemeClr>
                </a:solidFill>
              </a:rPr>
              <a:t>Converting non-quantitative data from online resources to quantitative data to form a big data structure by developing various indicators.</a:t>
            </a:r>
          </a:p>
          <a:p>
            <a:pPr marL="285750" indent="-285750">
              <a:spcBef>
                <a:spcPts val="1200"/>
              </a:spcBef>
              <a:buFont typeface="Arial" panose="020B0604020202020204" pitchFamily="34" charset="0"/>
              <a:buChar char="•"/>
            </a:pPr>
            <a:r>
              <a:rPr lang="en-US" sz="2000" dirty="0">
                <a:solidFill>
                  <a:schemeClr val="accent3">
                    <a:lumMod val="75000"/>
                  </a:schemeClr>
                </a:solidFill>
              </a:rPr>
              <a:t>Integrating stochastic network analysis and AI language models to develop methods for estimating public discussion’s contextual models.</a:t>
            </a:r>
          </a:p>
          <a:p>
            <a:pPr marL="285750" indent="-285750">
              <a:spcBef>
                <a:spcPts val="1200"/>
              </a:spcBef>
              <a:buFont typeface="Arial" panose="020B0604020202020204" pitchFamily="34" charset="0"/>
              <a:buChar char="•"/>
            </a:pPr>
            <a:r>
              <a:rPr lang="en-US" sz="2000" dirty="0">
                <a:solidFill>
                  <a:schemeClr val="accent6">
                    <a:lumMod val="75000"/>
                  </a:schemeClr>
                </a:solidFill>
              </a:rPr>
              <a:t>Developing methods to capture social patterns and public perception by coupling wavelet and time series analysis, density estimation with deep learning, and natural language processing and language models.</a:t>
            </a:r>
          </a:p>
        </p:txBody>
      </p:sp>
      <p:pic>
        <p:nvPicPr>
          <p:cNvPr id="7" name="Picture 6" descr="A graph showing the growth of a stock market&#10;&#10;Description automatically generated">
            <a:extLst>
              <a:ext uri="{FF2B5EF4-FFF2-40B4-BE49-F238E27FC236}">
                <a16:creationId xmlns:a16="http://schemas.microsoft.com/office/drawing/2014/main" id="{E20891CC-90C0-1FDE-583D-E1D8191701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96166" y="1603643"/>
            <a:ext cx="2655371" cy="1224000"/>
          </a:xfrm>
          <a:prstGeom prst="rect">
            <a:avLst/>
          </a:prstGeom>
        </p:spPr>
      </p:pic>
      <p:sp>
        <p:nvSpPr>
          <p:cNvPr id="8" name="Rectangle 7">
            <a:extLst>
              <a:ext uri="{FF2B5EF4-FFF2-40B4-BE49-F238E27FC236}">
                <a16:creationId xmlns:a16="http://schemas.microsoft.com/office/drawing/2014/main" id="{B1AC8014-AE4E-E57F-B237-91B6BE0BCFC7}"/>
              </a:ext>
            </a:extLst>
          </p:cNvPr>
          <p:cNvSpPr/>
          <p:nvPr/>
        </p:nvSpPr>
        <p:spPr>
          <a:xfrm>
            <a:off x="5474970" y="1261680"/>
            <a:ext cx="6121947" cy="2941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err="1">
                <a:solidFill>
                  <a:sysClr val="windowText" lastClr="000000"/>
                </a:solidFill>
                <a:latin typeface="Calibri" panose="020F0502020204030204" pitchFamily="34" charset="0"/>
                <a:cs typeface="Calibri" panose="020F0502020204030204" pitchFamily="34" charset="0"/>
              </a:rPr>
              <a:t>Hassani</a:t>
            </a:r>
            <a:r>
              <a:rPr lang="en-US" sz="1200" dirty="0">
                <a:solidFill>
                  <a:sysClr val="windowText" lastClr="000000"/>
                </a:solidFill>
                <a:latin typeface="Calibri" panose="020F0502020204030204" pitchFamily="34" charset="0"/>
                <a:cs typeface="Calibri" panose="020F0502020204030204" pitchFamily="34" charset="0"/>
              </a:rPr>
              <a:t>, H.; </a:t>
            </a:r>
            <a:r>
              <a:rPr lang="en-US" sz="1200" dirty="0" err="1">
                <a:solidFill>
                  <a:sysClr val="windowText" lastClr="000000"/>
                </a:solidFill>
                <a:latin typeface="Calibri" panose="020F0502020204030204" pitchFamily="34" charset="0"/>
                <a:cs typeface="Calibri" panose="020F0502020204030204" pitchFamily="34" charset="0"/>
              </a:rPr>
              <a:t>Komendantova</a:t>
            </a:r>
            <a:r>
              <a:rPr lang="en-US" sz="1200" dirty="0">
                <a:solidFill>
                  <a:sysClr val="windowText" lastClr="000000"/>
                </a:solidFill>
                <a:latin typeface="Calibri" panose="020F0502020204030204" pitchFamily="34" charset="0"/>
                <a:cs typeface="Calibri" panose="020F0502020204030204" pitchFamily="34" charset="0"/>
              </a:rPr>
              <a:t>, N.; </a:t>
            </a:r>
            <a:r>
              <a:rPr lang="en-US" sz="1200" dirty="0" err="1">
                <a:solidFill>
                  <a:sysClr val="windowText" lastClr="000000"/>
                </a:solidFill>
                <a:latin typeface="Calibri" panose="020F0502020204030204" pitchFamily="34" charset="0"/>
                <a:cs typeface="Calibri" panose="020F0502020204030204" pitchFamily="34" charset="0"/>
              </a:rPr>
              <a:t>Rovenskaya</a:t>
            </a:r>
            <a:r>
              <a:rPr lang="en-US" sz="1200" dirty="0">
                <a:solidFill>
                  <a:sysClr val="windowText" lastClr="000000"/>
                </a:solidFill>
                <a:latin typeface="Calibri" panose="020F0502020204030204" pitchFamily="34" charset="0"/>
                <a:cs typeface="Calibri" panose="020F0502020204030204" pitchFamily="34" charset="0"/>
              </a:rPr>
              <a:t>, E.; </a:t>
            </a:r>
            <a:r>
              <a:rPr lang="en-US" sz="1200" dirty="0" err="1">
                <a:solidFill>
                  <a:sysClr val="windowText" lastClr="000000"/>
                </a:solidFill>
                <a:latin typeface="Calibri" panose="020F0502020204030204" pitchFamily="34" charset="0"/>
                <a:cs typeface="Calibri" panose="020F0502020204030204" pitchFamily="34" charset="0"/>
              </a:rPr>
              <a:t>Yeganegi</a:t>
            </a:r>
            <a:r>
              <a:rPr lang="en-US" sz="1200" dirty="0">
                <a:solidFill>
                  <a:sysClr val="windowText" lastClr="000000"/>
                </a:solidFill>
                <a:latin typeface="Calibri" panose="020F0502020204030204" pitchFamily="34" charset="0"/>
                <a:cs typeface="Calibri" panose="020F0502020204030204" pitchFamily="34" charset="0"/>
              </a:rPr>
              <a:t>, M.R. </a:t>
            </a:r>
            <a:r>
              <a:rPr lang="en-AT" sz="1200" dirty="0">
                <a:solidFill>
                  <a:sysClr val="windowText" lastClr="000000"/>
                </a:solidFill>
                <a:latin typeface="Calibri" panose="020F0502020204030204" pitchFamily="34" charset="0"/>
                <a:cs typeface="Calibri" panose="020F0502020204030204" pitchFamily="34" charset="0"/>
              </a:rPr>
              <a:t>Unveiling the waves of mis and dis information from social media</a:t>
            </a:r>
            <a:r>
              <a:rPr lang="en-US" sz="1200" dirty="0">
                <a:solidFill>
                  <a:sysClr val="windowText" lastClr="000000"/>
                </a:solidFill>
                <a:latin typeface="Calibri" panose="020F0502020204030204" pitchFamily="34" charset="0"/>
                <a:cs typeface="Calibri" panose="020F0502020204030204" pitchFamily="34" charset="0"/>
              </a:rPr>
              <a:t>. </a:t>
            </a:r>
            <a:r>
              <a:rPr lang="en-AT" sz="1200" dirty="0">
                <a:solidFill>
                  <a:sysClr val="windowText" lastClr="000000"/>
                </a:solidFill>
                <a:latin typeface="Calibri" panose="020F0502020204030204" pitchFamily="34" charset="0"/>
                <a:cs typeface="Calibri" panose="020F0502020204030204" pitchFamily="34" charset="0"/>
              </a:rPr>
              <a:t>In. J. Mode. Sim. &amp; Sci. Comp. </a:t>
            </a:r>
            <a:r>
              <a:rPr lang="en-US" sz="1200" dirty="0">
                <a:solidFill>
                  <a:sysClr val="windowText" lastClr="000000"/>
                </a:solidFill>
                <a:latin typeface="Calibri" panose="020F0502020204030204" pitchFamily="34" charset="0"/>
                <a:cs typeface="Calibri" panose="020F0502020204030204" pitchFamily="34" charset="0"/>
              </a:rPr>
              <a:t> </a:t>
            </a:r>
            <a:r>
              <a:rPr lang="en-AT" sz="1200" dirty="0">
                <a:solidFill>
                  <a:sysClr val="windowText" lastClr="000000"/>
                </a:solidFill>
                <a:latin typeface="Calibri" panose="020F0502020204030204" pitchFamily="34" charset="0"/>
                <a:cs typeface="Calibri" panose="020F0502020204030204" pitchFamily="34" charset="0"/>
              </a:rPr>
              <a:t>(</a:t>
            </a:r>
            <a:r>
              <a:rPr lang="en-US" sz="1200" dirty="0">
                <a:solidFill>
                  <a:sysClr val="windowText" lastClr="000000"/>
                </a:solidFill>
                <a:latin typeface="Calibri" panose="020F0502020204030204" pitchFamily="34" charset="0"/>
                <a:cs typeface="Calibri" panose="020F0502020204030204" pitchFamily="34" charset="0"/>
              </a:rPr>
              <a:t>2024</a:t>
            </a:r>
            <a:r>
              <a:rPr lang="en-AT" sz="1200" dirty="0">
                <a:solidFill>
                  <a:sysClr val="windowText" lastClr="000000"/>
                </a:solidFill>
                <a:latin typeface="Calibri" panose="020F0502020204030204" pitchFamily="34" charset="0"/>
                <a:cs typeface="Calibri" panose="020F0502020204030204" pitchFamily="34" charset="0"/>
              </a:rPr>
              <a:t>).</a:t>
            </a:r>
            <a:endParaRPr lang="en-US" sz="1200" dirty="0">
              <a:solidFill>
                <a:sysClr val="windowText" lastClr="0000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AF20196-6E56-B603-B92E-613EA41CEF01}"/>
              </a:ext>
            </a:extLst>
          </p:cNvPr>
          <p:cNvSpPr/>
          <p:nvPr/>
        </p:nvSpPr>
        <p:spPr>
          <a:xfrm>
            <a:off x="5724327" y="1973837"/>
            <a:ext cx="3262462" cy="6003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u="sng" dirty="0">
                <a:solidFill>
                  <a:schemeClr val="accent1">
                    <a:lumMod val="75000"/>
                  </a:schemeClr>
                </a:solidFill>
                <a:latin typeface="Calibri" panose="020F0502020204030204" pitchFamily="34" charset="0"/>
                <a:cs typeface="Calibri" panose="020F0502020204030204" pitchFamily="34" charset="0"/>
              </a:rPr>
              <a:t>Discussion Popularity  indices</a:t>
            </a:r>
          </a:p>
          <a:p>
            <a:pPr>
              <a:spcBef>
                <a:spcPts val="600"/>
              </a:spcBef>
            </a:pPr>
            <a:r>
              <a:rPr lang="en-AT" sz="1400" dirty="0">
                <a:solidFill>
                  <a:schemeClr val="accent1">
                    <a:lumMod val="75000"/>
                  </a:schemeClr>
                </a:solidFill>
                <a:latin typeface="Calibri" panose="020F0502020204030204" pitchFamily="34" charset="0"/>
                <a:cs typeface="Calibri" panose="020F0502020204030204" pitchFamily="34" charset="0"/>
              </a:rPr>
              <a:t>Show case: popularity of discussing misinformation among X users.</a:t>
            </a:r>
            <a:endParaRPr lang="en-US" sz="1400" dirty="0">
              <a:solidFill>
                <a:schemeClr val="accent1">
                  <a:lumMod val="75000"/>
                </a:schemeClr>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7B5EA68E-12A3-1F80-628F-C1B409CF3322}"/>
              </a:ext>
            </a:extLst>
          </p:cNvPr>
          <p:cNvSpPr/>
          <p:nvPr/>
        </p:nvSpPr>
        <p:spPr>
          <a:xfrm>
            <a:off x="5428530" y="4138590"/>
            <a:ext cx="6121947" cy="2941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err="1">
                <a:solidFill>
                  <a:sysClr val="windowText" lastClr="000000"/>
                </a:solidFill>
                <a:latin typeface="Calibri" panose="020F0502020204030204" pitchFamily="34" charset="0"/>
                <a:cs typeface="Calibri" panose="020F0502020204030204" pitchFamily="34" charset="0"/>
              </a:rPr>
              <a:t>Hassani</a:t>
            </a:r>
            <a:r>
              <a:rPr lang="en-US" sz="1200" dirty="0">
                <a:solidFill>
                  <a:sysClr val="windowText" lastClr="000000"/>
                </a:solidFill>
                <a:latin typeface="Calibri" panose="020F0502020204030204" pitchFamily="34" charset="0"/>
                <a:cs typeface="Calibri" panose="020F0502020204030204" pitchFamily="34" charset="0"/>
              </a:rPr>
              <a:t>, H.; </a:t>
            </a:r>
            <a:r>
              <a:rPr lang="en-US" sz="1200" dirty="0" err="1">
                <a:solidFill>
                  <a:sysClr val="windowText" lastClr="000000"/>
                </a:solidFill>
                <a:latin typeface="Calibri" panose="020F0502020204030204" pitchFamily="34" charset="0"/>
                <a:cs typeface="Calibri" panose="020F0502020204030204" pitchFamily="34" charset="0"/>
              </a:rPr>
              <a:t>Komendantova</a:t>
            </a:r>
            <a:r>
              <a:rPr lang="en-US" sz="1200" dirty="0">
                <a:solidFill>
                  <a:sysClr val="windowText" lastClr="000000"/>
                </a:solidFill>
                <a:latin typeface="Calibri" panose="020F0502020204030204" pitchFamily="34" charset="0"/>
                <a:cs typeface="Calibri" panose="020F0502020204030204" pitchFamily="34" charset="0"/>
              </a:rPr>
              <a:t>, N.; </a:t>
            </a:r>
            <a:r>
              <a:rPr lang="en-US" sz="1200" dirty="0" err="1">
                <a:solidFill>
                  <a:sysClr val="windowText" lastClr="000000"/>
                </a:solidFill>
                <a:latin typeface="Calibri" panose="020F0502020204030204" pitchFamily="34" charset="0"/>
                <a:cs typeface="Calibri" panose="020F0502020204030204" pitchFamily="34" charset="0"/>
              </a:rPr>
              <a:t>Rovenskaya</a:t>
            </a:r>
            <a:r>
              <a:rPr lang="en-US" sz="1200" dirty="0">
                <a:solidFill>
                  <a:sysClr val="windowText" lastClr="000000"/>
                </a:solidFill>
                <a:latin typeface="Calibri" panose="020F0502020204030204" pitchFamily="34" charset="0"/>
                <a:cs typeface="Calibri" panose="020F0502020204030204" pitchFamily="34" charset="0"/>
              </a:rPr>
              <a:t>, E.; </a:t>
            </a:r>
            <a:r>
              <a:rPr lang="en-US" sz="1200" dirty="0" err="1">
                <a:solidFill>
                  <a:sysClr val="windowText" lastClr="000000"/>
                </a:solidFill>
                <a:latin typeface="Calibri" panose="020F0502020204030204" pitchFamily="34" charset="0"/>
                <a:cs typeface="Calibri" panose="020F0502020204030204" pitchFamily="34" charset="0"/>
              </a:rPr>
              <a:t>Yeganegi</a:t>
            </a:r>
            <a:r>
              <a:rPr lang="en-US" sz="1200" dirty="0">
                <a:solidFill>
                  <a:sysClr val="windowText" lastClr="000000"/>
                </a:solidFill>
                <a:latin typeface="Calibri" panose="020F0502020204030204" pitchFamily="34" charset="0"/>
                <a:cs typeface="Calibri" panose="020F0502020204030204" pitchFamily="34" charset="0"/>
              </a:rPr>
              <a:t>, M.R. Social Trend Mining: Lead or Lag. Big Data </a:t>
            </a:r>
            <a:r>
              <a:rPr lang="en-US" sz="1200" dirty="0" err="1">
                <a:solidFill>
                  <a:sysClr val="windowText" lastClr="000000"/>
                </a:solidFill>
                <a:latin typeface="Calibri" panose="020F0502020204030204" pitchFamily="34" charset="0"/>
                <a:cs typeface="Calibri" panose="020F0502020204030204" pitchFamily="34" charset="0"/>
              </a:rPr>
              <a:t>Cogn</a:t>
            </a:r>
            <a:r>
              <a:rPr lang="en-US" sz="1200" dirty="0">
                <a:solidFill>
                  <a:sysClr val="windowText" lastClr="000000"/>
                </a:solidFill>
                <a:latin typeface="Calibri" panose="020F0502020204030204" pitchFamily="34" charset="0"/>
                <a:cs typeface="Calibri" panose="020F0502020204030204" pitchFamily="34" charset="0"/>
              </a:rPr>
              <a:t>. </a:t>
            </a:r>
            <a:r>
              <a:rPr lang="en-US" sz="1200" dirty="0" err="1">
                <a:solidFill>
                  <a:sysClr val="windowText" lastClr="000000"/>
                </a:solidFill>
                <a:latin typeface="Calibri" panose="020F0502020204030204" pitchFamily="34" charset="0"/>
                <a:cs typeface="Calibri" panose="020F0502020204030204" pitchFamily="34" charset="0"/>
              </a:rPr>
              <a:t>Comput</a:t>
            </a:r>
            <a:r>
              <a:rPr lang="en-US" sz="1200" dirty="0">
                <a:solidFill>
                  <a:sysClr val="windowText" lastClr="000000"/>
                </a:solidFill>
                <a:latin typeface="Calibri" panose="020F0502020204030204" pitchFamily="34" charset="0"/>
                <a:cs typeface="Calibri" panose="020F0502020204030204" pitchFamily="34" charset="0"/>
              </a:rPr>
              <a:t>. 2023, 7, 171.</a:t>
            </a:r>
          </a:p>
        </p:txBody>
      </p:sp>
      <p:sp>
        <p:nvSpPr>
          <p:cNvPr id="18" name="Rectangle 17">
            <a:extLst>
              <a:ext uri="{FF2B5EF4-FFF2-40B4-BE49-F238E27FC236}">
                <a16:creationId xmlns:a16="http://schemas.microsoft.com/office/drawing/2014/main" id="{A8AB5658-1950-0A29-CDFB-9E54A3B0F61E}"/>
              </a:ext>
            </a:extLst>
          </p:cNvPr>
          <p:cNvSpPr/>
          <p:nvPr/>
        </p:nvSpPr>
        <p:spPr>
          <a:xfrm>
            <a:off x="5417820" y="4671524"/>
            <a:ext cx="3743404" cy="990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u="sng" dirty="0">
                <a:solidFill>
                  <a:schemeClr val="accent6">
                    <a:lumMod val="75000"/>
                  </a:schemeClr>
                </a:solidFill>
                <a:latin typeface="Calibri" panose="020F0502020204030204" pitchFamily="34" charset="0"/>
                <a:cs typeface="Calibri" panose="020F0502020204030204" pitchFamily="34" charset="0"/>
              </a:rPr>
              <a:t>Periodic pattern analysis: </a:t>
            </a:r>
          </a:p>
          <a:p>
            <a:pPr>
              <a:spcBef>
                <a:spcPts val="600"/>
              </a:spcBef>
            </a:pPr>
            <a:r>
              <a:rPr lang="en-AT" sz="1400" dirty="0">
                <a:solidFill>
                  <a:schemeClr val="accent6">
                    <a:lumMod val="75000"/>
                  </a:schemeClr>
                </a:solidFill>
                <a:latin typeface="Calibri" panose="020F0502020204030204" pitchFamily="34" charset="0"/>
                <a:cs typeface="Calibri" panose="020F0502020204030204" pitchFamily="34" charset="0"/>
              </a:rPr>
              <a:t>Show case: Periodic patterns and lead analysis of public interest in “Disaster risk management” and “Earthquake risk reduction”.</a:t>
            </a:r>
            <a:endParaRPr lang="en-US" sz="1400" dirty="0">
              <a:solidFill>
                <a:schemeClr val="accent6">
                  <a:lumMod val="75000"/>
                </a:schemeClr>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83F4B21B-94A3-B1CF-9C1C-D6577FAB47B0}"/>
              </a:ext>
            </a:extLst>
          </p:cNvPr>
          <p:cNvSpPr/>
          <p:nvPr/>
        </p:nvSpPr>
        <p:spPr>
          <a:xfrm>
            <a:off x="5474970" y="3110433"/>
            <a:ext cx="3606244" cy="779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u="sng" dirty="0">
                <a:solidFill>
                  <a:schemeClr val="accent3">
                    <a:lumMod val="75000"/>
                  </a:schemeClr>
                </a:solidFill>
                <a:latin typeface="Calibri" panose="020F0502020204030204" pitchFamily="34" charset="0"/>
                <a:cs typeface="Calibri" panose="020F0502020204030204" pitchFamily="34" charset="0"/>
              </a:rPr>
              <a:t>Public discussion contextual network: </a:t>
            </a:r>
          </a:p>
          <a:p>
            <a:pPr>
              <a:spcBef>
                <a:spcPts val="600"/>
              </a:spcBef>
            </a:pPr>
            <a:r>
              <a:rPr lang="en-AT" sz="1400" dirty="0">
                <a:solidFill>
                  <a:schemeClr val="accent3">
                    <a:lumMod val="75000"/>
                  </a:schemeClr>
                </a:solidFill>
                <a:latin typeface="Calibri" panose="020F0502020204030204" pitchFamily="34" charset="0"/>
                <a:cs typeface="Calibri" panose="020F0502020204030204" pitchFamily="34" charset="0"/>
              </a:rPr>
              <a:t>Show case: Public discussion about misinformation and democracy among X users.</a:t>
            </a:r>
            <a:endParaRPr lang="en-US" sz="1400" dirty="0">
              <a:solidFill>
                <a:schemeClr val="accent3">
                  <a:lumMod val="7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FB5DFF1-A018-F760-F612-72A3B131132A}"/>
              </a:ext>
            </a:extLst>
          </p:cNvPr>
          <p:cNvSpPr>
            <a:spLocks noGrp="1"/>
          </p:cNvSpPr>
          <p:nvPr>
            <p:ph type="title"/>
          </p:nvPr>
        </p:nvSpPr>
        <p:spPr>
          <a:xfrm>
            <a:off x="365809" y="37737"/>
            <a:ext cx="6616410" cy="1247015"/>
          </a:xfrm>
        </p:spPr>
        <p:txBody>
          <a:bodyPr anchor="ctr"/>
          <a:lstStyle/>
          <a:p>
            <a:r>
              <a:rPr lang="en-US" sz="4400" dirty="0"/>
              <a:t>What we are developing</a:t>
            </a: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1214" y="4588798"/>
            <a:ext cx="3061639" cy="1353287"/>
          </a:xfrm>
          <a:prstGeom prst="rect">
            <a:avLst/>
          </a:prstGeom>
        </p:spPr>
      </p:pic>
      <p:grpSp>
        <p:nvGrpSpPr>
          <p:cNvPr id="20" name="Group 19">
            <a:extLst>
              <a:ext uri="{FF2B5EF4-FFF2-40B4-BE49-F238E27FC236}">
                <a16:creationId xmlns:a16="http://schemas.microsoft.com/office/drawing/2014/main" id="{FF29B72D-969D-C044-50CB-7A086DF0313D}"/>
              </a:ext>
            </a:extLst>
          </p:cNvPr>
          <p:cNvGrpSpPr/>
          <p:nvPr/>
        </p:nvGrpSpPr>
        <p:grpSpPr>
          <a:xfrm>
            <a:off x="6982219" y="465047"/>
            <a:ext cx="3417661" cy="672480"/>
            <a:chOff x="6982219" y="143319"/>
            <a:chExt cx="3417661" cy="672480"/>
          </a:xfrm>
        </p:grpSpPr>
        <p:sp>
          <p:nvSpPr>
            <p:cNvPr id="15" name="Oval 14">
              <a:extLst>
                <a:ext uri="{FF2B5EF4-FFF2-40B4-BE49-F238E27FC236}">
                  <a16:creationId xmlns:a16="http://schemas.microsoft.com/office/drawing/2014/main" id="{A7A99F5F-17AA-3034-2AEF-1C47D5B0B1F4}"/>
                </a:ext>
              </a:extLst>
            </p:cNvPr>
            <p:cNvSpPr/>
            <p:nvPr/>
          </p:nvSpPr>
          <p:spPr>
            <a:xfrm>
              <a:off x="6982219" y="463635"/>
              <a:ext cx="352164" cy="352164"/>
            </a:xfrm>
            <a:prstGeom prst="ellipse">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7456197" y="143319"/>
              <a:ext cx="2943683" cy="647675"/>
              <a:chOff x="7456197" y="8641"/>
              <a:chExt cx="2943683" cy="647675"/>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6197" y="127587"/>
                <a:ext cx="444820" cy="365760"/>
              </a:xfrm>
              <a:prstGeom prst="rect">
                <a:avLst/>
              </a:prstGeom>
            </p:spPr>
          </p:pic>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21890" r="21890"/>
              <a:stretch/>
            </p:blipFill>
            <p:spPr>
              <a:xfrm>
                <a:off x="8257696" y="8641"/>
                <a:ext cx="365760" cy="36576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0418" y="15435"/>
                <a:ext cx="365760" cy="36576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4120" y="290556"/>
                <a:ext cx="365760" cy="36576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9808" y="140332"/>
                <a:ext cx="242213" cy="365760"/>
              </a:xfrm>
              <a:prstGeom prst="rect">
                <a:avLst/>
              </a:prstGeom>
            </p:spPr>
          </p:pic>
        </p:grpSp>
      </p:grpSp>
    </p:spTree>
    <p:extLst>
      <p:ext uri="{BB962C8B-B14F-4D97-AF65-F5344CB8AC3E}">
        <p14:creationId xmlns:p14="http://schemas.microsoft.com/office/powerpoint/2010/main" val="1824605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0742E-70C9-670B-5F20-BDEE55BE727D}"/>
              </a:ext>
            </a:extLst>
          </p:cNvPr>
          <p:cNvSpPr>
            <a:spLocks noGrp="1"/>
          </p:cNvSpPr>
          <p:nvPr>
            <p:ph type="title"/>
          </p:nvPr>
        </p:nvSpPr>
        <p:spPr>
          <a:xfrm>
            <a:off x="541629" y="233424"/>
            <a:ext cx="10515600" cy="1325563"/>
          </a:xfrm>
        </p:spPr>
        <p:txBody>
          <a:bodyPr/>
          <a:lstStyle/>
          <a:p>
            <a:r>
              <a:rPr lang="en-US" dirty="0"/>
              <a:t>How it contributes to the ASA mission</a:t>
            </a:r>
          </a:p>
        </p:txBody>
      </p:sp>
      <p:sp>
        <p:nvSpPr>
          <p:cNvPr id="3" name="Content Placeholder 2">
            <a:extLst>
              <a:ext uri="{FF2B5EF4-FFF2-40B4-BE49-F238E27FC236}">
                <a16:creationId xmlns:a16="http://schemas.microsoft.com/office/drawing/2014/main" id="{1115AFD5-30FF-B814-A771-E4EF2E856747}"/>
              </a:ext>
            </a:extLst>
          </p:cNvPr>
          <p:cNvSpPr>
            <a:spLocks noGrp="1"/>
          </p:cNvSpPr>
          <p:nvPr>
            <p:ph idx="1"/>
          </p:nvPr>
        </p:nvSpPr>
        <p:spPr>
          <a:xfrm>
            <a:off x="169405" y="1136144"/>
            <a:ext cx="6276680" cy="2817257"/>
          </a:xfrm>
        </p:spPr>
        <p:txBody>
          <a:bodyPr/>
          <a:lstStyle/>
          <a:p>
            <a:pPr marL="342900" indent="-342900">
              <a:lnSpc>
                <a:spcPct val="100000"/>
              </a:lnSpc>
              <a:spcBef>
                <a:spcPts val="400"/>
              </a:spcBef>
              <a:spcAft>
                <a:spcPts val="400"/>
              </a:spcAft>
              <a:buFont typeface="Arial" panose="020B0604020202020204" pitchFamily="34" charset="0"/>
              <a:buChar char="•"/>
            </a:pPr>
            <a:r>
              <a:rPr lang="en-US" sz="1800" dirty="0"/>
              <a:t>The ASA program is partly devoted to expanding methodological and practical boundaries in the use of systems-analytical approaches for finding sustainable solutions to pressing global challenges.</a:t>
            </a:r>
          </a:p>
          <a:p>
            <a:pPr marL="342900" indent="-342900">
              <a:lnSpc>
                <a:spcPct val="100000"/>
              </a:lnSpc>
              <a:spcBef>
                <a:spcPts val="400"/>
              </a:spcBef>
              <a:spcAft>
                <a:spcPts val="400"/>
              </a:spcAft>
              <a:buFont typeface="Arial" panose="020B0604020202020204" pitchFamily="34" charset="0"/>
              <a:buChar char="•"/>
            </a:pPr>
            <a:r>
              <a:rPr lang="en-US" sz="1800" dirty="0"/>
              <a:t>This ranges from developing novel systems identification and control methods to building structured big data and incorporating systems thinking into equitable policy crafting.</a:t>
            </a:r>
          </a:p>
          <a:p>
            <a:pPr marL="342900" indent="-342900">
              <a:lnSpc>
                <a:spcPct val="100000"/>
              </a:lnSpc>
              <a:spcBef>
                <a:spcPts val="400"/>
              </a:spcBef>
              <a:spcAft>
                <a:spcPts val="400"/>
              </a:spcAft>
              <a:buFont typeface="Arial" panose="020B0604020202020204" pitchFamily="34" charset="0"/>
              <a:buChar char="•"/>
            </a:pPr>
            <a:r>
              <a:rPr lang="en-US" sz="1800" dirty="0"/>
              <a:t>Beginning in 2021, the ASA's CAT group joined the cause to unravel the public narratives. </a:t>
            </a:r>
          </a:p>
        </p:txBody>
      </p:sp>
      <p:sp>
        <p:nvSpPr>
          <p:cNvPr id="9" name="Content Placeholder 2">
            <a:extLst>
              <a:ext uri="{FF2B5EF4-FFF2-40B4-BE49-F238E27FC236}">
                <a16:creationId xmlns:a16="http://schemas.microsoft.com/office/drawing/2014/main" id="{1115AFD5-30FF-B814-A771-E4EF2E856747}"/>
              </a:ext>
            </a:extLst>
          </p:cNvPr>
          <p:cNvSpPr txBox="1">
            <a:spLocks/>
          </p:cNvSpPr>
          <p:nvPr/>
        </p:nvSpPr>
        <p:spPr>
          <a:xfrm>
            <a:off x="160446" y="4235845"/>
            <a:ext cx="11795052" cy="209724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800" dirty="0"/>
              <a:t>In the past year we moved to developing novel AI tools and analytical methods </a:t>
            </a:r>
            <a:r>
              <a:rPr lang="en-AT" sz="1800" dirty="0"/>
              <a:t>to</a:t>
            </a:r>
            <a:r>
              <a:rPr lang="en-US" sz="1800" dirty="0"/>
              <a:t> unveil</a:t>
            </a:r>
            <a:r>
              <a:rPr lang="en-AT" sz="1800" dirty="0"/>
              <a:t> </a:t>
            </a:r>
            <a:r>
              <a:rPr lang="en-US" sz="1800" dirty="0"/>
              <a:t>the picture of public opinion.</a:t>
            </a:r>
          </a:p>
          <a:p>
            <a:pPr marL="342900" indent="-342900">
              <a:buFont typeface="Arial" panose="020B0604020202020204" pitchFamily="34" charset="0"/>
              <a:buChar char="•"/>
            </a:pPr>
            <a:r>
              <a:rPr lang="en-US" sz="1800" dirty="0"/>
              <a:t>Social intelligence mining contributes to identifying social systems and offers a clearer understanding of societal concerns and behaviors.</a:t>
            </a:r>
          </a:p>
          <a:p>
            <a:pPr marL="342900" indent="-342900">
              <a:buFont typeface="Arial" panose="020B0604020202020204" pitchFamily="34" charset="0"/>
              <a:buChar char="•"/>
            </a:pPr>
            <a:r>
              <a:rPr lang="en-US" sz="1800" dirty="0"/>
              <a:t>This resonates with the ASA program and CAT group’s mission to push methodological boundaries in analyzing social systems, identify and address social dilemmas, and support policymakers in promoting more sustainable policymaking. ﻿</a:t>
            </a:r>
          </a:p>
        </p:txBody>
      </p:sp>
      <p:grpSp>
        <p:nvGrpSpPr>
          <p:cNvPr id="11" name="Group 10">
            <a:extLst>
              <a:ext uri="{FF2B5EF4-FFF2-40B4-BE49-F238E27FC236}">
                <a16:creationId xmlns:a16="http://schemas.microsoft.com/office/drawing/2014/main" id="{F9E8D45A-D89D-DAB6-6A49-BD3BE00C5449}"/>
              </a:ext>
            </a:extLst>
          </p:cNvPr>
          <p:cNvGrpSpPr/>
          <p:nvPr/>
        </p:nvGrpSpPr>
        <p:grpSpPr>
          <a:xfrm>
            <a:off x="6469893" y="1280798"/>
            <a:ext cx="5169561" cy="2682712"/>
            <a:chOff x="6480810" y="987776"/>
            <a:chExt cx="5169561" cy="2682712"/>
          </a:xfrm>
        </p:grpSpPr>
        <p:grpSp>
          <p:nvGrpSpPr>
            <p:cNvPr id="12" name="Group 11">
              <a:extLst>
                <a:ext uri="{FF2B5EF4-FFF2-40B4-BE49-F238E27FC236}">
                  <a16:creationId xmlns:a16="http://schemas.microsoft.com/office/drawing/2014/main" id="{8335378B-9FEB-25F1-3298-F23EF7E5096B}"/>
                </a:ext>
              </a:extLst>
            </p:cNvPr>
            <p:cNvGrpSpPr/>
            <p:nvPr/>
          </p:nvGrpSpPr>
          <p:grpSpPr>
            <a:xfrm>
              <a:off x="6480810" y="987776"/>
              <a:ext cx="5169561" cy="2682712"/>
              <a:chOff x="6480810" y="987776"/>
              <a:chExt cx="5169561" cy="2682712"/>
            </a:xfrm>
          </p:grpSpPr>
          <p:pic>
            <p:nvPicPr>
              <p:cNvPr id="14" name="Picture 13">
                <a:extLst>
                  <a:ext uri="{FF2B5EF4-FFF2-40B4-BE49-F238E27FC236}">
                    <a16:creationId xmlns:a16="http://schemas.microsoft.com/office/drawing/2014/main" id="{4160BC8D-5BEF-085F-A1D3-9BAB393D0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10" y="987776"/>
                <a:ext cx="5169561" cy="1899812"/>
              </a:xfrm>
              <a:prstGeom prst="rect">
                <a:avLst/>
              </a:prstGeom>
            </p:spPr>
          </p:pic>
          <p:sp>
            <p:nvSpPr>
              <p:cNvPr id="15" name="Rectangle 14">
                <a:extLst>
                  <a:ext uri="{FF2B5EF4-FFF2-40B4-BE49-F238E27FC236}">
                    <a16:creationId xmlns:a16="http://schemas.microsoft.com/office/drawing/2014/main" id="{3C58F335-F1E8-2EFA-B025-8EBDA0CC4601}"/>
                  </a:ext>
                </a:extLst>
              </p:cNvPr>
              <p:cNvSpPr/>
              <p:nvPr/>
            </p:nvSpPr>
            <p:spPr>
              <a:xfrm rot="19782638">
                <a:off x="8916137" y="3078882"/>
                <a:ext cx="1369931" cy="5916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solidFill>
                      <a:sysClr val="windowText" lastClr="000000"/>
                    </a:solidFill>
                    <a:latin typeface="Ink Free" panose="03080402000500000000" pitchFamily="66" charset="0"/>
                  </a:rPr>
                  <a:t>We joined the cause</a:t>
                </a:r>
                <a:endParaRPr lang="en-US" dirty="0">
                  <a:solidFill>
                    <a:sysClr val="windowText" lastClr="000000"/>
                  </a:solidFill>
                  <a:latin typeface="Ink Free" panose="03080402000500000000" pitchFamily="66" charset="0"/>
                </a:endParaRPr>
              </a:p>
            </p:txBody>
          </p:sp>
        </p:grpSp>
        <p:sp>
          <p:nvSpPr>
            <p:cNvPr id="13" name="Freeform: Shape 28">
              <a:extLst>
                <a:ext uri="{FF2B5EF4-FFF2-40B4-BE49-F238E27FC236}">
                  <a16:creationId xmlns:a16="http://schemas.microsoft.com/office/drawing/2014/main" id="{EB17685C-45B1-58E8-B6B7-28DC9BED21B3}"/>
                </a:ext>
              </a:extLst>
            </p:cNvPr>
            <p:cNvSpPr/>
            <p:nvPr/>
          </p:nvSpPr>
          <p:spPr>
            <a:xfrm>
              <a:off x="10136373" y="2773788"/>
              <a:ext cx="619258" cy="522306"/>
            </a:xfrm>
            <a:custGeom>
              <a:avLst/>
              <a:gdLst>
                <a:gd name="connsiteX0" fmla="*/ 0 w 588723"/>
                <a:gd name="connsiteY0" fmla="*/ 475989 h 475989"/>
                <a:gd name="connsiteX1" fmla="*/ 162839 w 588723"/>
                <a:gd name="connsiteY1" fmla="*/ 388307 h 475989"/>
                <a:gd name="connsiteX2" fmla="*/ 275573 w 588723"/>
                <a:gd name="connsiteY2" fmla="*/ 300625 h 475989"/>
                <a:gd name="connsiteX3" fmla="*/ 363255 w 588723"/>
                <a:gd name="connsiteY3" fmla="*/ 250521 h 475989"/>
                <a:gd name="connsiteX4" fmla="*/ 438411 w 588723"/>
                <a:gd name="connsiteY4" fmla="*/ 175365 h 475989"/>
                <a:gd name="connsiteX5" fmla="*/ 488515 w 588723"/>
                <a:gd name="connsiteY5" fmla="*/ 112735 h 475989"/>
                <a:gd name="connsiteX6" fmla="*/ 513567 w 588723"/>
                <a:gd name="connsiteY6" fmla="*/ 87682 h 475989"/>
                <a:gd name="connsiteX7" fmla="*/ 588723 w 588723"/>
                <a:gd name="connsiteY7" fmla="*/ 0 h 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723" h="475989">
                  <a:moveTo>
                    <a:pt x="0" y="475989"/>
                  </a:moveTo>
                  <a:cubicBezTo>
                    <a:pt x="59723" y="446128"/>
                    <a:pt x="111896" y="426514"/>
                    <a:pt x="162839" y="388307"/>
                  </a:cubicBezTo>
                  <a:cubicBezTo>
                    <a:pt x="200924" y="359743"/>
                    <a:pt x="232993" y="321915"/>
                    <a:pt x="275573" y="300625"/>
                  </a:cubicBezTo>
                  <a:cubicBezTo>
                    <a:pt x="339142" y="268840"/>
                    <a:pt x="310140" y="285931"/>
                    <a:pt x="363255" y="250521"/>
                  </a:cubicBezTo>
                  <a:cubicBezTo>
                    <a:pt x="422295" y="161961"/>
                    <a:pt x="345190" y="268586"/>
                    <a:pt x="438411" y="175365"/>
                  </a:cubicBezTo>
                  <a:cubicBezTo>
                    <a:pt x="457316" y="156460"/>
                    <a:pt x="471116" y="133034"/>
                    <a:pt x="488515" y="112735"/>
                  </a:cubicBezTo>
                  <a:cubicBezTo>
                    <a:pt x="496201" y="103768"/>
                    <a:pt x="505881" y="96649"/>
                    <a:pt x="513567" y="87682"/>
                  </a:cubicBezTo>
                  <a:cubicBezTo>
                    <a:pt x="599782" y="-12904"/>
                    <a:pt x="532074" y="56649"/>
                    <a:pt x="588723" y="0"/>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38552026"/>
      </p:ext>
    </p:extLst>
  </p:cSld>
  <p:clrMapOvr>
    <a:masterClrMapping/>
  </p:clrMapOvr>
</p:sld>
</file>

<file path=ppt/theme/theme1.xml><?xml version="1.0" encoding="utf-8"?>
<a:theme xmlns:a="http://schemas.openxmlformats.org/drawingml/2006/main" name="Office Theme">
  <a:themeElements>
    <a:clrScheme name="IIASA">
      <a:dk1>
        <a:srgbClr val="000000"/>
      </a:dk1>
      <a:lt1>
        <a:srgbClr val="FFFFFF"/>
      </a:lt1>
      <a:dk2>
        <a:srgbClr val="44546A"/>
      </a:dk2>
      <a:lt2>
        <a:srgbClr val="E7E6E6"/>
      </a:lt2>
      <a:accent1>
        <a:srgbClr val="2653A0"/>
      </a:accent1>
      <a:accent2>
        <a:srgbClr val="60C6BF"/>
      </a:accent2>
      <a:accent3>
        <a:srgbClr val="207E6E"/>
      </a:accent3>
      <a:accent4>
        <a:srgbClr val="FBBB40"/>
      </a:accent4>
      <a:accent5>
        <a:srgbClr val="EE696B"/>
      </a:accent5>
      <a:accent6>
        <a:srgbClr val="684B9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resentation 16-9.potx" id="{2E7063DE-2B5F-4A73-96D3-AE6D83E340FB}" vid="{999D495F-627D-4BC0-AB6C-B5A38AA5BD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4AD1EFF25AD44EA09878C2109F8FCD" ma:contentTypeVersion="20" ma:contentTypeDescription="Create a new document." ma:contentTypeScope="" ma:versionID="3ddb51d5462b70dfcf4bd4420e774a2e">
  <xsd:schema xmlns:xsd="http://www.w3.org/2001/XMLSchema" xmlns:xs="http://www.w3.org/2001/XMLSchema" xmlns:p="http://schemas.microsoft.com/office/2006/metadata/properties" xmlns:ns2="a2764ff6-cb85-42c6-a43a-8c3d182dae72" xmlns:ns3="0eca9ed9-d80f-4657-bfa8-64819057ba3c" targetNamespace="http://schemas.microsoft.com/office/2006/metadata/properties" ma:root="true" ma:fieldsID="6b7696e1d9dc7f967bdf16c4948953d7" ns2:_="" ns3:_="">
    <xsd:import namespace="a2764ff6-cb85-42c6-a43a-8c3d182dae72"/>
    <xsd:import namespace="0eca9ed9-d80f-4657-bfa8-64819057ba3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Password" minOccurs="0"/>
                <xsd:element ref="ns2:Status" minOccurs="0"/>
                <xsd:element ref="ns2:Deadline" minOccurs="0"/>
                <xsd:element ref="ns2:MediaLengthInSeconds" minOccurs="0"/>
                <xsd:element ref="ns2:Comment"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64ff6-cb85-42c6-a43a-8c3d182dae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b2b414a-4870-4b76-be62-ecc4760d58d4"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Password" ma:index="19" nillable="true" ma:displayName="Password" ma:default="URBANRELEAF" ma:format="Dropdown" ma:internalName="Password">
      <xsd:simpleType>
        <xsd:restriction base="dms:Text">
          <xsd:maxLength value="255"/>
        </xsd:restriction>
      </xsd:simpleType>
    </xsd:element>
    <xsd:element name="Status" ma:index="20" nillable="true" ma:displayName="Status" ma:format="Dropdown" ma:internalName="Status">
      <xsd:simpleType>
        <xsd:restriction base="dms:Choice">
          <xsd:enumeration value="In progress"/>
          <xsd:enumeration value="Done"/>
          <xsd:enumeration value="To do"/>
        </xsd:restriction>
      </xsd:simpleType>
    </xsd:element>
    <xsd:element name="Deadline" ma:index="21" nillable="true" ma:displayName="Deadline" ma:format="DateOnly" ma:internalName="Deadline">
      <xsd:simpleType>
        <xsd:restriction base="dms:DateTime"/>
      </xsd:simpleType>
    </xsd:element>
    <xsd:element name="MediaLengthInSeconds" ma:index="22" nillable="true" ma:displayName="MediaLengthInSeconds" ma:hidden="true" ma:internalName="MediaLengthInSeconds" ma:readOnly="true">
      <xsd:simpleType>
        <xsd:restriction base="dms:Unknown"/>
      </xsd:simpleType>
    </xsd:element>
    <xsd:element name="Comment" ma:index="23" nillable="true" ma:displayName="Comment" ma:format="Dropdown" ma:internalName="Comment">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ca9ed9-d80f-4657-bfa8-64819057ba3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77e0aba-64e4-467a-a731-aa1386ff595a}" ma:internalName="TaxCatchAll" ma:showField="CatchAllData" ma:web="0eca9ed9-d80f-4657-bfa8-64819057ba3c">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2764ff6-cb85-42c6-a43a-8c3d182dae72">
      <Terms xmlns="http://schemas.microsoft.com/office/infopath/2007/PartnerControls"/>
    </lcf76f155ced4ddcb4097134ff3c332f>
    <TaxCatchAll xmlns="0eca9ed9-d80f-4657-bfa8-64819057ba3c" xsi:nil="true"/>
    <SharedWithUsers xmlns="0eca9ed9-d80f-4657-bfa8-64819057ba3c">
      <UserInfo>
        <DisplayName>ROVENSKAYA Elena</DisplayName>
        <AccountId>118</AccountId>
        <AccountType/>
      </UserInfo>
    </SharedWithUsers>
    <Deadline xmlns="a2764ff6-cb85-42c6-a43a-8c3d182dae72" xsi:nil="true"/>
    <Comment xmlns="a2764ff6-cb85-42c6-a43a-8c3d182dae72" xsi:nil="true"/>
    <Status xmlns="a2764ff6-cb85-42c6-a43a-8c3d182dae72" xsi:nil="true"/>
    <Password xmlns="a2764ff6-cb85-42c6-a43a-8c3d182dae72">URBANRELEAF</Password>
  </documentManagement>
</p:properties>
</file>

<file path=customXml/itemProps1.xml><?xml version="1.0" encoding="utf-8"?>
<ds:datastoreItem xmlns:ds="http://schemas.openxmlformats.org/officeDocument/2006/customXml" ds:itemID="{280F509C-2D84-445B-ABC7-B51E13924888}">
  <ds:schemaRefs>
    <ds:schemaRef ds:uri="http://schemas.microsoft.com/sharepoint/v3/contenttype/forms"/>
  </ds:schemaRefs>
</ds:datastoreItem>
</file>

<file path=customXml/itemProps2.xml><?xml version="1.0" encoding="utf-8"?>
<ds:datastoreItem xmlns:ds="http://schemas.openxmlformats.org/officeDocument/2006/customXml" ds:itemID="{68F982E4-EA2C-4319-81AD-D6FA40EC03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764ff6-cb85-42c6-a43a-8c3d182dae72"/>
    <ds:schemaRef ds:uri="0eca9ed9-d80f-4657-bfa8-64819057ba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8650B2-D558-4711-AA20-76D0E5CFA166}">
  <ds:schemaRefs>
    <ds:schemaRef ds:uri="http://purl.org/dc/elements/1.1/"/>
    <ds:schemaRef ds:uri="http://schemas.microsoft.com/office/infopath/2007/PartnerControls"/>
    <ds:schemaRef ds:uri="http://purl.org/dc/dcmitype/"/>
    <ds:schemaRef ds:uri="0eca9ed9-d80f-4657-bfa8-64819057ba3c"/>
    <ds:schemaRef ds:uri="http://schemas.microsoft.com/office/2006/documentManagement/types"/>
    <ds:schemaRef ds:uri="http://schemas.openxmlformats.org/package/2006/metadata/core-properties"/>
    <ds:schemaRef ds:uri="http://purl.org/dc/terms/"/>
    <ds:schemaRef ds:uri="a2764ff6-cb85-42c6-a43a-8c3d182dae72"/>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160</TotalTime>
  <Words>2447</Words>
  <Application>Microsoft Macintosh PowerPoint</Application>
  <PresentationFormat>Widescreen</PresentationFormat>
  <Paragraphs>223</Paragraphs>
  <Slides>24</Slides>
  <Notes>12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0</vt:i4>
      </vt:variant>
      <vt:variant>
        <vt:lpstr>Slide Titles</vt:lpstr>
      </vt:variant>
      <vt:variant>
        <vt:i4>24</vt:i4>
      </vt:variant>
    </vt:vector>
  </HeadingPairs>
  <TitlesOfParts>
    <vt:vector size="32" baseType="lpstr">
      <vt:lpstr>Aptos</vt:lpstr>
      <vt:lpstr>Arial</vt:lpstr>
      <vt:lpstr>Calibri</vt:lpstr>
      <vt:lpstr>Courier New</vt:lpstr>
      <vt:lpstr>Ink Free</vt:lpstr>
      <vt:lpstr>Source Sans Pro</vt:lpstr>
      <vt:lpstr>Verdana</vt:lpstr>
      <vt:lpstr>Office Theme</vt:lpstr>
      <vt:lpstr>PowerPoint Presentation</vt:lpstr>
      <vt:lpstr>What is ASA? </vt:lpstr>
      <vt:lpstr>What is ASA? </vt:lpstr>
      <vt:lpstr>How? </vt:lpstr>
      <vt:lpstr>PowerPoint Presentation</vt:lpstr>
      <vt:lpstr>PowerPoint Presentation</vt:lpstr>
      <vt:lpstr>What motivates us</vt:lpstr>
      <vt:lpstr>What we are developing</vt:lpstr>
      <vt:lpstr>How it contributes to the ASA mission</vt:lpstr>
      <vt:lpstr>PowerPoint Presentation</vt:lpstr>
      <vt:lpstr>The imperative: Understanding and acting on disaster resilience. A development centric approach</vt:lpstr>
      <vt:lpstr>Methodology: Empirical Disaster resilience measurement using ML</vt:lpstr>
      <vt:lpstr>How it contributes to the ASA mission</vt:lpstr>
      <vt:lpstr>PowerPoint Presentation</vt:lpstr>
      <vt:lpstr>PowerPoint Presentation</vt:lpstr>
      <vt:lpstr>Novel data sources/methods coupled with civic engagement</vt:lpstr>
      <vt:lpstr>PowerPoint Presentation</vt:lpstr>
      <vt:lpstr>PowerPoint Presentation</vt:lpstr>
      <vt:lpstr>FABLE Scenathons: A distributed system of integrated models</vt:lpstr>
      <vt:lpstr>FABLE Scenathon 2023 on the Sustainable Development Report 2024</vt:lpstr>
      <vt:lpstr>The SmartLinker platform (SLP) as a cooperative AI tool </vt:lpstr>
      <vt:lpstr>The SmartLinker is capable of advice on optimal bilateral trade that maximizes Global targets </vt:lpstr>
      <vt:lpstr>ASA, FABLE and the SmartLinker Platform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ROVENSKAYA Elena</dc:creator>
  <cp:lastModifiedBy>ROVENSKAYA Elena</cp:lastModifiedBy>
  <cp:revision>81</cp:revision>
  <dcterms:created xsi:type="dcterms:W3CDTF">2024-06-17T18:29:13Z</dcterms:created>
  <dcterms:modified xsi:type="dcterms:W3CDTF">2024-06-19T06:50:44Z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0x010100514AD1EFF25AD44EA09878C2109F8FCD</vt:lpwstr>
  </property>
  <property fmtid="{D5CDD505-2E9C-101B-9397-08002B2CF9AE}" pid="3" name="MediaServiceImageTags">
    <vt:lpwstr/>
  </property>
</Properties>
</file>