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97" r:id="rId2"/>
    <p:sldId id="265" r:id="rId3"/>
    <p:sldId id="289" r:id="rId4"/>
    <p:sldId id="299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4" autoAdjust="0"/>
    <p:restoredTop sz="94660"/>
  </p:normalViewPr>
  <p:slideViewPr>
    <p:cSldViewPr snapToGrid="0">
      <p:cViewPr varScale="1">
        <p:scale>
          <a:sx n="59" d="100"/>
          <a:sy n="59" d="100"/>
        </p:scale>
        <p:origin x="96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4952A-EAD5-4BBD-A9B8-6773294260ED}"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C89CE-6F29-4100-A118-16EDF39C2B25}" type="slidenum">
              <a:rPr lang="en-US" smtClean="0"/>
              <a:t>‹#›</a:t>
            </a:fld>
            <a:endParaRPr lang="en-US"/>
          </a:p>
        </p:txBody>
      </p:sp>
    </p:spTree>
    <p:extLst>
      <p:ext uri="{BB962C8B-B14F-4D97-AF65-F5344CB8AC3E}">
        <p14:creationId xmlns:p14="http://schemas.microsoft.com/office/powerpoint/2010/main" val="27084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AT" sz="1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F6B8A07E-DB8E-6E46-B389-DAA2EB564CE9}" type="slidenum">
              <a:rPr lang="en-AT" smtClean="0"/>
              <a:t>2</a:t>
            </a:fld>
            <a:endParaRPr lang="en-AT"/>
          </a:p>
        </p:txBody>
      </p:sp>
    </p:spTree>
    <p:extLst>
      <p:ext uri="{BB962C8B-B14F-4D97-AF65-F5344CB8AC3E}">
        <p14:creationId xmlns:p14="http://schemas.microsoft.com/office/powerpoint/2010/main" val="20993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T"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3</a:t>
            </a:fld>
            <a:endParaRPr lang="en-US"/>
          </a:p>
        </p:txBody>
      </p:sp>
    </p:spTree>
    <p:extLst>
      <p:ext uri="{BB962C8B-B14F-4D97-AF65-F5344CB8AC3E}">
        <p14:creationId xmlns:p14="http://schemas.microsoft.com/office/powerpoint/2010/main" val="352267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T" sz="1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137546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78A1-DABA-AD32-E681-9DF06FF07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2CDDE-F50B-2330-2C68-68B3C5806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6F694-F3EC-87EC-F430-0714E613BB4E}"/>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5A350820-109B-BC2E-166E-D92B734E8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3F44F-D016-3B92-F5DB-9659BEF34F37}"/>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286953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CFF9-267B-DC34-63A1-31011D557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B2A4B-3C93-30B5-123A-55BF74941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9E25D-DA4C-B9B1-870E-654936732320}"/>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54CF5FA1-9E67-C464-90E0-8A2C4F158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2C617-F6D5-3229-A20B-049ECDDEB231}"/>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147375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BDB34-20F8-5DFE-BDB9-5A9FE5882C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CF57E-7F30-FB85-E540-0F52D22DDE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CEFD5-94CC-C407-05CE-593D0760B110}"/>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61A3E5E3-FEF3-756D-5994-3DBEF760F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25953-49C8-E355-8D56-C56D6FEFD814}"/>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100986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36078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1A1A-3189-2FF3-AFB7-216A9815E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688A8-1E47-8B52-2AA1-C1026707E3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4D01B-C1F8-91DC-0540-0398AA3FA897}"/>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E3422D4E-0B93-FBF8-81CF-A44D56312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11D53-0B1E-98B3-130C-989C83BC08A2}"/>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32567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D20C-833C-FED8-248D-A9B8E3801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098794-64F7-97B8-BC6B-3982254D0E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98C7E8-B801-509E-110C-97D94356834C}"/>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F6A90893-AD7D-CB34-8ECC-A765E4E15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02B96-ACA6-7F5B-4A46-14414EADD8C0}"/>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382683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3408-6563-08BA-CF5C-A86D37B9F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7A782-6BC3-AABC-9979-1929EE0F6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89ED7-9A21-D320-A5C7-FB6E44FCE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4AA31-0708-A314-F766-D60FBF51D097}"/>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6" name="Footer Placeholder 5">
            <a:extLst>
              <a:ext uri="{FF2B5EF4-FFF2-40B4-BE49-F238E27FC236}">
                <a16:creationId xmlns:a16="http://schemas.microsoft.com/office/drawing/2014/main" id="{38D10C6F-D3D8-93AC-E0E6-D479DE007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B385E-3170-33A5-011D-42F2678052B3}"/>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55661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611B-B65B-576D-C011-99355D031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643DB5-D029-AADD-1CF0-EE8A90894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E1D2F-3E96-B168-C83E-8744FE715A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3F012E-B5E4-F64C-16E2-D5726329E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0006DD-0EA9-AEA9-0D9E-AFDD63D0A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036BBB-42F1-318E-2572-D849EA8E219E}"/>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8" name="Footer Placeholder 7">
            <a:extLst>
              <a:ext uri="{FF2B5EF4-FFF2-40B4-BE49-F238E27FC236}">
                <a16:creationId xmlns:a16="http://schemas.microsoft.com/office/drawing/2014/main" id="{B9561307-483B-7778-BA55-80259540F3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4B71F3-B879-F432-2835-DF375A43836A}"/>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396505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AA60-A493-8140-A09A-4F559A3DB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611FA-30B1-B5C9-61AD-75842A199B40}"/>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4" name="Footer Placeholder 3">
            <a:extLst>
              <a:ext uri="{FF2B5EF4-FFF2-40B4-BE49-F238E27FC236}">
                <a16:creationId xmlns:a16="http://schemas.microsoft.com/office/drawing/2014/main" id="{A40510EE-B58E-80AB-AAA6-6113A1609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B56F6-8FE2-4C3E-B8F8-48B2AABA97CC}"/>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157296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21A45-3CB9-40DD-B36D-53881913670A}"/>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3" name="Footer Placeholder 2">
            <a:extLst>
              <a:ext uri="{FF2B5EF4-FFF2-40B4-BE49-F238E27FC236}">
                <a16:creationId xmlns:a16="http://schemas.microsoft.com/office/drawing/2014/main" id="{8131A756-EC59-0405-417D-852755ED0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8F7B58-1859-252D-6E6B-F7FB9AC50190}"/>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240915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D5DA-C67C-8072-4AA9-5E133347F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8F5BE8-CF55-1EFB-C485-5DB1D141E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77E5B2-AEBD-FC2D-E3E2-9545BE627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D0EBB-7161-DB17-BED6-48B84713272B}"/>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6" name="Footer Placeholder 5">
            <a:extLst>
              <a:ext uri="{FF2B5EF4-FFF2-40B4-BE49-F238E27FC236}">
                <a16:creationId xmlns:a16="http://schemas.microsoft.com/office/drawing/2014/main" id="{F0BAD565-E980-EB1C-55D0-7789A122F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AEE6-DAC1-348A-2FB0-870CEF31F55D}"/>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286217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A8A7-E744-E203-2228-D3C75C6CC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10F47-81BB-339D-F501-447FABB22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8A3A03-C367-BB3F-1CAB-B1732F5EE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D95AD-BD81-AEBA-D2C3-774F7A1953F7}"/>
              </a:ext>
            </a:extLst>
          </p:cNvPr>
          <p:cNvSpPr>
            <a:spLocks noGrp="1"/>
          </p:cNvSpPr>
          <p:nvPr>
            <p:ph type="dt" sz="half" idx="10"/>
          </p:nvPr>
        </p:nvSpPr>
        <p:spPr/>
        <p:txBody>
          <a:bodyPr/>
          <a:lstStyle/>
          <a:p>
            <a:fld id="{CD8FFFF1-3CAC-4A7C-BA93-22ECF9B03469}" type="datetimeFigureOut">
              <a:rPr lang="en-US" smtClean="0"/>
              <a:t>11/4/2024</a:t>
            </a:fld>
            <a:endParaRPr lang="en-US"/>
          </a:p>
        </p:txBody>
      </p:sp>
      <p:sp>
        <p:nvSpPr>
          <p:cNvPr id="6" name="Footer Placeholder 5">
            <a:extLst>
              <a:ext uri="{FF2B5EF4-FFF2-40B4-BE49-F238E27FC236}">
                <a16:creationId xmlns:a16="http://schemas.microsoft.com/office/drawing/2014/main" id="{F660989F-C7BF-7F90-C8CC-0FADB6E9B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E84C8-4DEF-42B0-C7CA-861D74F28451}"/>
              </a:ext>
            </a:extLst>
          </p:cNvPr>
          <p:cNvSpPr>
            <a:spLocks noGrp="1"/>
          </p:cNvSpPr>
          <p:nvPr>
            <p:ph type="sldNum" sz="quarter" idx="12"/>
          </p:nvPr>
        </p:nvSpPr>
        <p:spPr/>
        <p:txBody>
          <a:bodyPr/>
          <a:lstStyle/>
          <a:p>
            <a:fld id="{E8538D5C-9AC5-42B9-A37A-479788276975}" type="slidenum">
              <a:rPr lang="en-US" smtClean="0"/>
              <a:t>‹#›</a:t>
            </a:fld>
            <a:endParaRPr lang="en-US"/>
          </a:p>
        </p:txBody>
      </p:sp>
    </p:spTree>
    <p:extLst>
      <p:ext uri="{BB962C8B-B14F-4D97-AF65-F5344CB8AC3E}">
        <p14:creationId xmlns:p14="http://schemas.microsoft.com/office/powerpoint/2010/main" val="308996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1608D-AC56-3BC6-AF17-899A09603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FA5C5-77E0-322D-679D-9E619B8C0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7134-11EF-E6DE-9A64-CF1A77025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FFFF1-3CAC-4A7C-BA93-22ECF9B03469}" type="datetimeFigureOut">
              <a:rPr lang="en-US" smtClean="0"/>
              <a:t>11/4/2024</a:t>
            </a:fld>
            <a:endParaRPr lang="en-US"/>
          </a:p>
        </p:txBody>
      </p:sp>
      <p:sp>
        <p:nvSpPr>
          <p:cNvPr id="5" name="Footer Placeholder 4">
            <a:extLst>
              <a:ext uri="{FF2B5EF4-FFF2-40B4-BE49-F238E27FC236}">
                <a16:creationId xmlns:a16="http://schemas.microsoft.com/office/drawing/2014/main" id="{F82ADF9F-3081-C5D6-10BA-3397E417B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F3B65B-39BB-6865-2DC1-17CCE9B70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538D5C-9AC5-42B9-A37A-479788276975}" type="slidenum">
              <a:rPr lang="en-US" smtClean="0"/>
              <a:t>‹#›</a:t>
            </a:fld>
            <a:endParaRPr lang="en-US"/>
          </a:p>
        </p:txBody>
      </p:sp>
    </p:spTree>
    <p:extLst>
      <p:ext uri="{BB962C8B-B14F-4D97-AF65-F5344CB8AC3E}">
        <p14:creationId xmlns:p14="http://schemas.microsoft.com/office/powerpoint/2010/main" val="902413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org/sites/un2.un.org/files/our-common-agenda-policy-brief-un-2.0-en.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3389/fpubh.2023.120218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city&#10;&#10;Description automatically generated">
            <a:extLst>
              <a:ext uri="{FF2B5EF4-FFF2-40B4-BE49-F238E27FC236}">
                <a16:creationId xmlns:a16="http://schemas.microsoft.com/office/drawing/2014/main" id="{5A484517-E066-73C6-6D9A-68DDF1A2F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00" y="106955"/>
            <a:ext cx="4432300" cy="5885246"/>
          </a:xfrm>
          <a:prstGeom prst="rect">
            <a:avLst/>
          </a:prstGeom>
          <a:ln>
            <a:solidFill>
              <a:schemeClr val="tx1"/>
            </a:solidFill>
          </a:ln>
        </p:spPr>
      </p:pic>
      <p:sp>
        <p:nvSpPr>
          <p:cNvPr id="11" name="TextBox 10">
            <a:extLst>
              <a:ext uri="{FF2B5EF4-FFF2-40B4-BE49-F238E27FC236}">
                <a16:creationId xmlns:a16="http://schemas.microsoft.com/office/drawing/2014/main" id="{4895134D-F334-2E0D-ABA6-F9F0E9F6B8A6}"/>
              </a:ext>
            </a:extLst>
          </p:cNvPr>
          <p:cNvSpPr txBox="1"/>
          <p:nvPr/>
        </p:nvSpPr>
        <p:spPr>
          <a:xfrm>
            <a:off x="1320800" y="6171127"/>
            <a:ext cx="9550400"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UN (2023). Our Common Agenda, Policy Brief 11, UN 2.0 Forward-thinking culture and cutting-edge skills for better United Nations system impact: </a:t>
            </a:r>
            <a:r>
              <a:rPr lang="en-US" sz="1200" dirty="0">
                <a:latin typeface="Tahoma" panose="020B0604030504040204" pitchFamily="34" charset="0"/>
                <a:ea typeface="Tahoma" panose="020B0604030504040204" pitchFamily="34" charset="0"/>
                <a:cs typeface="Tahoma" panose="020B0604030504040204" pitchFamily="34" charset="0"/>
                <a:hlinkClick r:id="rId3"/>
              </a:rPr>
              <a:t>https://www.un.org/sites/un2.un.org/files/our-common-agenda-policy-brief-un-2.0-en.pdf</a:t>
            </a:r>
            <a:r>
              <a:rPr lang="en-US" sz="12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4930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2E26E-1286-9E43-B92D-8EC5B9075A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60354" y="807116"/>
            <a:ext cx="9334955" cy="5334366"/>
          </a:xfrm>
          <a:prstGeom prst="rect">
            <a:avLst/>
          </a:prstGeom>
          <a:ln>
            <a:solidFill>
              <a:schemeClr val="tx1"/>
            </a:solidFill>
          </a:ln>
        </p:spPr>
      </p:pic>
      <p:sp>
        <p:nvSpPr>
          <p:cNvPr id="3" name="Content Placeholder 2">
            <a:extLst>
              <a:ext uri="{FF2B5EF4-FFF2-40B4-BE49-F238E27FC236}">
                <a16:creationId xmlns:a16="http://schemas.microsoft.com/office/drawing/2014/main" id="{AB7A50BA-57A9-A944-85EB-CF0408839E55}"/>
              </a:ext>
            </a:extLst>
          </p:cNvPr>
          <p:cNvSpPr txBox="1">
            <a:spLocks/>
          </p:cNvSpPr>
          <p:nvPr/>
        </p:nvSpPr>
        <p:spPr>
          <a:xfrm>
            <a:off x="257843" y="89182"/>
            <a:ext cx="11676313" cy="5522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The SDG indicators where citizen science </a:t>
            </a:r>
            <a:r>
              <a:rPr lang="en-US" sz="1800" b="1" i="1" dirty="0">
                <a:latin typeface="Tahoma" panose="020B0604030504040204" pitchFamily="34" charset="0"/>
                <a:ea typeface="Tahoma" panose="020B0604030504040204" pitchFamily="34" charset="0"/>
                <a:cs typeface="Tahoma" panose="020B0604030504040204" pitchFamily="34" charset="0"/>
              </a:rPr>
              <a:t>projects</a:t>
            </a:r>
            <a:r>
              <a:rPr lang="en-US" sz="1800" b="1" dirty="0">
                <a:latin typeface="Tahoma" panose="020B0604030504040204" pitchFamily="34" charset="0"/>
                <a:ea typeface="Tahoma" panose="020B0604030504040204" pitchFamily="34" charset="0"/>
                <a:cs typeface="Tahoma" panose="020B0604030504040204" pitchFamily="34" charset="0"/>
              </a:rPr>
              <a:t> are ‘already contributing’, ‘could contribute’ or where there is ‘no alignment' </a:t>
            </a:r>
          </a:p>
        </p:txBody>
      </p:sp>
      <p:sp>
        <p:nvSpPr>
          <p:cNvPr id="4" name="TextBox 3">
            <a:extLst>
              <a:ext uri="{FF2B5EF4-FFF2-40B4-BE49-F238E27FC236}">
                <a16:creationId xmlns:a16="http://schemas.microsoft.com/office/drawing/2014/main" id="{B15B9B7A-EDB5-B741-9A4D-9781DFD33560}"/>
              </a:ext>
            </a:extLst>
          </p:cNvPr>
          <p:cNvSpPr txBox="1"/>
          <p:nvPr/>
        </p:nvSpPr>
        <p:spPr>
          <a:xfrm>
            <a:off x="398174" y="6307153"/>
            <a:ext cx="11934156" cy="461665"/>
          </a:xfrm>
          <a:prstGeom prst="rect">
            <a:avLst/>
          </a:prstGeom>
          <a:noFill/>
        </p:spPr>
        <p:txBody>
          <a:bodyPr wrap="square">
            <a:spAutoFit/>
          </a:bodyPr>
          <a:lstStyle/>
          <a:p>
            <a:r>
              <a:rPr lang="en-GB" sz="12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Fraisl, D., Campbell, J., See, L. </a:t>
            </a:r>
            <a:r>
              <a:rPr lang="en-GB" sz="1200" b="0" i="1" dirty="0">
                <a:solidFill>
                  <a:srgbClr val="333333"/>
                </a:solidFill>
                <a:effectLst/>
                <a:latin typeface="Tahoma" panose="020B0604030504040204" pitchFamily="34" charset="0"/>
                <a:ea typeface="Tahoma" panose="020B0604030504040204" pitchFamily="34" charset="0"/>
                <a:cs typeface="Tahoma" panose="020B0604030504040204" pitchFamily="34" charset="0"/>
              </a:rPr>
              <a:t>et al.</a:t>
            </a:r>
            <a:r>
              <a:rPr lang="en-GB" sz="12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 Mapping citizen science contributions to the UN sustainable development goals. </a:t>
            </a:r>
            <a:r>
              <a:rPr lang="en-GB" sz="1200" b="0" i="1" dirty="0">
                <a:solidFill>
                  <a:srgbClr val="333333"/>
                </a:solidFill>
                <a:effectLst/>
                <a:latin typeface="Tahoma" panose="020B0604030504040204" pitchFamily="34" charset="0"/>
                <a:ea typeface="Tahoma" panose="020B0604030504040204" pitchFamily="34" charset="0"/>
                <a:cs typeface="Tahoma" panose="020B0604030504040204" pitchFamily="34" charset="0"/>
              </a:rPr>
              <a:t>Sustain Sci</a:t>
            </a:r>
            <a:r>
              <a:rPr lang="en-GB" sz="12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r>
              <a:rPr lang="en-GB" sz="1200" b="1"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15, </a:t>
            </a:r>
            <a:r>
              <a:rPr lang="en-GB" sz="12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1735–1751 (2020). https://</a:t>
            </a:r>
            <a:r>
              <a:rPr lang="en-GB" sz="1200" b="0" i="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doi.org</a:t>
            </a:r>
            <a:r>
              <a:rPr lang="en-GB" sz="12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/10.1007/s11625-020-00833-7</a:t>
            </a:r>
            <a:endParaRPr lang="en-AT"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001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hat&#10;&#10;Description automatically generated">
            <a:extLst>
              <a:ext uri="{FF2B5EF4-FFF2-40B4-BE49-F238E27FC236}">
                <a16:creationId xmlns:a16="http://schemas.microsoft.com/office/drawing/2014/main" id="{2CF9DFA7-2ED4-64A8-5967-EE0FB1A20C81}"/>
              </a:ext>
            </a:extLst>
          </p:cNvPr>
          <p:cNvPicPr>
            <a:picLocks noGrp="1" noChangeAspect="1"/>
          </p:cNvPicPr>
          <p:nvPr>
            <p:ph idx="1"/>
          </p:nvPr>
        </p:nvPicPr>
        <p:blipFill>
          <a:blip r:embed="rId3"/>
          <a:stretch>
            <a:fillRect/>
          </a:stretch>
        </p:blipFill>
        <p:spPr>
          <a:xfrm>
            <a:off x="2393997" y="1240470"/>
            <a:ext cx="7403998" cy="4553461"/>
          </a:xfrm>
          <a:prstGeom prst="rect">
            <a:avLst/>
          </a:prstGeom>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547612EC-7741-D7C5-CE7D-B9D060F8ED8A}"/>
              </a:ext>
            </a:extLst>
          </p:cNvPr>
          <p:cNvSpPr txBox="1"/>
          <p:nvPr/>
        </p:nvSpPr>
        <p:spPr>
          <a:xfrm>
            <a:off x="294218" y="102295"/>
            <a:ext cx="11603556" cy="738664"/>
          </a:xfrm>
          <a:prstGeom prst="rect">
            <a:avLst/>
          </a:prstGeom>
          <a:noFill/>
        </p:spPr>
        <p:txBody>
          <a:bodyPr wrap="square">
            <a:spAutoFit/>
          </a:bodyPr>
          <a:lstStyle/>
          <a:p>
            <a:pPr algn="just"/>
            <a:r>
              <a:rPr lang="en-GB" sz="1400" b="0" i="0" dirty="0">
                <a:solidFill>
                  <a:srgbClr val="282828"/>
                </a:solidFill>
                <a:effectLst/>
                <a:latin typeface="Tahoma" panose="020B0604030504040204" pitchFamily="34" charset="0"/>
                <a:ea typeface="Tahoma" panose="020B0604030504040204" pitchFamily="34" charset="0"/>
                <a:cs typeface="Tahoma" panose="020B0604030504040204" pitchFamily="34" charset="0"/>
              </a:rPr>
              <a:t>The health and well-being related SDG indicators and Triple Billion Targets covered in this study. Indicators where citizen science projects are “already contributing” are in dark blue, “could contribute” are in light blue or where there is “no alignment” are in grey. The values within each box are the indicator numbers or titles.</a:t>
            </a:r>
            <a:endParaRPr lang="en-AT"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0C3E68F-68F8-98BB-644C-417230E2212B}"/>
              </a:ext>
            </a:extLst>
          </p:cNvPr>
          <p:cNvSpPr txBox="1"/>
          <p:nvPr/>
        </p:nvSpPr>
        <p:spPr>
          <a:xfrm>
            <a:off x="294219" y="6193443"/>
            <a:ext cx="11603555" cy="523220"/>
          </a:xfrm>
          <a:prstGeom prst="rect">
            <a:avLst/>
          </a:prstGeom>
          <a:noFill/>
        </p:spPr>
        <p:txBody>
          <a:bodyPr wrap="square">
            <a:spAutoFit/>
          </a:bodyPr>
          <a:lstStyle/>
          <a:p>
            <a:pPr algn="just"/>
            <a:r>
              <a:rPr lang="en-GB"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Fraisl D, See L, Estevez D et al (2023) Citizen science for monitoring health and wellbeing related sustainable development goals and the World Health Organization’s triple billion targets. Front Public Health 11:1202188 </a:t>
            </a:r>
            <a:r>
              <a:rPr lang="en-GB" sz="1400" b="0" i="0" u="none" strike="noStrike" dirty="0">
                <a:solidFill>
                  <a:srgbClr val="282828"/>
                </a:solidFill>
                <a:effectLst/>
                <a:latin typeface="Tahoma" panose="020B0604030504040204" pitchFamily="34" charset="0"/>
                <a:ea typeface="Tahoma" panose="020B0604030504040204" pitchFamily="34" charset="0"/>
                <a:cs typeface="Tahoma" panose="020B0604030504040204" pitchFamily="34" charset="0"/>
                <a:hlinkClick r:id="rId4"/>
              </a:rPr>
              <a:t>https://doi.org/10.3389/fpubh.2023.1202188</a:t>
            </a:r>
            <a:endPar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245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9F4A327-1820-B06F-5622-9A77FB351495}"/>
              </a:ext>
            </a:extLst>
          </p:cNvPr>
          <p:cNvSpPr/>
          <p:nvPr/>
        </p:nvSpPr>
        <p:spPr>
          <a:xfrm>
            <a:off x="161835" y="1163982"/>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panose="020B0604030504040204" pitchFamily="34" charset="0"/>
                <a:ea typeface="Tahoma" panose="020B0604030504040204" pitchFamily="34" charset="0"/>
                <a:cs typeface="Tahoma" panose="020B0604030504040204" pitchFamily="34" charset="0"/>
              </a:rPr>
              <a:t>Encure inclusiveness through meaningful engagement of all stakeholders</a:t>
            </a:r>
          </a:p>
        </p:txBody>
      </p:sp>
      <p:sp>
        <p:nvSpPr>
          <p:cNvPr id="11" name="Rounded Rectangle 10">
            <a:extLst>
              <a:ext uri="{FF2B5EF4-FFF2-40B4-BE49-F238E27FC236}">
                <a16:creationId xmlns:a16="http://schemas.microsoft.com/office/drawing/2014/main" id="{3696C6FC-04FC-0B5A-F1AA-82F6F826D55E}"/>
              </a:ext>
            </a:extLst>
          </p:cNvPr>
          <p:cNvSpPr/>
          <p:nvPr/>
        </p:nvSpPr>
        <p:spPr>
          <a:xfrm>
            <a:off x="2597266" y="1160828"/>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a:ea typeface="Tahoma"/>
                <a:cs typeface="Tahoma"/>
                <a:sym typeface="Tahoma"/>
              </a:rPr>
              <a:t>Create time and space for these stakeholders to meet and connect</a:t>
            </a:r>
            <a:endParaRPr lang="en-AT" sz="1200" dirty="0">
              <a:solidFill>
                <a:schemeClr val="tx1"/>
              </a:solidFill>
              <a:sym typeface="Tahoma"/>
            </a:endParaRPr>
          </a:p>
        </p:txBody>
      </p:sp>
      <p:sp>
        <p:nvSpPr>
          <p:cNvPr id="14" name="Rounded Rectangle 13">
            <a:extLst>
              <a:ext uri="{FF2B5EF4-FFF2-40B4-BE49-F238E27FC236}">
                <a16:creationId xmlns:a16="http://schemas.microsoft.com/office/drawing/2014/main" id="{D5C2B6D1-BDAE-3BBF-894D-B3D59F6D3B33}"/>
              </a:ext>
            </a:extLst>
          </p:cNvPr>
          <p:cNvSpPr/>
          <p:nvPr/>
        </p:nvSpPr>
        <p:spPr>
          <a:xfrm>
            <a:off x="5106617" y="1144872"/>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dirty="0">
                <a:solidFill>
                  <a:schemeClr val="tx1"/>
                </a:solidFill>
                <a:latin typeface="Tahoma"/>
                <a:ea typeface="Tahoma"/>
                <a:cs typeface="Tahoma"/>
              </a:rPr>
              <a:t>Listen and understand the </a:t>
            </a:r>
            <a:r>
              <a:rPr lang="en-US" sz="1200" dirty="0">
                <a:solidFill>
                  <a:schemeClr val="tx1"/>
                </a:solidFill>
                <a:latin typeface="Tahoma"/>
                <a:ea typeface="Tahoma"/>
                <a:cs typeface="Tahoma"/>
              </a:rPr>
              <a:t>motivations, interests and concerns</a:t>
            </a:r>
            <a:endParaRPr lang="en-AT" sz="1200" dirty="0">
              <a:solidFill>
                <a:schemeClr val="tx1"/>
              </a:solidFill>
              <a:latin typeface="Tahoma"/>
              <a:ea typeface="Tahoma"/>
              <a:cs typeface="Tahoma"/>
            </a:endParaRPr>
          </a:p>
        </p:txBody>
      </p:sp>
      <p:sp>
        <p:nvSpPr>
          <p:cNvPr id="15" name="Rounded Rectangle 14">
            <a:extLst>
              <a:ext uri="{FF2B5EF4-FFF2-40B4-BE49-F238E27FC236}">
                <a16:creationId xmlns:a16="http://schemas.microsoft.com/office/drawing/2014/main" id="{14812C14-A04A-B1B7-D9D2-D8383B4E8AB1}"/>
              </a:ext>
            </a:extLst>
          </p:cNvPr>
          <p:cNvSpPr/>
          <p:nvPr/>
        </p:nvSpPr>
        <p:spPr>
          <a:xfrm>
            <a:off x="10051399" y="1144870"/>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ahoma"/>
                <a:ea typeface="Tahoma"/>
                <a:cs typeface="Tahoma"/>
              </a:rPr>
              <a:t>Citizens and communities are no free labor to close government data gaps;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they should receive a share of the benefit from participating</a:t>
            </a:r>
            <a:endParaRPr lang="en-AT"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a:extLst>
              <a:ext uri="{FF2B5EF4-FFF2-40B4-BE49-F238E27FC236}">
                <a16:creationId xmlns:a16="http://schemas.microsoft.com/office/drawing/2014/main" id="{8EECFCCC-4A4E-5D60-1C9B-78451989B40E}"/>
              </a:ext>
            </a:extLst>
          </p:cNvPr>
          <p:cNvSpPr/>
          <p:nvPr/>
        </p:nvSpPr>
        <p:spPr>
          <a:xfrm>
            <a:off x="7615968" y="1144871"/>
            <a:ext cx="2036748" cy="1253067"/>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ahoma"/>
                <a:ea typeface="Tahoma"/>
                <a:cs typeface="Tahoma"/>
              </a:rPr>
              <a:t>Be transparent about citizen science results and methodologies, especially how these methodologies were implemented</a:t>
            </a:r>
            <a:endParaRPr lang="en-AT"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ight Arrow 17">
            <a:extLst>
              <a:ext uri="{FF2B5EF4-FFF2-40B4-BE49-F238E27FC236}">
                <a16:creationId xmlns:a16="http://schemas.microsoft.com/office/drawing/2014/main" id="{E6831CCB-6758-3DB5-D7A7-4ED9D2C2A07F}"/>
              </a:ext>
            </a:extLst>
          </p:cNvPr>
          <p:cNvSpPr/>
          <p:nvPr/>
        </p:nvSpPr>
        <p:spPr>
          <a:xfrm>
            <a:off x="2254769"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Right Arrow 18">
            <a:extLst>
              <a:ext uri="{FF2B5EF4-FFF2-40B4-BE49-F238E27FC236}">
                <a16:creationId xmlns:a16="http://schemas.microsoft.com/office/drawing/2014/main" id="{6F7BF631-11A9-E13F-4F04-236F0B985D15}"/>
              </a:ext>
            </a:extLst>
          </p:cNvPr>
          <p:cNvSpPr/>
          <p:nvPr/>
        </p:nvSpPr>
        <p:spPr>
          <a:xfrm>
            <a:off x="4726315"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Right Arrow 19">
            <a:extLst>
              <a:ext uri="{FF2B5EF4-FFF2-40B4-BE49-F238E27FC236}">
                <a16:creationId xmlns:a16="http://schemas.microsoft.com/office/drawing/2014/main" id="{725B9545-2125-806B-05D4-4EBE6A6E7223}"/>
              </a:ext>
            </a:extLst>
          </p:cNvPr>
          <p:cNvSpPr/>
          <p:nvPr/>
        </p:nvSpPr>
        <p:spPr>
          <a:xfrm>
            <a:off x="7272627" y="15888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Right Arrow 20">
            <a:extLst>
              <a:ext uri="{FF2B5EF4-FFF2-40B4-BE49-F238E27FC236}">
                <a16:creationId xmlns:a16="http://schemas.microsoft.com/office/drawing/2014/main" id="{22F26DC7-5701-37F5-C808-7FC22AB61970}"/>
              </a:ext>
            </a:extLst>
          </p:cNvPr>
          <p:cNvSpPr/>
          <p:nvPr/>
        </p:nvSpPr>
        <p:spPr>
          <a:xfrm>
            <a:off x="9708057" y="1583440"/>
            <a:ext cx="288000" cy="36512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24" name="Google Shape;114;p15">
            <a:extLst>
              <a:ext uri="{FF2B5EF4-FFF2-40B4-BE49-F238E27FC236}">
                <a16:creationId xmlns:a16="http://schemas.microsoft.com/office/drawing/2014/main" id="{52C178B0-03CA-CE60-C796-E5585354B018}"/>
              </a:ext>
            </a:extLst>
          </p:cNvPr>
          <p:cNvPicPr preferRelativeResize="0"/>
          <p:nvPr/>
        </p:nvPicPr>
        <p:blipFill>
          <a:blip r:embed="rId3">
            <a:alphaModFix/>
          </a:blip>
          <a:stretch>
            <a:fillRect/>
          </a:stretch>
        </p:blipFill>
        <p:spPr>
          <a:xfrm>
            <a:off x="3967360" y="2915306"/>
            <a:ext cx="3814004" cy="3428706"/>
          </a:xfrm>
          <a:prstGeom prst="rect">
            <a:avLst/>
          </a:prstGeom>
          <a:noFill/>
          <a:ln>
            <a:noFill/>
          </a:ln>
        </p:spPr>
      </p:pic>
      <p:pic>
        <p:nvPicPr>
          <p:cNvPr id="25" name="Google Shape;115;p15">
            <a:extLst>
              <a:ext uri="{FF2B5EF4-FFF2-40B4-BE49-F238E27FC236}">
                <a16:creationId xmlns:a16="http://schemas.microsoft.com/office/drawing/2014/main" id="{71DC1E23-526A-1D9C-99C6-592B7B0C8BEE}"/>
              </a:ext>
            </a:extLst>
          </p:cNvPr>
          <p:cNvPicPr preferRelativeResize="0"/>
          <p:nvPr/>
        </p:nvPicPr>
        <p:blipFill>
          <a:blip r:embed="rId4">
            <a:alphaModFix/>
          </a:blip>
          <a:stretch>
            <a:fillRect/>
          </a:stretch>
        </p:blipFill>
        <p:spPr>
          <a:xfrm>
            <a:off x="8014650" y="2915306"/>
            <a:ext cx="1981407" cy="3428706"/>
          </a:xfrm>
          <a:prstGeom prst="rect">
            <a:avLst/>
          </a:prstGeom>
          <a:noFill/>
          <a:ln>
            <a:noFill/>
          </a:ln>
        </p:spPr>
      </p:pic>
      <p:pic>
        <p:nvPicPr>
          <p:cNvPr id="26" name="Google Shape;113;p15">
            <a:extLst>
              <a:ext uri="{FF2B5EF4-FFF2-40B4-BE49-F238E27FC236}">
                <a16:creationId xmlns:a16="http://schemas.microsoft.com/office/drawing/2014/main" id="{2CF2D5C2-B670-5E5F-7B05-2F6016DC1ACB}"/>
              </a:ext>
            </a:extLst>
          </p:cNvPr>
          <p:cNvPicPr preferRelativeResize="0"/>
          <p:nvPr/>
        </p:nvPicPr>
        <p:blipFill>
          <a:blip r:embed="rId5">
            <a:alphaModFix/>
          </a:blip>
          <a:stretch>
            <a:fillRect/>
          </a:stretch>
        </p:blipFill>
        <p:spPr>
          <a:xfrm>
            <a:off x="1697326" y="2915307"/>
            <a:ext cx="2036748" cy="3428706"/>
          </a:xfrm>
          <a:prstGeom prst="rect">
            <a:avLst/>
          </a:prstGeom>
          <a:noFill/>
          <a:ln>
            <a:noFill/>
          </a:ln>
        </p:spPr>
      </p:pic>
      <p:sp>
        <p:nvSpPr>
          <p:cNvPr id="27" name="Google Shape;116;p15">
            <a:extLst>
              <a:ext uri="{FF2B5EF4-FFF2-40B4-BE49-F238E27FC236}">
                <a16:creationId xmlns:a16="http://schemas.microsoft.com/office/drawing/2014/main" id="{CC785D92-CDB4-E0C3-FB52-D725C99462A5}"/>
              </a:ext>
            </a:extLst>
          </p:cNvPr>
          <p:cNvSpPr txBox="1"/>
          <p:nvPr/>
        </p:nvSpPr>
        <p:spPr>
          <a:xfrm>
            <a:off x="1526312" y="6005312"/>
            <a:ext cx="8696100"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b="1" dirty="0">
                <a:solidFill>
                  <a:schemeClr val="dk1"/>
                </a:solidFill>
                <a:latin typeface="Tahoma" panose="020B0604030504040204" pitchFamily="34" charset="0"/>
                <a:ea typeface="Tahoma" panose="020B0604030504040204" pitchFamily="34" charset="0"/>
                <a:cs typeface="Tahoma" panose="020B0604030504040204" pitchFamily="34" charset="0"/>
              </a:rPr>
              <a:t>@Smart Nature Freaks Youth Volunteers Foundation</a:t>
            </a:r>
            <a:endParaRPr sz="1000" b="1"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9001BBA1-3145-B552-8003-2BA31D8572CD}"/>
              </a:ext>
            </a:extLst>
          </p:cNvPr>
          <p:cNvSpPr txBox="1"/>
          <p:nvPr/>
        </p:nvSpPr>
        <p:spPr>
          <a:xfrm>
            <a:off x="304800" y="291281"/>
            <a:ext cx="11600329" cy="618631"/>
          </a:xfrm>
          <a:prstGeom prst="rect">
            <a:avLst/>
          </a:prstGeom>
          <a:noFill/>
        </p:spPr>
        <p:txBody>
          <a:bodyPr wrap="square">
            <a:spAutoFit/>
          </a:bodyPr>
          <a:lstStyle/>
          <a:p>
            <a:pPr marL="0" lvl="0" indent="0" algn="ctr" rtl="0">
              <a:lnSpc>
                <a:spcPct val="90000"/>
              </a:lnSpc>
              <a:spcBef>
                <a:spcPts val="1000"/>
              </a:spcBef>
              <a:spcAft>
                <a:spcPts val="0"/>
              </a:spcAft>
              <a:buClr>
                <a:schemeClr val="dk1"/>
              </a:buClr>
              <a:buSzPts val="1100"/>
              <a:buFont typeface="Arial"/>
              <a:buNone/>
            </a:pPr>
            <a:r>
              <a:rPr lang="en-GB" sz="1900" dirty="0">
                <a:solidFill>
                  <a:schemeClr val="dk1"/>
                </a:solidFill>
                <a:latin typeface="Tahoma" panose="020B0604030504040204" pitchFamily="34" charset="0"/>
                <a:ea typeface="Tahoma" panose="020B0604030504040204" pitchFamily="34" charset="0"/>
                <a:cs typeface="Tahoma" panose="020B0604030504040204" pitchFamily="34" charset="0"/>
              </a:rPr>
              <a:t>Bridging local data collection efforts and community needs with global monitoring processes by leveraging the SDG framework </a:t>
            </a:r>
            <a:r>
              <a:rPr lang="en-GB" sz="1900">
                <a:solidFill>
                  <a:schemeClr val="dk1"/>
                </a:solidFill>
                <a:latin typeface="Tahoma" panose="020B0604030504040204" pitchFamily="34" charset="0"/>
                <a:ea typeface="Tahoma" panose="020B0604030504040204" pitchFamily="34" charset="0"/>
                <a:cs typeface="Tahoma" panose="020B0604030504040204" pitchFamily="34" charset="0"/>
              </a:rPr>
              <a:t>through collaborations  </a:t>
            </a:r>
            <a:endParaRPr lang="en-GB" sz="1900" dirty="0">
              <a:solidFill>
                <a:srgbClr val="157BBF"/>
              </a:solidFill>
              <a:latin typeface="Tahoma" panose="020B0604030504040204" pitchFamily="34" charset="0"/>
              <a:ea typeface="Tahoma" panose="020B0604030504040204" pitchFamily="34" charset="0"/>
              <a:cs typeface="Tahoma" panose="020B0604030504040204" pitchFamily="34" charset="0"/>
              <a:sym typeface="Avenir"/>
            </a:endParaRPr>
          </a:p>
        </p:txBody>
      </p:sp>
    </p:spTree>
    <p:extLst>
      <p:ext uri="{BB962C8B-B14F-4D97-AF65-F5344CB8AC3E}">
        <p14:creationId xmlns:p14="http://schemas.microsoft.com/office/powerpoint/2010/main" val="416994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320</Words>
  <Application>Microsoft Office PowerPoint</Application>
  <PresentationFormat>Widescreen</PresentationFormat>
  <Paragraphs>15</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Tahoma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FRAISL Dilek</dc:creator>
  <cp:lastModifiedBy>FRAISL Dilek</cp:lastModifiedBy>
  <cp:revision>7</cp:revision>
  <dcterms:created xsi:type="dcterms:W3CDTF">2024-11-04T09:22:25Z</dcterms:created>
  <dcterms:modified xsi:type="dcterms:W3CDTF">2024-11-04T11:41:18Z</dcterms:modified>
</cp:coreProperties>
</file>